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71" r:id="rId2"/>
    <p:sldId id="261" r:id="rId3"/>
    <p:sldId id="262" r:id="rId4"/>
    <p:sldId id="263" r:id="rId5"/>
    <p:sldId id="264" r:id="rId6"/>
    <p:sldId id="266" r:id="rId7"/>
    <p:sldId id="265" r:id="rId8"/>
    <p:sldId id="267" r:id="rId9"/>
    <p:sldId id="268" r:id="rId10"/>
    <p:sldId id="269" r:id="rId11"/>
    <p:sldId id="270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F715F-C348-4516-85A4-986FB89735A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15A52-B382-448B-909C-5F5011B77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43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89692-1CF3-48AE-BA1F-0695F605D5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63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15A52-B382-448B-909C-5F5011B773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55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838200"/>
            <a:ext cx="8991600" cy="5638800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/>
              <a:t>Hajee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Karutha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Rowther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Howdia</a:t>
            </a:r>
            <a:r>
              <a:rPr lang="en-US" sz="3600" b="1" dirty="0" smtClean="0"/>
              <a:t> College</a:t>
            </a:r>
            <a:br>
              <a:rPr lang="en-US" sz="3600" b="1" dirty="0" smtClean="0"/>
            </a:br>
            <a:r>
              <a:rPr lang="en-US" sz="3600" b="1" dirty="0" smtClean="0"/>
              <a:t>(Autonomous)</a:t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PG Department of Commerce With Computer Application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3500" dirty="0" smtClean="0">
                <a:solidFill>
                  <a:schemeClr val="tx2">
                    <a:lumMod val="75000"/>
                  </a:schemeClr>
                </a:solidFill>
              </a:rPr>
              <a:t>Subject: </a:t>
            </a:r>
            <a:r>
              <a:rPr lang="en-US" sz="3200" b="1" dirty="0">
                <a:latin typeface="Algerian" pitchFamily="82" charset="0"/>
              </a:rPr>
              <a:t>Human  Resource  management </a:t>
            </a:r>
            <a:r>
              <a:rPr lang="en-US" sz="3200" b="1" dirty="0" smtClean="0">
                <a:latin typeface="Algerian" pitchFamily="82" charset="0"/>
              </a:rPr>
              <a:t/>
            </a:r>
            <a:br>
              <a:rPr lang="en-US" sz="3200" b="1" dirty="0" smtClean="0">
                <a:latin typeface="Algerian" pitchFamily="82" charset="0"/>
              </a:rPr>
            </a:br>
            <a:r>
              <a:rPr lang="en-US" sz="3500" dirty="0" smtClean="0">
                <a:solidFill>
                  <a:schemeClr val="tx2">
                    <a:lumMod val="75000"/>
                  </a:schemeClr>
                </a:solidFill>
              </a:rPr>
              <a:t>  Subject </a:t>
            </a:r>
            <a:r>
              <a:rPr lang="en-US" sz="3500" dirty="0">
                <a:solidFill>
                  <a:schemeClr val="tx2">
                    <a:lumMod val="75000"/>
                  </a:schemeClr>
                </a:solidFill>
              </a:rPr>
              <a:t>Code </a:t>
            </a:r>
            <a:r>
              <a:rPr lang="en-US" sz="3500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17ucac34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500" dirty="0" smtClean="0">
                <a:solidFill>
                  <a:schemeClr val="tx2">
                    <a:lumMod val="75000"/>
                  </a:schemeClr>
                </a:solidFill>
              </a:rPr>
              <a:t>Topic: </a:t>
            </a:r>
            <a:r>
              <a:rPr lang="en-US" sz="3600" dirty="0" smtClean="0">
                <a:solidFill>
                  <a:schemeClr val="tx1"/>
                </a:solidFill>
              </a:rPr>
              <a:t>Training, </a:t>
            </a:r>
            <a:r>
              <a:rPr lang="en-US" sz="3100" dirty="0">
                <a:solidFill>
                  <a:schemeClr val="tx1"/>
                </a:solidFill>
              </a:rPr>
              <a:t>Performance Appraisal 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		      </a:t>
            </a:r>
            <a:r>
              <a:rPr lang="en-US" sz="2700" dirty="0" smtClean="0">
                <a:solidFill>
                  <a:schemeClr val="accent2">
                    <a:lumMod val="75000"/>
                  </a:schemeClr>
                </a:solidFill>
              </a:rPr>
              <a:t>K . Mohammed Abdul Kader</a:t>
            </a:r>
            <a:br>
              <a:rPr lang="en-US" sz="27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700" dirty="0" smtClean="0">
                <a:solidFill>
                  <a:schemeClr val="accent2">
                    <a:lumMod val="75000"/>
                  </a:schemeClr>
                </a:solidFill>
              </a:rPr>
              <a:t>			Assistant Professor of Commerce CA</a:t>
            </a:r>
            <a:endParaRPr lang="en-US" sz="27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75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It considers both the job </a:t>
            </a:r>
            <a:r>
              <a:rPr lang="en-US" dirty="0"/>
              <a:t>Performance </a:t>
            </a:r>
            <a:r>
              <a:rPr lang="en-US" dirty="0" smtClean="0"/>
              <a:t>as well as personal quality of an employee.</a:t>
            </a:r>
          </a:p>
          <a:p>
            <a:pPr marL="514350" indent="-514350">
              <a:buAutoNum type="arabicPeriod"/>
            </a:pPr>
            <a:r>
              <a:rPr lang="en-US" dirty="0" smtClean="0"/>
              <a:t>Every subordinate is assessed by him immediate superior.</a:t>
            </a:r>
          </a:p>
          <a:p>
            <a:pPr marL="514350" indent="-514350">
              <a:buAutoNum type="arabicPeriod"/>
            </a:pPr>
            <a:r>
              <a:rPr lang="en-US" dirty="0" smtClean="0"/>
              <a:t>Both the managers and the subordinate are subject to appraisal.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manner of evaluation is standardized to facilitate comparisons .</a:t>
            </a:r>
          </a:p>
          <a:p>
            <a:pPr marL="514350" indent="-514350">
              <a:buAutoNum type="arabicPeriod"/>
            </a:pPr>
            <a:r>
              <a:rPr lang="en-US" dirty="0" smtClean="0"/>
              <a:t>Appraisal is done </a:t>
            </a:r>
            <a:r>
              <a:rPr lang="en-US" smtClean="0"/>
              <a:t>periodically and </a:t>
            </a:r>
            <a:r>
              <a:rPr lang="en-US" dirty="0" smtClean="0"/>
              <a:t>in the systematic manner.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707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Performance Appraisal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Ranking Method</a:t>
            </a:r>
          </a:p>
          <a:p>
            <a:pPr marL="514350" indent="-514350">
              <a:buAutoNum type="arabicPeriod"/>
            </a:pPr>
            <a:r>
              <a:rPr lang="en-US" dirty="0" smtClean="0"/>
              <a:t>Graphic Scale Rating Method</a:t>
            </a:r>
          </a:p>
          <a:p>
            <a:pPr marL="514350" indent="-514350">
              <a:buAutoNum type="arabicPeriod"/>
            </a:pPr>
            <a:r>
              <a:rPr lang="en-US" dirty="0" smtClean="0"/>
              <a:t>Forced Choice Method</a:t>
            </a:r>
          </a:p>
          <a:p>
            <a:pPr marL="514350" indent="-514350">
              <a:buAutoNum type="arabicPeriod"/>
            </a:pPr>
            <a:r>
              <a:rPr lang="en-US" dirty="0" smtClean="0"/>
              <a:t>Essay Appraisal Method</a:t>
            </a:r>
          </a:p>
          <a:p>
            <a:pPr marL="514350" indent="-514350">
              <a:buAutoNum type="arabicPeriod"/>
            </a:pPr>
            <a:r>
              <a:rPr lang="en-US" dirty="0" smtClean="0"/>
              <a:t>Paired Appraisal Method</a:t>
            </a:r>
          </a:p>
          <a:p>
            <a:pPr marL="514350" indent="-514350">
              <a:buAutoNum type="arabicPeriod"/>
            </a:pPr>
            <a:r>
              <a:rPr lang="en-US" dirty="0" smtClean="0"/>
              <a:t>Field Review Method</a:t>
            </a:r>
          </a:p>
          <a:p>
            <a:pPr marL="514350" indent="-514350">
              <a:buAutoNum type="arabicPeriod"/>
            </a:pPr>
            <a:r>
              <a:rPr lang="en-US" dirty="0" smtClean="0"/>
              <a:t>Critical Incidents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499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mtClean="0"/>
              <a:t>Thank </a:t>
            </a:r>
            <a:r>
              <a:rPr lang="en-US" dirty="0" smtClean="0"/>
              <a:t>You…………….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831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50392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 algn="just">
              <a:buNone/>
            </a:pPr>
            <a:r>
              <a:rPr lang="en-US" sz="4200" dirty="0"/>
              <a:t>	</a:t>
            </a:r>
            <a:r>
              <a:rPr lang="en-US" sz="3200" dirty="0" smtClean="0"/>
              <a:t>Training is a process of imparting skill or job knowledge to a person. </a:t>
            </a:r>
          </a:p>
          <a:p>
            <a:pPr marL="0" indent="0" algn="just">
              <a:buNone/>
            </a:pPr>
            <a:endParaRPr lang="en-US" sz="3200" dirty="0"/>
          </a:p>
          <a:p>
            <a:pPr marL="0" indent="0" algn="just">
              <a:buNone/>
            </a:pPr>
            <a:r>
              <a:rPr lang="en-US" sz="3200" dirty="0" smtClean="0"/>
              <a:t>	</a:t>
            </a:r>
            <a:r>
              <a:rPr lang="en-US" sz="3200" smtClean="0"/>
              <a:t>It takes </a:t>
            </a:r>
            <a:r>
              <a:rPr lang="en-US" sz="3200" dirty="0" smtClean="0"/>
              <a:t>an individual from where he/ she is to , where he /she should be.</a:t>
            </a:r>
          </a:p>
          <a:p>
            <a:pPr marL="0" indent="0" algn="just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b="1" dirty="0"/>
              <a:t>skill</a:t>
            </a:r>
            <a:r>
              <a:rPr lang="en-US" sz="3200" dirty="0"/>
              <a:t>(</a:t>
            </a:r>
            <a:r>
              <a:rPr lang="ta-IN" sz="2800" dirty="0"/>
              <a:t>திறன்</a:t>
            </a:r>
            <a:r>
              <a:rPr lang="en-US" sz="3200" dirty="0" smtClean="0"/>
              <a:t>), </a:t>
            </a:r>
            <a:r>
              <a:rPr lang="en-US" sz="3200" b="1" dirty="0"/>
              <a:t>Knowledge(</a:t>
            </a:r>
            <a:r>
              <a:rPr lang="ta-IN" sz="2800" dirty="0"/>
              <a:t>அறிவு</a:t>
            </a:r>
            <a:r>
              <a:rPr lang="en-US" sz="3200" dirty="0"/>
              <a:t>)</a:t>
            </a:r>
          </a:p>
          <a:p>
            <a:pPr marL="0" indent="0" algn="just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9706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of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066800"/>
            <a:ext cx="8503920" cy="56388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The term training is used here to indicate the only process by which the aptitudes</a:t>
            </a:r>
            <a:r>
              <a:rPr lang="en-US" sz="2200" dirty="0" smtClean="0"/>
              <a:t>, </a:t>
            </a:r>
            <a:r>
              <a:rPr lang="en-US" dirty="0" smtClean="0"/>
              <a:t>skill and abilities of employees to perform specific jobs are increased 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				----</a:t>
            </a:r>
            <a:r>
              <a:rPr lang="en-US" dirty="0" err="1" smtClean="0"/>
              <a:t>Jucius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Training is organized </a:t>
            </a:r>
            <a:r>
              <a:rPr lang="en-US" dirty="0" err="1" smtClean="0"/>
              <a:t>procedurein</a:t>
            </a:r>
            <a:r>
              <a:rPr lang="en-US" dirty="0" smtClean="0"/>
              <a:t> which people learn knowledge and/ or skill for definite purpose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				----- Dale S. Beach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Training is the act of increasing the knowledge and skills of an employee for doing a particular job 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				----- Edwin B. </a:t>
            </a:r>
            <a:r>
              <a:rPr lang="en-US" dirty="0" err="1" smtClean="0"/>
              <a:t>Flippo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b="1" dirty="0" smtClean="0"/>
              <a:t>aptitudes</a:t>
            </a:r>
            <a:r>
              <a:rPr lang="en-US" sz="2200" dirty="0" smtClean="0"/>
              <a:t>(</a:t>
            </a:r>
            <a:r>
              <a:rPr lang="ta-IN" sz="2200" dirty="0" smtClean="0"/>
              <a:t>உகந்ததன்மை</a:t>
            </a:r>
            <a:r>
              <a:rPr lang="en-US" sz="2200" dirty="0" smtClean="0"/>
              <a:t>),</a:t>
            </a:r>
            <a:r>
              <a:rPr lang="en-US" b="1" dirty="0" smtClean="0"/>
              <a:t> abilities</a:t>
            </a:r>
            <a:r>
              <a:rPr lang="en-US" dirty="0" smtClean="0"/>
              <a:t>(</a:t>
            </a:r>
            <a:r>
              <a:rPr lang="ta-IN" sz="2200" dirty="0"/>
              <a:t>திறன்கள்</a:t>
            </a:r>
            <a:r>
              <a:rPr lang="en-US" dirty="0" smtClean="0"/>
              <a:t>),</a:t>
            </a:r>
          </a:p>
          <a:p>
            <a:pPr marL="0" indent="0" algn="just">
              <a:buNone/>
            </a:pPr>
            <a:r>
              <a:rPr lang="en-US" b="1" dirty="0" smtClean="0"/>
              <a:t>procedure</a:t>
            </a:r>
            <a:r>
              <a:rPr lang="en-US" dirty="0" smtClean="0"/>
              <a:t>(</a:t>
            </a:r>
            <a:r>
              <a:rPr lang="ta-IN" sz="2200" dirty="0" smtClean="0"/>
              <a:t>செயல்முறை</a:t>
            </a:r>
            <a:r>
              <a:rPr lang="en-US" b="1" dirty="0" smtClean="0"/>
              <a:t>),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24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of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To enable for new recruits to understand work</a:t>
            </a:r>
          </a:p>
          <a:p>
            <a:pPr marL="514350" indent="-514350">
              <a:buAutoNum type="arabicPeriod"/>
            </a:pPr>
            <a:r>
              <a:rPr lang="en-US" dirty="0" smtClean="0"/>
              <a:t>To enable existing employees to update skill and knowledge.</a:t>
            </a:r>
          </a:p>
          <a:p>
            <a:pPr marL="514350" indent="-514350">
              <a:buAutoNum type="arabicPeriod"/>
            </a:pPr>
            <a:r>
              <a:rPr lang="en-US" dirty="0" smtClean="0"/>
              <a:t>To enable an employee who has been promoted to understand his responsibilities.</a:t>
            </a:r>
          </a:p>
          <a:p>
            <a:pPr marL="514350" indent="-514350">
              <a:buAutoNum type="arabicPeriod"/>
            </a:pPr>
            <a:r>
              <a:rPr lang="en-US" dirty="0" smtClean="0"/>
              <a:t>It  should be relevant</a:t>
            </a:r>
          </a:p>
          <a:p>
            <a:pPr marL="514350" indent="-514350">
              <a:buAutoNum type="arabicPeriod"/>
            </a:pPr>
            <a:r>
              <a:rPr lang="en-US" dirty="0" smtClean="0"/>
              <a:t>There may provision of suitable incentives.</a:t>
            </a:r>
          </a:p>
          <a:p>
            <a:pPr marL="514350" indent="-514350">
              <a:buAutoNum type="arabicPeriod"/>
            </a:pPr>
            <a:r>
              <a:rPr lang="en-US" dirty="0" smtClean="0"/>
              <a:t>It should consider individual differences</a:t>
            </a:r>
          </a:p>
          <a:p>
            <a:pPr marL="514350" indent="-514350">
              <a:buAutoNum type="arabicPeriod"/>
            </a:pPr>
            <a:r>
              <a:rPr lang="en-US" dirty="0" smtClean="0"/>
              <a:t>There must be provisions of certain facilities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441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buAutoNum type="romanLcPeriod"/>
            </a:pPr>
            <a:r>
              <a:rPr lang="en-US" dirty="0" smtClean="0"/>
              <a:t>Identifying the training needs staffs</a:t>
            </a:r>
          </a:p>
          <a:p>
            <a:pPr marL="571500" indent="-571500">
              <a:buAutoNum type="romanLcPeriod"/>
            </a:pPr>
            <a:r>
              <a:rPr lang="en-US" dirty="0" smtClean="0"/>
              <a:t>Establishment of training goals. </a:t>
            </a:r>
            <a:r>
              <a:rPr lang="ta-IN" sz="1800" dirty="0" smtClean="0"/>
              <a:t>நிறுவுதல்</a:t>
            </a:r>
            <a:endParaRPr lang="en-US" sz="1800" dirty="0" smtClean="0"/>
          </a:p>
          <a:p>
            <a:pPr marL="571500" indent="-571500">
              <a:buAutoNum type="romanLcPeriod"/>
            </a:pPr>
            <a:r>
              <a:rPr lang="en-US" dirty="0" smtClean="0"/>
              <a:t>Selecting the right method of training.</a:t>
            </a:r>
          </a:p>
          <a:p>
            <a:pPr marL="571500" indent="-571500">
              <a:buAutoNum type="romanLcPeriod"/>
            </a:pPr>
            <a:r>
              <a:rPr lang="en-US" dirty="0" smtClean="0"/>
              <a:t>Making an evaluation of training effectiveness.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095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On the Job Training: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The training given to an employee in the place where he is employed. Work and learn is the philosophy of such a training concept.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/>
              <a:t>Off the Job Training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en-US" dirty="0" smtClean="0"/>
              <a:t>	The training given to staff at a place away from the actual work place.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891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Training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46652250"/>
              </p:ext>
            </p:extLst>
          </p:nvPr>
        </p:nvGraphicFramePr>
        <p:xfrm>
          <a:off x="228600" y="2667000"/>
          <a:ext cx="8504238" cy="3063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52119"/>
                <a:gridCol w="4252119"/>
              </a:tblGrid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On- the Job Training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Off -the Job Training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Induction training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Lectures and Conferences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Apprenticeship Training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Role Playing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Refresher Training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Case Study 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Placement as Assistants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Management Games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Vestibule  Training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Brain storming 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Sensitivity Training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388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</a:t>
            </a:r>
            <a:r>
              <a:rPr lang="en-US" dirty="0"/>
              <a:t>Appraisal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Performance Appraisal is a process of making an assessment of the performance and progress of the employee of an organization.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Once an employee is inducted into the </a:t>
            </a:r>
            <a:r>
              <a:rPr lang="en-US" dirty="0" err="1" smtClean="0"/>
              <a:t>organisation</a:t>
            </a:r>
            <a:r>
              <a:rPr lang="en-US" dirty="0" smtClean="0"/>
              <a:t> and give the necessary training, the next step is to assess his performance periodically.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	Such an assessment would show whether he/she I efficient or not. It is also known as merit rating or efficient rating. 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746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Appraisal weightage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Knowledge of work</a:t>
            </a:r>
          </a:p>
          <a:p>
            <a:pPr marL="514350" indent="-514350">
              <a:buAutoNum type="arabicPeriod"/>
            </a:pPr>
            <a:r>
              <a:rPr lang="en-US" dirty="0" smtClean="0"/>
              <a:t>Extent of co- operation with colleagues and superiors</a:t>
            </a:r>
          </a:p>
          <a:p>
            <a:pPr marL="514350" indent="-514350">
              <a:buAutoNum type="arabicPeriod"/>
            </a:pPr>
            <a:r>
              <a:rPr lang="en-US" dirty="0" smtClean="0"/>
              <a:t>Initiative</a:t>
            </a:r>
          </a:p>
          <a:p>
            <a:pPr marL="514350" indent="-514350">
              <a:buAutoNum type="arabicPeriod"/>
            </a:pPr>
            <a:r>
              <a:rPr lang="en-US" dirty="0" smtClean="0"/>
              <a:t>Quality of work</a:t>
            </a:r>
          </a:p>
          <a:p>
            <a:pPr marL="514350" indent="-514350">
              <a:buAutoNum type="arabicPeriod"/>
            </a:pPr>
            <a:r>
              <a:rPr lang="en-US" dirty="0" smtClean="0"/>
              <a:t>Target attainment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Aptitude </a:t>
            </a:r>
            <a:r>
              <a:rPr lang="ta-IN" dirty="0"/>
              <a:t>உகந்த தன்மை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Degree of skill </a:t>
            </a:r>
            <a:r>
              <a:rPr lang="ta-IN" dirty="0"/>
              <a:t>திறன்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Discipline </a:t>
            </a:r>
            <a:r>
              <a:rPr lang="ta-IN" dirty="0"/>
              <a:t>ஒழுக்கம்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Punctuality </a:t>
            </a:r>
            <a:r>
              <a:rPr lang="ta-IN" dirty="0"/>
              <a:t>சரியான நேரத்தில்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Honesty </a:t>
            </a:r>
            <a:r>
              <a:rPr lang="ta-IN" dirty="0"/>
              <a:t>நேர்மை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Ambition </a:t>
            </a:r>
            <a:r>
              <a:rPr lang="ta-IN" dirty="0" smtClean="0"/>
              <a:t>லட்சியம்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Crisis Management </a:t>
            </a:r>
            <a:r>
              <a:rPr lang="ta-IN" dirty="0" smtClean="0"/>
              <a:t>நெருக்கடி</a:t>
            </a:r>
            <a:r>
              <a:rPr lang="en-US" dirty="0" smtClean="0"/>
              <a:t> </a:t>
            </a:r>
            <a:r>
              <a:rPr lang="ta-IN" dirty="0"/>
              <a:t>மேலாண்மை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1986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285</TotalTime>
  <Words>267</Words>
  <Application>Microsoft Office PowerPoint</Application>
  <PresentationFormat>On-screen Show (4:3)</PresentationFormat>
  <Paragraphs>91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Algerian</vt:lpstr>
      <vt:lpstr>Calibri</vt:lpstr>
      <vt:lpstr>Georgia</vt:lpstr>
      <vt:lpstr>Latha</vt:lpstr>
      <vt:lpstr>Times New Roman</vt:lpstr>
      <vt:lpstr>Wingdings</vt:lpstr>
      <vt:lpstr>Wingdings 2</vt:lpstr>
      <vt:lpstr>Civic</vt:lpstr>
      <vt:lpstr>Hajee Karutha Rowther Howdia College (Autonomous)   PG Department of Commerce With Computer Application  Subject: Human  Resource  management    Subject Code : 17ucac34 Topic: Training, Performance Appraisal           K . Mohammed Abdul Kader    Assistant Professor of Commerce CA</vt:lpstr>
      <vt:lpstr>Training</vt:lpstr>
      <vt:lpstr>Definitions of Training</vt:lpstr>
      <vt:lpstr>Need of Training</vt:lpstr>
      <vt:lpstr>Process of Training</vt:lpstr>
      <vt:lpstr>Methods of Training</vt:lpstr>
      <vt:lpstr>Methods of Training</vt:lpstr>
      <vt:lpstr>Performance Appraisal</vt:lpstr>
      <vt:lpstr>Performance Appraisal weightage factors</vt:lpstr>
      <vt:lpstr>Features</vt:lpstr>
      <vt:lpstr>Methods of Performance Appraisal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  Resources     management</dc:title>
  <dc:creator>Mohammed</dc:creator>
  <cp:lastModifiedBy>Mohamed</cp:lastModifiedBy>
  <cp:revision>47</cp:revision>
  <dcterms:created xsi:type="dcterms:W3CDTF">2006-08-16T00:00:00Z</dcterms:created>
  <dcterms:modified xsi:type="dcterms:W3CDTF">2020-10-21T02:26:25Z</dcterms:modified>
</cp:coreProperties>
</file>