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92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72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4F26B-99CC-4957-9FA2-A68CA497A7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F4C6-6B58-4A55-9A8F-2CF64107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89692-1CF3-48AE-BA1F-0695F605D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991600" cy="62484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Hajee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Karutha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Rowther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Howdia</a:t>
            </a:r>
            <a:r>
              <a:rPr lang="en-US" sz="3600" b="1" dirty="0" smtClean="0"/>
              <a:t> College</a:t>
            </a:r>
            <a:br>
              <a:rPr lang="en-US" sz="3600" b="1" dirty="0" smtClean="0"/>
            </a:br>
            <a:r>
              <a:rPr lang="en-US" sz="3600" b="1" dirty="0" smtClean="0"/>
              <a:t>(Autonomous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PG Department of Commerce With Computer Application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Subject: </a:t>
            </a:r>
            <a:r>
              <a:rPr lang="en-US" sz="3200" b="1" dirty="0">
                <a:latin typeface="Algerian" pitchFamily="82" charset="0"/>
              </a:rPr>
              <a:t>Financial Accounting - I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  Subject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Code : </a:t>
            </a:r>
            <a:r>
              <a:rPr lang="en-US" sz="3600" dirty="0"/>
              <a:t>20UCAC11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Topic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3500" dirty="0" smtClean="0">
                <a:solidFill>
                  <a:srgbClr val="FF0000"/>
                </a:solidFill>
              </a:rPr>
              <a:t>Introduction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		    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				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K . Mohammed Abdul Kader</a:t>
            </a:r>
            <a:b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			Assistant Professor of Commerce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CA</a:t>
            </a:r>
            <a:b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1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Meaning of </a:t>
            </a:r>
            <a:r>
              <a:rPr lang="en-IN" b="1" dirty="0" smtClean="0"/>
              <a:t>Book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	The </a:t>
            </a:r>
            <a:r>
              <a:rPr lang="en-IN" dirty="0"/>
              <a:t>book keeping is the art and science of recording, classifying and summarizing business transactions in money worth accurately and systematically.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	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	</a:t>
            </a:r>
            <a:r>
              <a:rPr lang="en-IN" dirty="0" smtClean="0"/>
              <a:t>Book </a:t>
            </a:r>
            <a:r>
              <a:rPr lang="en-IN" dirty="0"/>
              <a:t>keeping is thus the recording business transactions in a systematic manner. It may done manually or through the use of mechanical and electronic device.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1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Definition of </a:t>
            </a:r>
            <a:r>
              <a:rPr lang="en-IN" b="1" dirty="0" smtClean="0"/>
              <a:t>Book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	“</a:t>
            </a:r>
            <a:r>
              <a:rPr lang="en-IN" dirty="0"/>
              <a:t>Book- keeping is the art of recording business transactions in a systematic manner”. </a:t>
            </a:r>
            <a:r>
              <a:rPr lang="en-IN" dirty="0" smtClean="0"/>
              <a:t>					</a:t>
            </a:r>
            <a:r>
              <a:rPr lang="en-IN" dirty="0"/>
              <a:t>	</a:t>
            </a:r>
            <a:r>
              <a:rPr lang="en-IN" dirty="0" smtClean="0"/>
              <a:t>			</a:t>
            </a:r>
            <a:r>
              <a:rPr lang="en-IN" dirty="0" err="1" smtClean="0"/>
              <a:t>A.H.Rosenkamph</a:t>
            </a:r>
            <a:r>
              <a:rPr lang="en-IN" dirty="0"/>
              <a:t>.</a:t>
            </a:r>
            <a:endParaRPr lang="en-US" dirty="0"/>
          </a:p>
          <a:p>
            <a:pPr marL="0" indent="0" algn="just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	</a:t>
            </a:r>
            <a:r>
              <a:rPr lang="en-IN" dirty="0" smtClean="0"/>
              <a:t>“</a:t>
            </a:r>
            <a:r>
              <a:rPr lang="en-IN" dirty="0"/>
              <a:t>Book- keeping is the science and art of correctly recording in books of account all those business transactions that result in the transfer of money or money’s worth”.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	</a:t>
            </a:r>
            <a:r>
              <a:rPr lang="en-IN" dirty="0" smtClean="0"/>
              <a:t>						</a:t>
            </a:r>
            <a:r>
              <a:rPr lang="en-IN" dirty="0" err="1" smtClean="0"/>
              <a:t>R.N.Carter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882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Objectives of </a:t>
            </a:r>
            <a:r>
              <a:rPr lang="en-IN" b="1" dirty="0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Permanent </a:t>
            </a:r>
            <a:r>
              <a:rPr lang="en-IN" dirty="0"/>
              <a:t>record of all business transaction</a:t>
            </a:r>
            <a:endParaRPr lang="en-US" dirty="0"/>
          </a:p>
          <a:p>
            <a:pPr lvl="0"/>
            <a:r>
              <a:rPr lang="en-IN" dirty="0"/>
              <a:t>To give trade results</a:t>
            </a:r>
            <a:endParaRPr lang="en-US" dirty="0"/>
          </a:p>
          <a:p>
            <a:pPr lvl="0"/>
            <a:r>
              <a:rPr lang="en-IN" dirty="0"/>
              <a:t>To know financial position of business</a:t>
            </a:r>
            <a:endParaRPr lang="en-US" dirty="0"/>
          </a:p>
          <a:p>
            <a:pPr lvl="0"/>
            <a:r>
              <a:rPr lang="en-IN" dirty="0"/>
              <a:t>To facilitates the performance evaluation by comparing of one year to another year.</a:t>
            </a:r>
            <a:endParaRPr lang="en-US" dirty="0"/>
          </a:p>
          <a:p>
            <a:pPr lvl="0"/>
            <a:r>
              <a:rPr lang="en-IN" dirty="0"/>
              <a:t>To determine the amount  of tax </a:t>
            </a:r>
            <a:endParaRPr lang="en-US" dirty="0"/>
          </a:p>
          <a:p>
            <a:pPr lvl="0"/>
            <a:r>
              <a:rPr lang="en-IN" dirty="0"/>
              <a:t>To  use as evidence in case of disputes</a:t>
            </a:r>
            <a:endParaRPr lang="en-US" dirty="0"/>
          </a:p>
          <a:p>
            <a:pPr lvl="0"/>
            <a:r>
              <a:rPr lang="en-IN" dirty="0"/>
              <a:t>To provide information for decision making</a:t>
            </a:r>
            <a:endParaRPr lang="en-US" dirty="0"/>
          </a:p>
          <a:p>
            <a:pPr lvl="0"/>
            <a:r>
              <a:rPr lang="en-IN" dirty="0"/>
              <a:t>To control over the assets</a:t>
            </a:r>
            <a:endParaRPr lang="en-US" dirty="0"/>
          </a:p>
          <a:p>
            <a:pPr lvl="0"/>
            <a:r>
              <a:rPr lang="en-IN" dirty="0"/>
              <a:t>To know the solvency position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Functions of </a:t>
            </a:r>
            <a:r>
              <a:rPr lang="en-IN" b="1" dirty="0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	</a:t>
            </a:r>
            <a:endParaRPr lang="en-IN" b="1" dirty="0" smtClean="0"/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b="1" dirty="0" smtClean="0"/>
              <a:t>i</a:t>
            </a:r>
            <a:r>
              <a:rPr lang="en-IN" b="1" dirty="0"/>
              <a:t>) Record Keeping Function:</a:t>
            </a:r>
            <a:r>
              <a:rPr lang="en-IN" dirty="0"/>
              <a:t> </a:t>
            </a:r>
            <a:endParaRPr lang="en-US" dirty="0"/>
          </a:p>
          <a:p>
            <a:pPr marL="0" indent="0">
              <a:buNone/>
            </a:pPr>
            <a:r>
              <a:rPr lang="en-IN" b="1" dirty="0" smtClean="0"/>
              <a:t>	ii</a:t>
            </a:r>
            <a:r>
              <a:rPr lang="en-IN" b="1" dirty="0"/>
              <a:t>) Managerial Function:</a:t>
            </a:r>
            <a:r>
              <a:rPr lang="en-IN" dirty="0"/>
              <a:t> Decision making </a:t>
            </a:r>
            <a:r>
              <a:rPr lang="en-IN" dirty="0" smtClean="0"/>
              <a:t>								programme </a:t>
            </a:r>
            <a:endParaRPr lang="en-US" dirty="0"/>
          </a:p>
          <a:p>
            <a:pPr marL="0" indent="0">
              <a:buNone/>
            </a:pPr>
            <a:r>
              <a:rPr lang="en-IN" b="1" dirty="0" smtClean="0"/>
              <a:t>	iii</a:t>
            </a:r>
            <a:r>
              <a:rPr lang="en-IN" b="1" dirty="0"/>
              <a:t>) Legal Requirement function:</a:t>
            </a:r>
            <a:r>
              <a:rPr lang="en-IN" dirty="0"/>
              <a:t> Auditing </a:t>
            </a:r>
            <a:endParaRPr lang="en-US" dirty="0"/>
          </a:p>
          <a:p>
            <a:pPr marL="0" indent="0">
              <a:buNone/>
            </a:pPr>
            <a:r>
              <a:rPr lang="en-IN" b="1" dirty="0" smtClean="0"/>
              <a:t>	iv</a:t>
            </a:r>
            <a:r>
              <a:rPr lang="en-IN" b="1" dirty="0"/>
              <a:t>) Language of Business:</a:t>
            </a:r>
            <a:r>
              <a:rPr lang="en-IN" dirty="0"/>
              <a:t> Accounting is the </a:t>
            </a:r>
            <a:r>
              <a:rPr lang="en-IN" dirty="0" smtClean="0"/>
              <a:t>						language </a:t>
            </a:r>
            <a:r>
              <a:rPr lang="en-IN" dirty="0"/>
              <a:t>of business.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2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Classification of </a:t>
            </a:r>
            <a:r>
              <a:rPr lang="en-IN" b="1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Accounts </a:t>
            </a:r>
            <a:r>
              <a:rPr lang="en-IN" dirty="0"/>
              <a:t>are classified into three categories</a:t>
            </a:r>
            <a:endParaRPr lang="en-US" dirty="0"/>
          </a:p>
          <a:p>
            <a:pPr marL="0" indent="0">
              <a:buNone/>
            </a:pPr>
            <a:r>
              <a:rPr lang="en-IN" b="1" dirty="0" smtClean="0"/>
              <a:t>I. </a:t>
            </a:r>
            <a:r>
              <a:rPr lang="en-IN" b="1" dirty="0"/>
              <a:t>Personal account</a:t>
            </a:r>
            <a:endParaRPr lang="en-US" dirty="0"/>
          </a:p>
          <a:p>
            <a:pPr marL="0" indent="0">
              <a:buNone/>
            </a:pPr>
            <a:r>
              <a:rPr lang="en-IN" dirty="0" smtClean="0"/>
              <a:t>  	(</a:t>
            </a:r>
            <a:r>
              <a:rPr lang="en-IN" dirty="0"/>
              <a:t>i)     Natural persons </a:t>
            </a:r>
            <a:r>
              <a:rPr lang="en-IN" dirty="0" smtClean="0"/>
              <a:t>account</a:t>
            </a:r>
            <a:endParaRPr lang="en-US" dirty="0"/>
          </a:p>
          <a:p>
            <a:pPr marL="0" indent="0">
              <a:buNone/>
            </a:pPr>
            <a:r>
              <a:rPr lang="en-IN" dirty="0" smtClean="0"/>
              <a:t> 	(</a:t>
            </a:r>
            <a:r>
              <a:rPr lang="en-IN" dirty="0"/>
              <a:t>ii)     Artificial persons account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 	</a:t>
            </a:r>
            <a:r>
              <a:rPr lang="en-IN" dirty="0" smtClean="0"/>
              <a:t>(</a:t>
            </a:r>
            <a:r>
              <a:rPr lang="en-IN" dirty="0"/>
              <a:t>iii)    </a:t>
            </a:r>
            <a:r>
              <a:rPr lang="en-IN" dirty="0" smtClean="0"/>
              <a:t>Representative </a:t>
            </a:r>
            <a:r>
              <a:rPr lang="en-IN" dirty="0"/>
              <a:t>persons accounts</a:t>
            </a:r>
            <a:endParaRPr lang="en-US" dirty="0"/>
          </a:p>
          <a:p>
            <a:pPr marL="0" indent="0">
              <a:buNone/>
            </a:pPr>
            <a:r>
              <a:rPr lang="en-IN" b="1" dirty="0"/>
              <a:t>II. Real Account</a:t>
            </a:r>
            <a:endParaRPr lang="en-US" dirty="0"/>
          </a:p>
          <a:p>
            <a:pPr marL="0" lvl="0" indent="0">
              <a:buNone/>
            </a:pPr>
            <a:r>
              <a:rPr lang="en-IN" dirty="0" smtClean="0"/>
              <a:t>	Tangible </a:t>
            </a:r>
            <a:r>
              <a:rPr lang="en-IN" dirty="0"/>
              <a:t>account</a:t>
            </a:r>
            <a:endParaRPr lang="en-US" dirty="0"/>
          </a:p>
          <a:p>
            <a:pPr marL="0" lvl="0" indent="0">
              <a:buNone/>
            </a:pPr>
            <a:r>
              <a:rPr lang="en-IN" dirty="0"/>
              <a:t>	</a:t>
            </a:r>
            <a:r>
              <a:rPr lang="en-IN" dirty="0" smtClean="0"/>
              <a:t>Intangible </a:t>
            </a:r>
            <a:r>
              <a:rPr lang="en-IN" dirty="0"/>
              <a:t>real account</a:t>
            </a:r>
            <a:endParaRPr lang="en-US" dirty="0"/>
          </a:p>
          <a:p>
            <a:pPr marL="0" indent="0">
              <a:buNone/>
            </a:pPr>
            <a:r>
              <a:rPr lang="en-IN" b="1" dirty="0"/>
              <a:t>III. Nominal </a:t>
            </a:r>
            <a:r>
              <a:rPr lang="en-IN" b="1" dirty="0" smtClean="0"/>
              <a:t>Account</a:t>
            </a:r>
          </a:p>
          <a:p>
            <a:pPr marL="0" indent="0" algn="just">
              <a:buNone/>
            </a:pPr>
            <a:r>
              <a:rPr lang="en-IN" b="1" dirty="0"/>
              <a:t>	</a:t>
            </a:r>
            <a:r>
              <a:rPr lang="en-IN" dirty="0" smtClean="0"/>
              <a:t>Items that relates to person. Every </a:t>
            </a:r>
            <a:r>
              <a:rPr lang="en-IN" dirty="0"/>
              <a:t>business unit incurs certain expenses such as payment of salaries to employees, payment of wages to workers </a:t>
            </a:r>
            <a:r>
              <a:rPr lang="en-IN" dirty="0" err="1"/>
              <a:t>etc</a:t>
            </a:r>
            <a:endParaRPr lang="en-IN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36063"/>
              </p:ext>
            </p:extLst>
          </p:nvPr>
        </p:nvGraphicFramePr>
        <p:xfrm>
          <a:off x="228600" y="381000"/>
          <a:ext cx="8686800" cy="5943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79115"/>
                <a:gridCol w="2350546"/>
                <a:gridCol w="2657139"/>
              </a:tblGrid>
              <a:tr h="101659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Personal Accounts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Impersonal Accounts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5401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Real Account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Nominal Account</a:t>
                      </a:r>
                      <a:endParaRPr lang="en-US" b="1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Furniture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Salaries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Ragu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Loan from 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Machinery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Salaries</a:t>
                      </a:r>
                      <a:r>
                        <a:rPr lang="en-US" baseline="0" dirty="0" smtClean="0"/>
                        <a:t> outstanding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Prepaid insurance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Commission 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09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Examples of various accounts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0287992"/>
              </p:ext>
            </p:extLst>
          </p:nvPr>
        </p:nvGraphicFramePr>
        <p:xfrm>
          <a:off x="304800" y="1447800"/>
          <a:ext cx="8610600" cy="4876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7260"/>
                <a:gridCol w="2603140"/>
                <a:gridCol w="2870200"/>
              </a:tblGrid>
              <a:tr h="361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Personal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Real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Nominal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1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Yuvraj’s</a:t>
                      </a: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A/c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Sales</a:t>
                      </a:r>
                      <a:endPara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Salary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 Co. Ltd. A/c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Sales Returns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Printing  and Stationery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Capital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Purchases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Postage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Drawings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Purchase Returns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Loss on sale of fixed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Bank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Cash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Assets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Bank overdraft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Machinery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Profit on sale of fixed Assets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Bills Receivable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Furniture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Wages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Bills Payable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Buildings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Discount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1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Outstanding  expenses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Motor Vehicle  Stock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Commission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Prepaid expenses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Good will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Carriage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6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Income received in Advance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Copy rights, Patent Rights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Freight, Advertisement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Income Accrued but  not received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Trade marks</a:t>
                      </a:r>
                      <a:endPara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Interest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83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Rules of Debit and </a:t>
            </a:r>
            <a:r>
              <a:rPr lang="en-IN" b="1" dirty="0" smtClean="0"/>
              <a:t>Credit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64569"/>
              </p:ext>
            </p:extLst>
          </p:nvPr>
        </p:nvGraphicFramePr>
        <p:xfrm>
          <a:off x="762000" y="1904999"/>
          <a:ext cx="7696200" cy="39624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65400"/>
                <a:gridCol w="2565400"/>
                <a:gridCol w="2565400"/>
              </a:tblGrid>
              <a:tr h="975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Class of Account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</a:rPr>
                        <a:t>Debit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</a:rPr>
                        <a:t>Credit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6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Personal Accounts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The </a:t>
                      </a:r>
                      <a:r>
                        <a:rPr lang="en-IN" sz="1200" dirty="0" smtClean="0">
                          <a:effectLst/>
                        </a:rPr>
                        <a:t>Receiver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The Giver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5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Real Accounts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What comes 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What goes out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5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Nominal Accounts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Expenses and losses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Income and gains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52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Classification of </a:t>
            </a:r>
            <a:r>
              <a:rPr lang="en-IN" b="1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9499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200" b="1" dirty="0"/>
              <a:t>Financial accounting</a:t>
            </a:r>
            <a:r>
              <a:rPr lang="en-US" sz="3200" dirty="0"/>
              <a:t> is a specialized branch of </a:t>
            </a:r>
            <a:r>
              <a:rPr lang="en-US" sz="3200" b="1" dirty="0"/>
              <a:t>accounting</a:t>
            </a:r>
            <a:r>
              <a:rPr lang="en-US" sz="3200" dirty="0"/>
              <a:t> that keeps track of a company's </a:t>
            </a:r>
            <a:r>
              <a:rPr lang="en-US" sz="3200" b="1" dirty="0"/>
              <a:t>financial</a:t>
            </a:r>
            <a:r>
              <a:rPr lang="en-US" sz="3200" dirty="0"/>
              <a:t> transactions. </a:t>
            </a:r>
          </a:p>
          <a:p>
            <a:pPr marL="0" indent="0">
              <a:buNone/>
            </a:pPr>
            <a:endParaRPr lang="en-IN" sz="3600" dirty="0" smtClean="0"/>
          </a:p>
          <a:p>
            <a:pPr marL="0" indent="0">
              <a:buNone/>
            </a:pPr>
            <a:r>
              <a:rPr lang="en-IN" sz="3600" dirty="0" smtClean="0"/>
              <a:t>Accounts </a:t>
            </a:r>
            <a:r>
              <a:rPr lang="en-IN" sz="3600" dirty="0"/>
              <a:t>are classified into three categories</a:t>
            </a:r>
            <a:endParaRPr lang="en-US" sz="3600" dirty="0"/>
          </a:p>
          <a:p>
            <a:pPr marL="0" indent="0">
              <a:buNone/>
            </a:pPr>
            <a:r>
              <a:rPr lang="en-IN" sz="3600" b="1" dirty="0" smtClean="0"/>
              <a:t>I. </a:t>
            </a:r>
            <a:r>
              <a:rPr lang="en-IN" sz="3600" b="1" dirty="0"/>
              <a:t>Personal </a:t>
            </a:r>
            <a:r>
              <a:rPr lang="en-IN" sz="3600" b="1" dirty="0" smtClean="0"/>
              <a:t>account </a:t>
            </a:r>
            <a:r>
              <a:rPr lang="ta-IN" sz="3600" dirty="0">
                <a:solidFill>
                  <a:srgbClr val="FF0000"/>
                </a:solidFill>
              </a:rPr>
              <a:t>ஆள்சார் கணக்குகள்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IN" sz="3600" dirty="0" smtClean="0"/>
              <a:t>  	(</a:t>
            </a:r>
            <a:r>
              <a:rPr lang="en-IN" sz="3600" dirty="0"/>
              <a:t>i)   </a:t>
            </a:r>
            <a:r>
              <a:rPr lang="en-IN" sz="3600" dirty="0" smtClean="0"/>
              <a:t>   </a:t>
            </a:r>
            <a:r>
              <a:rPr lang="en-IN" sz="3600" dirty="0"/>
              <a:t>Natural </a:t>
            </a:r>
            <a:r>
              <a:rPr lang="en-IN" sz="3600" dirty="0" smtClean="0"/>
              <a:t>Persons Account 	</a:t>
            </a:r>
          </a:p>
          <a:p>
            <a:pPr marL="0" indent="0">
              <a:buNone/>
            </a:pPr>
            <a:r>
              <a:rPr lang="en-IN" sz="3600" b="1" dirty="0" smtClean="0"/>
              <a:t>Example</a:t>
            </a:r>
            <a:r>
              <a:rPr lang="en-IN" sz="3600" b="1" dirty="0"/>
              <a:t>.</a:t>
            </a:r>
            <a:r>
              <a:rPr lang="en-IN" sz="3600" dirty="0"/>
              <a:t> Manoj account.</a:t>
            </a:r>
            <a:endParaRPr lang="en-US" sz="3600" dirty="0"/>
          </a:p>
          <a:p>
            <a:pPr marL="0" indent="0">
              <a:buNone/>
            </a:pPr>
            <a:r>
              <a:rPr lang="en-IN" sz="3600" dirty="0" smtClean="0"/>
              <a:t> 	(</a:t>
            </a:r>
            <a:r>
              <a:rPr lang="en-IN" sz="3600" dirty="0"/>
              <a:t>ii)     Artificial persons </a:t>
            </a:r>
            <a:r>
              <a:rPr lang="en-IN" sz="3600" dirty="0" smtClean="0"/>
              <a:t>account </a:t>
            </a:r>
          </a:p>
          <a:p>
            <a:pPr marL="0" indent="0">
              <a:buNone/>
            </a:pPr>
            <a:r>
              <a:rPr lang="en-IN" sz="3600" b="1" dirty="0" smtClean="0"/>
              <a:t>Example</a:t>
            </a:r>
            <a:r>
              <a:rPr lang="en-IN" sz="3600" dirty="0" smtClean="0"/>
              <a:t> </a:t>
            </a:r>
            <a:r>
              <a:rPr lang="en-IN" sz="3600" dirty="0" err="1"/>
              <a:t>Karim</a:t>
            </a:r>
            <a:r>
              <a:rPr lang="en-IN" sz="3600" dirty="0"/>
              <a:t> &amp; Bros account, Bank account. </a:t>
            </a:r>
            <a:r>
              <a:rPr lang="en-IN" sz="3600" dirty="0" err="1" smtClean="0"/>
              <a:t>Radha</a:t>
            </a:r>
            <a:r>
              <a:rPr lang="en-IN" sz="3600" dirty="0" smtClean="0"/>
              <a:t> ltd</a:t>
            </a:r>
            <a:r>
              <a:rPr lang="en-IN" sz="3600" dirty="0"/>
              <a:t>.,</a:t>
            </a:r>
            <a:endParaRPr lang="en-US" sz="3600" dirty="0"/>
          </a:p>
          <a:p>
            <a:pPr marL="0" indent="0">
              <a:buNone/>
            </a:pPr>
            <a:r>
              <a:rPr lang="en-IN" sz="3600" dirty="0" smtClean="0"/>
              <a:t> </a:t>
            </a:r>
            <a:r>
              <a:rPr lang="en-IN" sz="3600" dirty="0"/>
              <a:t>	</a:t>
            </a:r>
            <a:r>
              <a:rPr lang="en-IN" sz="3600" dirty="0" smtClean="0"/>
              <a:t>(</a:t>
            </a:r>
            <a:r>
              <a:rPr lang="en-IN" sz="3600" dirty="0"/>
              <a:t>iii)    </a:t>
            </a:r>
            <a:r>
              <a:rPr lang="en-IN" sz="3600" dirty="0" smtClean="0"/>
              <a:t>Representative </a:t>
            </a:r>
            <a:r>
              <a:rPr lang="en-IN" sz="3600" dirty="0"/>
              <a:t>persons </a:t>
            </a:r>
            <a:r>
              <a:rPr lang="en-IN" sz="3600" dirty="0" smtClean="0"/>
              <a:t>accounts </a:t>
            </a:r>
          </a:p>
          <a:p>
            <a:pPr marL="0" indent="0">
              <a:buNone/>
            </a:pPr>
            <a:r>
              <a:rPr lang="en-IN" sz="3600" b="1" dirty="0" smtClean="0"/>
              <a:t>Example</a:t>
            </a:r>
            <a:r>
              <a:rPr lang="en-IN" sz="3600" b="1" dirty="0"/>
              <a:t>:</a:t>
            </a:r>
            <a:r>
              <a:rPr lang="en-IN" sz="3600" dirty="0"/>
              <a:t> </a:t>
            </a:r>
            <a:r>
              <a:rPr lang="en-IN" sz="3600" dirty="0" smtClean="0"/>
              <a:t>Prepaid insurance </a:t>
            </a:r>
            <a:r>
              <a:rPr lang="en-IN" sz="3600" dirty="0"/>
              <a:t>account, outstanding account.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1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/>
              <a:t>II. Real </a:t>
            </a:r>
            <a:r>
              <a:rPr lang="en-IN" b="1" dirty="0" smtClean="0"/>
              <a:t>Account </a:t>
            </a:r>
            <a:r>
              <a:rPr lang="ta-IN" sz="2800" dirty="0" smtClean="0">
                <a:solidFill>
                  <a:srgbClr val="FF0000"/>
                </a:solidFill>
              </a:rPr>
              <a:t>சொத்து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a-IN" sz="2800" dirty="0" smtClean="0">
                <a:solidFill>
                  <a:srgbClr val="FF0000"/>
                </a:solidFill>
              </a:rPr>
              <a:t>கணக்குகள்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IN" dirty="0" smtClean="0"/>
              <a:t>	1. Tangible </a:t>
            </a:r>
            <a:r>
              <a:rPr lang="en-IN" dirty="0"/>
              <a:t>account </a:t>
            </a:r>
            <a:endParaRPr lang="en-IN" dirty="0" smtClean="0"/>
          </a:p>
          <a:p>
            <a:pPr marL="0" indent="0">
              <a:buNone/>
            </a:pPr>
            <a:r>
              <a:rPr lang="en-IN" sz="2400" b="1" dirty="0" smtClean="0"/>
              <a:t>Example</a:t>
            </a:r>
            <a:r>
              <a:rPr lang="en-IN" sz="2400" b="1" dirty="0"/>
              <a:t>:</a:t>
            </a:r>
            <a:r>
              <a:rPr lang="en-IN" sz="2400" dirty="0"/>
              <a:t> machinery account, cash account, furniture </a:t>
            </a:r>
            <a:r>
              <a:rPr lang="en-IN" sz="2400" dirty="0" smtClean="0"/>
              <a:t>account</a:t>
            </a:r>
            <a:endParaRPr lang="en-US" sz="2400" dirty="0"/>
          </a:p>
          <a:p>
            <a:pPr marL="0" indent="0">
              <a:buNone/>
            </a:pPr>
            <a:r>
              <a:rPr lang="en-IN" dirty="0" smtClean="0"/>
              <a:t>	2. Intangible </a:t>
            </a:r>
            <a:r>
              <a:rPr lang="en-IN" dirty="0"/>
              <a:t>real account </a:t>
            </a:r>
            <a:endParaRPr lang="en-IN" dirty="0" smtClean="0"/>
          </a:p>
          <a:p>
            <a:pPr marL="0" indent="0">
              <a:buNone/>
            </a:pPr>
            <a:r>
              <a:rPr lang="en-IN" sz="2400" b="1" dirty="0" smtClean="0"/>
              <a:t>Example</a:t>
            </a:r>
            <a:r>
              <a:rPr lang="en-IN" sz="2400" b="1" dirty="0"/>
              <a:t>: </a:t>
            </a:r>
            <a:r>
              <a:rPr lang="en-IN" sz="2400" dirty="0"/>
              <a:t>good will account, patents account </a:t>
            </a:r>
            <a:r>
              <a:rPr lang="en-IN" sz="2400" dirty="0" smtClean="0"/>
              <a:t>and trademarks </a:t>
            </a:r>
            <a:r>
              <a:rPr lang="en-IN" sz="2400" dirty="0"/>
              <a:t>account etc</a:t>
            </a:r>
            <a:r>
              <a:rPr lang="en-IN" sz="2400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IN" b="1" dirty="0"/>
              <a:t>III. Nominal </a:t>
            </a:r>
            <a:r>
              <a:rPr lang="en-IN" b="1" dirty="0" smtClean="0"/>
              <a:t>Account </a:t>
            </a:r>
            <a:r>
              <a:rPr lang="ta-IN" sz="2400" dirty="0">
                <a:solidFill>
                  <a:srgbClr val="FF0000"/>
                </a:solidFill>
              </a:rPr>
              <a:t>பெயரளவு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ta-IN" sz="2800" dirty="0">
                <a:solidFill>
                  <a:srgbClr val="FF0000"/>
                </a:solidFill>
              </a:rPr>
              <a:t>கணக்குகள்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IN" b="1" dirty="0"/>
          </a:p>
          <a:p>
            <a:pPr marL="0" indent="0" algn="just">
              <a:buNone/>
            </a:pPr>
            <a:r>
              <a:rPr lang="en-IN" dirty="0" smtClean="0"/>
              <a:t>	Items </a:t>
            </a:r>
            <a:r>
              <a:rPr lang="en-IN" dirty="0"/>
              <a:t>that relates to person. Every business unit incurs certain expenses such as payment of salaries to employees, payment of wages to workers </a:t>
            </a:r>
            <a:r>
              <a:rPr lang="en-IN" dirty="0" err="1" smtClean="0"/>
              <a:t>etc</a:t>
            </a:r>
            <a:r>
              <a:rPr lang="en-IN" dirty="0" smtClean="0"/>
              <a:t>,.</a:t>
            </a:r>
            <a:endParaRPr lang="en-IN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4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A </a:t>
            </a:r>
            <a:r>
              <a:rPr lang="en-US" dirty="0"/>
              <a:t>business is defined as an organization or enterprising entity engaged in commercial, industrial, or professional activities.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Businesses </a:t>
            </a:r>
            <a:r>
              <a:rPr lang="en-US" dirty="0"/>
              <a:t>can be for-profit entities or they can be non-profit organizations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1177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381000"/>
          <a:ext cx="8686800" cy="5943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79115"/>
                <a:gridCol w="2350546"/>
                <a:gridCol w="2657139"/>
              </a:tblGrid>
              <a:tr h="101659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Personal Accounts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Impersonal Accounts</a:t>
                      </a:r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5401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Real Account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Nominal Account</a:t>
                      </a:r>
                      <a:endParaRPr lang="en-US" b="1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Furniture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Salaries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Ragu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Wages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Loan from 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Machinery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Salaries</a:t>
                      </a:r>
                      <a:r>
                        <a:rPr lang="en-US" baseline="0" dirty="0" smtClean="0"/>
                        <a:t> outstanding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Vehicles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Rent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Prepaid insurance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Commission </a:t>
                      </a:r>
                      <a:endParaRPr lang="en-US" dirty="0"/>
                    </a:p>
                  </a:txBody>
                  <a:tcPr anchor="ctr"/>
                </a:tc>
              </a:tr>
              <a:tr h="5630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8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Examples of </a:t>
            </a:r>
            <a:r>
              <a:rPr lang="en-IN" b="1" dirty="0" smtClean="0"/>
              <a:t>Various Accounts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04800" y="1447800"/>
          <a:ext cx="8610600" cy="4876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7260"/>
                <a:gridCol w="2603140"/>
                <a:gridCol w="2870200"/>
              </a:tblGrid>
              <a:tr h="361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Personal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Real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</a:rPr>
                        <a:t>Nominal A/c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1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Yuvraj’s</a:t>
                      </a: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A/c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Sales</a:t>
                      </a:r>
                      <a:endPara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Salary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 Co. Ltd. A/c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Sales Returns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Printing  and Stationery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Capital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Purchases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Postage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Drawings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Purchase Returns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Loss on sale of fixed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Bank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Cash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Assets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Bank overdraft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Machinery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Profit on sale of fixed Assets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Bills Receivable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Furniture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Wages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Bills Payable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Buildings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Discount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01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Outstanding  expenses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Motor Vehicle  Stock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Commission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6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Prepaid expenses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Good will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Carriage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86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Income received in Advance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Copy rights, Patent Rights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Freight, Advertisement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3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Income Accrued but  not received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Trade marks</a:t>
                      </a:r>
                      <a:endPara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Interest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204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Rules of Debit and </a:t>
            </a:r>
            <a:r>
              <a:rPr lang="en-IN" b="1" dirty="0" smtClean="0"/>
              <a:t>Credit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1447800"/>
          <a:ext cx="8458200" cy="25049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44774"/>
                <a:gridCol w="2406713"/>
                <a:gridCol w="2406713"/>
              </a:tblGrid>
              <a:tr h="368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Class of Account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Debit  (</a:t>
                      </a:r>
                      <a:r>
                        <a:rPr kumimoji="0" lang="ta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பற்று</a:t>
                      </a:r>
                      <a:r>
                        <a:rPr kumimoji="0" lang="en-US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effectLst/>
                        </a:rPr>
                        <a:t>Credit (</a:t>
                      </a:r>
                      <a:r>
                        <a:rPr kumimoji="0" lang="ta-IN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வரவு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Personal </a:t>
                      </a:r>
                      <a:r>
                        <a:rPr lang="en-IN" sz="1600" dirty="0" smtClean="0">
                          <a:effectLst/>
                        </a:rPr>
                        <a:t>Accounts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a-I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ஆள்சார் </a:t>
                      </a:r>
                      <a:r>
                        <a:rPr lang="ta-IN" sz="1800" dirty="0" smtClean="0">
                          <a:solidFill>
                            <a:schemeClr val="bg1"/>
                          </a:solidFill>
                        </a:rPr>
                        <a:t>கணக்குகள்</a:t>
                      </a:r>
                      <a:endParaRPr lang="en-US" sz="11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The </a:t>
                      </a:r>
                      <a:r>
                        <a:rPr lang="en-IN" sz="1600" dirty="0" smtClean="0">
                          <a:effectLst/>
                        </a:rPr>
                        <a:t>Receiver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The Giver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151"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Real </a:t>
                      </a:r>
                      <a:r>
                        <a:rPr lang="en-IN" sz="1600" dirty="0" smtClean="0">
                          <a:effectLst/>
                        </a:rPr>
                        <a:t>Accounts </a:t>
                      </a:r>
                    </a:p>
                    <a:p>
                      <a:r>
                        <a:rPr kumimoji="0" lang="ta-IN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சொத்துகணக்குகள்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What comes in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What goes out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1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Nominal </a:t>
                      </a:r>
                      <a:r>
                        <a:rPr lang="en-IN" sz="1600" dirty="0" smtClean="0">
                          <a:effectLst/>
                        </a:rPr>
                        <a:t>Accounts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800" dirty="0" smtClean="0">
                          <a:effectLst/>
                        </a:rPr>
                        <a:t>பெயரளவு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kumimoji="0" lang="ta-IN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கணக்குகள்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Expenses and losses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Income and gains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52" name="Picture 4" descr="D:\Online Class\Financial Accounding I\Untitled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2540"/>
            <a:ext cx="85359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575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BOOK OF PRIME </a:t>
            </a:r>
            <a:r>
              <a:rPr lang="en-IN" b="1" dirty="0" smtClean="0"/>
              <a:t>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dirty="0" smtClean="0"/>
              <a:t>Books </a:t>
            </a:r>
            <a:r>
              <a:rPr lang="en-US" dirty="0"/>
              <a:t>of prime entry are the books in which transactions are first recorded. </a:t>
            </a:r>
            <a:endParaRPr lang="en-US" dirty="0" smtClean="0"/>
          </a:p>
          <a:p>
            <a:pPr algn="just" fontAlgn="base"/>
            <a:r>
              <a:rPr lang="en-US" dirty="0" smtClean="0"/>
              <a:t>These </a:t>
            </a:r>
            <a:r>
              <a:rPr lang="en-US" dirty="0"/>
              <a:t>are not accounts; they are simply books that records the details of transactions, almost like a diary. </a:t>
            </a:r>
            <a:endParaRPr lang="en-US" dirty="0" smtClean="0"/>
          </a:p>
          <a:p>
            <a:pPr algn="just" fontAlgn="base"/>
            <a:r>
              <a:rPr lang="en-US" dirty="0" smtClean="0"/>
              <a:t>The </a:t>
            </a:r>
            <a:r>
              <a:rPr lang="en-US" dirty="0"/>
              <a:t>firm will have a separate book for each kind of transaction. </a:t>
            </a:r>
            <a:endParaRPr lang="en-US" dirty="0" smtClean="0"/>
          </a:p>
          <a:p>
            <a:pPr algn="just" fontAlgn="base"/>
            <a:r>
              <a:rPr lang="en-US" dirty="0" smtClean="0"/>
              <a:t>The </a:t>
            </a:r>
            <a:r>
              <a:rPr lang="en-US" dirty="0"/>
              <a:t>type of the transaction will affect which book it, is entered into. Sales will be entered in one book, purchases in another book, cash in another book, and so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97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dirty="0"/>
              <a:t>	</a:t>
            </a:r>
            <a:r>
              <a:rPr lang="en-IN" dirty="0" smtClean="0"/>
              <a:t>Journal </a:t>
            </a:r>
            <a:r>
              <a:rPr lang="en-IN" dirty="0"/>
              <a:t>is a record of daily transactions.  It is derived from the French word jour which means a day, journal is one of the books of original entry or prime entry in which transactions are first recorded.  </a:t>
            </a:r>
            <a:r>
              <a:rPr lang="en-IN" dirty="0" smtClean="0"/>
              <a:t>For </a:t>
            </a:r>
            <a:r>
              <a:rPr lang="en-IN" dirty="0"/>
              <a:t>every </a:t>
            </a:r>
            <a:r>
              <a:rPr lang="en-IN" dirty="0" smtClean="0"/>
              <a:t>transaction. Journal </a:t>
            </a:r>
            <a:r>
              <a:rPr lang="en-IN" dirty="0"/>
              <a:t>entry is passed.  At the end of the entry, narration, that is, details of the transactions is given</a:t>
            </a:r>
            <a:r>
              <a:rPr lang="en-IN" b="1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4648200"/>
          <a:ext cx="8001001" cy="13716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75186"/>
                <a:gridCol w="4238712"/>
                <a:gridCol w="547932"/>
                <a:gridCol w="1103616"/>
                <a:gridCol w="1035555"/>
              </a:tblGrid>
              <a:tr h="528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Date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Particulars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L.F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Debit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(Rs)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Credit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(Rs)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34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Name of the account ( to be debited )Dr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To name of the account ( to be credited narration</a:t>
                      </a:r>
                      <a:r>
                        <a:rPr lang="en-IN" sz="12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20838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Specimen of a journal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39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6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mtClean="0"/>
              <a:t>	</a:t>
            </a:r>
            <a:r>
              <a:rPr lang="en-US" b="1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Commerce</a:t>
            </a:r>
            <a:r>
              <a:rPr lang="en-US" dirty="0"/>
              <a:t> is a branch of business. It is concerned with the exchange of goods and services. </a:t>
            </a:r>
            <a:endParaRPr lang="en-US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b="1" dirty="0" smtClean="0"/>
              <a:t>Commerce</a:t>
            </a:r>
            <a:r>
              <a:rPr lang="en-US" dirty="0"/>
              <a:t> is the exchange of goods and services, especially on a large </a:t>
            </a:r>
            <a:r>
              <a:rPr lang="en-US" dirty="0" smtClean="0"/>
              <a:t>scale.</a:t>
            </a:r>
            <a:r>
              <a:rPr lang="en-US" baseline="30000" dirty="0"/>
              <a:t> </a:t>
            </a:r>
            <a:r>
              <a:rPr lang="en-US" dirty="0" smtClean="0"/>
              <a:t>It </a:t>
            </a:r>
            <a:r>
              <a:rPr lang="en-US" dirty="0"/>
              <a:t>includes legal, economic, political, social, cultural and technological systems that operate in a country or in international trade.</a:t>
            </a:r>
          </a:p>
        </p:txBody>
      </p:sp>
    </p:spTree>
    <p:extLst>
      <p:ext uri="{BB962C8B-B14F-4D97-AF65-F5344CB8AC3E}">
        <p14:creationId xmlns:p14="http://schemas.microsoft.com/office/powerpoint/2010/main" val="5432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ohammed\Desktop\commerc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86800" cy="550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0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marL="0" indent="0" algn="just">
              <a:buNone/>
            </a:pPr>
            <a:r>
              <a:rPr lang="en-US" b="1" dirty="0" smtClean="0"/>
              <a:t>	Financing</a:t>
            </a:r>
            <a:r>
              <a:rPr lang="en-US" dirty="0"/>
              <a:t> is the process of providing funds for </a:t>
            </a:r>
            <a:r>
              <a:rPr lang="en-US" b="1" dirty="0"/>
              <a:t>business</a:t>
            </a:r>
            <a:r>
              <a:rPr lang="en-US" dirty="0"/>
              <a:t> activities, making purchases, or investing. 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b="1" dirty="0" smtClean="0"/>
              <a:t>Financial</a:t>
            </a:r>
            <a:r>
              <a:rPr lang="en-US" dirty="0"/>
              <a:t> institutions, such as banks, are in the </a:t>
            </a:r>
            <a:r>
              <a:rPr lang="en-US" b="1" dirty="0"/>
              <a:t>business</a:t>
            </a:r>
            <a:r>
              <a:rPr lang="en-US" dirty="0"/>
              <a:t> of providing capital to </a:t>
            </a:r>
            <a:r>
              <a:rPr lang="en-US" b="1" dirty="0"/>
              <a:t>businesses</a:t>
            </a:r>
            <a:r>
              <a:rPr lang="en-US" dirty="0"/>
              <a:t>, consumers, and investors to help them achieve their goals.</a:t>
            </a:r>
          </a:p>
        </p:txBody>
      </p:sp>
    </p:spTree>
    <p:extLst>
      <p:ext uri="{BB962C8B-B14F-4D97-AF65-F5344CB8AC3E}">
        <p14:creationId xmlns:p14="http://schemas.microsoft.com/office/powerpoint/2010/main" val="295195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marL="0" indent="0" algn="just">
              <a:buNone/>
            </a:pPr>
            <a:r>
              <a:rPr lang="en-US" b="1" dirty="0" smtClean="0"/>
              <a:t>	Accounting</a:t>
            </a:r>
            <a:r>
              <a:rPr lang="en-US" dirty="0"/>
              <a:t> is the process of recording financial transactions pertaining to a business. The </a:t>
            </a:r>
            <a:r>
              <a:rPr lang="en-US" b="1" dirty="0"/>
              <a:t>accounting</a:t>
            </a:r>
            <a:r>
              <a:rPr lang="en-US" dirty="0"/>
              <a:t> process includes summarizing, analyzing and reporting these transactions to oversight agencies, regulators and tax collection entities.</a:t>
            </a:r>
          </a:p>
        </p:txBody>
      </p:sp>
    </p:spTree>
    <p:extLst>
      <p:ext uri="{BB962C8B-B14F-4D97-AF65-F5344CB8AC3E}">
        <p14:creationId xmlns:p14="http://schemas.microsoft.com/office/powerpoint/2010/main" val="291849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ACCOUNTING </a:t>
            </a:r>
            <a:endParaRPr lang="en-US" dirty="0"/>
          </a:p>
        </p:txBody>
      </p:sp>
      <p:pic>
        <p:nvPicPr>
          <p:cNvPr id="5122" name="Picture 2" descr="C:\Users\Mohammed\Desktop\branches-of-accou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4" y="1581150"/>
            <a:ext cx="86106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96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hammed\Desktop\Branches-of-accountin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2933"/>
            <a:ext cx="8458200" cy="615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30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b="1" dirty="0" smtClean="0"/>
              <a:t>Financial </a:t>
            </a:r>
            <a:r>
              <a:rPr lang="en-US" b="1" dirty="0"/>
              <a:t>accounting</a:t>
            </a:r>
            <a:r>
              <a:rPr lang="en-US" dirty="0"/>
              <a:t> is a specialized branch of </a:t>
            </a:r>
            <a:r>
              <a:rPr lang="en-US" b="1" dirty="0"/>
              <a:t>accounting</a:t>
            </a:r>
            <a:r>
              <a:rPr lang="en-US" dirty="0"/>
              <a:t> that keeps track of a company's </a:t>
            </a:r>
            <a:r>
              <a:rPr lang="en-US" b="1" dirty="0"/>
              <a:t>financial</a:t>
            </a:r>
            <a:r>
              <a:rPr lang="en-US" dirty="0"/>
              <a:t> transactions.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Using </a:t>
            </a:r>
            <a:r>
              <a:rPr lang="en-US" dirty="0"/>
              <a:t>standardized guidelines, by the transactions are recorded, summarized, and presented in a </a:t>
            </a:r>
            <a:r>
              <a:rPr lang="en-US" b="1" dirty="0"/>
              <a:t>financial</a:t>
            </a:r>
            <a:r>
              <a:rPr lang="en-US" dirty="0"/>
              <a:t> report or </a:t>
            </a:r>
            <a:r>
              <a:rPr lang="en-US" b="1" dirty="0"/>
              <a:t>financial</a:t>
            </a:r>
            <a:r>
              <a:rPr lang="en-US" dirty="0"/>
              <a:t> statement such as an income statement or a balance sheet.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40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432</TotalTime>
  <Words>547</Words>
  <Application>Microsoft Office PowerPoint</Application>
  <PresentationFormat>On-screen Show (4:3)</PresentationFormat>
  <Paragraphs>259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Algerian</vt:lpstr>
      <vt:lpstr>Arial</vt:lpstr>
      <vt:lpstr>Bookman Old Style</vt:lpstr>
      <vt:lpstr>Calibri</vt:lpstr>
      <vt:lpstr>Georgia</vt:lpstr>
      <vt:lpstr>Latha</vt:lpstr>
      <vt:lpstr>Times New Roman</vt:lpstr>
      <vt:lpstr>Wingdings</vt:lpstr>
      <vt:lpstr>Wingdings 2</vt:lpstr>
      <vt:lpstr>Civic</vt:lpstr>
      <vt:lpstr>Hajee Karutha Rowther Howdia College (Autonomous)   PG Department of Commerce With Computer Application  Subject: Financial Accounting - I   Subject Code : 20UCAC11 Topic: Introduction              K . Mohammed Abdul Kader    Assistant Professor of Commerce CA </vt:lpstr>
      <vt:lpstr>Business </vt:lpstr>
      <vt:lpstr>Commerce</vt:lpstr>
      <vt:lpstr>PowerPoint Presentation</vt:lpstr>
      <vt:lpstr>Finance </vt:lpstr>
      <vt:lpstr>Accounting</vt:lpstr>
      <vt:lpstr>BRANCHES OF ACCOUNTING </vt:lpstr>
      <vt:lpstr>PowerPoint Presentation</vt:lpstr>
      <vt:lpstr>Financial Accounting</vt:lpstr>
      <vt:lpstr>Meaning of Book Keeping</vt:lpstr>
      <vt:lpstr>Definition of Book Keeping</vt:lpstr>
      <vt:lpstr>Objectives of Accounting</vt:lpstr>
      <vt:lpstr>Functions of Accounting</vt:lpstr>
      <vt:lpstr>Classification of Accounts</vt:lpstr>
      <vt:lpstr>PowerPoint Presentation</vt:lpstr>
      <vt:lpstr>Examples of various accounts </vt:lpstr>
      <vt:lpstr>Rules of Debit and Credit</vt:lpstr>
      <vt:lpstr>Classification of Accounts</vt:lpstr>
      <vt:lpstr>PowerPoint Presentation</vt:lpstr>
      <vt:lpstr>PowerPoint Presentation</vt:lpstr>
      <vt:lpstr>Examples of Various Accounts</vt:lpstr>
      <vt:lpstr>Rules of Debit and Credit</vt:lpstr>
      <vt:lpstr>BOOK OF PRIME ENTRY</vt:lpstr>
      <vt:lpstr>Journal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  Resources     management</dc:title>
  <dc:creator>Mohammed</dc:creator>
  <cp:lastModifiedBy>Mohamed</cp:lastModifiedBy>
  <cp:revision>51</cp:revision>
  <dcterms:created xsi:type="dcterms:W3CDTF">2006-08-16T00:00:00Z</dcterms:created>
  <dcterms:modified xsi:type="dcterms:W3CDTF">2020-10-21T02:18:57Z</dcterms:modified>
</cp:coreProperties>
</file>