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5" r:id="rId2"/>
  </p:sldMasterIdLst>
  <p:sldIdLst>
    <p:sldId id="256" r:id="rId3"/>
    <p:sldId id="298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2" r:id="rId24"/>
    <p:sldId id="293" r:id="rId25"/>
    <p:sldId id="294" r:id="rId26"/>
    <p:sldId id="295" r:id="rId27"/>
    <p:sldId id="296" r:id="rId28"/>
    <p:sldId id="297" r:id="rId29"/>
    <p:sldId id="30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7577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7578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78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8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79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79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7579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79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7579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0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7580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0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7580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0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580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7581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81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581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81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82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AA8386-3829-4A69-B2CA-3AAF4DD7EC76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7582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82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15A195-C824-42DC-BBB4-81DB407D66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582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82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5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23" grpId="0"/>
      <p:bldP spid="7582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8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582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58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58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86018E-319F-46B3-ADC5-5E463091CDA2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8A04-8AAE-4E79-92FF-6329396FD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3B7BBD-444E-430A-BD1A-798E72DE475E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8B403-B5D2-4E2C-A645-213A34CE9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8386-3829-4A69-B2CA-3AAF4DD7EC7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15A195-C824-42DC-BBB4-81DB407D6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" grpId="0" build="p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A62E-346D-450B-8147-C6576857C7BF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FA98AE-EF40-4822-BFF9-68F3DB3E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2E3A-8A8F-4F02-8345-7169FE950D24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A8FE-4713-4468-A7EC-980325C4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9CE8-77FD-488A-B42C-D13F76165AE6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3656C-B37B-441F-8FB7-0F7B81492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0417-689A-4242-B38F-0D9925390A63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5F7F2D-DA1F-4965-A595-88560A14D8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AEC0-23EC-4D63-A5FA-DB150FC4DFB3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C00BF-B025-4603-9645-263C65578E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0619-9CF8-4887-AC05-AC9F71E0624C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04B6-40E7-49D2-A33F-E094420B6D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B84D-1023-42B5-BEEB-623EC81212C2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DE01-BFFE-46F7-8CB5-4489F45F2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1CA62E-346D-450B-8147-C6576857C7BF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A98AE-EF40-4822-BFF9-68F3DB3E3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78E-2F11-4F12-AA20-1F4625418F3D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4B87E-5CDF-4797-BC6E-8234056BE7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018E-319F-46B3-ADC5-5E463091CDA2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8A04-8AAE-4E79-92FF-6329396FD9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7BBD-444E-430A-BD1A-798E72DE475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8B403-B5D2-4E2C-A645-213A34CE9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C2E3A-8A8F-4F02-8345-7169FE950D24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DA8FE-4713-4468-A7EC-980325C4F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89CE8-77FD-488A-B42C-D13F76165AE6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3656C-B37B-441F-8FB7-0F7B81492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90417-689A-4242-B38F-0D9925390A63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F7F2D-DA1F-4965-A595-88560A14D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0AEC0-23EC-4D63-A5FA-DB150FC4DFB3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00BF-B025-4603-9645-263C65578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710619-9CF8-4887-AC05-AC9F71E0624C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404B6-40E7-49D2-A33F-E094420B6D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B7B84D-1023-42B5-BEEB-623EC81212C2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3DE01-BFFE-46F7-8CB5-4489F45F2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F478E-2F11-4F12-AA20-1F4625418F3D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4B87E-5CDF-4797-BC6E-8234056BE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475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75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475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5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6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476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47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47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47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477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477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7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477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7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7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478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78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78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8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79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9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9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9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642152C5-3ACE-47A2-82A4-CE2B61C57D1A}" type="datetimeFigureOut">
              <a:rPr lang="en-US"/>
              <a:pPr/>
              <a:t>10/20/2020</a:t>
            </a:fld>
            <a:endParaRPr lang="en-US"/>
          </a:p>
        </p:txBody>
      </p:sp>
      <p:sp>
        <p:nvSpPr>
          <p:cNvPr id="7480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480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45CB6DB-4EA8-4C30-8DFD-A2A66D4039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4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4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97" grpId="0"/>
      <p:bldP spid="7479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479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479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2152C5-3ACE-47A2-82A4-CE2B61C57D1A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5CB6DB-4EA8-4C30-8DFD-A2A66D4039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438400"/>
            <a:ext cx="8534400" cy="1543050"/>
          </a:xfrm>
        </p:spPr>
        <p:txBody>
          <a:bodyPr anchor="ctr">
            <a:normAutofit fontScale="90000"/>
          </a:bodyPr>
          <a:lstStyle/>
          <a:p>
            <a:r>
              <a:rPr lang="en-US" sz="4800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K.Deepalakshmi</a:t>
            </a: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  </a:t>
            </a:r>
            <a:r>
              <a:rPr lang="en-US" sz="4800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m.Com.,M.Phil</a:t>
            </a: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.,(</a:t>
            </a:r>
            <a:r>
              <a:rPr lang="en-US" sz="4800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Ph.d</a:t>
            </a: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)</a:t>
            </a:r>
            <a:b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PG Dept. of Commerce with CA</a:t>
            </a:r>
            <a:b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II </a:t>
            </a:r>
            <a:r>
              <a:rPr lang="en-US" sz="4800" i="1" dirty="0" err="1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M.Com</a:t>
            </a: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.(CA)-PPT</a:t>
            </a:r>
            <a:b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</a:br>
            <a:r>
              <a:rPr lang="en-US" sz="4800" i="1" dirty="0" smtClean="0">
                <a:solidFill>
                  <a:srgbClr val="006600"/>
                </a:solidFill>
                <a:latin typeface="EucrosiaUPC" pitchFamily="18" charset="-34"/>
                <a:cs typeface="EucrosiaUPC" pitchFamily="18" charset="-34"/>
              </a:rPr>
              <a:t>Advanced corporate accounting</a:t>
            </a:r>
            <a:endParaRPr lang="en-US" sz="4800" i="1" dirty="0">
              <a:solidFill>
                <a:srgbClr val="006600"/>
              </a:solidFill>
              <a:latin typeface="EucrosiaUPC" pitchFamily="18" charset="-34"/>
              <a:cs typeface="EucrosiaUPC" pitchFamily="18" charset="-3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1"/>
                </a:solidFill>
                <a:latin typeface="Arial" charset="0"/>
              </a:rPr>
              <a:t>                 DEPOSITS ( SCHEDULE NO. 3 )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15200" y="457200"/>
            <a:ext cx="0" cy="2971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38" name="TextBox 9"/>
          <p:cNvSpPr txBox="1">
            <a:spLocks noChangeArrowheads="1"/>
          </p:cNvSpPr>
          <p:nvPr/>
        </p:nvSpPr>
        <p:spPr bwMode="auto">
          <a:xfrm>
            <a:off x="0" y="457200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      PARTICULARS                                         AMOUNT</a:t>
            </a:r>
          </a:p>
          <a:p>
            <a:pPr eaLnBrk="1" hangingPunct="1"/>
            <a:endParaRPr lang="en-US" sz="2400" b="1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Fixed deposits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Saving deposits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Current account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Recurring deposit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L/C a/c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Other deposits except income tax deposit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15200" y="3429000"/>
            <a:ext cx="0" cy="381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411480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BORROWING ( SCHEDULE NO. 4 )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51054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315200" y="4648200"/>
            <a:ext cx="0" cy="2209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46" name="TextBox 29"/>
          <p:cNvSpPr txBox="1">
            <a:spLocks noChangeArrowheads="1"/>
          </p:cNvSpPr>
          <p:nvPr/>
        </p:nvSpPr>
        <p:spPr bwMode="auto">
          <a:xfrm>
            <a:off x="0" y="4648200"/>
            <a:ext cx="91440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    AMOUNT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Borrowing from RBI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Borrowing from other banks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Borrowing in India or outside in India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315200" y="6324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315200" y="6705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28638"/>
          </a:xfrm>
          <a:prstGeom prst="rect">
            <a:avLst/>
          </a:prstGeom>
          <a:solidFill>
            <a:schemeClr val="tx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OTHER LIABILITIES (SCHEDULE NO. 5 )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762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67600" y="457200"/>
            <a:ext cx="0" cy="2895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0" y="533400"/>
            <a:ext cx="91440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      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AMOUNT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Bills payable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Outstanding expenses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Unpaid dividend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Incomes received in advance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Interoffice adjustment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Reserve for unexpired discount</a:t>
            </a:r>
          </a:p>
          <a:p>
            <a:pPr eaLnBrk="1" hangingPunct="1"/>
            <a:endParaRPr lang="en-US" sz="2800" b="1">
              <a:solidFill>
                <a:srgbClr val="006600"/>
              </a:solidFill>
              <a:latin typeface="Monotype Corsiva" pitchFamily="66" charset="0"/>
            </a:endParaRPr>
          </a:p>
          <a:p>
            <a:pPr eaLnBrk="1" hangingPunct="1"/>
            <a:endParaRPr lang="en-IN" sz="2800" b="1"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467600" y="3352800"/>
            <a:ext cx="0" cy="228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3733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388620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1"/>
                </a:solidFill>
                <a:latin typeface="Arial" charset="0"/>
              </a:rPr>
              <a:t>CASH IN HAND AND WITH RBI (SCHEDULE NO. 6 )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43434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0" y="4800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67600" y="4343400"/>
            <a:ext cx="0" cy="2362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71" name="TextBox 29"/>
          <p:cNvSpPr txBox="1">
            <a:spLocks noChangeArrowheads="1"/>
          </p:cNvSpPr>
          <p:nvPr/>
        </p:nvSpPr>
        <p:spPr bwMode="auto">
          <a:xfrm>
            <a:off x="0" y="4419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    AMOUNT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Cash in hand with bank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Balance with RBI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467600" y="59436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67600" y="63246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543800" y="3200400"/>
            <a:ext cx="1600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67600" y="35814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715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1"/>
                </a:solidFill>
                <a:latin typeface="Arial" charset="0"/>
              </a:rPr>
              <a:t> BALANCE WITH OTHER BANKS AND MONEY AT CALL AND SHORT NOTICE ( SCHEDULE NO. 7 )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162800" y="1143000"/>
            <a:ext cx="0" cy="304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0" y="1066800"/>
            <a:ext cx="9144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              PARTICULARS                                  AMOUNT</a:t>
            </a:r>
          </a:p>
          <a:p>
            <a:pPr eaLnBrk="1" hangingPunct="1"/>
            <a:endParaRPr lang="en-US" sz="2800" b="1"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Balance with other banks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Money at call and short notice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(short term loan given by bank to its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Esteem customers)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191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162800" y="35814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162800" y="38100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491" name="TextBox 26"/>
          <p:cNvSpPr txBox="1">
            <a:spLocks noChangeArrowheads="1"/>
          </p:cNvSpPr>
          <p:nvPr/>
        </p:nvSpPr>
        <p:spPr bwMode="auto">
          <a:xfrm>
            <a:off x="0" y="4419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Arial" charset="0"/>
              </a:rPr>
              <a:t>      </a:t>
            </a:r>
            <a:endParaRPr lang="en-IN" sz="2800" b="1">
              <a:latin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INVESTMENTS ( SCHEDULE NO. 8 )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0" y="685800"/>
            <a:ext cx="0" cy="2819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0" y="685800"/>
            <a:ext cx="91440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 PARTICULARS                                             AMOUNT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Government securities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Bonds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Mutual funds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Equity shares of other companies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Gold etc</a:t>
            </a:r>
            <a:r>
              <a:rPr lang="en-US" sz="2800" b="1">
                <a:latin typeface="Arial" charset="0"/>
              </a:rPr>
              <a:t>.</a:t>
            </a:r>
            <a:endParaRPr lang="en-IN" sz="2800" b="1"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624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9000" y="3429000"/>
            <a:ext cx="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3429000"/>
            <a:ext cx="1905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39000" y="3810000"/>
            <a:ext cx="1905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419100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ADVANCES ( SCHEDULE NO. 9 )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181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39000" y="4724400"/>
            <a:ext cx="0" cy="2133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19" name="TextBox 27"/>
          <p:cNvSpPr txBox="1">
            <a:spLocks noChangeArrowheads="1"/>
          </p:cNvSpPr>
          <p:nvPr/>
        </p:nvSpPr>
        <p:spPr bwMode="auto">
          <a:xfrm>
            <a:off x="0" y="4724400"/>
            <a:ext cx="91440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PARTICULARS                                              AMOUNT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Term loan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Bank overdraft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Cash credit and bill discount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315200" y="64008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9000" y="6705600"/>
            <a:ext cx="1905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FIXED ASSETS ( SCHEDULE NO. 10 )</a:t>
            </a:r>
            <a:r>
              <a:rPr lang="en-US" sz="2800" b="1">
                <a:solidFill>
                  <a:srgbClr val="FFFFFF"/>
                </a:solidFill>
                <a:latin typeface="Arial" charset="0"/>
              </a:rPr>
              <a:t> </a:t>
            </a:r>
            <a:endParaRPr lang="en-IN" sz="2800" b="1">
              <a:solidFill>
                <a:srgbClr val="FFFFFF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0" y="609600"/>
            <a:ext cx="0" cy="388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34" name="TextBox 10"/>
          <p:cNvSpPr txBox="1">
            <a:spLocks noChangeArrowheads="1"/>
          </p:cNvSpPr>
          <p:nvPr/>
        </p:nvSpPr>
        <p:spPr bwMode="auto">
          <a:xfrm>
            <a:off x="0" y="609600"/>
            <a:ext cx="9144000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PARTICULARS                                               AMOUNT</a:t>
            </a:r>
          </a:p>
          <a:p>
            <a:pPr eaLnBrk="1" hangingPunct="1"/>
            <a:endParaRPr lang="en-US" sz="2400" b="1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Premises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Furniture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Fixtures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Equipments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Land and building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Plant and machinery</a:t>
            </a:r>
            <a:br>
              <a:rPr lang="en-US" sz="3200" b="1">
                <a:solidFill>
                  <a:srgbClr val="006600"/>
                </a:solidFill>
                <a:latin typeface="Monotype Corsiva" pitchFamily="66" charset="0"/>
              </a:rPr>
            </a:br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motor vehicles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Computers etc.</a:t>
            </a:r>
          </a:p>
          <a:p>
            <a:pPr eaLnBrk="1" hangingPunct="1"/>
            <a:endParaRPr lang="en-US" sz="3200" b="1">
              <a:solidFill>
                <a:srgbClr val="006600"/>
              </a:solidFill>
              <a:latin typeface="Monotype Corsiva" pitchFamily="66" charset="0"/>
            </a:endParaRPr>
          </a:p>
          <a:p>
            <a:pPr eaLnBrk="1" hangingPunct="1"/>
            <a:endParaRPr lang="en-IN" sz="2400" b="1"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239000" y="4419600"/>
            <a:ext cx="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5257800"/>
            <a:ext cx="1905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OTHER ASSETS ( SCHEDULE NO. 11 )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086600" y="533400"/>
            <a:ext cx="0" cy="434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57" name="TextBox 9"/>
          <p:cNvSpPr txBox="1">
            <a:spLocks noChangeArrowheads="1"/>
          </p:cNvSpPr>
          <p:nvPr/>
        </p:nvSpPr>
        <p:spPr bwMode="auto">
          <a:xfrm>
            <a:off x="0" y="533400"/>
            <a:ext cx="89916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     AMOUNT</a:t>
            </a:r>
          </a:p>
          <a:p>
            <a:pPr eaLnBrk="1" hangingPunct="1"/>
            <a:endParaRPr lang="en-US" sz="2400" b="1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Prepaid expenses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Silver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Non-banking asset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Inter branch adjustment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Accrued incomes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Stamps in hand</a:t>
            </a:r>
            <a:endParaRPr lang="en-IN" sz="3600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86600" y="4419600"/>
            <a:ext cx="2057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CONTINGENT LIABILITIES (SCHEDULE NO. 12 )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162800" y="533400"/>
            <a:ext cx="76200" cy="5791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0" y="762000"/>
            <a:ext cx="8991600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800000"/>
                </a:solidFill>
                <a:latin typeface="Arial" charset="0"/>
              </a:rPr>
              <a:t>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           AMOUNT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BR/ bills for collection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Forward exchange transactions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Future contracts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Acceptance, endorsement and guarantee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Liability for bill rediscounted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Disputed liabilities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Income tax under appeal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Income tax deposits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Claims not acknowledged as debt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Liability for partly paid investments </a:t>
            </a:r>
          </a:p>
          <a:p>
            <a:pPr eaLnBrk="1" hangingPunct="1"/>
            <a:endParaRPr lang="en-US" sz="3200" b="1">
              <a:solidFill>
                <a:srgbClr val="006600"/>
              </a:solidFill>
              <a:latin typeface="Monotype Corsiva" pitchFamily="66" charset="0"/>
            </a:endParaRPr>
          </a:p>
          <a:p>
            <a:pPr eaLnBrk="1" hangingPunct="1"/>
            <a:endParaRPr lang="en-IN" sz="3200" b="1">
              <a:latin typeface="Monotype Corsiva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239000" y="5943600"/>
            <a:ext cx="1905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24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INTEREST EARNED ( SCHEDULE NO. 13 )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39000" y="533400"/>
            <a:ext cx="76200" cy="434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0" y="609600"/>
            <a:ext cx="9144000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   PARTICULARS                                           AMOUNT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term loan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cash credit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bank overdraft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Discount on bill discounted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Income on investments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in balance with RBI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Any other interest income</a:t>
            </a:r>
            <a:endParaRPr lang="en-IN" sz="32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15200" y="44958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1"/>
                </a:solidFill>
                <a:latin typeface="Arial" charset="0"/>
              </a:rPr>
              <a:t>             OTHER INCOMES ( SCHEDULE NO. 14 )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39000" y="533400"/>
            <a:ext cx="76200" cy="5867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0" y="609600"/>
            <a:ext cx="9144000" cy="594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       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AMOUNT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Draft making charges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Commission, exchange and brokerage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Locker rents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Dividends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Profit on exchange transactions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Transfer fees and registration fees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Profit on sale of fixed assets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Less:- loss on sale of fixed assets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Profit on sale of investments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less:- loss on sale of investments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Profit on revaluation of fixes assets or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Investments and miscellaneous incomes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315200" y="6400800"/>
            <a:ext cx="0" cy="457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858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64008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15200" y="6705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1"/>
                </a:solidFill>
                <a:latin typeface="Arial" charset="0"/>
              </a:rPr>
              <a:t>        INTEREST EXPANDED ( SCHEDULE NO. 15 )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15200" y="533400"/>
            <a:ext cx="0" cy="396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653" name="TextBox 9"/>
          <p:cNvSpPr txBox="1">
            <a:spLocks noChangeArrowheads="1"/>
          </p:cNvSpPr>
          <p:nvPr/>
        </p:nvSpPr>
        <p:spPr bwMode="auto">
          <a:xfrm>
            <a:off x="0" y="533400"/>
            <a:ext cx="91440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        PARTICULARS                                       AMOUNT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fixed deposits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recurring deposits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saving deposits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borrowings from RBI and other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 banks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Interest on any other deposit</a:t>
            </a:r>
            <a:r>
              <a:rPr lang="en-US" sz="3200" b="1">
                <a:solidFill>
                  <a:srgbClr val="006600"/>
                </a:solidFill>
                <a:latin typeface="Arial" charset="0"/>
              </a:rPr>
              <a:t> </a:t>
            </a:r>
            <a:endParaRPr lang="en-IN" sz="3200" b="1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4495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15200" y="38862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43434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8200" y="2438400"/>
            <a:ext cx="7772400" cy="1543050"/>
          </a:xfrm>
        </p:spPr>
        <p:txBody>
          <a:bodyPr anchor="ctr"/>
          <a:lstStyle/>
          <a:p>
            <a:r>
              <a:rPr lang="en-US" sz="8700" i="1" dirty="0">
                <a:solidFill>
                  <a:srgbClr val="006600"/>
                </a:solidFill>
                <a:latin typeface="Garamond" pitchFamily="18" charset="0"/>
              </a:rPr>
              <a:t>ACCOUNTS OF BANKING COMPANIES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OPERATING EXPENSES ( SCHEDULE NO. 16 )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67600" y="533400"/>
            <a:ext cx="0" cy="441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495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0" y="609600"/>
            <a:ext cx="91440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800000"/>
                </a:solidFill>
                <a:latin typeface="Arial" charset="0"/>
              </a:rPr>
              <a:t>                            PARTICULARS</a:t>
            </a:r>
            <a:r>
              <a:rPr lang="en-US" sz="2400" b="1">
                <a:latin typeface="Arial" charset="0"/>
              </a:rPr>
              <a:t>               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AMOUNT’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Rent , rates and taxes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Insurance , salary , director fee ,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Management fee , printing and stationary ,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Audit fee , depreciation , provident fund  of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employees,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general expenses, law charges,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Advertisement and publicity , repair and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Maintenance , sundry charges etc .</a:t>
            </a:r>
            <a:endParaRPr lang="en-IN" sz="32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467600" y="44196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67600" y="48768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             </a:t>
            </a:r>
            <a:r>
              <a:rPr lang="en-US" sz="2800" b="1">
                <a:solidFill>
                  <a:schemeClr val="accent1"/>
                </a:solidFill>
                <a:latin typeface="Arial" charset="0"/>
              </a:rPr>
              <a:t>PROVISIONS AND CONTINGENCIES</a:t>
            </a:r>
            <a:endParaRPr lang="en-IN" sz="2800" b="1">
              <a:solidFill>
                <a:schemeClr val="accent1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39000" y="533400"/>
            <a:ext cx="76200" cy="4876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410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0" y="609600"/>
            <a:ext cx="91440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charset="0"/>
              </a:rPr>
              <a:t> 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AMOUNT</a:t>
            </a:r>
          </a:p>
          <a:p>
            <a:pPr eaLnBrk="1" hangingPunct="1"/>
            <a:endParaRPr lang="en-US" sz="2400" b="1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Bad debts 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Provision for doubtful debts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Provision for tax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Provision for contingencies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Provision for depreciation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Other provisions</a:t>
            </a:r>
            <a:endParaRPr lang="en-IN" sz="32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315200" y="42672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315200" y="48006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486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latin typeface="Arial" charset="0"/>
              </a:rPr>
              <a:t>                              </a:t>
            </a:r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EXAMPLE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Ques . From the following trial balance of Excellent Bank ltd. Prepare the balance sheet and P/L a/c making all the necessary provisions . You are required to provide the following :</a:t>
            </a:r>
          </a:p>
          <a:p>
            <a:pPr eaLnBrk="1" hangingPunct="1">
              <a:buFontTx/>
              <a:buAutoNum type="arabicPeriod"/>
            </a:pPr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Provision for taxation                   Rs  10,00,000</a:t>
            </a:r>
          </a:p>
          <a:p>
            <a:pPr eaLnBrk="1" hangingPunct="1">
              <a:buFontTx/>
              <a:buAutoNum type="arabicPeriod"/>
            </a:pPr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Transfer to dividend Equalisation reserve</a:t>
            </a:r>
          </a:p>
          <a:p>
            <a:pPr eaLnBrk="1" hangingPunct="1"/>
            <a:r>
              <a:rPr lang="en-US" sz="3600" b="1">
                <a:solidFill>
                  <a:srgbClr val="006600"/>
                </a:solidFill>
                <a:latin typeface="Monotype Corsiva" pitchFamily="66" charset="0"/>
              </a:rPr>
              <a:t>                                                          Rs 3,00,000</a:t>
            </a:r>
            <a:endParaRPr lang="en-IN" sz="3600" b="1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Arial" charset="0"/>
              </a:rPr>
              <a:t>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Trial balance as on 31-3-2008</a:t>
            </a:r>
            <a:endParaRPr lang="en-IN" sz="2800" b="1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96200" y="457200"/>
            <a:ext cx="0" cy="6248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57200"/>
            <a:ext cx="0" cy="61817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00400" y="457200"/>
            <a:ext cx="76200" cy="6248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705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921" name="TextBox 21"/>
          <p:cNvSpPr txBox="1">
            <a:spLocks noChangeArrowheads="1"/>
          </p:cNvSpPr>
          <p:nvPr/>
        </p:nvSpPr>
        <p:spPr bwMode="auto">
          <a:xfrm>
            <a:off x="0" y="533400"/>
            <a:ext cx="91440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Particulars                                      amt .           Particulars                                   amt .</a:t>
            </a:r>
          </a:p>
          <a:p>
            <a:pPr eaLnBrk="1" hangingPunct="1"/>
            <a:endParaRPr lang="en-US">
              <a:solidFill>
                <a:srgbClr val="006600"/>
              </a:solidFill>
              <a:latin typeface="Arial" charset="0"/>
            </a:endParaRP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                                                (Rs. ‘000’ )                                                     ( Rs. ‘000’ )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Current deposits                         45200           investment in govt. securities      45200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Saving bank deposits                  14520           investment in shares                   4700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Term deposits                              37180          interest accrued on invest.             875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Sundry creditors a/c                       1455          loans                                          43800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Debts due to banks secured by                      bills purchased and discounted    33100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Investments                                  12200         furniture , fixtures and 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Rebate on bills discounted                15             equipment – depreciation          500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Branch adjustment (cr.)                 4555            interest paid                                1200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Statutory fund                               10000         exchange and commission paid    100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Dividend Equalisation fund         2500             payment to employees                 2400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Capital 2,00,000 shares of Rs.                         Directors fees                                100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100 each , Rs. 50 per share                          printing and stationery                    400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 Paid up                                     10000         miscellaneous expenses               300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Interest and discount received       5800          furniture and fixture                      1000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Exchange and commission            1700          premises                                      3000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General charges recovered               55          money at call and short notice     1500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P/L A/c bal. as on 1-4-2007             852          property acquired in satisfaction 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                                                                         of claims                                     50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cash in hand                                 438               cash with banks                         6869</a:t>
            </a:r>
            <a:endParaRPr lang="en-IN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Additional information :-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Current accounts included Rs . 88 , 00 ,000 ( debit balance ) being overdrafts . One of the accounts Rs. 95,000 including Rs. 7,000 as interest for 2007-2008 is doubtful . During the year , property acquired in 2005 in satisfaction of defaulted debt of Rs. 25,000 was sold for Rs. 18,000 . The amount of Rs. 18,000 was credited to the account no further adjustments having been made . Bills for collection with the bank are of Rs.22,10,000 .</a:t>
            </a: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Monotype Corsiva" pitchFamily="66" charset="0"/>
              </a:rPr>
              <a:t>Acceptances , endorsements and guarantees of the bank are Rs. 11,68,000 .</a:t>
            </a:r>
            <a:endParaRPr lang="en-IN" sz="3200" b="1">
              <a:solidFill>
                <a:srgbClr val="0066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800000"/>
                </a:solidFill>
                <a:latin typeface="Garamond" pitchFamily="18" charset="0"/>
              </a:rPr>
              <a:t>         Profit and Loss a/c of excellent bank ltd .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Garamond" pitchFamily="18" charset="0"/>
              </a:rPr>
              <a:t>           for the year ended 31</a:t>
            </a:r>
            <a:r>
              <a:rPr lang="en-US" sz="2800" b="1" baseline="30000">
                <a:solidFill>
                  <a:srgbClr val="800000"/>
                </a:solidFill>
                <a:latin typeface="Garamond" pitchFamily="18" charset="0"/>
              </a:rPr>
              <a:t>st</a:t>
            </a:r>
            <a:r>
              <a:rPr lang="en-US" sz="2800" b="1">
                <a:solidFill>
                  <a:srgbClr val="800000"/>
                </a:solidFill>
                <a:latin typeface="Garamond" pitchFamily="18" charset="0"/>
              </a:rPr>
              <a:t> march , 2008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1066800"/>
            <a:ext cx="76200" cy="5486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0" y="1066800"/>
            <a:ext cx="76200" cy="5486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968" name="TextBox 12"/>
          <p:cNvSpPr txBox="1">
            <a:spLocks noChangeArrowheads="1"/>
          </p:cNvSpPr>
          <p:nvPr/>
        </p:nvSpPr>
        <p:spPr bwMode="auto">
          <a:xfrm>
            <a:off x="0" y="1143000"/>
            <a:ext cx="9144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800000"/>
                </a:solidFill>
                <a:latin typeface="Arial" charset="0"/>
              </a:rPr>
              <a:t>                   </a:t>
            </a:r>
            <a:r>
              <a:rPr lang="en-US" b="1">
                <a:solidFill>
                  <a:srgbClr val="800000"/>
                </a:solidFill>
                <a:latin typeface="Arial" charset="0"/>
              </a:rPr>
              <a:t>PARTICULARS                                                     S.NO.              AMOUNT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INCOME :-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 INTEREST EARNED                           13            5800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 OTHER INCOME                                 14            1755</a:t>
            </a:r>
          </a:p>
          <a:p>
            <a:pPr eaLnBrk="1" hangingPunct="1"/>
            <a:r>
              <a:rPr lang="en-US" sz="2800">
                <a:solidFill>
                  <a:srgbClr val="800000"/>
                </a:solidFill>
                <a:latin typeface="Arial" charset="0"/>
              </a:rPr>
              <a:t>                              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TOTAL                       7555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EXPENDITURE:-’</a:t>
            </a:r>
          </a:p>
          <a:p>
            <a:pPr eaLnBrk="1" hangingPunct="1"/>
            <a:r>
              <a:rPr lang="en-US" sz="2800">
                <a:latin typeface="Arial" charset="0"/>
              </a:rPr>
              <a:t>   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INTEREST EXPANDED                       15          1300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OPERATING EXPENSES                     16          3707 PROVISIONS &amp;   CONTINGENCIES                     1095</a:t>
            </a:r>
          </a:p>
          <a:p>
            <a:pPr eaLnBrk="1" hangingPunct="1"/>
            <a:r>
              <a:rPr lang="en-US" sz="2800">
                <a:solidFill>
                  <a:srgbClr val="800000"/>
                </a:solidFill>
                <a:latin typeface="Arial" charset="0"/>
              </a:rPr>
              <a:t>                              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TOTAL                      6102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       NET PROFIT = 1453</a:t>
            </a:r>
            <a:endParaRPr lang="en-IN" sz="2800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20000" y="29718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0" y="34290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620000" y="51816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/>
          <p:nvPr/>
        </p:nvCxnSpPr>
        <p:spPr>
          <a:xfrm>
            <a:off x="7620000" y="5562600"/>
            <a:ext cx="1524000" cy="127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Arial" charset="0"/>
              </a:rPr>
              <a:t>    </a:t>
            </a:r>
            <a:r>
              <a:rPr lang="en-US" sz="2800" b="1">
                <a:solidFill>
                  <a:srgbClr val="800000"/>
                </a:solidFill>
                <a:latin typeface="Garamond" pitchFamily="18" charset="0"/>
              </a:rPr>
              <a:t>PROFIT AND LOSS APPROPRIATION ACCOUNT</a:t>
            </a:r>
            <a:endParaRPr lang="en-IN" sz="2800" b="1">
              <a:solidFill>
                <a:srgbClr val="800000"/>
              </a:solidFill>
              <a:latin typeface="Garamond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91400" y="609600"/>
            <a:ext cx="76200" cy="6248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990" name="TextBox 8"/>
          <p:cNvSpPr txBox="1">
            <a:spLocks noChangeArrowheads="1"/>
          </p:cNvSpPr>
          <p:nvPr/>
        </p:nvSpPr>
        <p:spPr bwMode="auto">
          <a:xfrm>
            <a:off x="0" y="685800"/>
            <a:ext cx="9144000" cy="454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                      </a:t>
            </a:r>
            <a:r>
              <a:rPr lang="en-US" sz="2000" b="1">
                <a:solidFill>
                  <a:srgbClr val="800000"/>
                </a:solidFill>
                <a:latin typeface="Garamond" pitchFamily="18" charset="0"/>
              </a:rPr>
              <a:t>PARTICULARS                                                                           AMT.</a:t>
            </a:r>
          </a:p>
          <a:p>
            <a:pPr eaLnBrk="1" hangingPunct="1"/>
            <a:endParaRPr lang="en-US" sz="2000" b="1">
              <a:solidFill>
                <a:srgbClr val="800000"/>
              </a:solidFill>
              <a:latin typeface="Garamond" pitchFamily="18" charset="0"/>
            </a:endParaRP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NET PROFIT                                                       1453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PROFIT OF LAST YEAR                                      852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                                                          TOTAL    2,305</a:t>
            </a:r>
          </a:p>
          <a:p>
            <a:pPr eaLnBrk="1" hangingPunct="1"/>
            <a:endParaRPr lang="en-US" sz="2800">
              <a:solidFill>
                <a:srgbClr val="006600"/>
              </a:solidFill>
              <a:latin typeface="Arial" charset="0"/>
            </a:endParaRP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STATUTORY RESERVE ( 25% OF 1453)             363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TRANSFER TO DIV. EQUILI. RESRVE                 300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PROPASED DIVIDEND                                        1000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BALANCE CARRIED TO B/S                                 642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                                                          TOTAL      2305 </a:t>
            </a:r>
            <a:endParaRPr lang="en-IN" sz="2800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467600" y="22098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67600" y="26670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67600" y="47244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7467600" y="5181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800000"/>
                </a:solidFill>
                <a:latin typeface="Arial" charset="0"/>
              </a:rPr>
              <a:t>BALANCE SHEET AS ON 31</a:t>
            </a:r>
            <a:r>
              <a:rPr lang="en-US" b="1" baseline="30000">
                <a:solidFill>
                  <a:srgbClr val="800000"/>
                </a:solidFill>
                <a:latin typeface="Arial" charset="0"/>
              </a:rPr>
              <a:t>ST</a:t>
            </a:r>
            <a:r>
              <a:rPr lang="en-US" b="1">
                <a:solidFill>
                  <a:srgbClr val="800000"/>
                </a:solidFill>
                <a:latin typeface="Arial" charset="0"/>
              </a:rPr>
              <a:t> MARCH 2008</a:t>
            </a:r>
            <a:endParaRPr lang="en-IN" b="1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91400" y="533400"/>
            <a:ext cx="76200" cy="632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96000" y="533400"/>
            <a:ext cx="76200" cy="6324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015" name="TextBox 11"/>
          <p:cNvSpPr txBox="1">
            <a:spLocks noChangeArrowheads="1"/>
          </p:cNvSpPr>
          <p:nvPr/>
        </p:nvSpPr>
        <p:spPr bwMode="auto">
          <a:xfrm>
            <a:off x="0" y="609600"/>
            <a:ext cx="9144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800000"/>
                </a:solidFill>
                <a:latin typeface="Arial" charset="0"/>
              </a:rPr>
              <a:t>PARTICULARS                                                                         S.NO.           AMT</a:t>
            </a:r>
          </a:p>
          <a:p>
            <a:pPr eaLnBrk="1" hangingPunct="1"/>
            <a:endParaRPr lang="en-US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CAPITAL                                                                                        1                 10,000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RESERVE AND SURPLUS                                                           2                  13805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DEPOSITS                                                                                     3               105700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BORROWINGS                                                                              4                 12200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OTHER LIABILITIES AND PROVISIONS                                      5                   7120 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                                                                      TOTAL                                    148825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CASH AND BANK BALANCE WITH RBI                                       6                     438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BALANCE WITH BANKS AND MONEY AT CALL                         7                   8369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INVESTMENTS                                                                              8                 49900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ADVANCES                                                                                    9                 85700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FIXED ASSTS                                                                                10                 3500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OTHER ASSETS                                                                            11                 918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                                                TOTAL                                                            148825</a:t>
            </a:r>
          </a:p>
          <a:p>
            <a:pPr eaLnBrk="1" hangingPunct="1"/>
            <a:r>
              <a:rPr lang="en-US">
                <a:solidFill>
                  <a:srgbClr val="006600"/>
                </a:solidFill>
                <a:latin typeface="Arial" charset="0"/>
              </a:rPr>
              <a:t>CONTINGENT LIABILITIES                                                                               3378</a:t>
            </a:r>
            <a:endParaRPr lang="en-IN">
              <a:solidFill>
                <a:srgbClr val="0066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467600" y="25908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2" idx="3"/>
          </p:cNvCxnSpPr>
          <p:nvPr/>
        </p:nvCxnSpPr>
        <p:spPr>
          <a:xfrm>
            <a:off x="7467600" y="28194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67600" y="44958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>
            <a:off x="7467600" y="4724400"/>
            <a:ext cx="1676400" cy="12700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981200"/>
            <a:ext cx="8243887" cy="1314450"/>
          </a:xfrm>
        </p:spPr>
        <p:txBody>
          <a:bodyPr/>
          <a:lstStyle/>
          <a:p>
            <a:r>
              <a:rPr lang="en-US" sz="6000" dirty="0" smtClean="0">
                <a:latin typeface="Forte" pitchFamily="66" charset="0"/>
              </a:rPr>
              <a:t>THANKYOU</a:t>
            </a:r>
            <a:endParaRPr lang="en-US" sz="6000" dirty="0">
              <a:latin typeface="Forte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229600" cy="1143000"/>
          </a:xfrm>
        </p:spPr>
        <p:txBody>
          <a:bodyPr anchor="ctr"/>
          <a:lstStyle/>
          <a:p>
            <a:r>
              <a:rPr lang="en-US" sz="5400" b="1" i="1" dirty="0">
                <a:solidFill>
                  <a:srgbClr val="800000"/>
                </a:solidFill>
                <a:latin typeface="Garamond" pitchFamily="18" charset="0"/>
              </a:rPr>
              <a:t>DEFINITION</a:t>
            </a:r>
            <a:br>
              <a:rPr lang="en-US" sz="5400" b="1" i="1" dirty="0">
                <a:solidFill>
                  <a:srgbClr val="800000"/>
                </a:solidFill>
                <a:latin typeface="Garamond" pitchFamily="18" charset="0"/>
              </a:rPr>
            </a:br>
            <a:endParaRPr lang="en-US" sz="5400" b="1" i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</a:t>
            </a:r>
            <a:r>
              <a:rPr lang="en-US" sz="4000" b="1" dirty="0">
                <a:solidFill>
                  <a:srgbClr val="006600"/>
                </a:solidFill>
                <a:latin typeface="Monotype Corsiva" pitchFamily="66" charset="0"/>
              </a:rPr>
              <a:t>Section 5 of banking regulation act defines banking as “the accepting, for the purpose of lending or investment, of deposit of money from the public repayable on demand or otherwise and </a:t>
            </a:r>
            <a:r>
              <a:rPr lang="en-US" sz="4000" b="1" dirty="0" err="1">
                <a:solidFill>
                  <a:srgbClr val="006600"/>
                </a:solidFill>
                <a:latin typeface="Monotype Corsiva" pitchFamily="66" charset="0"/>
              </a:rPr>
              <a:t>withdrawable</a:t>
            </a:r>
            <a:r>
              <a:rPr lang="en-US" sz="4000" b="1" dirty="0">
                <a:solidFill>
                  <a:srgbClr val="006600"/>
                </a:solidFill>
                <a:latin typeface="Monotype Corsiva" pitchFamily="66" charset="0"/>
              </a:rPr>
              <a:t> by </a:t>
            </a:r>
            <a:r>
              <a:rPr lang="en-US" sz="4000" b="1" dirty="0" err="1">
                <a:solidFill>
                  <a:srgbClr val="006600"/>
                </a:solidFill>
                <a:latin typeface="Monotype Corsiva" pitchFamily="66" charset="0"/>
              </a:rPr>
              <a:t>cheque</a:t>
            </a:r>
            <a:r>
              <a:rPr lang="en-US" sz="4000" b="1" dirty="0">
                <a:solidFill>
                  <a:srgbClr val="006600"/>
                </a:solidFill>
                <a:latin typeface="Monotype Corsiva" pitchFamily="66" charset="0"/>
              </a:rPr>
              <a:t>, draft, order or otherwise.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15400" cy="6427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6600"/>
                </a:solidFill>
                <a:latin typeface="Garamond" pitchFamily="18" charset="0"/>
              </a:rPr>
              <a:t>BANKS PREPARE THEIR ACCOUNTS ACCORDING TO BANKING REGULATION ACT, 1949. THE FINAL ACCOUNTSOF BANK ARE IN VERTICAL FORMAT . THE FINAL ACCOUNTS CONSIST OF :-</a:t>
            </a:r>
          </a:p>
          <a:p>
            <a:pPr eaLnBrk="1" hangingPunct="1"/>
            <a:endParaRPr lang="en-US" sz="3200" b="1">
              <a:solidFill>
                <a:srgbClr val="006600"/>
              </a:solidFill>
              <a:latin typeface="Garamond" pitchFamily="18" charset="0"/>
            </a:endParaRPr>
          </a:p>
          <a:p>
            <a:pPr eaLnBrk="1" hangingPunct="1">
              <a:buFont typeface="Arial" charset="0"/>
              <a:buAutoNum type="alphaLcParenR"/>
            </a:pPr>
            <a:r>
              <a:rPr lang="en-US" sz="3200" b="1">
                <a:solidFill>
                  <a:srgbClr val="006600"/>
                </a:solidFill>
                <a:latin typeface="Garamond" pitchFamily="18" charset="0"/>
              </a:rPr>
              <a:t>PROFIT and LOSS ACCOUNT </a:t>
            </a:r>
          </a:p>
          <a:p>
            <a:pPr eaLnBrk="1" hangingPunct="1">
              <a:buFont typeface="Arial" charset="0"/>
              <a:buAutoNum type="alphaLcParenR"/>
            </a:pPr>
            <a:r>
              <a:rPr lang="en-US" sz="3200" b="1">
                <a:solidFill>
                  <a:srgbClr val="006600"/>
                </a:solidFill>
                <a:latin typeface="Garamond" pitchFamily="18" charset="0"/>
              </a:rPr>
              <a:t>PROFIT and LOSS APPROPRIATION ACCOUNT </a:t>
            </a:r>
          </a:p>
          <a:p>
            <a:pPr eaLnBrk="1" hangingPunct="1">
              <a:buFont typeface="Arial" charset="0"/>
              <a:buAutoNum type="alphaLcParenR"/>
            </a:pPr>
            <a:r>
              <a:rPr lang="en-US" sz="3200" b="1">
                <a:solidFill>
                  <a:srgbClr val="006600"/>
                </a:solidFill>
                <a:latin typeface="Garamond" pitchFamily="18" charset="0"/>
              </a:rPr>
              <a:t>BALANCE SHEET </a:t>
            </a:r>
          </a:p>
          <a:p>
            <a:pPr eaLnBrk="1" hangingPunct="1"/>
            <a:endParaRPr lang="en-US" sz="3200" b="1">
              <a:solidFill>
                <a:srgbClr val="006600"/>
              </a:solidFill>
              <a:latin typeface="Garamond" pitchFamily="18" charset="0"/>
            </a:endParaRPr>
          </a:p>
          <a:p>
            <a:pPr eaLnBrk="1" hangingPunct="1"/>
            <a:r>
              <a:rPr lang="en-US" sz="3200" b="1">
                <a:solidFill>
                  <a:srgbClr val="006600"/>
                </a:solidFill>
                <a:latin typeface="Garamond" pitchFamily="18" charset="0"/>
              </a:rPr>
              <a:t>THERE ARE 16 SCHEDULES IN THE FINAL ACCOUNTS OF BANKS.</a:t>
            </a:r>
            <a:endParaRPr lang="en-IN" sz="3200" b="1">
              <a:solidFill>
                <a:srgbClr val="0066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Garamond" pitchFamily="18" charset="0"/>
              </a:rPr>
              <a:t>                </a:t>
            </a:r>
            <a:r>
              <a:rPr lang="en-US" sz="2000" b="1" u="sng">
                <a:solidFill>
                  <a:srgbClr val="800000"/>
                </a:solidFill>
                <a:latin typeface="Garamond" pitchFamily="18" charset="0"/>
              </a:rPr>
              <a:t>BALANCE SHEET OF XYZ BANK AS ON 31</a:t>
            </a:r>
            <a:r>
              <a:rPr lang="en-US" sz="2000" b="1" u="sng" baseline="30000">
                <a:solidFill>
                  <a:srgbClr val="800000"/>
                </a:solidFill>
                <a:latin typeface="Garamond" pitchFamily="18" charset="0"/>
              </a:rPr>
              <a:t>ST</a:t>
            </a:r>
            <a:r>
              <a:rPr lang="en-US" sz="2000" b="1" u="sng">
                <a:solidFill>
                  <a:srgbClr val="800000"/>
                </a:solidFill>
                <a:latin typeface="Garamond" pitchFamily="18" charset="0"/>
              </a:rPr>
              <a:t> MARCH 2008</a:t>
            </a:r>
            <a:endParaRPr lang="en-IN" sz="2000" b="1" u="sng">
              <a:solidFill>
                <a:srgbClr val="800000"/>
              </a:solidFill>
              <a:latin typeface="Garamond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954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24800" y="609600"/>
            <a:ext cx="0" cy="6248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609600"/>
            <a:ext cx="76200" cy="6248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0" y="6858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 i="1">
                <a:solidFill>
                  <a:srgbClr val="006600"/>
                </a:solidFill>
                <a:latin typeface="Arial" charset="0"/>
              </a:rPr>
              <a:t>                               PARTICULARS                                               SCHEDULE      AMT.</a:t>
            </a:r>
          </a:p>
          <a:p>
            <a:pPr eaLnBrk="1" hangingPunct="1"/>
            <a:r>
              <a:rPr lang="en-US" b="1" i="1">
                <a:solidFill>
                  <a:srgbClr val="006600"/>
                </a:solidFill>
                <a:latin typeface="Arial" charset="0"/>
              </a:rPr>
              <a:t>                                                                                                             NO.</a:t>
            </a:r>
            <a:r>
              <a:rPr lang="en-US">
                <a:latin typeface="Arial" charset="0"/>
              </a:rPr>
              <a:t>          </a:t>
            </a:r>
            <a:endParaRPr lang="en-IN">
              <a:latin typeface="Arial" charset="0"/>
            </a:endParaRP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0" y="1219200"/>
            <a:ext cx="9144000" cy="605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Capital                                                                       1.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Reserves and surplus                                               2.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Deposits                                                                    3.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Borrowings                                                                4.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Other liabilities                                                          5.</a:t>
            </a:r>
          </a:p>
          <a:p>
            <a:pPr eaLnBrk="1" hangingPunct="1"/>
            <a:r>
              <a:rPr lang="en-US" sz="2400" b="1">
                <a:solidFill>
                  <a:srgbClr val="006600"/>
                </a:solidFill>
                <a:latin typeface="Arial" charset="0"/>
              </a:rPr>
              <a:t>                                                                 TOTAL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Cash in hand and with RBI                                       6.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Bal. with other banks and money at  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Call and short notice                                                 7.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Investments                                                              8.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Advances                                                                  9.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Fixed assets                                                             10.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Other assets                                                             11.</a:t>
            </a:r>
          </a:p>
          <a:p>
            <a:pPr eaLnBrk="1" hangingPunct="1"/>
            <a:r>
              <a:rPr lang="en-US" sz="2400" b="1">
                <a:solidFill>
                  <a:srgbClr val="006600"/>
                </a:solidFill>
                <a:latin typeface="Arial" charset="0"/>
              </a:rPr>
              <a:t>                                                                 TOTAL </a:t>
            </a:r>
          </a:p>
          <a:p>
            <a:pPr eaLnBrk="1" hangingPunct="1"/>
            <a:r>
              <a:rPr lang="en-US" sz="2400">
                <a:solidFill>
                  <a:srgbClr val="006600"/>
                </a:solidFill>
                <a:latin typeface="Arial" charset="0"/>
              </a:rPr>
              <a:t>CONTINGENT LIABILITIES                                     12.</a:t>
            </a:r>
            <a:r>
              <a:rPr lang="en-US" sz="2400">
                <a:latin typeface="Arial" charset="0"/>
              </a:rPr>
              <a:t>                                            </a:t>
            </a:r>
          </a:p>
          <a:p>
            <a:pPr eaLnBrk="1" hangingPunct="1"/>
            <a:endParaRPr lang="en-IN" sz="3200"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7056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24800" y="30480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924800" y="33528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24800" y="34290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24800" y="60198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24800" y="63246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924800" y="64008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       </a:t>
            </a:r>
            <a:r>
              <a:rPr lang="en-US" b="1" u="sng">
                <a:latin typeface="Arial" charset="0"/>
              </a:rPr>
              <a:t> </a:t>
            </a:r>
            <a:r>
              <a:rPr lang="en-US" b="1" u="sng">
                <a:solidFill>
                  <a:srgbClr val="800000"/>
                </a:solidFill>
                <a:latin typeface="Arial" charset="0"/>
              </a:rPr>
              <a:t>PROFIT AND LOSS ACCOUNT FOR THE YEAR ENDING 31</a:t>
            </a:r>
            <a:r>
              <a:rPr lang="en-US" b="1" u="sng" baseline="30000">
                <a:solidFill>
                  <a:srgbClr val="800000"/>
                </a:solidFill>
                <a:latin typeface="Arial" charset="0"/>
              </a:rPr>
              <a:t>ST</a:t>
            </a:r>
            <a:r>
              <a:rPr lang="en-US" b="1" u="sng">
                <a:solidFill>
                  <a:srgbClr val="800000"/>
                </a:solidFill>
                <a:latin typeface="Arial" charset="0"/>
              </a:rPr>
              <a:t> MARCH, 2008.</a:t>
            </a:r>
            <a:endParaRPr lang="en-IN" b="1" u="sng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72400" y="609600"/>
            <a:ext cx="0" cy="4876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609600"/>
            <a:ext cx="0" cy="4876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0" y="609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                            </a:t>
            </a:r>
            <a:r>
              <a:rPr lang="en-US" b="1">
                <a:solidFill>
                  <a:srgbClr val="006600"/>
                </a:solidFill>
                <a:latin typeface="Arial" charset="0"/>
              </a:rPr>
              <a:t>PARTICULARS                                          SCHEDULE </a:t>
            </a:r>
          </a:p>
          <a:p>
            <a:pPr eaLnBrk="1" hangingPunct="1"/>
            <a:r>
              <a:rPr lang="en-US" b="1">
                <a:solidFill>
                  <a:srgbClr val="006600"/>
                </a:solidFill>
                <a:latin typeface="Arial" charset="0"/>
              </a:rPr>
              <a:t>                                                                                                       NO.               AMOUNT</a:t>
            </a:r>
            <a:endParaRPr lang="en-IN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0" y="1219200"/>
            <a:ext cx="9144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INCOMES:-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Interest earned                                         13.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Other incomes                                          14.</a:t>
            </a:r>
          </a:p>
          <a:p>
            <a:pPr eaLnBrk="1" hangingPunct="1"/>
            <a:r>
              <a:rPr lang="en-US" sz="2800">
                <a:solidFill>
                  <a:srgbClr val="800000"/>
                </a:solidFill>
                <a:latin typeface="Arial" charset="0"/>
              </a:rPr>
              <a:t>                          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TOTAL(A)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EXPENDITURE:-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Interest expanded                                    15.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Operating expenses                                 16.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Provision and contingencies                      -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                         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TOTAL (B)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        PROFIT (A-B)</a:t>
            </a:r>
            <a:endParaRPr lang="en-IN" sz="2800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772400" y="25908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72400" y="28956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772400" y="29718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0" y="4724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72400" y="50292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72400" y="5105400"/>
            <a:ext cx="137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800000"/>
                </a:solidFill>
                <a:latin typeface="Arial" charset="0"/>
              </a:rPr>
              <a:t>                              </a:t>
            </a:r>
            <a:r>
              <a:rPr lang="en-US" b="1" u="sng">
                <a:solidFill>
                  <a:srgbClr val="800000"/>
                </a:solidFill>
                <a:latin typeface="Arial" charset="0"/>
              </a:rPr>
              <a:t>  PROFIT AND LOSS APPROPRIATION ACCOUNT</a:t>
            </a:r>
            <a:endParaRPr lang="en-IN" b="1" u="sng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334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67600" y="533400"/>
            <a:ext cx="0" cy="5181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0" y="762000"/>
            <a:ext cx="914400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                                 </a:t>
            </a:r>
            <a:r>
              <a:rPr lang="en-US" b="1">
                <a:solidFill>
                  <a:srgbClr val="006600"/>
                </a:solidFill>
                <a:latin typeface="Arial" charset="0"/>
              </a:rPr>
              <a:t>PARTICULARS                                                               AMOUNT</a:t>
            </a:r>
          </a:p>
          <a:p>
            <a:pPr eaLnBrk="1" hangingPunct="1"/>
            <a:endParaRPr lang="en-US" b="1">
              <a:solidFill>
                <a:srgbClr val="006600"/>
              </a:solidFill>
              <a:latin typeface="Arial" charset="0"/>
            </a:endParaRP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Net profit during the year 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Profit of the last year 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TOTAL PROFIT AVAILABLE FOR 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APPROPRIATION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Statutory reserve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General reserves or other reserves</a:t>
            </a:r>
          </a:p>
          <a:p>
            <a:pPr eaLnBrk="1" hangingPunct="1"/>
            <a:r>
              <a:rPr lang="en-US" sz="2800">
                <a:solidFill>
                  <a:srgbClr val="006600"/>
                </a:solidFill>
                <a:latin typeface="Arial" charset="0"/>
              </a:rPr>
              <a:t>Dividends</a:t>
            </a:r>
          </a:p>
          <a:p>
            <a:pPr eaLnBrk="1" hangingPunct="1"/>
            <a:endParaRPr lang="en-US" sz="2800">
              <a:solidFill>
                <a:srgbClr val="006600"/>
              </a:solidFill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SURPLUS TO BALANCE SHEET </a:t>
            </a:r>
            <a:endParaRPr lang="en-IN" sz="2800" b="1">
              <a:solidFill>
                <a:srgbClr val="800000"/>
              </a:solidFill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7467600" y="2286000"/>
            <a:ext cx="1676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67600" y="2743200"/>
            <a:ext cx="1676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67600" y="2819400"/>
            <a:ext cx="1676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67600" y="5105400"/>
            <a:ext cx="1676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67600" y="5562600"/>
            <a:ext cx="1676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795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3200" b="1" i="1">
                <a:solidFill>
                  <a:schemeClr val="accent1"/>
                </a:solidFill>
                <a:latin typeface="Garamond" pitchFamily="18" charset="0"/>
              </a:rPr>
              <a:t>WORKING NOTES :-</a:t>
            </a:r>
          </a:p>
          <a:p>
            <a:pPr eaLnBrk="1" hangingPunct="1"/>
            <a:endParaRPr lang="en-US" sz="3200" b="1" i="1">
              <a:solidFill>
                <a:schemeClr val="accent1"/>
              </a:solidFill>
              <a:latin typeface="Garamond" pitchFamily="18" charset="0"/>
            </a:endParaRPr>
          </a:p>
          <a:p>
            <a:pPr eaLnBrk="1" hangingPunct="1"/>
            <a:r>
              <a:rPr lang="en-US" sz="3200" b="1" i="1">
                <a:solidFill>
                  <a:schemeClr val="accent1"/>
                </a:solidFill>
                <a:latin typeface="Garamond" pitchFamily="18" charset="0"/>
              </a:rPr>
              <a:t>                     CAPITAL ( SCHEDULE NO. 1 )</a:t>
            </a:r>
            <a:endParaRPr lang="en-IN" sz="3200" b="1" i="1">
              <a:solidFill>
                <a:schemeClr val="accent1"/>
              </a:solidFill>
              <a:latin typeface="Garamond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25908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9000" y="2819400"/>
            <a:ext cx="0" cy="2743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39000" y="1600200"/>
            <a:ext cx="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392" name="TextBox 14"/>
          <p:cNvSpPr txBox="1">
            <a:spLocks noChangeArrowheads="1"/>
          </p:cNvSpPr>
          <p:nvPr/>
        </p:nvSpPr>
        <p:spPr bwMode="auto">
          <a:xfrm>
            <a:off x="228600" y="2057400"/>
            <a:ext cx="8915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Arial" charset="0"/>
              </a:rPr>
              <a:t>                </a:t>
            </a:r>
            <a:r>
              <a:rPr lang="en-US" sz="2800" b="1">
                <a:solidFill>
                  <a:srgbClr val="800000"/>
                </a:solidFill>
                <a:latin typeface="Arial" charset="0"/>
              </a:rPr>
              <a:t>PARTICULARS                               Amt.</a:t>
            </a:r>
          </a:p>
          <a:p>
            <a:pPr eaLnBrk="1" hangingPunct="1"/>
            <a:endParaRPr lang="en-US" sz="2800" b="1">
              <a:solidFill>
                <a:srgbClr val="800000"/>
              </a:solidFill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Arial" charset="0"/>
              </a:rPr>
              <a:t>Equity share capital 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Arial" charset="0"/>
              </a:rPr>
              <a:t>Preference share capital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Less</a:t>
            </a:r>
            <a:r>
              <a:rPr lang="en-US" sz="2800" b="1">
                <a:solidFill>
                  <a:srgbClr val="006600"/>
                </a:solidFill>
                <a:latin typeface="Arial" charset="0"/>
              </a:rPr>
              <a:t>:- calls in arrears 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Add</a:t>
            </a:r>
            <a:r>
              <a:rPr lang="en-US" sz="2800" b="1">
                <a:solidFill>
                  <a:srgbClr val="006600"/>
                </a:solidFill>
                <a:latin typeface="Arial" charset="0"/>
              </a:rPr>
              <a:t>:- calls in advance</a:t>
            </a:r>
          </a:p>
          <a:p>
            <a:pPr eaLnBrk="1" hangingPunct="1"/>
            <a:r>
              <a:rPr lang="en-US" sz="2800" b="1">
                <a:solidFill>
                  <a:srgbClr val="800000"/>
                </a:solidFill>
                <a:latin typeface="Arial" charset="0"/>
              </a:rPr>
              <a:t>Add</a:t>
            </a:r>
            <a:r>
              <a:rPr lang="en-US" sz="2800" b="1">
                <a:solidFill>
                  <a:srgbClr val="006600"/>
                </a:solidFill>
                <a:latin typeface="Arial" charset="0"/>
              </a:rPr>
              <a:t>:- share forfeiture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7239000" y="5181600"/>
            <a:ext cx="1905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45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FFFF"/>
                </a:solidFill>
                <a:latin typeface="Arial" charset="0"/>
              </a:rPr>
              <a:t>  </a:t>
            </a:r>
            <a:r>
              <a:rPr lang="en-US" sz="2800" b="1">
                <a:solidFill>
                  <a:schemeClr val="accent1"/>
                </a:solidFill>
                <a:latin typeface="Garamond" pitchFamily="18" charset="0"/>
              </a:rPr>
              <a:t>RESERVES AND SURPLUS ( SCHEDULE NO. 2 )</a:t>
            </a:r>
            <a:endParaRPr lang="en-IN" sz="2800" b="1">
              <a:solidFill>
                <a:schemeClr val="accent1"/>
              </a:solidFill>
              <a:latin typeface="Garamond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15200" y="457200"/>
            <a:ext cx="76200" cy="5486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0" y="457200"/>
            <a:ext cx="9144000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                        </a:t>
            </a:r>
            <a:r>
              <a:rPr lang="en-US" sz="2400" b="1">
                <a:solidFill>
                  <a:srgbClr val="800000"/>
                </a:solidFill>
                <a:latin typeface="Arial" charset="0"/>
              </a:rPr>
              <a:t>PARTICULARS                                           AMOUNT</a:t>
            </a:r>
          </a:p>
          <a:p>
            <a:pPr eaLnBrk="1" hangingPunct="1"/>
            <a:endParaRPr lang="en-US" sz="2400" b="1">
              <a:latin typeface="Arial" charset="0"/>
            </a:endParaRP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Statutory Reserve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General reserve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Capital reserve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Investment Fluctuation Reserve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Workmen compensation fund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Sinking fund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Surplus ( P/L app. a/c)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Building fund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Depreciation fund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Tax fund</a:t>
            </a:r>
          </a:p>
          <a:p>
            <a:pPr eaLnBrk="1" hangingPunct="1"/>
            <a:r>
              <a:rPr lang="en-US" sz="2800" b="1">
                <a:solidFill>
                  <a:srgbClr val="006600"/>
                </a:solidFill>
                <a:latin typeface="Monotype Corsiva" pitchFamily="66" charset="0"/>
              </a:rPr>
              <a:t>Capital redemption reserve</a:t>
            </a:r>
            <a:endParaRPr lang="en-IN" sz="2800" b="1">
              <a:solidFill>
                <a:srgbClr val="006600"/>
              </a:solidFill>
              <a:latin typeface="Monotype Corsiva" pitchFamily="66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5943600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662</TotalTime>
  <Words>1402</Words>
  <Application>Microsoft Office PowerPoint</Application>
  <PresentationFormat>On-screen Show (4:3)</PresentationFormat>
  <Paragraphs>283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Balloons</vt:lpstr>
      <vt:lpstr>Trek</vt:lpstr>
      <vt:lpstr>K.Deepalakshmi  m.Com.,M.Phil.,(Ph.d) PG Dept. of Commerce with CA II M.Com.(CA)-PPT Advanced corporate accounting</vt:lpstr>
      <vt:lpstr>ACCOUNTS OF BANKING COMPANIES</vt:lpstr>
      <vt:lpstr>DEFINITION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OF BANKING COMPANIES</dc:title>
  <dc:creator>s</dc:creator>
  <cp:lastModifiedBy>Seenivasan</cp:lastModifiedBy>
  <cp:revision>55</cp:revision>
  <dcterms:created xsi:type="dcterms:W3CDTF">2012-01-17T06:57:21Z</dcterms:created>
  <dcterms:modified xsi:type="dcterms:W3CDTF">2020-10-20T13:23:56Z</dcterms:modified>
</cp:coreProperties>
</file>