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6" r:id="rId6"/>
    <p:sldId id="269"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8" d="100"/>
          <a:sy n="78" d="100"/>
        </p:scale>
        <p:origin x="-15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572CBCC-A9B1-4B86-8554-593C25FCCAB6}" type="datetimeFigureOut">
              <a:rPr lang="en-US" smtClean="0"/>
              <a:t>10/20/2020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D73E1C9-EE1B-49FB-9D77-E1B4A1F1758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572CBCC-A9B1-4B86-8554-593C25FCCAB6}" type="datetimeFigureOut">
              <a:rPr lang="en-US" smtClean="0"/>
              <a:t>10/20/2020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D73E1C9-EE1B-49FB-9D77-E1B4A1F175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D73E1C9-EE1B-49FB-9D77-E1B4A1F17589}"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572CBCC-A9B1-4B86-8554-593C25FCCAB6}" type="datetimeFigureOut">
              <a:rPr lang="en-US" smtClean="0"/>
              <a:t>10/20/2020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D73E1C9-EE1B-49FB-9D77-E1B4A1F1758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572CBCC-A9B1-4B86-8554-593C25FCCAB6}" type="datetimeFigureOut">
              <a:rPr lang="en-US" smtClean="0"/>
              <a:t>10/20/2020</a:t>
            </a:fld>
            <a:endParaRPr lang="en-US"/>
          </a:p>
        </p:txBody>
      </p:sp>
      <p:sp>
        <p:nvSpPr>
          <p:cNvPr id="10" name="Slide Number Placeholder 9"/>
          <p:cNvSpPr>
            <a:spLocks noGrp="1"/>
          </p:cNvSpPr>
          <p:nvPr>
            <p:ph type="sldNum" sz="quarter" idx="16"/>
          </p:nvPr>
        </p:nvSpPr>
        <p:spPr/>
        <p:txBody>
          <a:bodyPr rtlCol="0"/>
          <a:lstStyle/>
          <a:p>
            <a:fld id="{8D73E1C9-EE1B-49FB-9D77-E1B4A1F17589}"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572CBCC-A9B1-4B86-8554-593C25FCCAB6}" type="datetimeFigureOut">
              <a:rPr lang="en-US" smtClean="0"/>
              <a:t>10/20/2020</a:t>
            </a:fld>
            <a:endParaRPr lang="en-US"/>
          </a:p>
        </p:txBody>
      </p:sp>
      <p:sp>
        <p:nvSpPr>
          <p:cNvPr id="12" name="Slide Number Placeholder 11"/>
          <p:cNvSpPr>
            <a:spLocks noGrp="1"/>
          </p:cNvSpPr>
          <p:nvPr>
            <p:ph type="sldNum" sz="quarter" idx="16"/>
          </p:nvPr>
        </p:nvSpPr>
        <p:spPr/>
        <p:txBody>
          <a:bodyPr rtlCol="0"/>
          <a:lstStyle/>
          <a:p>
            <a:fld id="{8D73E1C9-EE1B-49FB-9D77-E1B4A1F17589}"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72CBCC-A9B1-4B86-8554-593C25FCCAB6}"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D73E1C9-EE1B-49FB-9D77-E1B4A1F1758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2CBCC-A9B1-4B86-8554-593C25FCCAB6}"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D73E1C9-EE1B-49FB-9D77-E1B4A1F1758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D73E1C9-EE1B-49FB-9D77-E1B4A1F17589}"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572CBCC-A9B1-4B86-8554-593C25FCCAB6}" type="datetimeFigureOut">
              <a:rPr lang="en-US" smtClean="0"/>
              <a:t>10/20/2020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D73E1C9-EE1B-49FB-9D77-E1B4A1F17589}"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D73E1C9-EE1B-49FB-9D77-E1B4A1F1758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572CBCC-A9B1-4B86-8554-593C25FCCAB6}" type="datetimeFigureOut">
              <a:rPr lang="en-US" smtClean="0"/>
              <a:t>10/20/2020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D73E1C9-EE1B-49FB-9D77-E1B4A1F175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72CBCC-A9B1-4B86-8554-593C25FCCAB6}"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72CBCC-A9B1-4B86-8554-593C25FCCAB6}"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2CBCC-A9B1-4B86-8554-593C25FCCAB6}"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D73E1C9-EE1B-49FB-9D77-E1B4A1F175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D73E1C9-EE1B-49FB-9D77-E1B4A1F1758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572CBCC-A9B1-4B86-8554-593C25FCCAB6}" type="datetimeFigureOut">
              <a:rPr lang="en-US" smtClean="0"/>
              <a:t>10/20/2020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D73E1C9-EE1B-49FB-9D77-E1B4A1F1758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D73E1C9-EE1B-49FB-9D77-E1B4A1F1758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3E1C9-EE1B-49FB-9D77-E1B4A1F1758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72CBCC-A9B1-4B86-8554-593C25FCCAB6}"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73E1C9-EE1B-49FB-9D77-E1B4A1F1758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72CBCC-A9B1-4B86-8554-593C25FCCAB6}"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2CBCC-A9B1-4B86-8554-593C25FCCAB6}"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3E1C9-EE1B-49FB-9D77-E1B4A1F1758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73E1C9-EE1B-49FB-9D77-E1B4A1F1758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D73E1C9-EE1B-49FB-9D77-E1B4A1F1758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73E1C9-EE1B-49FB-9D77-E1B4A1F17589}"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73E1C9-EE1B-49FB-9D77-E1B4A1F1758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73E1C9-EE1B-49FB-9D77-E1B4A1F17589}"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D73E1C9-EE1B-49FB-9D77-E1B4A1F175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72CBCC-A9B1-4B86-8554-593C25FCCAB6}"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D73E1C9-EE1B-49FB-9D77-E1B4A1F17589}"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D73E1C9-EE1B-49FB-9D77-E1B4A1F1758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73E1C9-EE1B-49FB-9D77-E1B4A1F17589}"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73E1C9-EE1B-49FB-9D77-E1B4A1F1758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73E1C9-EE1B-49FB-9D77-E1B4A1F17589}"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72CBCC-A9B1-4B86-8554-593C25FCCAB6}" type="datetimeFigureOut">
              <a:rPr lang="en-US" smtClean="0"/>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73E1C9-EE1B-49FB-9D77-E1B4A1F175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72CBCC-A9B1-4B86-8554-593C25FCCAB6}"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2CBCC-A9B1-4B86-8554-593C25FCCAB6}"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72CBCC-A9B1-4B86-8554-593C25FCCAB6}"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73E1C9-EE1B-49FB-9D77-E1B4A1F175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572CBCC-A9B1-4B86-8554-593C25FCCAB6}" type="datetimeFigureOut">
              <a:rPr lang="en-US" smtClean="0"/>
              <a:t>10/20/2020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D73E1C9-EE1B-49FB-9D77-E1B4A1F1758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572CBCC-A9B1-4B86-8554-593C25FCCAB6}" type="datetimeFigureOut">
              <a:rPr lang="en-US" smtClean="0"/>
              <a:t>10/20/2020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D73E1C9-EE1B-49FB-9D77-E1B4A1F175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572CBCC-A9B1-4B86-8554-593C25FCCAB6}" type="datetimeFigureOut">
              <a:rPr lang="en-US" smtClean="0"/>
              <a:t>10/20/2020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73E1C9-EE1B-49FB-9D77-E1B4A1F1758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572CBCC-A9B1-4B86-8554-593C25FCCAB6}" type="datetimeFigureOut">
              <a:rPr lang="en-US" smtClean="0"/>
              <a:t>10/20/2020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73E1C9-EE1B-49FB-9D77-E1B4A1F175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72CBCC-A9B1-4B86-8554-593C25FCCAB6}" type="datetimeFigureOut">
              <a:rPr lang="en-US" smtClean="0"/>
              <a:t>10/20/2020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73E1C9-EE1B-49FB-9D77-E1B4A1F1758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7391400" cy="3276600"/>
          </a:xfrm>
        </p:spPr>
        <p:txBody>
          <a:bodyPr>
            <a:noAutofit/>
          </a:bodyPr>
          <a:lstStyle/>
          <a:p>
            <a:pPr algn="l"/>
            <a:r>
              <a:rPr lang="en-US" sz="4400" b="1" i="1" dirty="0" err="1" smtClean="0">
                <a:solidFill>
                  <a:srgbClr val="006600"/>
                </a:solidFill>
                <a:latin typeface="Arabic Typesetting" pitchFamily="66" charset="-78"/>
                <a:cs typeface="Arabic Typesetting" pitchFamily="66" charset="-78"/>
              </a:rPr>
              <a:t>K.Deepalakshmi</a:t>
            </a:r>
            <a:r>
              <a:rPr lang="en-US" sz="4400" b="1" i="1" dirty="0" smtClean="0">
                <a:solidFill>
                  <a:srgbClr val="006600"/>
                </a:solidFill>
                <a:latin typeface="Arabic Typesetting" pitchFamily="66" charset="-78"/>
                <a:cs typeface="Arabic Typesetting" pitchFamily="66" charset="-78"/>
              </a:rPr>
              <a:t>  </a:t>
            </a:r>
            <a:r>
              <a:rPr lang="en-US" sz="4400" b="1" i="1" dirty="0" err="1" smtClean="0">
                <a:solidFill>
                  <a:srgbClr val="006600"/>
                </a:solidFill>
                <a:latin typeface="Arabic Typesetting" pitchFamily="66" charset="-78"/>
                <a:cs typeface="Arabic Typesetting" pitchFamily="66" charset="-78"/>
              </a:rPr>
              <a:t>M.Com.,M.Phil</a:t>
            </a:r>
            <a:r>
              <a:rPr lang="en-US" sz="4400" b="1" i="1" dirty="0" smtClean="0">
                <a:solidFill>
                  <a:srgbClr val="006600"/>
                </a:solidFill>
                <a:latin typeface="Arabic Typesetting" pitchFamily="66" charset="-78"/>
                <a:cs typeface="Arabic Typesetting" pitchFamily="66" charset="-78"/>
              </a:rPr>
              <a:t>.,(</a:t>
            </a:r>
            <a:r>
              <a:rPr lang="en-US" sz="4400" b="1" i="1" dirty="0" err="1" smtClean="0">
                <a:solidFill>
                  <a:srgbClr val="006600"/>
                </a:solidFill>
                <a:latin typeface="Arabic Typesetting" pitchFamily="66" charset="-78"/>
                <a:cs typeface="Arabic Typesetting" pitchFamily="66" charset="-78"/>
              </a:rPr>
              <a:t>Ph.D</a:t>
            </a:r>
            <a:r>
              <a:rPr lang="en-US" sz="4400" b="1" i="1" dirty="0" smtClean="0">
                <a:solidFill>
                  <a:srgbClr val="006600"/>
                </a:solidFill>
                <a:latin typeface="Arabic Typesetting" pitchFamily="66" charset="-78"/>
                <a:cs typeface="Arabic Typesetting" pitchFamily="66" charset="-78"/>
              </a:rPr>
              <a:t>)</a:t>
            </a:r>
            <a:r>
              <a:rPr lang="en-US" sz="4400" b="1" i="1" dirty="0" smtClean="0">
                <a:solidFill>
                  <a:srgbClr val="006600"/>
                </a:solidFill>
                <a:latin typeface="Arabic Typesetting" pitchFamily="66" charset="-78"/>
                <a:cs typeface="Arabic Typesetting" pitchFamily="66" charset="-78"/>
              </a:rPr>
              <a:t/>
            </a:r>
            <a:br>
              <a:rPr lang="en-US" sz="4400" b="1" i="1" dirty="0" smtClean="0">
                <a:solidFill>
                  <a:srgbClr val="006600"/>
                </a:solidFill>
                <a:latin typeface="Arabic Typesetting" pitchFamily="66" charset="-78"/>
                <a:cs typeface="Arabic Typesetting" pitchFamily="66" charset="-78"/>
              </a:rPr>
            </a:br>
            <a:r>
              <a:rPr lang="en-US" sz="4400" b="1" i="1" dirty="0" smtClean="0">
                <a:solidFill>
                  <a:srgbClr val="006600"/>
                </a:solidFill>
                <a:latin typeface="Arabic Typesetting" pitchFamily="66" charset="-78"/>
                <a:cs typeface="Arabic Typesetting" pitchFamily="66" charset="-78"/>
              </a:rPr>
              <a:t>PG Dept. of Commerce with CA</a:t>
            </a:r>
            <a:br>
              <a:rPr lang="en-US" sz="4400" b="1" i="1" dirty="0" smtClean="0">
                <a:solidFill>
                  <a:srgbClr val="006600"/>
                </a:solidFill>
                <a:latin typeface="Arabic Typesetting" pitchFamily="66" charset="-78"/>
                <a:cs typeface="Arabic Typesetting" pitchFamily="66" charset="-78"/>
              </a:rPr>
            </a:br>
            <a:r>
              <a:rPr lang="en-US" sz="4400" b="1" i="1" dirty="0" smtClean="0">
                <a:solidFill>
                  <a:srgbClr val="006600"/>
                </a:solidFill>
                <a:latin typeface="Arabic Typesetting" pitchFamily="66" charset="-78"/>
                <a:cs typeface="Arabic Typesetting" pitchFamily="66" charset="-78"/>
              </a:rPr>
              <a:t>II </a:t>
            </a:r>
            <a:r>
              <a:rPr lang="en-US" sz="4400" b="1" i="1" dirty="0" err="1" smtClean="0">
                <a:solidFill>
                  <a:srgbClr val="006600"/>
                </a:solidFill>
                <a:latin typeface="Arabic Typesetting" pitchFamily="66" charset="-78"/>
                <a:cs typeface="Arabic Typesetting" pitchFamily="66" charset="-78"/>
              </a:rPr>
              <a:t>B.Com</a:t>
            </a:r>
            <a:r>
              <a:rPr lang="en-US" sz="4400" b="1" i="1" smtClean="0">
                <a:solidFill>
                  <a:srgbClr val="006600"/>
                </a:solidFill>
                <a:latin typeface="Arabic Typesetting" pitchFamily="66" charset="-78"/>
                <a:cs typeface="Arabic Typesetting" pitchFamily="66" charset="-78"/>
              </a:rPr>
              <a:t>.,(</a:t>
            </a:r>
            <a:r>
              <a:rPr lang="en-US" sz="4400" b="1" i="1" dirty="0" smtClean="0">
                <a:solidFill>
                  <a:srgbClr val="006600"/>
                </a:solidFill>
                <a:latin typeface="Arabic Typesetting" pitchFamily="66" charset="-78"/>
                <a:cs typeface="Arabic Typesetting" pitchFamily="66" charset="-78"/>
              </a:rPr>
              <a:t>CA)-PPT</a:t>
            </a:r>
            <a:br>
              <a:rPr lang="en-US" sz="4400" b="1" i="1" dirty="0" smtClean="0">
                <a:solidFill>
                  <a:srgbClr val="006600"/>
                </a:solidFill>
                <a:latin typeface="Arabic Typesetting" pitchFamily="66" charset="-78"/>
                <a:cs typeface="Arabic Typesetting" pitchFamily="66" charset="-78"/>
              </a:rPr>
            </a:br>
            <a:r>
              <a:rPr lang="en-US" sz="4400" b="1" i="1" dirty="0" smtClean="0">
                <a:solidFill>
                  <a:srgbClr val="006600"/>
                </a:solidFill>
                <a:latin typeface="Arabic Typesetting" pitchFamily="66" charset="-78"/>
                <a:cs typeface="Arabic Typesetting" pitchFamily="66" charset="-78"/>
              </a:rPr>
              <a:t>Business Statistics</a:t>
            </a:r>
            <a:endParaRPr lang="en-US" sz="4400" b="1" dirty="0">
              <a:latin typeface="Arabic Typesetting" pitchFamily="66" charset="-78"/>
              <a:cs typeface="Arabic Typesetting" pitchFamily="66" charset="-78"/>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fontAlgn="base">
              <a:buNone/>
            </a:pPr>
            <a:r>
              <a:rPr lang="en-US" b="1" dirty="0" smtClean="0"/>
              <a:t>(v) Statistics in Trade:</a:t>
            </a:r>
            <a:endParaRPr lang="en-US" dirty="0" smtClean="0"/>
          </a:p>
          <a:p>
            <a:pPr fontAlgn="base">
              <a:buNone/>
            </a:pPr>
            <a:r>
              <a:rPr lang="en-US" dirty="0" smtClean="0"/>
              <a:t>		As </a:t>
            </a:r>
            <a:r>
              <a:rPr lang="en-US" dirty="0" smtClean="0"/>
              <a:t>already mentioned, statistics is a body of methods to </a:t>
            </a:r>
            <a:r>
              <a:rPr lang="en-US" dirty="0" smtClean="0"/>
              <a:t>make wise </a:t>
            </a:r>
            <a:r>
              <a:rPr lang="en-US" dirty="0" smtClean="0"/>
              <a:t>decisions in the face of uncertainties. Business is full of uncertainties and risks. We have to forecast at every step. Speculation is just gaining or losing by way of forecasting. Can we forecast without taking into view the past? Perhaps, no. The future trend of the market can only be expected if we make use of statistics. Failure in anticipation will mean failure of business.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fontAlgn="base"/>
            <a:r>
              <a:rPr lang="en-US" b="1" dirty="0" smtClean="0"/>
              <a:t>(vi) Statistics in Research Work:</a:t>
            </a:r>
            <a:endParaRPr lang="en-US" dirty="0" smtClean="0"/>
          </a:p>
          <a:p>
            <a:pPr fontAlgn="base">
              <a:buNone/>
            </a:pPr>
            <a:r>
              <a:rPr lang="en-US" dirty="0" smtClean="0"/>
              <a:t>		The </a:t>
            </a:r>
            <a:r>
              <a:rPr lang="en-US" dirty="0" smtClean="0"/>
              <a:t>job of a research worker is to present the result of his research before the community. The effect of a variable on a particular problem, under differing conditions, can be known by the research worker only if he makes use of statistical methods. Statistics are everywhere basic to research activities. To keep alive his research interests and research activities, the researcher is required to lean upon his knowledge and skills in statistical methods.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OF DATA </a:t>
            </a:r>
            <a:endParaRPr lang="en-US" dirty="0"/>
          </a:p>
        </p:txBody>
      </p:sp>
      <p:sp>
        <p:nvSpPr>
          <p:cNvPr id="3" name="Content Placeholder 2"/>
          <p:cNvSpPr>
            <a:spLocks noGrp="1"/>
          </p:cNvSpPr>
          <p:nvPr>
            <p:ph sz="quarter" idx="1"/>
          </p:nvPr>
        </p:nvSpPr>
        <p:spPr/>
        <p:txBody>
          <a:bodyPr/>
          <a:lstStyle/>
          <a:p>
            <a:pPr algn="just">
              <a:buNone/>
            </a:pPr>
            <a:r>
              <a:rPr lang="en-US" dirty="0" smtClean="0"/>
              <a:t>	</a:t>
            </a:r>
            <a:r>
              <a:rPr lang="en-US" dirty="0" smtClean="0"/>
              <a:t>	</a:t>
            </a:r>
          </a:p>
          <a:p>
            <a:pPr algn="just">
              <a:buNone/>
            </a:pPr>
            <a:r>
              <a:rPr lang="en-US" dirty="0" smtClean="0"/>
              <a:t>	</a:t>
            </a:r>
            <a:r>
              <a:rPr lang="en-US" dirty="0" smtClean="0"/>
              <a:t>	After the purpose and scope have been defined, the next step is to decide upon the sources of data. The sources of information may be either primary or secondary. When the investigator collects first – hand data for the purposes at hand such data are known as primary data. On the other hand, if he obtains the data from published or unpublished sources such data will constitute secondary data.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SAMPLING </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In the sampling technique instead of every unit of the universe only a part of the universe is studied and the conclusions are drawn on that basis for the entire universe </a:t>
            </a:r>
          </a:p>
          <a:p>
            <a:pPr>
              <a:buNone/>
            </a:pPr>
            <a:r>
              <a:rPr lang="en-US" b="1" dirty="0" smtClean="0"/>
              <a:t>Methods of Sampling</a:t>
            </a:r>
          </a:p>
          <a:p>
            <a:pPr>
              <a:buFont typeface="Wingdings" pitchFamily="2" charset="2"/>
              <a:buChar char="Ø"/>
            </a:pPr>
            <a:r>
              <a:rPr lang="en-US" dirty="0" smtClean="0"/>
              <a:t>	</a:t>
            </a:r>
            <a:r>
              <a:rPr lang="en-US" dirty="0" err="1" smtClean="0"/>
              <a:t>Judgement</a:t>
            </a:r>
            <a:r>
              <a:rPr lang="en-US" dirty="0" smtClean="0"/>
              <a:t> Sampling</a:t>
            </a:r>
          </a:p>
          <a:p>
            <a:pPr>
              <a:buFont typeface="Wingdings" pitchFamily="2" charset="2"/>
              <a:buChar char="Ø"/>
            </a:pPr>
            <a:r>
              <a:rPr lang="en-US" dirty="0" smtClean="0"/>
              <a:t>	</a:t>
            </a:r>
            <a:r>
              <a:rPr lang="en-US" dirty="0" smtClean="0"/>
              <a:t>Random Sampling</a:t>
            </a:r>
          </a:p>
          <a:p>
            <a:pPr>
              <a:buFont typeface="Wingdings" pitchFamily="2" charset="2"/>
              <a:buChar char="Ø"/>
            </a:pPr>
            <a:r>
              <a:rPr lang="en-US" dirty="0" smtClean="0"/>
              <a:t>	</a:t>
            </a:r>
            <a:r>
              <a:rPr lang="en-US" dirty="0" smtClean="0"/>
              <a:t>Stratified Sampling</a:t>
            </a:r>
          </a:p>
          <a:p>
            <a:pPr>
              <a:buFont typeface="Wingdings" pitchFamily="2" charset="2"/>
              <a:buChar char="Ø"/>
            </a:pPr>
            <a:r>
              <a:rPr lang="en-US" dirty="0" smtClean="0"/>
              <a:t>	</a:t>
            </a:r>
            <a:r>
              <a:rPr lang="en-US" dirty="0" smtClean="0"/>
              <a:t>Systematic  Sampling</a:t>
            </a:r>
          </a:p>
          <a:p>
            <a:pPr>
              <a:buFont typeface="Wingdings" pitchFamily="2" charset="2"/>
              <a:buChar char="Ø"/>
            </a:pPr>
            <a:r>
              <a:rPr lang="en-US" dirty="0" smtClean="0"/>
              <a:t>	</a:t>
            </a:r>
            <a:r>
              <a:rPr lang="en-US" dirty="0" smtClean="0"/>
              <a:t>Multi – stage sampling</a:t>
            </a:r>
          </a:p>
          <a:p>
            <a:pPr>
              <a:buFont typeface="Wingdings" pitchFamily="2" charset="2"/>
              <a:buChar char="Ø"/>
            </a:pPr>
            <a:r>
              <a:rPr lang="en-US" dirty="0" smtClean="0"/>
              <a:t>	</a:t>
            </a:r>
            <a:r>
              <a:rPr lang="en-US" dirty="0" smtClean="0"/>
              <a:t>Quota sampling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8800" dirty="0" smtClean="0">
                <a:latin typeface="Chiller" pitchFamily="82" charset="0"/>
              </a:rPr>
              <a:t>THANK YOU</a:t>
            </a:r>
            <a:endParaRPr lang="en-US" sz="8800" dirty="0">
              <a:latin typeface="Chiller"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normAutofit fontScale="90000"/>
          </a:bodyPr>
          <a:lstStyle/>
          <a:p>
            <a:r>
              <a:rPr lang="en-US" dirty="0" smtClean="0"/>
              <a:t>INTRODUCTION AND MEANING OF STATISTICS</a:t>
            </a:r>
            <a:endParaRPr lang="en-US" dirty="0"/>
          </a:p>
        </p:txBody>
      </p:sp>
      <p:sp>
        <p:nvSpPr>
          <p:cNvPr id="3" name="Subtitle 2"/>
          <p:cNvSpPr>
            <a:spLocks noGrp="1"/>
          </p:cNvSpPr>
          <p:nvPr>
            <p:ph type="subTitle" idx="1"/>
          </p:nvPr>
        </p:nvSpPr>
        <p:spPr>
          <a:xfrm>
            <a:off x="1371600" y="2514600"/>
            <a:ext cx="6858000" cy="3352800"/>
          </a:xfrm>
        </p:spPr>
        <p:txBody>
          <a:bodyPr>
            <a:normAutofit fontScale="92500" lnSpcReduction="20000"/>
          </a:bodyPr>
          <a:lstStyle/>
          <a:p>
            <a:pPr algn="just"/>
            <a:r>
              <a:rPr lang="en-US" dirty="0" smtClean="0"/>
              <a:t>	</a:t>
            </a:r>
            <a:r>
              <a:rPr lang="en-US" sz="3500" dirty="0" smtClean="0">
                <a:solidFill>
                  <a:schemeClr val="tx1"/>
                </a:solidFill>
              </a:rPr>
              <a:t>The </a:t>
            </a:r>
            <a:r>
              <a:rPr lang="en-US" sz="3500" dirty="0">
                <a:solidFill>
                  <a:schemeClr val="tx1"/>
                </a:solidFill>
              </a:rPr>
              <a:t>word Statistics seems to have been derived from the Latin word “status” or the Italian word </a:t>
            </a:r>
            <a:r>
              <a:rPr lang="en-US" sz="3500" dirty="0" err="1">
                <a:solidFill>
                  <a:schemeClr val="tx1"/>
                </a:solidFill>
              </a:rPr>
              <a:t>Statista</a:t>
            </a:r>
            <a:r>
              <a:rPr lang="en-US" sz="3500" dirty="0">
                <a:solidFill>
                  <a:schemeClr val="tx1"/>
                </a:solidFill>
              </a:rPr>
              <a:t>. All word means a political state. In early year “statistics” equipped a collection of facts about the people in the state for administration or political purpose.</a:t>
            </a:r>
          </a:p>
          <a:p>
            <a:endParaRPr lang="en-US"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sz="quarter" idx="1"/>
          </p:nvPr>
        </p:nvSpPr>
        <p:spPr/>
        <p:txBody>
          <a:bodyPr>
            <a:normAutofit fontScale="85000" lnSpcReduction="20000"/>
          </a:bodyPr>
          <a:lstStyle/>
          <a:p>
            <a:pPr algn="just" fontAlgn="base"/>
            <a:r>
              <a:rPr lang="en-US" b="1" dirty="0"/>
              <a:t>Webster</a:t>
            </a:r>
            <a:r>
              <a:rPr lang="en-US" dirty="0"/>
              <a:t> defined statistics as “the classified facts representing the conditions of the people in a state, especially those facts which can be stated in numbers or in tables of numbers or in any tabular or classified arrangement.”             </a:t>
            </a:r>
          </a:p>
          <a:p>
            <a:pPr algn="just" fontAlgn="base"/>
            <a:r>
              <a:rPr lang="en-US" dirty="0"/>
              <a:t>A comprehensive definition was given by </a:t>
            </a:r>
            <a:r>
              <a:rPr lang="en-US" b="1" dirty="0"/>
              <a:t>Prof. Horace </a:t>
            </a:r>
            <a:r>
              <a:rPr lang="en-US" b="1" dirty="0" err="1"/>
              <a:t>Secrist</a:t>
            </a:r>
            <a:r>
              <a:rPr lang="en-US" dirty="0"/>
              <a:t>, which is a follows:-</a:t>
            </a:r>
          </a:p>
          <a:p>
            <a:pPr algn="just" fontAlgn="base">
              <a:buNone/>
            </a:pPr>
            <a:r>
              <a:rPr lang="en-US" dirty="0" smtClean="0"/>
              <a:t>	</a:t>
            </a:r>
            <a:r>
              <a:rPr lang="en-US" dirty="0"/>
              <a:t> “By Statistics we mean aggregates of facts affected to a marked extent by multiplicity of causes, numerically expressed, enumerated or estimated according to a reasonable standards of accuracy, collected in a systematic manner for a predetermined purpose and placed in relation to each other.”     </a:t>
            </a:r>
          </a:p>
          <a:p>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STATISTICS</a:t>
            </a:r>
            <a:endParaRPr lang="en-US" dirty="0"/>
          </a:p>
        </p:txBody>
      </p:sp>
      <p:sp>
        <p:nvSpPr>
          <p:cNvPr id="3" name="Content Placeholder 2"/>
          <p:cNvSpPr>
            <a:spLocks noGrp="1"/>
          </p:cNvSpPr>
          <p:nvPr>
            <p:ph idx="1"/>
          </p:nvPr>
        </p:nvSpPr>
        <p:spPr/>
        <p:txBody>
          <a:bodyPr>
            <a:normAutofit fontScale="92500" lnSpcReduction="10000"/>
          </a:bodyPr>
          <a:lstStyle/>
          <a:p>
            <a:pPr algn="just" fontAlgn="base"/>
            <a:r>
              <a:rPr lang="en-US" b="1" dirty="0" smtClean="0"/>
              <a:t>1. It presents fact in a definite form: </a:t>
            </a:r>
            <a:r>
              <a:rPr lang="en-US" dirty="0" smtClean="0"/>
              <a:t>Numerical expressions are convincing and, therefore, one of the most important functions of statistics is to present statement in a precise and definite form.</a:t>
            </a:r>
          </a:p>
          <a:p>
            <a:pPr algn="just" fontAlgn="base">
              <a:buNone/>
            </a:pPr>
            <a:endParaRPr lang="en-US" dirty="0" smtClean="0"/>
          </a:p>
          <a:p>
            <a:pPr algn="just" fontAlgn="base"/>
            <a:r>
              <a:rPr lang="en-US" b="1" dirty="0" smtClean="0"/>
              <a:t>2. It simplifies mass of figures: </a:t>
            </a:r>
            <a:r>
              <a:rPr lang="en-US" dirty="0" smtClean="0"/>
              <a:t>The data presented in the form of table, graph or diagram, average or coefficients are simple to understand.</a:t>
            </a:r>
          </a:p>
          <a:p>
            <a:pPr algn="just" fontAlgn="base">
              <a:buNone/>
            </a:pPr>
            <a:r>
              <a:rPr lang="en-US" dirty="0" smtClean="0"/>
              <a:t> </a:t>
            </a:r>
          </a:p>
          <a:p>
            <a:pPr algn="just" fontAlgn="base"/>
            <a:r>
              <a:rPr lang="en-US" b="1" dirty="0" smtClean="0"/>
              <a:t>3. It facilitates comparison:</a:t>
            </a:r>
            <a:r>
              <a:rPr lang="en-US" dirty="0" smtClean="0"/>
              <a:t> Once the data are simplified they can be compared with other similar data. Without such comparison the figures would have been useless.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8229600" cy="6172200"/>
          </a:xfrm>
        </p:spPr>
        <p:txBody>
          <a:bodyPr>
            <a:normAutofit lnSpcReduction="10000"/>
          </a:bodyPr>
          <a:lstStyle/>
          <a:p>
            <a:pPr fontAlgn="base"/>
            <a:r>
              <a:rPr lang="en-US" b="1" dirty="0" smtClean="0"/>
              <a:t>4. It helps in prediction:</a:t>
            </a:r>
            <a:r>
              <a:rPr lang="en-US" dirty="0" smtClean="0"/>
              <a:t> Plans and policies of </a:t>
            </a:r>
            <a:r>
              <a:rPr lang="en-US" dirty="0" err="1" smtClean="0"/>
              <a:t>organisations</a:t>
            </a:r>
            <a:r>
              <a:rPr lang="en-US" dirty="0" smtClean="0"/>
              <a:t> are invariably formulated in advance at the time of their implementation. knowledge of future trends is very useful in framing suitable policies and plans</a:t>
            </a:r>
            <a:r>
              <a:rPr lang="en-US" dirty="0" smtClean="0"/>
              <a:t>.</a:t>
            </a:r>
            <a:endParaRPr lang="en-US" dirty="0" smtClean="0"/>
          </a:p>
          <a:p>
            <a:pPr fontAlgn="base"/>
            <a:r>
              <a:rPr lang="en-US" b="1" dirty="0" smtClean="0"/>
              <a:t>5.</a:t>
            </a:r>
            <a:r>
              <a:rPr lang="en-US" dirty="0" smtClean="0"/>
              <a:t> </a:t>
            </a:r>
            <a:r>
              <a:rPr lang="en-US" b="1" dirty="0" smtClean="0"/>
              <a:t>It helps in formulating and testing hypothesis:</a:t>
            </a:r>
            <a:r>
              <a:rPr lang="en-US" dirty="0" smtClean="0"/>
              <a:t> Statistical methods like z-test, t-test, X2-test are extremely helpful in formulating and testing hypothesis and to develop new theories</a:t>
            </a:r>
            <a:r>
              <a:rPr lang="en-US" dirty="0" smtClean="0"/>
              <a:t>.</a:t>
            </a:r>
            <a:endParaRPr lang="en-US" dirty="0" smtClean="0"/>
          </a:p>
          <a:p>
            <a:pPr fontAlgn="base"/>
            <a:r>
              <a:rPr lang="en-US" b="1" dirty="0" smtClean="0"/>
              <a:t>6. It helps in the formulation of suitable policies:</a:t>
            </a:r>
            <a:r>
              <a:rPr lang="en-US" dirty="0" smtClean="0"/>
              <a:t> Statistics provide the basic material for framing suitable policies. It helps in estimating export, import or production </a:t>
            </a:r>
            <a:r>
              <a:rPr lang="en-US" dirty="0" err="1" smtClean="0"/>
              <a:t>programmes</a:t>
            </a:r>
            <a:r>
              <a:rPr lang="en-US" dirty="0" smtClean="0"/>
              <a:t> in the light of changes that may occur</a:t>
            </a:r>
            <a:r>
              <a:rPr lang="en-US" dirty="0" smtClean="0"/>
              <a:t>.</a:t>
            </a:r>
          </a:p>
          <a:p>
            <a:pPr fontAlgn="base"/>
            <a:r>
              <a:rPr lang="en-US" b="1" dirty="0" smtClean="0"/>
              <a:t>7. Statistics indicates trend behavior: </a:t>
            </a:r>
            <a:r>
              <a:rPr lang="en-US" dirty="0" smtClean="0"/>
              <a:t>Statistical techniques such as Correlation, Regression, Time series analysis etc. are useful in forecasting future events.</a:t>
            </a:r>
          </a:p>
          <a:p>
            <a:pPr fontAlgn="base"/>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STATISTICS</a:t>
            </a:r>
            <a:endParaRPr lang="en-US" dirty="0"/>
          </a:p>
        </p:txBody>
      </p:sp>
      <p:sp>
        <p:nvSpPr>
          <p:cNvPr id="3" name="Content Placeholder 2"/>
          <p:cNvSpPr>
            <a:spLocks noGrp="1"/>
          </p:cNvSpPr>
          <p:nvPr>
            <p:ph sz="quarter" idx="1"/>
          </p:nvPr>
        </p:nvSpPr>
        <p:spPr/>
        <p:txBody>
          <a:bodyPr/>
          <a:lstStyle/>
          <a:p>
            <a:pPr fontAlgn="base">
              <a:buNone/>
            </a:pPr>
            <a:r>
              <a:rPr lang="en-US" b="1" dirty="0" smtClean="0"/>
              <a:t>(</a:t>
            </a:r>
            <a:r>
              <a:rPr lang="en-US" b="1" dirty="0" err="1" smtClean="0"/>
              <a:t>i</a:t>
            </a:r>
            <a:r>
              <a:rPr lang="en-US" b="1" dirty="0" smtClean="0"/>
              <a:t>) Statistics in Planning:</a:t>
            </a:r>
            <a:endParaRPr lang="en-US" dirty="0" smtClean="0"/>
          </a:p>
          <a:p>
            <a:pPr marL="0" algn="just" fontAlgn="base">
              <a:spcBef>
                <a:spcPts val="0"/>
              </a:spcBef>
              <a:buNone/>
            </a:pPr>
            <a:r>
              <a:rPr lang="en-US" dirty="0" smtClean="0"/>
              <a:t>	Statistics </a:t>
            </a:r>
            <a:r>
              <a:rPr lang="en-US" dirty="0" smtClean="0"/>
              <a:t>is indispensable in planning—may it be in </a:t>
            </a:r>
            <a:r>
              <a:rPr lang="en-US" dirty="0" err="1" smtClean="0"/>
              <a:t>business,economics</a:t>
            </a:r>
            <a:r>
              <a:rPr lang="en-US" dirty="0" smtClean="0"/>
              <a:t> </a:t>
            </a:r>
            <a:r>
              <a:rPr lang="en-US" dirty="0" smtClean="0"/>
              <a:t>or government level. The modern age is termed </a:t>
            </a:r>
            <a:r>
              <a:rPr lang="en-US" dirty="0" err="1" smtClean="0"/>
              <a:t>asthe</a:t>
            </a:r>
            <a:r>
              <a:rPr lang="en-US" dirty="0" smtClean="0"/>
              <a:t> </a:t>
            </a:r>
            <a:r>
              <a:rPr lang="en-US" dirty="0" smtClean="0"/>
              <a:t>‘age of planning’ and almost all </a:t>
            </a:r>
            <a:r>
              <a:rPr lang="en-US" dirty="0" err="1" smtClean="0"/>
              <a:t>organisations</a:t>
            </a:r>
            <a:r>
              <a:rPr lang="en-US" dirty="0" smtClean="0"/>
              <a:t> in </a:t>
            </a:r>
            <a:r>
              <a:rPr lang="en-US" dirty="0" smtClean="0"/>
              <a:t>the government </a:t>
            </a:r>
            <a:r>
              <a:rPr lang="en-US" dirty="0" smtClean="0"/>
              <a:t>or business or management are resorting </a:t>
            </a:r>
            <a:r>
              <a:rPr lang="en-US" dirty="0" smtClean="0"/>
              <a:t>to</a:t>
            </a:r>
          </a:p>
          <a:p>
            <a:pPr marL="0" algn="just" fontAlgn="base">
              <a:spcBef>
                <a:spcPts val="0"/>
              </a:spcBef>
              <a:buNone/>
            </a:pPr>
            <a:r>
              <a:rPr lang="en-US" dirty="0" smtClean="0"/>
              <a:t>planning </a:t>
            </a:r>
            <a:r>
              <a:rPr lang="en-US" dirty="0" smtClean="0"/>
              <a:t>for efficient working and for formulating </a:t>
            </a:r>
            <a:r>
              <a:rPr lang="en-US" dirty="0" smtClean="0"/>
              <a:t>policy decision</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562600"/>
          </a:xfrm>
        </p:spPr>
        <p:txBody>
          <a:bodyPr>
            <a:normAutofit/>
          </a:bodyPr>
          <a:lstStyle/>
          <a:p>
            <a:pPr fontAlgn="base">
              <a:buNone/>
            </a:pPr>
            <a:r>
              <a:rPr lang="en-US" b="1" dirty="0" smtClean="0"/>
              <a:t>(ii) Statistics in Mathematics:</a:t>
            </a:r>
            <a:endParaRPr lang="en-US" dirty="0" smtClean="0"/>
          </a:p>
          <a:p>
            <a:pPr algn="just" fontAlgn="base">
              <a:buNone/>
            </a:pPr>
            <a:r>
              <a:rPr lang="en-US" dirty="0" smtClean="0"/>
              <a:t>		Statistics </a:t>
            </a:r>
            <a:r>
              <a:rPr lang="en-US" dirty="0" smtClean="0"/>
              <a:t>is intimately related to and essentially dependent upon mathematics. The modern theory of Statistics has its foundations on the theory of probability which in turn is a particular branch of more advanced mathematical theory of Measures and Integration. Ever increasing role of mathematics into statistics has led to the development of a new branch of statistics called Mathematical </a:t>
            </a:r>
            <a:r>
              <a:rPr lang="en-US" dirty="0" err="1" smtClean="0"/>
              <a:t>Statistics.Thus</a:t>
            </a:r>
            <a:r>
              <a:rPr lang="en-US" dirty="0" smtClean="0"/>
              <a:t> </a:t>
            </a:r>
            <a:r>
              <a:rPr lang="en-US" dirty="0" smtClean="0"/>
              <a:t>Statistics may be considered to be an important member of the mathematics family. In the words of Connor, “Statistics is a branch of applied mathematics which </a:t>
            </a:r>
            <a:r>
              <a:rPr lang="en-US" dirty="0" err="1" smtClean="0"/>
              <a:t>specialises</a:t>
            </a:r>
            <a:r>
              <a:rPr lang="en-US" dirty="0" smtClean="0"/>
              <a:t> in data.”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562600"/>
          </a:xfrm>
        </p:spPr>
        <p:txBody>
          <a:bodyPr>
            <a:normAutofit/>
          </a:bodyPr>
          <a:lstStyle/>
          <a:p>
            <a:pPr algn="just" fontAlgn="base">
              <a:buNone/>
            </a:pPr>
            <a:r>
              <a:rPr lang="en-US" b="1" dirty="0" smtClean="0"/>
              <a:t>(iii) Statistics in Economics:</a:t>
            </a:r>
            <a:endParaRPr lang="en-US" dirty="0" smtClean="0"/>
          </a:p>
          <a:p>
            <a:pPr algn="just" fontAlgn="base">
              <a:buNone/>
            </a:pPr>
            <a:r>
              <a:rPr lang="en-US" dirty="0" smtClean="0"/>
              <a:t>		Statistics </a:t>
            </a:r>
            <a:r>
              <a:rPr lang="en-US" dirty="0" smtClean="0"/>
              <a:t>and Economics are so intermixed with each other that it looks foolishness to separate them. Development of modern statistical methods has led to an extensive use of statistics in </a:t>
            </a:r>
            <a:r>
              <a:rPr lang="en-US" dirty="0" smtClean="0"/>
              <a:t>Economics. All </a:t>
            </a:r>
            <a:r>
              <a:rPr lang="en-US" dirty="0" smtClean="0"/>
              <a:t>the important branches of Economics—consumption, production, exchange, distribution, public finance—use statistics for the purpose of comparison, presentation, interpretation, etc. Problem of spending of income on and by different sections of the people, production of national wealth, adjustment of demand and supply, effect of economic policies on the economy etc. simply indicate the importance of statistics in the field of economics and in its different branches.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85800"/>
            <a:ext cx="7772400" cy="5334000"/>
          </a:xfrm>
        </p:spPr>
        <p:txBody>
          <a:bodyPr>
            <a:normAutofit lnSpcReduction="10000"/>
          </a:bodyPr>
          <a:lstStyle/>
          <a:p>
            <a:pPr fontAlgn="base">
              <a:buNone/>
            </a:pPr>
            <a:r>
              <a:rPr lang="en-US" b="1" dirty="0" smtClean="0"/>
              <a:t>(iv) Statistics in Social Sciences:</a:t>
            </a:r>
            <a:endParaRPr lang="en-US" dirty="0" smtClean="0"/>
          </a:p>
          <a:p>
            <a:pPr algn="just" fontAlgn="base">
              <a:buNone/>
            </a:pPr>
            <a:r>
              <a:rPr lang="en-US" dirty="0" smtClean="0"/>
              <a:t>		Every </a:t>
            </a:r>
            <a:r>
              <a:rPr lang="en-US" dirty="0" smtClean="0"/>
              <a:t>social phenomenon is affected to a marked extent by a multiplicity of factors which bring out the variation in observations from time to time, place to place and object to object. Statistical tools of Regression and Correlation Analysis can be used to study and isolate the effect of each of these factors on the given </a:t>
            </a:r>
            <a:r>
              <a:rPr lang="en-US" dirty="0" smtClean="0"/>
              <a:t>observation. Sampling </a:t>
            </a:r>
            <a:r>
              <a:rPr lang="en-US" dirty="0" smtClean="0"/>
              <a:t>Techniques and Estimation Theory are very powerful and indispensable tools for conducting any social survey, pertaining to any strata of society and then </a:t>
            </a:r>
            <a:r>
              <a:rPr lang="en-US" dirty="0" err="1" smtClean="0"/>
              <a:t>analysing</a:t>
            </a:r>
            <a:r>
              <a:rPr lang="en-US" dirty="0" smtClean="0"/>
              <a:t> the results and drawing valid inferences. The most important application of statistics in sociology is in the field of Demography for studying mortality (death rates), fertility (birth rates), marriages, population growth and so </a:t>
            </a:r>
            <a:r>
              <a:rPr lang="en-US" dirty="0" smtClean="0"/>
              <a:t>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5.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82</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5</vt:i4>
      </vt:variant>
      <vt:variant>
        <vt:lpstr>Slide Titles</vt:lpstr>
      </vt:variant>
      <vt:variant>
        <vt:i4>14</vt:i4>
      </vt:variant>
    </vt:vector>
  </HeadingPairs>
  <TitlesOfParts>
    <vt:vector size="19" baseType="lpstr">
      <vt:lpstr>Apex</vt:lpstr>
      <vt:lpstr>Median</vt:lpstr>
      <vt:lpstr>Flow</vt:lpstr>
      <vt:lpstr>Equity</vt:lpstr>
      <vt:lpstr>Solstice</vt:lpstr>
      <vt:lpstr>Slide 1</vt:lpstr>
      <vt:lpstr>INTRODUCTION AND MEANING OF STATISTICS</vt:lpstr>
      <vt:lpstr>DEFINITIONS </vt:lpstr>
      <vt:lpstr>FUNCTIONS OF STATISTICS</vt:lpstr>
      <vt:lpstr>Slide 5</vt:lpstr>
      <vt:lpstr>IMPORTANCE OF STATISTICS</vt:lpstr>
      <vt:lpstr>Slide 7</vt:lpstr>
      <vt:lpstr>Slide 8</vt:lpstr>
      <vt:lpstr>Slide 9</vt:lpstr>
      <vt:lpstr>Slide 10</vt:lpstr>
      <vt:lpstr>Slide 11</vt:lpstr>
      <vt:lpstr>SOURCES OF DATA </vt:lpstr>
      <vt:lpstr>SAMPLING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MEANING OF STATISTICS</dc:title>
  <dc:creator>Seenivasan</dc:creator>
  <cp:lastModifiedBy>Seenivasan</cp:lastModifiedBy>
  <cp:revision>14</cp:revision>
  <dcterms:created xsi:type="dcterms:W3CDTF">2020-10-20T12:10:45Z</dcterms:created>
  <dcterms:modified xsi:type="dcterms:W3CDTF">2020-10-20T13:22:23Z</dcterms:modified>
</cp:coreProperties>
</file>