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</p:sldMasterIdLst>
  <p:notesMasterIdLst>
    <p:notesMasterId r:id="rId20"/>
  </p:notesMasterIdLst>
  <p:sldIdLst>
    <p:sldId id="26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27DB93-8311-49E2-9465-E31EA6A8D2E3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95196-2839-4F88-AF99-489363E49E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9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0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D326960-3116-4F84-91CF-22516DFC3DCE}" type="datetimeFigureOut">
              <a:rPr lang="en-US" smtClean="0"/>
              <a:pPr/>
              <a:t>10/21/2020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C3E3EC-AB39-4179-83A6-9EDA5C0B89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5300" b="1" i="1" dirty="0" err="1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K.Deepalakshmi</a:t>
            </a: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  </a:t>
            </a:r>
            <a:r>
              <a:rPr lang="en-US" sz="5300" b="1" i="1" dirty="0" err="1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M.Com.,M.Phil</a:t>
            </a: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.,(</a:t>
            </a:r>
            <a:r>
              <a:rPr lang="en-US" sz="5300" b="1" i="1" dirty="0" err="1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Ph.D</a:t>
            </a: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)</a:t>
            </a:r>
            <a:b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5300" b="1" i="1" dirty="0" err="1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Asst.Professor</a:t>
            </a: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PG Dept. of Commerce with CA</a:t>
            </a:r>
            <a:b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II </a:t>
            </a:r>
            <a:r>
              <a:rPr lang="en-US" sz="5300" b="1" i="1" dirty="0" err="1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B.Com</a:t>
            </a: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.,(CA)-PPT</a:t>
            </a:r>
            <a:b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en-US" sz="5300" b="1" i="1" dirty="0" smtClean="0">
                <a:solidFill>
                  <a:srgbClr val="006600"/>
                </a:solidFill>
                <a:latin typeface="Arabic Typesetting" pitchFamily="66" charset="-78"/>
                <a:cs typeface="Arabic Typesetting" pitchFamily="66" charset="-78"/>
              </a:rPr>
              <a:t>Business Statistics</a:t>
            </a:r>
            <a:r>
              <a:rPr lang="en-US" sz="53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en-US" sz="5300" b="1" dirty="0" smtClean="0">
                <a:latin typeface="Arabic Typesetting" pitchFamily="66" charset="-78"/>
                <a:cs typeface="Arabic Typesetting" pitchFamily="66" charset="-78"/>
              </a:rPr>
            </a:b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WEIGHTED PRICE RELATIVE METHOD :</a:t>
            </a:r>
          </a:p>
          <a:p>
            <a:r>
              <a:rPr lang="en-US" b="1" dirty="0"/>
              <a:t>P=∑RW÷∑W</a:t>
            </a:r>
            <a:endParaRPr lang="en-US" dirty="0"/>
          </a:p>
          <a:p>
            <a:r>
              <a:rPr lang="en-US" dirty="0"/>
              <a:t>Here, R= Price relative and W= weight.</a:t>
            </a:r>
          </a:p>
          <a:p>
            <a:endParaRPr lang="en-US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600" b="1" dirty="0" smtClean="0">
                <a:latin typeface="Arabic Typesetting" pitchFamily="66" charset="-78"/>
                <a:cs typeface="Arabic Typesetting" pitchFamily="66" charset="-78"/>
              </a:rPr>
              <a:t>Thank you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Index numbers are the indicators which measure percentage changes in a variable (or a group of variables) over a specified time.</a:t>
            </a:r>
          </a:p>
          <a:p>
            <a:pPr fontAlgn="base"/>
            <a:r>
              <a:rPr lang="en-US" dirty="0" smtClean="0"/>
              <a:t>It is typically used in economics to measure trends in a wide variety of areas including: stock market prices, cost of living, industrial or agricultural production, and imports. Index numbers are one of the most used statistical tools in economics.</a:t>
            </a:r>
          </a:p>
          <a:p>
            <a:pPr fontAlgn="base"/>
            <a:r>
              <a:rPr lang="en-US" b="1" dirty="0" smtClean="0"/>
              <a:t>Index numbers are not directly measurable</a:t>
            </a:r>
            <a:r>
              <a:rPr lang="en-US" dirty="0" smtClean="0"/>
              <a:t>, but represent general, relative changes. They are typically expressed as percents.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CHARACTERISTICS OF INDEX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Index numbers are expressed in terms of percentages to show the extent of relative change ·</a:t>
            </a:r>
          </a:p>
          <a:p>
            <a:endParaRPr lang="en-US" dirty="0" smtClean="0"/>
          </a:p>
          <a:p>
            <a:r>
              <a:rPr lang="en-US" dirty="0" smtClean="0"/>
              <a:t> Index numbers measure relative changes. They measure the relative change in the value of a variable or a group of related variables over a period of time or between places. </a:t>
            </a:r>
          </a:p>
          <a:p>
            <a:r>
              <a:rPr lang="en-US" dirty="0" smtClean="0"/>
              <a:t> Index numbers measures changes which are not directly measurable. The cost of living, the price level or the business activity in a country are not directly measurable but it is possible to study relative changes in these activities by measuring the changes in the values of variables/factors which effect these activities.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INDEX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Index numbers are economic barometers. They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measure </a:t>
            </a:r>
            <a:r>
              <a:rPr lang="en-US" dirty="0" smtClean="0"/>
              <a:t>the level of business and economic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dirty="0" smtClean="0"/>
              <a:t>activities </a:t>
            </a:r>
            <a:r>
              <a:rPr lang="en-US" dirty="0" smtClean="0"/>
              <a:t>and are therefore helpful in </a:t>
            </a:r>
            <a:r>
              <a:rPr lang="en-US" dirty="0" smtClean="0"/>
              <a:t>gauging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</a:t>
            </a:r>
            <a:r>
              <a:rPr lang="en-US" dirty="0" smtClean="0"/>
              <a:t>the </a:t>
            </a:r>
            <a:r>
              <a:rPr lang="en-US" dirty="0" smtClean="0"/>
              <a:t>economic status of the country.</a:t>
            </a:r>
          </a:p>
          <a:p>
            <a:pPr>
              <a:buNone/>
            </a:pPr>
            <a:r>
              <a:rPr lang="en-US" dirty="0" smtClean="0"/>
              <a:t> (ii) Index numbers measure the relative change in a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</a:t>
            </a:r>
            <a:r>
              <a:rPr lang="en-US" dirty="0" smtClean="0"/>
              <a:t>variable </a:t>
            </a:r>
            <a:r>
              <a:rPr lang="en-US" dirty="0" smtClean="0"/>
              <a:t>or a group of related variable(s) </a:t>
            </a:r>
            <a:r>
              <a:rPr lang="en-US" dirty="0" smtClean="0"/>
              <a:t>understudy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(iii) Consumer price indices are useful in </a:t>
            </a:r>
            <a:r>
              <a:rPr lang="en-US" dirty="0" smtClean="0"/>
              <a:t>measuring the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purchasing power of money, thereby used in    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/>
              <a:t>compensating </a:t>
            </a:r>
            <a:r>
              <a:rPr lang="en-US" dirty="0" smtClean="0"/>
              <a:t>the </a:t>
            </a:r>
            <a:r>
              <a:rPr lang="en-US" dirty="0" err="1" smtClean="0"/>
              <a:t>employes</a:t>
            </a:r>
            <a:r>
              <a:rPr lang="en-US" dirty="0" smtClean="0"/>
              <a:t> in the form of increase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</a:t>
            </a:r>
            <a:r>
              <a:rPr lang="en-US" dirty="0" smtClean="0"/>
              <a:t>of </a:t>
            </a:r>
            <a:r>
              <a:rPr lang="en-US" dirty="0" smtClean="0"/>
              <a:t> </a:t>
            </a:r>
            <a:r>
              <a:rPr lang="en-US" dirty="0" smtClean="0"/>
              <a:t>allowances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INDEX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Price Index </a:t>
            </a:r>
            <a:r>
              <a:rPr lang="en-US" dirty="0" smtClean="0"/>
              <a:t>: Measure changes in price over a specified period of time. It is basically the ratio of the price of a certain number of commodities at the present year as against base year. </a:t>
            </a:r>
          </a:p>
          <a:p>
            <a:r>
              <a:rPr lang="en-US" b="1" dirty="0" smtClean="0"/>
              <a:t>Quantity Index </a:t>
            </a:r>
            <a:r>
              <a:rPr lang="en-US" dirty="0" smtClean="0"/>
              <a:t>: As the name suggest, these indices pertain to measuring changes in volumes of commodities like goods produced or goods consumed, etc.</a:t>
            </a:r>
          </a:p>
          <a:p>
            <a:r>
              <a:rPr lang="en-US" dirty="0" smtClean="0"/>
              <a:t> </a:t>
            </a:r>
            <a:r>
              <a:rPr lang="en-US" b="1" dirty="0" smtClean="0"/>
              <a:t>Value Index </a:t>
            </a:r>
            <a:r>
              <a:rPr lang="en-US" dirty="0" smtClean="0"/>
              <a:t>: These pertain to compare changes in the monetary value of imports, exports, production or consumption of commodities. 38.6 CONSTRUCTION OF INDEX NUMBERS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 OF INDEX NUMBER </a:t>
            </a:r>
            <a:endParaRPr lang="en-US" dirty="0"/>
          </a:p>
        </p:txBody>
      </p:sp>
      <p:pic>
        <p:nvPicPr>
          <p:cNvPr id="1026" name="Picture 2" descr="C:\Users\BBA\Desktop\construction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762000" y="1600201"/>
            <a:ext cx="8001000" cy="4191000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AGGREGATIVE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P= (∑P1÷∑P2)×100</a:t>
            </a:r>
            <a:endParaRPr lang="en-US" dirty="0"/>
          </a:p>
          <a:p>
            <a:r>
              <a:rPr lang="en-US" dirty="0"/>
              <a:t>Here, ∑P1= Summation of the prices of all commodities in current </a:t>
            </a:r>
            <a:r>
              <a:rPr lang="en-US" dirty="0" smtClean="0"/>
              <a:t>year.</a:t>
            </a:r>
          </a:p>
          <a:p>
            <a:r>
              <a:rPr lang="en-US" dirty="0" smtClean="0"/>
              <a:t> </a:t>
            </a:r>
            <a:r>
              <a:rPr lang="en-US" dirty="0"/>
              <a:t>∑P2= Summation of prices of all commodities in base year.</a:t>
            </a:r>
          </a:p>
          <a:p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WEIGHTED AGGREGATIVE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sz="2400" b="1" dirty="0" smtClean="0"/>
              <a:t>A</a:t>
            </a:r>
            <a:r>
              <a:rPr lang="en-US" sz="2400" b="1" dirty="0"/>
              <a:t>] </a:t>
            </a:r>
            <a:r>
              <a:rPr lang="en-US" sz="2400" b="1" dirty="0" err="1"/>
              <a:t>Laspeyre’s</a:t>
            </a:r>
            <a:r>
              <a:rPr lang="en-US" sz="2400" b="1" dirty="0"/>
              <a:t> </a:t>
            </a:r>
            <a:r>
              <a:rPr lang="en-US" sz="2400" b="1" dirty="0" smtClean="0"/>
              <a:t>Method :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                 P</a:t>
            </a:r>
            <a:r>
              <a:rPr lang="en-US" sz="2400" b="1" dirty="0"/>
              <a:t>=(∑P</a:t>
            </a:r>
            <a:r>
              <a:rPr lang="en-US" sz="2400" b="1" baseline="-25000" dirty="0"/>
              <a:t>1</a:t>
            </a:r>
            <a:r>
              <a:rPr lang="en-US" sz="2400" b="1" dirty="0"/>
              <a:t>Q</a:t>
            </a:r>
            <a:r>
              <a:rPr lang="en-US" sz="2400" b="1" baseline="-25000" dirty="0"/>
              <a:t>0</a:t>
            </a:r>
            <a:r>
              <a:rPr lang="en-US" sz="2400" b="1" dirty="0"/>
              <a:t>÷∑P</a:t>
            </a:r>
            <a:r>
              <a:rPr lang="en-US" sz="2400" b="1" baseline="-25000" dirty="0"/>
              <a:t>0</a:t>
            </a:r>
            <a:r>
              <a:rPr lang="en-US" sz="2400" b="1" dirty="0"/>
              <a:t>Q</a:t>
            </a:r>
            <a:r>
              <a:rPr lang="en-US" sz="2400" b="1" baseline="-25000" dirty="0"/>
              <a:t>0</a:t>
            </a:r>
            <a:r>
              <a:rPr lang="en-US" sz="2400" b="1" dirty="0"/>
              <a:t>)×</a:t>
            </a:r>
            <a:r>
              <a:rPr lang="en-US" sz="2400" b="1" dirty="0" smtClean="0"/>
              <a:t>100</a:t>
            </a:r>
          </a:p>
          <a:p>
            <a:pPr>
              <a:buNone/>
            </a:pPr>
            <a:r>
              <a:rPr lang="en-US" sz="2400" b="1" dirty="0" smtClean="0"/>
              <a:t>    B</a:t>
            </a:r>
            <a:r>
              <a:rPr lang="en-US" sz="2400" b="1" dirty="0"/>
              <a:t>] </a:t>
            </a:r>
            <a:r>
              <a:rPr lang="en-US" sz="2400" b="1" dirty="0" err="1"/>
              <a:t>Paasche’s</a:t>
            </a:r>
            <a:r>
              <a:rPr lang="en-US" sz="2400" b="1" dirty="0"/>
              <a:t> </a:t>
            </a:r>
            <a:r>
              <a:rPr lang="en-US" sz="2400" b="1" dirty="0" smtClean="0"/>
              <a:t>Method :</a:t>
            </a:r>
          </a:p>
          <a:p>
            <a:pPr>
              <a:buNone/>
            </a:pPr>
            <a:r>
              <a:rPr lang="en-US" sz="2400" b="1" dirty="0" smtClean="0"/>
              <a:t>                </a:t>
            </a:r>
            <a:r>
              <a:rPr lang="en-US" sz="2400" b="1" dirty="0"/>
              <a:t>P=(∑P</a:t>
            </a:r>
            <a:r>
              <a:rPr lang="en-US" sz="2400" b="1" baseline="-25000" dirty="0"/>
              <a:t>1</a:t>
            </a:r>
            <a:r>
              <a:rPr lang="en-US" sz="2400" b="1" dirty="0"/>
              <a:t>Q</a:t>
            </a:r>
            <a:r>
              <a:rPr lang="en-US" sz="2400" b="1" baseline="-25000" dirty="0"/>
              <a:t>1</a:t>
            </a:r>
            <a:r>
              <a:rPr lang="en-US" sz="2400" b="1" dirty="0"/>
              <a:t>÷∑P</a:t>
            </a:r>
            <a:r>
              <a:rPr lang="en-US" sz="2400" b="1" baseline="-25000" dirty="0"/>
              <a:t>0</a:t>
            </a:r>
            <a:r>
              <a:rPr lang="en-US" sz="2400" b="1" dirty="0"/>
              <a:t>Q</a:t>
            </a:r>
            <a:r>
              <a:rPr lang="en-US" sz="2400" b="1" baseline="-25000" dirty="0"/>
              <a:t>1</a:t>
            </a:r>
            <a:r>
              <a:rPr lang="en-US" sz="2400" b="1" dirty="0"/>
              <a:t>)</a:t>
            </a:r>
            <a:r>
              <a:rPr lang="en-US" sz="2400" dirty="0"/>
              <a:t> </a:t>
            </a:r>
            <a:r>
              <a:rPr lang="en-US" sz="2400" b="1" dirty="0"/>
              <a:t>×</a:t>
            </a:r>
            <a:r>
              <a:rPr lang="en-US" sz="2400" b="1" dirty="0" smtClean="0"/>
              <a:t>100</a:t>
            </a:r>
          </a:p>
          <a:p>
            <a:pPr>
              <a:buNone/>
            </a:pPr>
            <a:r>
              <a:rPr lang="en-US" sz="2400" b="1" dirty="0" smtClean="0"/>
              <a:t>    C</a:t>
            </a:r>
            <a:r>
              <a:rPr lang="en-US" sz="2400" b="1" dirty="0"/>
              <a:t>] Fisher’s </a:t>
            </a:r>
            <a:r>
              <a:rPr lang="en-US" sz="2400" b="1" dirty="0" smtClean="0"/>
              <a:t>Method :</a:t>
            </a:r>
          </a:p>
          <a:p>
            <a:pPr>
              <a:buNone/>
            </a:pPr>
            <a:r>
              <a:rPr lang="en-US" sz="2400" b="1" dirty="0" smtClean="0"/>
              <a:t>               </a:t>
            </a:r>
            <a:r>
              <a:rPr lang="en-US" sz="2000" b="1" dirty="0" smtClean="0"/>
              <a:t>P </a:t>
            </a:r>
            <a:r>
              <a:rPr lang="en-US" sz="2000" b="1" dirty="0"/>
              <a:t>=  √[ (∑P</a:t>
            </a:r>
            <a:r>
              <a:rPr lang="en-US" sz="2000" b="1" baseline="-25000" dirty="0"/>
              <a:t>1</a:t>
            </a:r>
            <a:r>
              <a:rPr lang="en-US" sz="2000" b="1" dirty="0"/>
              <a:t>Q</a:t>
            </a:r>
            <a:r>
              <a:rPr lang="en-US" sz="2000" b="1" baseline="-25000" dirty="0"/>
              <a:t>0</a:t>
            </a:r>
            <a:r>
              <a:rPr lang="en-US" sz="2000" b="1" dirty="0"/>
              <a:t>÷∑P</a:t>
            </a:r>
            <a:r>
              <a:rPr lang="en-US" sz="2000" b="1" baseline="-25000" dirty="0"/>
              <a:t>0</a:t>
            </a:r>
            <a:r>
              <a:rPr lang="en-US" sz="2000" b="1" dirty="0"/>
              <a:t>Q</a:t>
            </a:r>
            <a:r>
              <a:rPr lang="en-US" sz="2000" b="1" baseline="-25000" dirty="0"/>
              <a:t>0</a:t>
            </a:r>
            <a:r>
              <a:rPr lang="en-US" sz="2000" b="1" dirty="0"/>
              <a:t>) × (∑P</a:t>
            </a:r>
            <a:r>
              <a:rPr lang="en-US" sz="2000" b="1" baseline="-25000" dirty="0"/>
              <a:t>1</a:t>
            </a:r>
            <a:r>
              <a:rPr lang="en-US" sz="2000" b="1" dirty="0"/>
              <a:t>Q</a:t>
            </a:r>
            <a:r>
              <a:rPr lang="en-US" sz="2000" b="1" baseline="-25000" dirty="0"/>
              <a:t>1</a:t>
            </a:r>
            <a:r>
              <a:rPr lang="en-US" sz="2000" b="1" dirty="0"/>
              <a:t>÷∑P</a:t>
            </a:r>
            <a:r>
              <a:rPr lang="en-US" sz="2000" b="1" baseline="-25000" dirty="0"/>
              <a:t>0</a:t>
            </a:r>
            <a:r>
              <a:rPr lang="en-US" sz="2000" b="1" dirty="0"/>
              <a:t>Q</a:t>
            </a:r>
            <a:r>
              <a:rPr lang="en-US" sz="2000" b="1" baseline="-25000" dirty="0"/>
              <a:t>1</a:t>
            </a:r>
            <a:r>
              <a:rPr lang="en-US" sz="2000" b="1" dirty="0"/>
              <a:t>) ]  ×100</a:t>
            </a:r>
            <a:endParaRPr lang="en-US" sz="2400" b="1" dirty="0"/>
          </a:p>
          <a:p>
            <a:pPr>
              <a:buNone/>
            </a:pPr>
            <a:r>
              <a:rPr lang="en-US" sz="2400" b="1" dirty="0" smtClean="0"/>
              <a:t>    D] MARSHALL EDGEWORTH METHOD :</a:t>
            </a:r>
          </a:p>
          <a:p>
            <a:pPr>
              <a:buNone/>
            </a:pPr>
            <a:r>
              <a:rPr lang="en-US" sz="2400" b="1" dirty="0"/>
              <a:t> </a:t>
            </a:r>
            <a:r>
              <a:rPr lang="en-US" sz="2400" b="1" dirty="0" smtClean="0"/>
              <a:t>             P= </a:t>
            </a:r>
            <a:r>
              <a:rPr lang="en-US" sz="2400" b="1" u="sng" dirty="0" smtClean="0"/>
              <a:t>∑P</a:t>
            </a:r>
            <a:r>
              <a:rPr lang="en-US" sz="2400" b="1" u="sng" baseline="-25000" dirty="0" smtClean="0"/>
              <a:t>1</a:t>
            </a:r>
            <a:r>
              <a:rPr lang="en-US" sz="2400" b="1" u="sng" dirty="0" smtClean="0"/>
              <a:t>Q</a:t>
            </a:r>
            <a:r>
              <a:rPr lang="en-US" sz="2400" b="1" u="sng" baseline="-25000" dirty="0" smtClean="0"/>
              <a:t>0   +</a:t>
            </a:r>
            <a:r>
              <a:rPr lang="en-US" sz="2400" b="1" u="sng" dirty="0" smtClean="0"/>
              <a:t> ∑P</a:t>
            </a:r>
            <a:r>
              <a:rPr lang="en-US" sz="2400" b="1" u="sng" baseline="-25000" dirty="0" smtClean="0"/>
              <a:t>1</a:t>
            </a:r>
            <a:r>
              <a:rPr lang="en-US" sz="2400" b="1" u="sng" dirty="0" smtClean="0"/>
              <a:t>Q</a:t>
            </a:r>
            <a:r>
              <a:rPr lang="en-US" sz="2400" b="1" u="sng" baseline="-25000" dirty="0" smtClean="0"/>
              <a:t>1         </a:t>
            </a:r>
            <a:r>
              <a:rPr lang="en-US" sz="2400" b="1" baseline="-25000" dirty="0" smtClean="0"/>
              <a:t>x  100</a:t>
            </a:r>
          </a:p>
          <a:p>
            <a:pPr>
              <a:buNone/>
            </a:pPr>
            <a:r>
              <a:rPr lang="en-US" sz="2400" b="1" dirty="0" smtClean="0"/>
              <a:t>                   ∑P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Q</a:t>
            </a:r>
            <a:r>
              <a:rPr lang="en-US" sz="2400" b="1" baseline="-25000" dirty="0" smtClean="0"/>
              <a:t>1    +</a:t>
            </a:r>
            <a:r>
              <a:rPr lang="en-US" sz="2400" b="1" dirty="0" smtClean="0"/>
              <a:t> ∑P</a:t>
            </a:r>
            <a:r>
              <a:rPr lang="en-US" sz="2400" b="1" baseline="-25000" dirty="0" smtClean="0"/>
              <a:t>0</a:t>
            </a:r>
            <a:r>
              <a:rPr lang="en-US" sz="2400" b="1" dirty="0" smtClean="0"/>
              <a:t>Q</a:t>
            </a:r>
            <a:r>
              <a:rPr lang="en-US" sz="2400" b="1" baseline="-25000" dirty="0" smtClean="0"/>
              <a:t>0</a:t>
            </a:r>
            <a:endParaRPr lang="en-US" sz="2400" b="1" dirty="0" smtClean="0"/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METHOD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Simple Average or Price Relatives Method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Price relative (R) = (P1÷P2) × 100</a:t>
            </a:r>
            <a:endParaRPr lang="en-US" dirty="0"/>
          </a:p>
          <a:p>
            <a:r>
              <a:rPr lang="en-US" dirty="0"/>
              <a:t>Here, P1= Current year value of item with respect to the variable ;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P2= Base year value of the item with respect to the variable. 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86</TotalTime>
  <Words>520</Words>
  <Application>Microsoft Office PowerPoint</Application>
  <PresentationFormat>On-screen Show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8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Office Theme</vt:lpstr>
      <vt:lpstr>Apex</vt:lpstr>
      <vt:lpstr>Civic</vt:lpstr>
      <vt:lpstr>Flow</vt:lpstr>
      <vt:lpstr>Trek</vt:lpstr>
      <vt:lpstr>Urban</vt:lpstr>
      <vt:lpstr>Opulent</vt:lpstr>
      <vt:lpstr>Concourse</vt:lpstr>
      <vt:lpstr>        K.Deepalakshmi  M.Com.,M.Phil.,(Ph.D) Asst.Professor PG Dept. of Commerce with CA II B.Com.,(CA)-PPT Business Statistics </vt:lpstr>
      <vt:lpstr>INDEX NUMBERS</vt:lpstr>
      <vt:lpstr>CHARACTERISTICS OF INDEX NUMBERS</vt:lpstr>
      <vt:lpstr>USES OF INDEX NUMBERS</vt:lpstr>
      <vt:lpstr>TYPES OF INDEX NUMBERS</vt:lpstr>
      <vt:lpstr>METHODS  OF INDEX NUMBER </vt:lpstr>
      <vt:lpstr>SIMPLE AGGREGATIVE METHOD </vt:lpstr>
      <vt:lpstr>WEIGHTED AGGREGATIVE METHOD </vt:lpstr>
      <vt:lpstr>RELATIVE METHOD </vt:lpstr>
      <vt:lpstr>RELATIVE METHOD 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B.COM(C.A)</dc:title>
  <dc:creator>BBA</dc:creator>
  <cp:lastModifiedBy>Seenivasan</cp:lastModifiedBy>
  <cp:revision>19</cp:revision>
  <dcterms:created xsi:type="dcterms:W3CDTF">2018-09-19T06:37:51Z</dcterms:created>
  <dcterms:modified xsi:type="dcterms:W3CDTF">2020-10-21T05:56:59Z</dcterms:modified>
</cp:coreProperties>
</file>