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slideMasters/slideMaster6.xml" ContentType="application/vnd.openxmlformats-officedocument.presentationml.slideMaster+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8.xml" ContentType="application/vnd.openxmlformats-officedocument.presentationml.slideLayout+xml"/>
  <Override PartName="/ppt/slideLayouts/slideLayout87.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Layouts/slideLayout85.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Lst>
  <p:sldIdLst>
    <p:sldId id="256" r:id="rId9"/>
    <p:sldId id="257" r:id="rId10"/>
    <p:sldId id="258" r:id="rId11"/>
    <p:sldId id="259" r:id="rId12"/>
    <p:sldId id="260" r:id="rId13"/>
    <p:sldId id="261" r:id="rId14"/>
    <p:sldId id="262" r:id="rId15"/>
    <p:sldId id="263" r:id="rId16"/>
    <p:sldId id="26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6D18015-8B51-4752-AE95-B64C201D868A}" type="datetimeFigureOut">
              <a:rPr lang="en-US" smtClean="0"/>
              <a:pPr/>
              <a:t>10/21/2020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0D5E79F-5450-4DEB-AF7D-329DE38F1A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D5E79F-5450-4DEB-AF7D-329DE38F1A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D5E79F-5450-4DEB-AF7D-329DE38F1A6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6D18015-8B51-4752-AE95-B64C201D868A}" type="datetimeFigureOut">
              <a:rPr lang="en-US" smtClean="0"/>
              <a:pPr/>
              <a:t>10/21/2020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0D5E79F-5450-4DEB-AF7D-329DE38F1A6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0D5E79F-5450-4DEB-AF7D-329DE38F1A6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0D5E79F-5450-4DEB-AF7D-329DE38F1A6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6D18015-8B51-4752-AE95-B64C201D868A}" type="datetimeFigureOut">
              <a:rPr lang="en-US" smtClean="0"/>
              <a:pPr/>
              <a:t>10/21/2020</a:t>
            </a:fld>
            <a:endParaRPr lang="en-US"/>
          </a:p>
        </p:txBody>
      </p:sp>
      <p:sp>
        <p:nvSpPr>
          <p:cNvPr id="10" name="Slide Number Placeholder 9"/>
          <p:cNvSpPr>
            <a:spLocks noGrp="1"/>
          </p:cNvSpPr>
          <p:nvPr>
            <p:ph type="sldNum" sz="quarter" idx="16"/>
          </p:nvPr>
        </p:nvSpPr>
        <p:spPr/>
        <p:txBody>
          <a:bodyPr rtlCol="0"/>
          <a:lstStyle/>
          <a:p>
            <a:fld id="{40D5E79F-5450-4DEB-AF7D-329DE38F1A6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6D18015-8B51-4752-AE95-B64C201D868A}" type="datetimeFigureOut">
              <a:rPr lang="en-US" smtClean="0"/>
              <a:pPr/>
              <a:t>10/21/2020</a:t>
            </a:fld>
            <a:endParaRPr lang="en-US"/>
          </a:p>
        </p:txBody>
      </p:sp>
      <p:sp>
        <p:nvSpPr>
          <p:cNvPr id="12" name="Slide Number Placeholder 11"/>
          <p:cNvSpPr>
            <a:spLocks noGrp="1"/>
          </p:cNvSpPr>
          <p:nvPr>
            <p:ph type="sldNum" sz="quarter" idx="16"/>
          </p:nvPr>
        </p:nvSpPr>
        <p:spPr/>
        <p:txBody>
          <a:bodyPr rtlCol="0"/>
          <a:lstStyle/>
          <a:p>
            <a:fld id="{40D5E79F-5450-4DEB-AF7D-329DE38F1A6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0D5E79F-5450-4DEB-AF7D-329DE38F1A66}"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0D5E79F-5450-4DEB-AF7D-329DE38F1A66}"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0D5E79F-5450-4DEB-AF7D-329DE38F1A6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D5E79F-5450-4DEB-AF7D-329DE38F1A6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6D18015-8B51-4752-AE95-B64C201D868A}" type="datetimeFigureOut">
              <a:rPr lang="en-US" smtClean="0"/>
              <a:pPr/>
              <a:t>10/21/2020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0D5E79F-5450-4DEB-AF7D-329DE38F1A6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5E79F-5450-4DEB-AF7D-329DE38F1A66}"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0D5E79F-5450-4DEB-AF7D-329DE38F1A6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66D18015-8B51-4752-AE95-B64C201D868A}" type="datetimeFigureOut">
              <a:rPr lang="en-US" smtClean="0"/>
              <a:pPr/>
              <a:t>10/21/2020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0D5E79F-5450-4DEB-AF7D-329DE38F1A66}"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40D5E79F-5450-4DEB-AF7D-329DE38F1A66}"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40D5E79F-5450-4DEB-AF7D-329DE38F1A66}"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66D18015-8B51-4752-AE95-B64C201D868A}" type="datetimeFigureOut">
              <a:rPr lang="en-US" smtClean="0"/>
              <a:pPr/>
              <a:t>10/21/2020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40D5E79F-5450-4DEB-AF7D-329DE38F1A66}"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66D18015-8B51-4752-AE95-B64C201D868A}" type="datetimeFigureOut">
              <a:rPr lang="en-US" smtClean="0"/>
              <a:pPr/>
              <a:t>10/21/2020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40D5E79F-5450-4DEB-AF7D-329DE38F1A6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D5E79F-5450-4DEB-AF7D-329DE38F1A66}"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66D18015-8B51-4752-AE95-B64C201D868A}" type="datetimeFigureOut">
              <a:rPr lang="en-US" smtClean="0"/>
              <a:pPr/>
              <a:t>10/21/2020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40D5E79F-5450-4DEB-AF7D-329DE38F1A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D5E79F-5450-4DEB-AF7D-329DE38F1A6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66D18015-8B51-4752-AE95-B64C201D868A}" type="datetimeFigureOut">
              <a:rPr lang="en-US" smtClean="0"/>
              <a:pPr/>
              <a:t>10/21/2020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40D5E79F-5450-4DEB-AF7D-329DE38F1A6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66D18015-8B51-4752-AE95-B64C201D868A}" type="datetimeFigureOut">
              <a:rPr lang="en-US" smtClean="0"/>
              <a:pPr/>
              <a:t>10/21/2020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40D5E79F-5450-4DEB-AF7D-329DE38F1A6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5E79F-5450-4DEB-AF7D-329DE38F1A66}"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5E79F-5450-4DEB-AF7D-329DE38F1A66}"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40D5E79F-5450-4DEB-AF7D-329DE38F1A66}"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40D5E79F-5450-4DEB-AF7D-329DE38F1A66}"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40D5E79F-5450-4DEB-AF7D-329DE38F1A66}"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0D5E79F-5450-4DEB-AF7D-329DE38F1A66}"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40D5E79F-5450-4DEB-AF7D-329DE38F1A66}"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5E79F-5450-4DEB-AF7D-329DE38F1A6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D5E79F-5450-4DEB-AF7D-329DE38F1A6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5E79F-5450-4DEB-AF7D-329DE38F1A66}"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5E79F-5450-4DEB-AF7D-329DE38F1A66}"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0D5E79F-5450-4DEB-AF7D-329DE38F1A66}"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5E79F-5450-4DEB-AF7D-329DE38F1A66}"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5E79F-5450-4DEB-AF7D-329DE38F1A66}"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D5E79F-5450-4DEB-AF7D-329DE38F1A66}"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0D5E79F-5450-4DEB-AF7D-329DE38F1A66}"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D5E79F-5450-4DEB-AF7D-329DE38F1A66}"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6D18015-8B51-4752-AE95-B64C201D868A}"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5E79F-5450-4DEB-AF7D-329DE38F1A66}"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0D5E79F-5450-4DEB-AF7D-329DE38F1A66}"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0D5E79F-5450-4DEB-AF7D-329DE38F1A6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0D5E79F-5450-4DEB-AF7D-329DE38F1A66}"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0D5E79F-5450-4DEB-AF7D-329DE38F1A66}"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0D5E79F-5450-4DEB-AF7D-329DE38F1A66}"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0D5E79F-5450-4DEB-AF7D-329DE38F1A66}"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6D18015-8B51-4752-AE95-B64C201D868A}" type="datetimeFigureOut">
              <a:rPr lang="en-US" smtClean="0"/>
              <a:pPr/>
              <a:t>10/21/2020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5E79F-5450-4DEB-AF7D-329DE38F1A6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0D5E79F-5450-4DEB-AF7D-329DE38F1A66}"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0D5E79F-5450-4DEB-AF7D-329DE38F1A66}"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D5E79F-5450-4DEB-AF7D-329DE38F1A66}"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D5E79F-5450-4DEB-AF7D-329DE38F1A66}"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D5E79F-5450-4DEB-AF7D-329DE38F1A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0D5E79F-5450-4DEB-AF7D-329DE38F1A6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0D5E79F-5450-4DEB-AF7D-329DE38F1A66}"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0D5E79F-5450-4DEB-AF7D-329DE38F1A66}"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0D5E79F-5450-4DEB-AF7D-329DE38F1A66}"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D5E79F-5450-4DEB-AF7D-329DE38F1A66}"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D5E79F-5450-4DEB-AF7D-329DE38F1A66}"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D5E79F-5450-4DEB-AF7D-329DE38F1A66}"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D5E79F-5450-4DEB-AF7D-329DE38F1A66}"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66D18015-8B51-4752-AE95-B64C201D868A}" type="datetimeFigureOut">
              <a:rPr lang="en-US" smtClean="0"/>
              <a:pPr/>
              <a:t>10/21/2020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0D5E79F-5450-4DEB-AF7D-329DE38F1A66}" type="slidenum">
              <a:rPr lang="en-US" smtClean="0"/>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5E79F-5450-4DEB-AF7D-329DE38F1A66}" type="slidenum">
              <a:rPr lang="en-US" smtClean="0"/>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5E79F-5450-4DEB-AF7D-329DE38F1A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0D5E79F-5450-4DEB-AF7D-329DE38F1A66}"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5E79F-5450-4DEB-AF7D-329DE38F1A66}" type="slidenum">
              <a:rPr lang="en-US" smtClean="0"/>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6D18015-8B51-4752-AE95-B64C201D868A}" type="datetimeFigureOut">
              <a:rPr lang="en-US" smtClean="0"/>
              <a:pPr/>
              <a:t>10/21/2020</a:t>
            </a:fld>
            <a:endParaRPr lang="en-US"/>
          </a:p>
        </p:txBody>
      </p:sp>
      <p:sp>
        <p:nvSpPr>
          <p:cNvPr id="27" name="Slide Number Placeholder 26"/>
          <p:cNvSpPr>
            <a:spLocks noGrp="1"/>
          </p:cNvSpPr>
          <p:nvPr>
            <p:ph type="sldNum" sz="quarter" idx="11"/>
          </p:nvPr>
        </p:nvSpPr>
        <p:spPr/>
        <p:txBody>
          <a:bodyPr rtlCol="0"/>
          <a:lstStyle/>
          <a:p>
            <a:fld id="{40D5E79F-5450-4DEB-AF7D-329DE38F1A6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66D18015-8B51-4752-AE95-B64C201D868A}" type="datetimeFigureOut">
              <a:rPr lang="en-US" smtClean="0"/>
              <a:pPr/>
              <a:t>10/21/2020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40D5E79F-5450-4DEB-AF7D-329DE38F1A66}"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D5E79F-5450-4DEB-AF7D-329DE38F1A66}"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5E79F-5450-4DEB-AF7D-329DE38F1A66}" type="slidenum">
              <a:rPr lang="en-US" smtClean="0"/>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5E79F-5450-4DEB-AF7D-329DE38F1A66}" type="slidenum">
              <a:rPr lang="en-US" smtClean="0"/>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5E79F-5450-4DEB-AF7D-329DE38F1A66}"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5E79F-5450-4DEB-AF7D-329DE38F1A66}" type="slidenum">
              <a:rPr lang="en-US" smtClean="0"/>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40D5E79F-5450-4DEB-AF7D-329DE38F1A66}"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D5E79F-5450-4DEB-AF7D-329DE38F1A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6D18015-8B51-4752-AE95-B64C201D868A}" type="datetimeFigureOut">
              <a:rPr lang="en-US" smtClean="0"/>
              <a:pPr/>
              <a:t>10/21/2020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D5E79F-5450-4DEB-AF7D-329DE38F1A6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D5E79F-5450-4DEB-AF7D-329DE38F1A66}"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D5E79F-5450-4DEB-AF7D-329DE38F1A66}" type="slidenum">
              <a:rPr lang="en-US" smtClean="0"/>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0D5E79F-5450-4DEB-AF7D-329DE38F1A66}"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0D5E79F-5450-4DEB-AF7D-329DE38F1A66}" type="slidenum">
              <a:rPr lang="en-US" smtClean="0"/>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0D5E79F-5450-4DEB-AF7D-329DE38F1A66}" type="slidenum">
              <a:rPr lang="en-US" smtClean="0"/>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D5E79F-5450-4DEB-AF7D-329DE38F1A66}" type="slidenum">
              <a:rPr lang="en-US" smtClean="0"/>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66D18015-8B51-4752-AE95-B64C201D868A}" type="datetimeFigureOut">
              <a:rPr lang="en-US" smtClean="0"/>
              <a:pPr/>
              <a:t>10/21/2020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40D5E79F-5450-4DEB-AF7D-329DE38F1A66}" type="slidenum">
              <a:rPr lang="en-US" smtClean="0"/>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D5E79F-5450-4DEB-AF7D-329DE38F1A66}" type="slidenum">
              <a:rPr lang="en-US" smtClean="0"/>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D18015-8B51-4752-AE95-B64C201D868A}" type="datetimeFigureOut">
              <a:rPr lang="en-US" smtClean="0"/>
              <a:pPr/>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D5E79F-5450-4DEB-AF7D-329DE38F1A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6D18015-8B51-4752-AE95-B64C201D868A}" type="datetimeFigureOut">
              <a:rPr lang="en-US" smtClean="0"/>
              <a:pPr/>
              <a:t>10/21/2020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0D5E79F-5450-4DEB-AF7D-329DE38F1A6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6D18015-8B51-4752-AE95-B64C201D868A}" type="datetimeFigureOut">
              <a:rPr lang="en-US" smtClean="0"/>
              <a:pPr/>
              <a:t>10/21/2020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0D5E79F-5450-4DEB-AF7D-329DE38F1A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6D18015-8B51-4752-AE95-B64C201D868A}" type="datetimeFigureOut">
              <a:rPr lang="en-US" smtClean="0"/>
              <a:pPr/>
              <a:t>10/21/2020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0D5E79F-5450-4DEB-AF7D-329DE38F1A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6D18015-8B51-4752-AE95-B64C201D868A}" type="datetimeFigureOut">
              <a:rPr lang="en-US" smtClean="0"/>
              <a:pPr/>
              <a:t>10/21/2020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0D5E79F-5450-4DEB-AF7D-329DE38F1A6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6D18015-8B51-4752-AE95-B64C201D868A}" type="datetimeFigureOut">
              <a:rPr lang="en-US" smtClean="0"/>
              <a:pPr/>
              <a:t>10/21/2020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0D5E79F-5450-4DEB-AF7D-329DE38F1A66}"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6D18015-8B51-4752-AE95-B64C201D868A}" type="datetimeFigureOut">
              <a:rPr lang="en-US" smtClean="0"/>
              <a:pPr/>
              <a:t>10/21/2020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0D5E79F-5450-4DEB-AF7D-329DE38F1A66}"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6D18015-8B51-4752-AE95-B64C201D868A}" type="datetimeFigureOut">
              <a:rPr lang="en-US" smtClean="0"/>
              <a:pPr/>
              <a:t>10/21/2020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0D5E79F-5450-4DEB-AF7D-329DE38F1A66}"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6D18015-8B51-4752-AE95-B64C201D868A}" type="datetimeFigureOut">
              <a:rPr lang="en-US" smtClean="0"/>
              <a:pPr/>
              <a:t>10/21/2020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0D5E79F-5450-4DEB-AF7D-329DE38F1A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6D18015-8B51-4752-AE95-B64C201D868A}" type="datetimeFigureOut">
              <a:rPr lang="en-US" smtClean="0"/>
              <a:pPr/>
              <a:t>10/21/2020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0D5E79F-5450-4DEB-AF7D-329DE38F1A6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b="1" i="1" dirty="0" err="1" smtClean="0">
                <a:solidFill>
                  <a:srgbClr val="006600"/>
                </a:solidFill>
                <a:latin typeface="EucrosiaUPC" pitchFamily="18" charset="-34"/>
                <a:cs typeface="EucrosiaUPC" pitchFamily="18" charset="-34"/>
              </a:rPr>
              <a:t>K.Deepalakshmi</a:t>
            </a:r>
            <a:r>
              <a:rPr lang="en-US" sz="4800" b="1" i="1" dirty="0" smtClean="0">
                <a:solidFill>
                  <a:srgbClr val="006600"/>
                </a:solidFill>
                <a:latin typeface="EucrosiaUPC" pitchFamily="18" charset="-34"/>
                <a:cs typeface="EucrosiaUPC" pitchFamily="18" charset="-34"/>
              </a:rPr>
              <a:t>  </a:t>
            </a:r>
            <a:r>
              <a:rPr lang="en-US" sz="4800" b="1" i="1" dirty="0" err="1" smtClean="0">
                <a:solidFill>
                  <a:srgbClr val="006600"/>
                </a:solidFill>
                <a:latin typeface="EucrosiaUPC" pitchFamily="18" charset="-34"/>
                <a:cs typeface="EucrosiaUPC" pitchFamily="18" charset="-34"/>
              </a:rPr>
              <a:t>M.Com.,M.Phil</a:t>
            </a:r>
            <a:r>
              <a:rPr lang="en-US" sz="4800" b="1" i="1" dirty="0" smtClean="0">
                <a:solidFill>
                  <a:srgbClr val="006600"/>
                </a:solidFill>
                <a:latin typeface="EucrosiaUPC" pitchFamily="18" charset="-34"/>
                <a:cs typeface="EucrosiaUPC" pitchFamily="18" charset="-34"/>
              </a:rPr>
              <a:t>.,(</a:t>
            </a:r>
            <a:r>
              <a:rPr lang="en-US" sz="4800" b="1" i="1" dirty="0" err="1" smtClean="0">
                <a:solidFill>
                  <a:srgbClr val="006600"/>
                </a:solidFill>
                <a:latin typeface="EucrosiaUPC" pitchFamily="18" charset="-34"/>
                <a:cs typeface="EucrosiaUPC" pitchFamily="18" charset="-34"/>
              </a:rPr>
              <a:t>Ph.D</a:t>
            </a:r>
            <a:r>
              <a:rPr lang="en-US" sz="4800" b="1" i="1" dirty="0" smtClean="0">
                <a:solidFill>
                  <a:srgbClr val="006600"/>
                </a:solidFill>
                <a:latin typeface="EucrosiaUPC" pitchFamily="18" charset="-34"/>
                <a:cs typeface="EucrosiaUPC" pitchFamily="18" charset="-34"/>
              </a:rPr>
              <a:t>)</a:t>
            </a:r>
            <a:br>
              <a:rPr lang="en-US" sz="4800" b="1" i="1" dirty="0" smtClean="0">
                <a:solidFill>
                  <a:srgbClr val="006600"/>
                </a:solidFill>
                <a:latin typeface="EucrosiaUPC" pitchFamily="18" charset="-34"/>
                <a:cs typeface="EucrosiaUPC" pitchFamily="18" charset="-34"/>
              </a:rPr>
            </a:br>
            <a:r>
              <a:rPr lang="en-US" sz="4800" b="1" i="1" dirty="0" err="1" smtClean="0">
                <a:solidFill>
                  <a:srgbClr val="006600"/>
                </a:solidFill>
                <a:latin typeface="EucrosiaUPC" pitchFamily="18" charset="-34"/>
                <a:cs typeface="EucrosiaUPC" pitchFamily="18" charset="-34"/>
              </a:rPr>
              <a:t>Asst.Professor</a:t>
            </a:r>
            <a:r>
              <a:rPr lang="en-US" sz="4800" b="1" i="1" dirty="0" smtClean="0">
                <a:solidFill>
                  <a:srgbClr val="006600"/>
                </a:solidFill>
                <a:latin typeface="EucrosiaUPC" pitchFamily="18" charset="-34"/>
                <a:cs typeface="EucrosiaUPC" pitchFamily="18" charset="-34"/>
              </a:rPr>
              <a:t/>
            </a:r>
            <a:br>
              <a:rPr lang="en-US" sz="4800" b="1" i="1" dirty="0" smtClean="0">
                <a:solidFill>
                  <a:srgbClr val="006600"/>
                </a:solidFill>
                <a:latin typeface="EucrosiaUPC" pitchFamily="18" charset="-34"/>
                <a:cs typeface="EucrosiaUPC" pitchFamily="18" charset="-34"/>
              </a:rPr>
            </a:br>
            <a:r>
              <a:rPr lang="en-US" sz="4800" b="1" i="1" dirty="0" smtClean="0">
                <a:solidFill>
                  <a:srgbClr val="006600"/>
                </a:solidFill>
                <a:latin typeface="EucrosiaUPC" pitchFamily="18" charset="-34"/>
                <a:cs typeface="EucrosiaUPC" pitchFamily="18" charset="-34"/>
              </a:rPr>
              <a:t>PG Dept. of Commerce with CA</a:t>
            </a:r>
            <a:br>
              <a:rPr lang="en-US" sz="4800" b="1" i="1" dirty="0" smtClean="0">
                <a:solidFill>
                  <a:srgbClr val="006600"/>
                </a:solidFill>
                <a:latin typeface="EucrosiaUPC" pitchFamily="18" charset="-34"/>
                <a:cs typeface="EucrosiaUPC" pitchFamily="18" charset="-34"/>
              </a:rPr>
            </a:br>
            <a:r>
              <a:rPr lang="en-US" sz="4800" b="1" i="1" dirty="0" smtClean="0">
                <a:solidFill>
                  <a:srgbClr val="006600"/>
                </a:solidFill>
                <a:latin typeface="EucrosiaUPC" pitchFamily="18" charset="-34"/>
                <a:cs typeface="EucrosiaUPC" pitchFamily="18" charset="-34"/>
              </a:rPr>
              <a:t>II </a:t>
            </a:r>
            <a:r>
              <a:rPr lang="en-US" sz="4800" b="1" i="1" dirty="0" err="1" smtClean="0">
                <a:solidFill>
                  <a:srgbClr val="006600"/>
                </a:solidFill>
                <a:latin typeface="EucrosiaUPC" pitchFamily="18" charset="-34"/>
                <a:cs typeface="EucrosiaUPC" pitchFamily="18" charset="-34"/>
              </a:rPr>
              <a:t>M.Com</a:t>
            </a:r>
            <a:r>
              <a:rPr lang="en-US" sz="4800" b="1" i="1" dirty="0" smtClean="0">
                <a:solidFill>
                  <a:srgbClr val="006600"/>
                </a:solidFill>
                <a:latin typeface="EucrosiaUPC" pitchFamily="18" charset="-34"/>
                <a:cs typeface="EucrosiaUPC" pitchFamily="18" charset="-34"/>
              </a:rPr>
              <a:t>.(CA)-PPT</a:t>
            </a:r>
            <a:br>
              <a:rPr lang="en-US" sz="4800" b="1" i="1" dirty="0" smtClean="0">
                <a:solidFill>
                  <a:srgbClr val="006600"/>
                </a:solidFill>
                <a:latin typeface="EucrosiaUPC" pitchFamily="18" charset="-34"/>
                <a:cs typeface="EucrosiaUPC" pitchFamily="18" charset="-34"/>
              </a:rPr>
            </a:br>
            <a:r>
              <a:rPr lang="en-US" sz="4800" b="1" i="1" dirty="0" smtClean="0">
                <a:solidFill>
                  <a:srgbClr val="006600"/>
                </a:solidFill>
                <a:latin typeface="EucrosiaUPC" pitchFamily="18" charset="-34"/>
                <a:cs typeface="EucrosiaUPC" pitchFamily="18" charset="-34"/>
              </a:rPr>
              <a:t>Human Resource Management - NME</a:t>
            </a:r>
            <a:endParaRPr lang="en-US" sz="4800" b="1" dirty="0"/>
          </a:p>
        </p:txBody>
      </p:sp>
    </p:spTree>
  </p:cSld>
  <p:clrMapOvr>
    <a:masterClrMapping/>
  </p:clrMapOvr>
  <p:transition>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fontAlgn="base"/>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Grievance </a:t>
            </a:r>
            <a:r>
              <a:rPr lang="en-US" b="1" dirty="0"/>
              <a:t>Management </a:t>
            </a:r>
            <a:r>
              <a:rPr lang="en-US" b="1" dirty="0" smtClean="0"/>
              <a:t>Introduction</a:t>
            </a:r>
            <a:r>
              <a:rPr lang="en-US" b="1" dirty="0"/>
              <a:t>	</a:t>
            </a:r>
            <a:r>
              <a:rPr lang="en-US" b="1" dirty="0" smtClean="0"/>
              <a:t/>
            </a:r>
            <a:br>
              <a:rPr lang="en-US" b="1" dirty="0" smtClean="0"/>
            </a:br>
            <a:r>
              <a:rPr lang="en-US" b="1" dirty="0" smtClean="0"/>
              <a:t>	</a:t>
            </a:r>
            <a:r>
              <a:rPr lang="en-US" sz="2700" dirty="0" err="1" smtClean="0"/>
              <a:t>Organisations</a:t>
            </a:r>
            <a:r>
              <a:rPr lang="en-US" sz="2700" dirty="0" smtClean="0"/>
              <a:t> </a:t>
            </a:r>
            <a:r>
              <a:rPr lang="en-US" sz="2700" dirty="0"/>
              <a:t>are a part of society and employee has certain expectations which must be fulfilled by the </a:t>
            </a:r>
            <a:r>
              <a:rPr lang="en-US" sz="2700" dirty="0" err="1"/>
              <a:t>organisation</a:t>
            </a:r>
            <a:r>
              <a:rPr lang="en-US" sz="2700" dirty="0"/>
              <a:t> where he is working. Due to different social background and various psychological factors employees occasionally have to be uncomfortable or aggrieved about certain managerial decisions, practices or service conditions.</a:t>
            </a:r>
            <a:br>
              <a:rPr lang="en-US" sz="2700" dirty="0"/>
            </a:br>
            <a:r>
              <a:rPr lang="en-US" sz="2700" dirty="0"/>
              <a:t>In some cases, the employees have complaints against their employers, while in others it is the employers who have a grievance against their employees. For smooth selling of the </a:t>
            </a:r>
            <a:r>
              <a:rPr lang="en-US" sz="2700" dirty="0" err="1"/>
              <a:t>organisation</a:t>
            </a:r>
            <a:r>
              <a:rPr lang="en-US" sz="2700" dirty="0"/>
              <a:t>, it is necessary to pay immediate attention on these grievances and complaints.</a:t>
            </a:r>
            <a:br>
              <a:rPr lang="en-US" sz="2700" dirty="0"/>
            </a:br>
            <a:r>
              <a:rPr lang="en-US" sz="3600" dirty="0"/>
              <a:t/>
            </a:r>
            <a:br>
              <a:rPr lang="en-US" sz="3600" dirty="0"/>
            </a:br>
            <a:endParaRPr lang="en-US"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dirty="0" smtClean="0"/>
              <a:t>		Prof</a:t>
            </a:r>
            <a:r>
              <a:rPr lang="en-US" dirty="0"/>
              <a:t>. </a:t>
            </a:r>
            <a:r>
              <a:rPr lang="en-US" dirty="0" err="1"/>
              <a:t>Flippo</a:t>
            </a:r>
            <a:r>
              <a:rPr lang="en-US" dirty="0"/>
              <a:t> defined a grievance in the words, “A complaint becomes a grievance when the employee feels that an injustice has been committed. If the supervisor ignores the complaint dissatisfaction grows within the employee, it usually assumes the status of a grievance. A grievance in business organizations is always expressed, either verbally or in writing. A grievance is usually more formal in character than a complaint. It can, of course, be either valid or ridiculous, and must grow out of something connected with company operations or policy. In many instances, it must involve an interpretation or application of provisions of the labor contract.”</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Grievances</a:t>
            </a:r>
            <a:endParaRPr lang="en-US" dirty="0"/>
          </a:p>
        </p:txBody>
      </p:sp>
      <p:sp>
        <p:nvSpPr>
          <p:cNvPr id="3" name="Content Placeholder 2"/>
          <p:cNvSpPr>
            <a:spLocks noGrp="1"/>
          </p:cNvSpPr>
          <p:nvPr>
            <p:ph idx="1"/>
          </p:nvPr>
        </p:nvSpPr>
        <p:spPr>
          <a:xfrm>
            <a:off x="533400" y="1371600"/>
            <a:ext cx="8229600" cy="5029200"/>
          </a:xfrm>
        </p:spPr>
        <p:txBody>
          <a:bodyPr>
            <a:normAutofit fontScale="25000" lnSpcReduction="20000"/>
          </a:bodyPr>
          <a:lstStyle/>
          <a:p>
            <a:pPr fontAlgn="base">
              <a:buNone/>
            </a:pPr>
            <a:r>
              <a:rPr lang="en-US" sz="7400" b="1" dirty="0"/>
              <a:t>(</a:t>
            </a:r>
            <a:r>
              <a:rPr lang="en-US" sz="7400" b="1" dirty="0" err="1"/>
              <a:t>i</a:t>
            </a:r>
            <a:r>
              <a:rPr lang="en-US" sz="7400" b="1" dirty="0"/>
              <a:t>) </a:t>
            </a:r>
            <a:r>
              <a:rPr lang="en-US" sz="9600" b="1" dirty="0"/>
              <a:t>Grievances Resulting from Personal Maladjustment</a:t>
            </a:r>
            <a:r>
              <a:rPr lang="en-US" sz="9600" dirty="0"/>
              <a:t>:</a:t>
            </a:r>
          </a:p>
          <a:p>
            <a:pPr fontAlgn="base">
              <a:buNone/>
            </a:pPr>
            <a:r>
              <a:rPr lang="en-US" sz="9600" dirty="0" smtClean="0"/>
              <a:t>	(</a:t>
            </a:r>
            <a:r>
              <a:rPr lang="en-US" sz="9600" dirty="0"/>
              <a:t>a) Over-ambition</a:t>
            </a:r>
          </a:p>
          <a:p>
            <a:pPr fontAlgn="base">
              <a:buNone/>
            </a:pPr>
            <a:r>
              <a:rPr lang="en-US" sz="9600" dirty="0" smtClean="0"/>
              <a:t>	(</a:t>
            </a:r>
            <a:r>
              <a:rPr lang="en-US" sz="9600" dirty="0"/>
              <a:t>b) Excessive self-esteem</a:t>
            </a:r>
          </a:p>
          <a:p>
            <a:pPr fontAlgn="base">
              <a:buNone/>
            </a:pPr>
            <a:r>
              <a:rPr lang="en-US" sz="9600" dirty="0" smtClean="0"/>
              <a:t>	(</a:t>
            </a:r>
            <a:r>
              <a:rPr lang="en-US" sz="9600" dirty="0"/>
              <a:t>c) Impractical attitude to life.</a:t>
            </a:r>
          </a:p>
          <a:p>
            <a:pPr fontAlgn="base">
              <a:buNone/>
            </a:pPr>
            <a:r>
              <a:rPr lang="en-US" sz="9600" b="1" dirty="0"/>
              <a:t>(ii) Grievances Arising from Management Policy:</a:t>
            </a:r>
            <a:endParaRPr lang="en-US" sz="9600" dirty="0"/>
          </a:p>
          <a:p>
            <a:pPr fontAlgn="base">
              <a:buNone/>
            </a:pPr>
            <a:r>
              <a:rPr lang="en-US" sz="9600" dirty="0" smtClean="0"/>
              <a:t>	(</a:t>
            </a:r>
            <a:r>
              <a:rPr lang="en-US" sz="9600" dirty="0"/>
              <a:t>a) Wage payment</a:t>
            </a:r>
          </a:p>
          <a:p>
            <a:pPr fontAlgn="base">
              <a:buNone/>
            </a:pPr>
            <a:r>
              <a:rPr lang="en-US" sz="9600" dirty="0" smtClean="0"/>
              <a:t>	(</a:t>
            </a:r>
            <a:r>
              <a:rPr lang="en-US" sz="9600" dirty="0"/>
              <a:t>b) Job rates</a:t>
            </a:r>
          </a:p>
          <a:p>
            <a:pPr fontAlgn="base">
              <a:buNone/>
            </a:pPr>
            <a:r>
              <a:rPr lang="en-US" sz="9600" dirty="0" smtClean="0"/>
              <a:t>	(</a:t>
            </a:r>
            <a:r>
              <a:rPr lang="en-US" sz="9600" dirty="0"/>
              <a:t>c) Leave and overtime</a:t>
            </a:r>
          </a:p>
          <a:p>
            <a:pPr fontAlgn="base">
              <a:buNone/>
            </a:pPr>
            <a:r>
              <a:rPr lang="en-US" sz="9600" dirty="0" smtClean="0"/>
              <a:t>	(</a:t>
            </a:r>
            <a:r>
              <a:rPr lang="en-US" sz="9600" dirty="0"/>
              <a:t>d) Seniority and promotion</a:t>
            </a:r>
          </a:p>
          <a:p>
            <a:pPr fontAlgn="base">
              <a:buNone/>
            </a:pPr>
            <a:r>
              <a:rPr lang="en-US" sz="9600" dirty="0" smtClean="0"/>
              <a:t>	(</a:t>
            </a:r>
            <a:r>
              <a:rPr lang="en-US" sz="9600" dirty="0"/>
              <a:t>e) Role ambiguity</a:t>
            </a:r>
          </a:p>
          <a:p>
            <a:pPr fontAlgn="base">
              <a:buNone/>
            </a:pPr>
            <a:r>
              <a:rPr lang="en-US" sz="9600" dirty="0" smtClean="0"/>
              <a:t>	(</a:t>
            </a:r>
            <a:r>
              <a:rPr lang="en-US" sz="9600" dirty="0"/>
              <a:t>f) Disciplinary action</a:t>
            </a:r>
          </a:p>
          <a:p>
            <a:pPr fontAlgn="base">
              <a:buNone/>
            </a:pPr>
            <a:r>
              <a:rPr lang="en-US" sz="9600" dirty="0" smtClean="0"/>
              <a:t>	(</a:t>
            </a:r>
            <a:r>
              <a:rPr lang="en-US" sz="9600" dirty="0"/>
              <a:t>g) Absence of employee development plan</a:t>
            </a:r>
          </a:p>
          <a:p>
            <a:pPr fontAlgn="base">
              <a:buNone/>
            </a:pPr>
            <a:r>
              <a:rPr lang="en-US" sz="9600" dirty="0" smtClean="0"/>
              <a:t>	(</a:t>
            </a:r>
            <a:r>
              <a:rPr lang="en-US" sz="9600" dirty="0"/>
              <a:t>h) Transfer.</a:t>
            </a:r>
          </a:p>
          <a:p>
            <a:pPr>
              <a:buNone/>
            </a:pPr>
            <a:r>
              <a:rPr lang="en-US" sz="4000" dirty="0" smtClean="0"/>
              <a:t/>
            </a:r>
            <a:br>
              <a:rPr lang="en-US" sz="4000" dirty="0" smtClean="0"/>
            </a:br>
            <a:endParaRPr lang="en-US" sz="4000" dirty="0"/>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fontAlgn="base">
              <a:buNone/>
            </a:pPr>
            <a:r>
              <a:rPr lang="en-US" b="1" dirty="0" smtClean="0"/>
              <a:t>(iii) Grievances Resulting from Working Conditions:</a:t>
            </a:r>
            <a:endParaRPr lang="en-US" dirty="0" smtClean="0"/>
          </a:p>
          <a:p>
            <a:pPr fontAlgn="base">
              <a:buNone/>
            </a:pPr>
            <a:r>
              <a:rPr lang="en-US" dirty="0" smtClean="0"/>
              <a:t>	(</a:t>
            </a:r>
            <a:r>
              <a:rPr lang="en-US" dirty="0" smtClean="0"/>
              <a:t>a) Strained employer-employee relationship.</a:t>
            </a:r>
          </a:p>
          <a:p>
            <a:pPr fontAlgn="base">
              <a:buNone/>
            </a:pPr>
            <a:r>
              <a:rPr lang="en-US" dirty="0" smtClean="0"/>
              <a:t>	(</a:t>
            </a:r>
            <a:r>
              <a:rPr lang="en-US" dirty="0" smtClean="0"/>
              <a:t>b) </a:t>
            </a:r>
            <a:r>
              <a:rPr lang="en-US" dirty="0" err="1" smtClean="0"/>
              <a:t>Unfavourable</a:t>
            </a:r>
            <a:r>
              <a:rPr lang="en-US" dirty="0" smtClean="0"/>
              <a:t> physical conditions such as </a:t>
            </a:r>
            <a:r>
              <a:rPr lang="en-US" dirty="0" smtClean="0"/>
              <a:t>  </a:t>
            </a:r>
          </a:p>
          <a:p>
            <a:pPr fontAlgn="base">
              <a:buNone/>
            </a:pPr>
            <a:r>
              <a:rPr lang="en-US" dirty="0" smtClean="0"/>
              <a:t> </a:t>
            </a:r>
            <a:r>
              <a:rPr lang="en-US" dirty="0" smtClean="0"/>
              <a:t>         </a:t>
            </a:r>
            <a:r>
              <a:rPr lang="en-US" dirty="0" smtClean="0"/>
              <a:t>excessive </a:t>
            </a:r>
            <a:r>
              <a:rPr lang="en-US" dirty="0" smtClean="0"/>
              <a:t>heat, low temperature, excessive </a:t>
            </a:r>
            <a:endParaRPr lang="en-US" dirty="0" smtClean="0"/>
          </a:p>
          <a:p>
            <a:pPr fontAlgn="base">
              <a:buNone/>
            </a:pPr>
            <a:r>
              <a:rPr lang="en-US" dirty="0" smtClean="0"/>
              <a:t> </a:t>
            </a:r>
            <a:r>
              <a:rPr lang="en-US" dirty="0" smtClean="0"/>
              <a:t>         </a:t>
            </a:r>
            <a:r>
              <a:rPr lang="en-US" dirty="0" smtClean="0"/>
              <a:t>humidity </a:t>
            </a:r>
            <a:r>
              <a:rPr lang="en-US" dirty="0" smtClean="0"/>
              <a:t>etc.</a:t>
            </a:r>
          </a:p>
          <a:p>
            <a:pPr fontAlgn="base">
              <a:buNone/>
            </a:pPr>
            <a:r>
              <a:rPr lang="en-US" dirty="0" smtClean="0"/>
              <a:t>	(</a:t>
            </a:r>
            <a:r>
              <a:rPr lang="en-US" dirty="0" smtClean="0"/>
              <a:t>c) Tight production standards.,</a:t>
            </a:r>
          </a:p>
          <a:p>
            <a:pPr fontAlgn="base">
              <a:buNone/>
            </a:pPr>
            <a:r>
              <a:rPr lang="en-US" dirty="0" smtClean="0"/>
              <a:t>	(</a:t>
            </a:r>
            <a:r>
              <a:rPr lang="en-US" dirty="0" smtClean="0"/>
              <a:t>d) Non-availability of proper tools, machines and </a:t>
            </a:r>
            <a:r>
              <a:rPr lang="en-US" dirty="0" smtClean="0"/>
              <a:t> </a:t>
            </a:r>
          </a:p>
          <a:p>
            <a:pPr fontAlgn="base">
              <a:buNone/>
            </a:pPr>
            <a:r>
              <a:rPr lang="en-US" dirty="0" smtClean="0"/>
              <a:t> </a:t>
            </a:r>
            <a:r>
              <a:rPr lang="en-US" dirty="0" smtClean="0"/>
              <a:t>         </a:t>
            </a:r>
            <a:r>
              <a:rPr lang="en-US" dirty="0" smtClean="0"/>
              <a:t>equipment </a:t>
            </a:r>
            <a:r>
              <a:rPr lang="en-US" dirty="0" smtClean="0"/>
              <a:t>for doing the job.</a:t>
            </a:r>
          </a:p>
          <a:p>
            <a:pPr fontAlgn="base">
              <a:buNone/>
            </a:pPr>
            <a:r>
              <a:rPr lang="en-US" dirty="0" smtClean="0"/>
              <a:t>	(</a:t>
            </a:r>
            <a:r>
              <a:rPr lang="en-US" dirty="0" smtClean="0"/>
              <a:t>e) Changes in schedules or procedures.</a:t>
            </a:r>
          </a:p>
          <a:p>
            <a:pPr fontAlgn="base">
              <a:buNone/>
            </a:pPr>
            <a:r>
              <a:rPr lang="en-US" dirty="0" smtClean="0"/>
              <a:t>	(</a:t>
            </a:r>
            <a:r>
              <a:rPr lang="en-US" dirty="0" smtClean="0"/>
              <a:t>f) Mismatch between the job and the worker.</a:t>
            </a:r>
          </a:p>
          <a:p>
            <a:pPr>
              <a:buNone/>
            </a:pPr>
            <a:endParaRPr lang="en-US"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of Grievances </a:t>
            </a:r>
            <a:endParaRPr lang="en-US" dirty="0"/>
          </a:p>
        </p:txBody>
      </p:sp>
      <p:sp>
        <p:nvSpPr>
          <p:cNvPr id="3" name="Content Placeholder 2"/>
          <p:cNvSpPr>
            <a:spLocks noGrp="1"/>
          </p:cNvSpPr>
          <p:nvPr>
            <p:ph sz="quarter" idx="1"/>
          </p:nvPr>
        </p:nvSpPr>
        <p:spPr/>
        <p:txBody>
          <a:bodyPr/>
          <a:lstStyle/>
          <a:p>
            <a:pPr fontAlgn="base">
              <a:buNone/>
            </a:pPr>
            <a:r>
              <a:rPr lang="en-US" dirty="0"/>
              <a:t>1. Grievances should be adjusted promptly</a:t>
            </a:r>
          </a:p>
          <a:p>
            <a:pPr fontAlgn="base">
              <a:buNone/>
            </a:pPr>
            <a:r>
              <a:rPr lang="en-US" dirty="0"/>
              <a:t>2. Procedures and forms arriving grievances must be easy to utilize and well understood by employees and their supervisors.</a:t>
            </a:r>
          </a:p>
          <a:p>
            <a:pPr fontAlgn="base">
              <a:buNone/>
            </a:pPr>
            <a:r>
              <a:rPr lang="en-US" dirty="0"/>
              <a:t>3. Direct and timely avenues of appeal from ruling of live supervision must exist.</a:t>
            </a:r>
          </a:p>
          <a:p>
            <a:pPr>
              <a:buNone/>
            </a:pPr>
            <a:r>
              <a:rPr lang="en-US" dirty="0" smtClean="0"/>
              <a:t/>
            </a:r>
            <a:br>
              <a:rPr lang="en-US" dirty="0" smtClean="0"/>
            </a:br>
            <a:endParaRPr lang="en-US" dirty="0"/>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Sound Grievance Procedure</a:t>
            </a:r>
            <a:endParaRPr lang="en-US" dirty="0"/>
          </a:p>
        </p:txBody>
      </p:sp>
      <p:sp>
        <p:nvSpPr>
          <p:cNvPr id="3" name="Content Placeholder 2"/>
          <p:cNvSpPr>
            <a:spLocks noGrp="1"/>
          </p:cNvSpPr>
          <p:nvPr>
            <p:ph idx="1"/>
          </p:nvPr>
        </p:nvSpPr>
        <p:spPr/>
        <p:txBody>
          <a:bodyPr>
            <a:normAutofit fontScale="70000" lnSpcReduction="20000"/>
          </a:bodyPr>
          <a:lstStyle/>
          <a:p>
            <a:pPr algn="just" fontAlgn="base">
              <a:buNone/>
            </a:pPr>
            <a:r>
              <a:rPr lang="en-US" dirty="0" smtClean="0"/>
              <a:t>1. A </a:t>
            </a:r>
            <a:r>
              <a:rPr lang="en-US" dirty="0"/>
              <a:t>channel or avenue by which an aggrieved employee may present his grievance</a:t>
            </a:r>
            <a:r>
              <a:rPr lang="en-US" dirty="0" smtClean="0"/>
              <a:t>;</a:t>
            </a:r>
            <a:endParaRPr lang="en-US" dirty="0"/>
          </a:p>
          <a:p>
            <a:pPr algn="just" fontAlgn="base">
              <a:buNone/>
            </a:pPr>
            <a:r>
              <a:rPr lang="en-US" dirty="0"/>
              <a:t>2. A procedure which ensures that there will be a systematic handling of every grievance;</a:t>
            </a:r>
          </a:p>
          <a:p>
            <a:pPr algn="just" fontAlgn="base">
              <a:buNone/>
            </a:pPr>
            <a:r>
              <a:rPr lang="en-US" dirty="0"/>
              <a:t>3. A method by which an aggrieved employee can relieve his feelings of dissatisfaction with his job, working condition, or with the management, and</a:t>
            </a:r>
          </a:p>
          <a:p>
            <a:pPr algn="just" fontAlgn="base">
              <a:buNone/>
            </a:pPr>
            <a:r>
              <a:rPr lang="en-US" dirty="0"/>
              <a:t>4. A means of ensuring that there is some measure promptness in the handling of the </a:t>
            </a:r>
            <a:r>
              <a:rPr lang="en-US" dirty="0" smtClean="0"/>
              <a:t>grievance. The </a:t>
            </a:r>
            <a:r>
              <a:rPr lang="en-US" dirty="0"/>
              <a:t>details of the grievance procedure vary from </a:t>
            </a:r>
            <a:r>
              <a:rPr lang="en-US" dirty="0" err="1"/>
              <a:t>organisation</a:t>
            </a:r>
            <a:r>
              <a:rPr lang="en-US" dirty="0"/>
              <a:t> to </a:t>
            </a:r>
            <a:r>
              <a:rPr lang="en-US" dirty="0" err="1"/>
              <a:t>organisation</a:t>
            </a:r>
            <a:r>
              <a:rPr lang="en-US" dirty="0"/>
              <a:t> and from trade union because of the variations in the size of </a:t>
            </a:r>
            <a:r>
              <a:rPr lang="en-US" dirty="0" err="1"/>
              <a:t>organisation’s</a:t>
            </a:r>
            <a:r>
              <a:rPr lang="en-US" dirty="0"/>
              <a:t> in trade union strength, in the tradition, in industrial practices and in the cost factor.</a:t>
            </a:r>
          </a:p>
          <a:p>
            <a:pPr algn="just">
              <a:buNone/>
            </a:pPr>
            <a:r>
              <a:rPr lang="en-US" dirty="0" smtClean="0"/>
              <a:t/>
            </a:r>
            <a:br>
              <a:rPr lang="en-US" dirty="0" smtClean="0"/>
            </a:br>
            <a:endParaRPr lang="en-US" dirty="0"/>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Features of Good Grievance Procedure</a:t>
            </a:r>
            <a:endParaRPr lang="en-US" dirty="0"/>
          </a:p>
        </p:txBody>
      </p:sp>
      <p:sp>
        <p:nvSpPr>
          <p:cNvPr id="3" name="Content Placeholder 2"/>
          <p:cNvSpPr>
            <a:spLocks noGrp="1"/>
          </p:cNvSpPr>
          <p:nvPr>
            <p:ph idx="1"/>
          </p:nvPr>
        </p:nvSpPr>
        <p:spPr/>
        <p:txBody>
          <a:bodyPr/>
          <a:lstStyle/>
          <a:p>
            <a:r>
              <a:rPr lang="en-US" dirty="0" smtClean="0"/>
              <a:t>Conformity to legal provisions</a:t>
            </a:r>
          </a:p>
          <a:p>
            <a:r>
              <a:rPr lang="en-US" dirty="0" smtClean="0"/>
              <a:t>Acceptability </a:t>
            </a:r>
          </a:p>
          <a:p>
            <a:r>
              <a:rPr lang="en-US" dirty="0" smtClean="0"/>
              <a:t>Simplicity</a:t>
            </a:r>
          </a:p>
          <a:p>
            <a:r>
              <a:rPr lang="en-US" dirty="0" smtClean="0"/>
              <a:t>Promptness</a:t>
            </a:r>
            <a:endParaRPr lang="en-US"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pPr>
              <a:buNone/>
            </a:pPr>
            <a:endParaRPr lang="en-US" dirty="0"/>
          </a:p>
          <a:p>
            <a:pPr algn="ctr">
              <a:buNone/>
            </a:pPr>
            <a:r>
              <a:rPr lang="en-US" sz="9600" b="1" dirty="0" smtClean="0"/>
              <a:t>Thank You</a:t>
            </a:r>
            <a:endParaRPr lang="en-US" sz="9600" b="1" dirty="0"/>
          </a:p>
        </p:txBody>
      </p:sp>
    </p:spTree>
  </p:cSld>
  <p:clrMapOvr>
    <a:masterClrMapping/>
  </p:clrMapOvr>
  <p:transition>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image" Target="../media/image7.jpeg"/></Relationships>
</file>

<file path=ppt/theme/_rels/theme6.xml.rels><?xml version="1.0" encoding="UTF-8" standalone="yes"?>
<Relationships xmlns="http://schemas.openxmlformats.org/package/2006/relationships"><Relationship Id="rId1" Type="http://schemas.openxmlformats.org/officeDocument/2006/relationships/image" Target="../media/image9.jpeg"/></Relationships>
</file>

<file path=ppt/theme/_rels/theme7.xml.rels><?xml version="1.0" encoding="UTF-8" standalone="yes"?>
<Relationships xmlns="http://schemas.openxmlformats.org/package/2006/relationships"><Relationship Id="rId1" Type="http://schemas.openxmlformats.org/officeDocument/2006/relationships/image" Target="../media/image10.jpeg"/></Relationships>
</file>

<file path=ppt/theme/_rels/theme8.xml.rels><?xml version="1.0" encoding="UTF-8" standalone="yes"?>
<Relationships xmlns="http://schemas.openxmlformats.org/package/2006/relationships"><Relationship Id="rId1" Type="http://schemas.openxmlformats.org/officeDocument/2006/relationships/image" Target="../media/image1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5.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7.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8.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215</Words>
  <Application>Microsoft Office PowerPoint</Application>
  <PresentationFormat>On-screen Show (4:3)</PresentationFormat>
  <Paragraphs>48</Paragraphs>
  <Slides>9</Slides>
  <Notes>0</Notes>
  <HiddenSlides>0</HiddenSlides>
  <MMClips>0</MMClips>
  <ScaleCrop>false</ScaleCrop>
  <HeadingPairs>
    <vt:vector size="4" baseType="variant">
      <vt:variant>
        <vt:lpstr>Theme</vt:lpstr>
      </vt:variant>
      <vt:variant>
        <vt:i4>8</vt:i4>
      </vt:variant>
      <vt:variant>
        <vt:lpstr>Slide Titles</vt:lpstr>
      </vt:variant>
      <vt:variant>
        <vt:i4>9</vt:i4>
      </vt:variant>
    </vt:vector>
  </HeadingPairs>
  <TitlesOfParts>
    <vt:vector size="17" baseType="lpstr">
      <vt:lpstr>Concourse</vt:lpstr>
      <vt:lpstr>Median</vt:lpstr>
      <vt:lpstr>Verve</vt:lpstr>
      <vt:lpstr>Trek</vt:lpstr>
      <vt:lpstr>Civic</vt:lpstr>
      <vt:lpstr>Solstice</vt:lpstr>
      <vt:lpstr>Urban</vt:lpstr>
      <vt:lpstr>Metro</vt:lpstr>
      <vt:lpstr>K.Deepalakshmi  M.Com.,M.Phil.,(Ph.D) Asst.Professor PG Dept. of Commerce with CA II M.Com.(CA)-PPT Human Resource Management - NME</vt:lpstr>
      <vt:lpstr>          Grievance Management Introduction   Organisations are a part of society and employee has certain expectations which must be fulfilled by the organisation where he is working. Due to different social background and various psychological factors employees occasionally have to be uncomfortable or aggrieved about certain managerial decisions, practices or service conditions. In some cases, the employees have complaints against their employers, while in others it is the employers who have a grievance against their employees. For smooth selling of the organisation, it is necessary to pay immediate attention on these grievances and complaints.  </vt:lpstr>
      <vt:lpstr>Definition</vt:lpstr>
      <vt:lpstr>Causes of Grievances</vt:lpstr>
      <vt:lpstr>Slide 5</vt:lpstr>
      <vt:lpstr>Handling of Grievances </vt:lpstr>
      <vt:lpstr>Sound Grievance Procedure</vt:lpstr>
      <vt:lpstr>Features of Good Grievance Procedure</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Seenivasan</dc:creator>
  <cp:lastModifiedBy>Seenivasan</cp:lastModifiedBy>
  <cp:revision>11</cp:revision>
  <dcterms:created xsi:type="dcterms:W3CDTF">2020-10-20T16:31:01Z</dcterms:created>
  <dcterms:modified xsi:type="dcterms:W3CDTF">2020-10-21T05:30:05Z</dcterms:modified>
</cp:coreProperties>
</file>