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32" r:id="rId4"/>
    <p:sldMasterId id="2147483744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20A142-3728-42B4-B564-C175964CF7D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83707E-161A-45EB-B133-291D82062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6482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b="1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  <a:t/>
            </a:r>
            <a:br>
              <a:rPr lang="en-US" i="1" dirty="0" smtClean="0">
                <a:solidFill>
                  <a:srgbClr val="008000"/>
                </a:solidFill>
                <a:latin typeface="Baskerville Old Face" pitchFamily="18" charset="0"/>
              </a:rPr>
            </a:br>
            <a:r>
              <a:rPr lang="en-US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K.Deepalakshmi</a:t>
            </a: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  </a:t>
            </a:r>
            <a:r>
              <a:rPr lang="en-US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M.Com.,M.Phil</a:t>
            </a: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.,(</a:t>
            </a:r>
            <a:r>
              <a:rPr lang="en-US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Ph.D</a:t>
            </a: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)</a:t>
            </a: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/>
            </a:r>
            <a:b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PG Dept. of Commerce with CA</a:t>
            </a:r>
            <a:b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II </a:t>
            </a:r>
            <a:r>
              <a:rPr lang="en-US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M.Com</a:t>
            </a:r>
            <a: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.(CA)-PPT</a:t>
            </a:r>
            <a:br>
              <a:rPr lang="en-US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i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Human </a:t>
            </a:r>
            <a:r>
              <a:rPr lang="en-US" i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Resource Management - NME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CONCEPT OF </a:t>
            </a:r>
            <a:r>
              <a:rPr lang="en-US" sz="28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INDUSTRIAL RELATIONS</a:t>
            </a:r>
            <a:br>
              <a:rPr lang="en-US" sz="28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305800" cy="3733800"/>
          </a:xfrm>
        </p:spPr>
        <p:txBody>
          <a:bodyPr>
            <a:normAutofit fontScale="55000" lnSpcReduction="20000"/>
          </a:bodyPr>
          <a:lstStyle/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Industrial Relations (IR) refers to a dynamic and complex relationship between employers and employees which is a web of much more complex than the simple concept of handling </a:t>
            </a:r>
            <a:r>
              <a:rPr lang="en-US" sz="3300" dirty="0" err="1" smtClean="0">
                <a:solidFill>
                  <a:schemeClr val="tx1"/>
                </a:solidFill>
              </a:rPr>
              <a:t>labour</a:t>
            </a:r>
            <a:r>
              <a:rPr lang="en-US" sz="3300" dirty="0" smtClean="0">
                <a:solidFill>
                  <a:schemeClr val="tx1"/>
                </a:solidFill>
              </a:rPr>
              <a:t>-capital conflict.</a:t>
            </a:r>
          </a:p>
          <a:p>
            <a:pPr algn="just"/>
            <a:r>
              <a:rPr lang="en-US" sz="33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IR also referred as ‘Employee Relations’ or ‘Human Relations’.</a:t>
            </a:r>
          </a:p>
          <a:p>
            <a:pPr algn="just"/>
            <a:endParaRPr lang="en-US" sz="3300" dirty="0" smtClean="0">
              <a:solidFill>
                <a:schemeClr val="tx1"/>
              </a:solidFill>
            </a:endParaRP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The concepts that have become the main sources of Industrial Relations strategy formulation for progressive organization are:-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Productivity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Competitiveness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Job-hopping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Downsizing</a:t>
            </a:r>
          </a:p>
          <a:p>
            <a:pPr algn="just">
              <a:buFontTx/>
              <a:buChar char="•"/>
            </a:pPr>
            <a:r>
              <a:rPr lang="en-US" sz="3300" dirty="0" smtClean="0">
                <a:solidFill>
                  <a:schemeClr val="tx1"/>
                </a:solidFill>
              </a:rPr>
              <a:t>Union-free organization.</a:t>
            </a:r>
          </a:p>
          <a:p>
            <a:pPr algn="just">
              <a:buFontTx/>
              <a:buChar char="•"/>
            </a:pP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According to Encyclopedia Britannica IR is defined as,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“ The concept of industrial relations has been extended to denote the relations of the State with </a:t>
            </a:r>
            <a:r>
              <a:rPr lang="en-US" dirty="0" err="1" smtClean="0"/>
              <a:t>employers,workers,and</a:t>
            </a:r>
            <a:r>
              <a:rPr lang="en-US" dirty="0" smtClean="0"/>
              <a:t> their </a:t>
            </a:r>
            <a:r>
              <a:rPr lang="en-US" dirty="0" err="1" smtClean="0"/>
              <a:t>organisations.It</a:t>
            </a:r>
            <a:r>
              <a:rPr lang="en-US" dirty="0" smtClean="0"/>
              <a:t> includes individual relations &amp; joint consultation between employers and workers at their places of work; collective relations between employers &amp; trade unions; &amp; the part played by the State in regulating these </a:t>
            </a:r>
            <a:r>
              <a:rPr lang="en-US" dirty="0" err="1" smtClean="0"/>
              <a:t>realtions</a:t>
            </a:r>
            <a:r>
              <a:rPr lang="en-US" dirty="0" smtClean="0"/>
              <a:t>.”</a:t>
            </a:r>
          </a:p>
          <a:p>
            <a:pPr algn="just">
              <a:lnSpc>
                <a:spcPct val="90000"/>
              </a:lnSpc>
            </a:pPr>
            <a:endParaRPr lang="en-US" dirty="0" smtClean="0"/>
          </a:p>
          <a:p>
            <a:pPr algn="just">
              <a:lnSpc>
                <a:spcPct val="90000"/>
              </a:lnSpc>
            </a:pPr>
            <a:r>
              <a:rPr lang="en-US" dirty="0" smtClean="0"/>
              <a:t>According to Armstrong Industrial Relations are …..</a:t>
            </a:r>
          </a:p>
          <a:p>
            <a:pPr algn="just">
              <a:lnSpc>
                <a:spcPct val="90000"/>
              </a:lnSpc>
            </a:pPr>
            <a:endParaRPr lang="en-US" dirty="0" smtClean="0"/>
          </a:p>
          <a:p>
            <a:pPr algn="just">
              <a:lnSpc>
                <a:spcPct val="90000"/>
              </a:lnSpc>
            </a:pPr>
            <a:r>
              <a:rPr lang="en-US" dirty="0" smtClean="0"/>
              <a:t>“Concerned with the system &amp; procedures used by unions &amp; </a:t>
            </a:r>
            <a:r>
              <a:rPr lang="en-US" dirty="0" err="1" smtClean="0"/>
              <a:t>employes</a:t>
            </a:r>
            <a:r>
              <a:rPr lang="en-US" dirty="0" smtClean="0"/>
              <a:t> to determine the reward for effort &amp; other conditions of </a:t>
            </a:r>
            <a:r>
              <a:rPr lang="en-US" dirty="0" err="1" smtClean="0"/>
              <a:t>employment,to</a:t>
            </a:r>
            <a:r>
              <a:rPr lang="en-US" dirty="0" smtClean="0"/>
              <a:t> protect the interests of the employed &amp; their employees,&amp; to regulate the ways in which employers treat their employees.”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establish harmonious relations between operatives &amp; management.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To avoid industrial conflicts.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To raise productivity in the organization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To avoid governments interference in the working of the relationship between employees &amp; employer.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To curb employee turnover &amp; absenteeism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for Good Industrial Relations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77200" cy="449580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Creating Trust between employees and    </a:t>
            </a:r>
          </a:p>
          <a:p>
            <a:pPr algn="l">
              <a:lnSpc>
                <a:spcPct val="120000"/>
              </a:lnSpc>
            </a:pPr>
            <a:r>
              <a:rPr lang="en-US" sz="5100" dirty="0" smtClean="0">
                <a:solidFill>
                  <a:schemeClr val="tx1"/>
                </a:solidFill>
              </a:rPr>
              <a:t>   Management</a:t>
            </a:r>
          </a:p>
          <a:p>
            <a:pPr algn="l">
              <a:lnSpc>
                <a:spcPct val="120000"/>
              </a:lnSpc>
            </a:pPr>
            <a:endParaRPr lang="en-US" sz="51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 Top management support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Sound Human Resource management policies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Continuous Feedback and corrective actions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endParaRPr lang="en-US" sz="51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Professional approach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US" sz="5100" dirty="0" smtClean="0"/>
          </a:p>
          <a:p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Causes of poor industrial 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05800" cy="39624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22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Nature of work</a:t>
            </a:r>
          </a:p>
          <a:p>
            <a:pPr marL="514350" indent="-514350" algn="l">
              <a:lnSpc>
                <a:spcPct val="22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Poor wages and working conditions</a:t>
            </a:r>
          </a:p>
          <a:p>
            <a:pPr marL="514350" indent="-514350" algn="l">
              <a:lnSpc>
                <a:spcPct val="22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Defective Trade Union System</a:t>
            </a:r>
          </a:p>
          <a:p>
            <a:pPr marL="514350" indent="-514350" algn="l">
              <a:lnSpc>
                <a:spcPct val="22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Poor </a:t>
            </a:r>
            <a:r>
              <a:rPr lang="en-US" sz="4000" dirty="0" err="1" smtClean="0">
                <a:solidFill>
                  <a:schemeClr val="tx1"/>
                </a:solidFill>
              </a:rPr>
              <a:t>Behavioural</a:t>
            </a:r>
            <a:r>
              <a:rPr lang="en-US" sz="4000" dirty="0" smtClean="0">
                <a:solidFill>
                  <a:schemeClr val="tx1"/>
                </a:solidFill>
              </a:rPr>
              <a:t> Climate</a:t>
            </a:r>
          </a:p>
          <a:p>
            <a:pPr marL="514350" indent="-514350" algn="l">
              <a:lnSpc>
                <a:spcPct val="220000"/>
              </a:lnSpc>
              <a:buFont typeface="Arial" pitchFamily="34" charset="0"/>
              <a:buChar char="•"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752600"/>
            <a:ext cx="434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288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Apex</vt:lpstr>
      <vt:lpstr>Foundry</vt:lpstr>
      <vt:lpstr>Metro</vt:lpstr>
      <vt:lpstr>Opulent</vt:lpstr>
      <vt:lpstr>Aspect</vt:lpstr>
      <vt:lpstr>                  K.Deepalakshmi  M.Com.,M.Phil.,(Ph.D) PG Dept. of Commerce with CA II M.Com.(CA)-PPT Human Resource Management - NME</vt:lpstr>
      <vt:lpstr>CONCEPT OF INDUSTRIAL RELATIONS   </vt:lpstr>
      <vt:lpstr>Some Definitions…..</vt:lpstr>
      <vt:lpstr>OBJECTIVES</vt:lpstr>
      <vt:lpstr>Steps for Good Industrial Relations </vt:lpstr>
      <vt:lpstr>Causes of poor industrial relation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Seenivasan</dc:creator>
  <cp:lastModifiedBy>Seenivasan</cp:lastModifiedBy>
  <cp:revision>18</cp:revision>
  <dcterms:created xsi:type="dcterms:W3CDTF">2020-10-20T03:42:13Z</dcterms:created>
  <dcterms:modified xsi:type="dcterms:W3CDTF">2020-10-20T13:23:06Z</dcterms:modified>
</cp:coreProperties>
</file>