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2" r:id="rId2"/>
    <p:sldId id="256" r:id="rId3"/>
    <p:sldId id="273" r:id="rId4"/>
    <p:sldId id="257" r:id="rId5"/>
    <p:sldId id="258" r:id="rId6"/>
    <p:sldId id="259" r:id="rId7"/>
    <p:sldId id="260" r:id="rId8"/>
    <p:sldId id="261" r:id="rId9"/>
    <p:sldId id="262" r:id="rId10"/>
    <p:sldId id="270" r:id="rId11"/>
    <p:sldId id="263" r:id="rId12"/>
    <p:sldId id="264" r:id="rId13"/>
    <p:sldId id="265" r:id="rId14"/>
    <p:sldId id="266" r:id="rId15"/>
    <p:sldId id="267" r:id="rId16"/>
    <p:sldId id="268" r:id="rId17"/>
    <p:sldId id="269"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BDC7"/>
    <a:srgbClr val="FF66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47" autoAdjust="0"/>
    <p:restoredTop sz="94662" autoAdjust="0"/>
  </p:normalViewPr>
  <p:slideViewPr>
    <p:cSldViewPr>
      <p:cViewPr varScale="1">
        <p:scale>
          <a:sx n="70" d="100"/>
          <a:sy n="70" d="100"/>
        </p:scale>
        <p:origin x="-130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DB3492E-1488-40E0-A9E0-A38901AF206E}" type="datetimeFigureOut">
              <a:rPr lang="en-IN" smtClean="0"/>
              <a:t>20-10-2020</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857429F9-78EC-4533-9696-F8273B831E51}"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B3492E-1488-40E0-A9E0-A38901AF206E}" type="datetimeFigureOut">
              <a:rPr lang="en-IN" smtClean="0"/>
              <a:t>20-10-2020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7429F9-78EC-4533-9696-F8273B831E51}"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B3492E-1488-40E0-A9E0-A38901AF206E}" type="datetimeFigureOut">
              <a:rPr lang="en-IN" smtClean="0"/>
              <a:t>20-10-2020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7429F9-78EC-4533-9696-F8273B831E51}"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B3492E-1488-40E0-A9E0-A38901AF206E}" type="datetimeFigureOut">
              <a:rPr lang="en-IN" smtClean="0"/>
              <a:t>20-10-2020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7429F9-78EC-4533-9696-F8273B831E51}"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DB3492E-1488-40E0-A9E0-A38901AF206E}" type="datetimeFigureOut">
              <a:rPr lang="en-IN" smtClean="0"/>
              <a:t>20-10-2020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7429F9-78EC-4533-9696-F8273B831E51}"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B3492E-1488-40E0-A9E0-A38901AF206E}" type="datetimeFigureOut">
              <a:rPr lang="en-IN" smtClean="0"/>
              <a:t>20-10-2020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57429F9-78EC-4533-9696-F8273B831E51}"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DB3492E-1488-40E0-A9E0-A38901AF206E}" type="datetimeFigureOut">
              <a:rPr lang="en-IN" smtClean="0"/>
              <a:t>20-10-2020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57429F9-78EC-4533-9696-F8273B831E51}"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DB3492E-1488-40E0-A9E0-A38901AF206E}" type="datetimeFigureOut">
              <a:rPr lang="en-IN" smtClean="0"/>
              <a:t>20-10-2020</a:t>
            </a:fld>
            <a:endParaRPr lang="en-IN"/>
          </a:p>
        </p:txBody>
      </p:sp>
      <p:sp>
        <p:nvSpPr>
          <p:cNvPr id="8" name="Slide Number Placeholder 7"/>
          <p:cNvSpPr>
            <a:spLocks noGrp="1"/>
          </p:cNvSpPr>
          <p:nvPr>
            <p:ph type="sldNum" sz="quarter" idx="11"/>
          </p:nvPr>
        </p:nvSpPr>
        <p:spPr/>
        <p:txBody>
          <a:bodyPr/>
          <a:lstStyle/>
          <a:p>
            <a:fld id="{857429F9-78EC-4533-9696-F8273B831E51}" type="slidenum">
              <a:rPr lang="en-IN" smtClean="0"/>
              <a:t>‹#›</a:t>
            </a:fld>
            <a:endParaRPr lang="en-IN"/>
          </a:p>
        </p:txBody>
      </p:sp>
      <p:sp>
        <p:nvSpPr>
          <p:cNvPr id="9" name="Footer Placeholder 8"/>
          <p:cNvSpPr>
            <a:spLocks noGrp="1"/>
          </p:cNvSpPr>
          <p:nvPr>
            <p:ph type="ftr" sz="quarter" idx="12"/>
          </p:nvPr>
        </p:nvSpPr>
        <p:spPr/>
        <p:txBody>
          <a:bodyPr/>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B3492E-1488-40E0-A9E0-A38901AF206E}" type="datetimeFigureOut">
              <a:rPr lang="en-IN" smtClean="0"/>
              <a:t>20-10-2020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57429F9-78EC-4533-9696-F8273B831E51}"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B3492E-1488-40E0-A9E0-A38901AF206E}" type="datetimeFigureOut">
              <a:rPr lang="en-IN" smtClean="0"/>
              <a:t>20-10-2020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156448" y="6422064"/>
            <a:ext cx="762000" cy="365125"/>
          </a:xfrm>
        </p:spPr>
        <p:txBody>
          <a:bodyPr/>
          <a:lstStyle/>
          <a:p>
            <a:fld id="{857429F9-78EC-4533-9696-F8273B831E51}"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0DB3492E-1488-40E0-A9E0-A38901AF206E}" type="datetimeFigureOut">
              <a:rPr lang="en-IN" smtClean="0"/>
              <a:t>20-10-2020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57429F9-78EC-4533-9696-F8273B831E51}"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DB3492E-1488-40E0-A9E0-A38901AF206E}" type="datetimeFigureOut">
              <a:rPr lang="en-IN" smtClean="0"/>
              <a:t>20-10-2020</a:t>
            </a:fld>
            <a:endParaRPr lang="en-IN"/>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IN"/>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57429F9-78EC-4533-9696-F8273B831E51}" type="slidenum">
              <a:rPr lang="en-IN" smtClean="0"/>
              <a:t>‹#›</a:t>
            </a:fld>
            <a:endParaRPr lang="en-IN"/>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2276856" y="1484784"/>
            <a:ext cx="432048" cy="2304256"/>
          </a:xfrm>
        </p:spPr>
        <p:txBody>
          <a:bodyPr/>
          <a:lstStyle/>
          <a:p>
            <a:endParaRPr lang="en-IN" dirty="0"/>
          </a:p>
        </p:txBody>
      </p:sp>
      <p:sp>
        <p:nvSpPr>
          <p:cNvPr id="3" name="Content Placeholder 2"/>
          <p:cNvSpPr>
            <a:spLocks noGrp="1"/>
          </p:cNvSpPr>
          <p:nvPr>
            <p:ph idx="1"/>
          </p:nvPr>
        </p:nvSpPr>
        <p:spPr>
          <a:xfrm flipH="1" flipV="1">
            <a:off x="10836695" y="4869161"/>
            <a:ext cx="1944215" cy="360040"/>
          </a:xfrm>
        </p:spPr>
        <p:txBody>
          <a:bodyPr>
            <a:normAutofit fontScale="70000" lnSpcReduction="20000"/>
          </a:bodyPr>
          <a:lstStyle/>
          <a:p>
            <a:pPr marL="36576" indent="0">
              <a:buNone/>
            </a:pPr>
            <a:endParaRPr lang="en-US" dirty="0" smtClean="0">
              <a:solidFill>
                <a:srgbClr val="0070C0"/>
              </a:solidFill>
              <a:latin typeface="Bahnschrift SemiBold" pitchFamily="34" charset="0"/>
            </a:endParaRPr>
          </a:p>
        </p:txBody>
      </p:sp>
      <p:sp>
        <p:nvSpPr>
          <p:cNvPr id="5" name="Rectangle 4"/>
          <p:cNvSpPr/>
          <p:nvPr/>
        </p:nvSpPr>
        <p:spPr>
          <a:xfrm>
            <a:off x="0" y="1844824"/>
            <a:ext cx="9295898" cy="2554545"/>
          </a:xfrm>
          <a:prstGeom prst="rect">
            <a:avLst/>
          </a:prstGeom>
          <a:noFill/>
        </p:spPr>
        <p:txBody>
          <a:bodyPr wrap="square" lIns="91440" tIns="45720" rIns="91440" bIns="45720">
            <a:spAutoFit/>
          </a:bodyPr>
          <a:lstStyle/>
          <a:p>
            <a:pPr marL="36576" indent="0" algn="ctr">
              <a:buNone/>
            </a:pPr>
            <a:r>
              <a:rPr lang="en-US" sz="3200" b="1" cap="none" spc="0" dirty="0" smtClean="0">
                <a:ln w="17780" cmpd="sng">
                  <a:solidFill>
                    <a:srgbClr val="FFFFFF"/>
                  </a:solidFill>
                  <a:prstDash val="solid"/>
                  <a:miter lim="800000"/>
                </a:ln>
                <a:solidFill>
                  <a:srgbClr val="0070C0"/>
                </a:solidFill>
                <a:effectLst>
                  <a:outerShdw blurRad="50800" algn="tl" rotWithShape="0">
                    <a:srgbClr val="000000"/>
                  </a:outerShdw>
                </a:effectLst>
                <a:latin typeface="Bahnschrift SemiBold" pitchFamily="34" charset="0"/>
              </a:rPr>
              <a:t>M.PAPPATHI M.COM.,M.PHIL.,</a:t>
            </a:r>
          </a:p>
          <a:p>
            <a:pPr marL="36576" indent="0" algn="ctr">
              <a:buNone/>
            </a:pPr>
            <a:r>
              <a:rPr lang="en-US" sz="3200" b="1" cap="none" spc="0" dirty="0" smtClean="0">
                <a:ln w="17780" cmpd="sng">
                  <a:solidFill>
                    <a:srgbClr val="FFFFFF"/>
                  </a:solidFill>
                  <a:prstDash val="solid"/>
                  <a:miter lim="800000"/>
                </a:ln>
                <a:solidFill>
                  <a:srgbClr val="0070C0"/>
                </a:solidFill>
                <a:effectLst>
                  <a:outerShdw blurRad="50800" algn="tl" rotWithShape="0">
                    <a:srgbClr val="000000"/>
                  </a:outerShdw>
                </a:effectLst>
                <a:latin typeface="Bahnschrift SemiBold" pitchFamily="34" charset="0"/>
              </a:rPr>
              <a:t>ASSISTANT PROFESSOR, </a:t>
            </a:r>
          </a:p>
          <a:p>
            <a:pPr marL="36576" indent="0" algn="ctr">
              <a:buNone/>
            </a:pPr>
            <a:r>
              <a:rPr lang="en-US" sz="3200" b="1" cap="none" spc="0" dirty="0" smtClean="0">
                <a:ln w="17780" cmpd="sng">
                  <a:solidFill>
                    <a:srgbClr val="FFFFFF"/>
                  </a:solidFill>
                  <a:prstDash val="solid"/>
                  <a:miter lim="800000"/>
                </a:ln>
                <a:solidFill>
                  <a:srgbClr val="0070C0"/>
                </a:solidFill>
                <a:effectLst>
                  <a:outerShdw blurRad="50800" algn="tl" rotWithShape="0">
                    <a:srgbClr val="000000"/>
                  </a:outerShdw>
                </a:effectLst>
                <a:latin typeface="Bahnschrift SemiBold" pitchFamily="34" charset="0"/>
              </a:rPr>
              <a:t>III B.COM.,(CA) – PPT</a:t>
            </a:r>
          </a:p>
          <a:p>
            <a:pPr marL="36576" indent="0" algn="ctr">
              <a:buNone/>
            </a:pPr>
            <a:r>
              <a:rPr lang="en-US" sz="3200" b="1" cap="none" spc="0" dirty="0" smtClean="0">
                <a:ln w="17780" cmpd="sng">
                  <a:solidFill>
                    <a:srgbClr val="FFFFFF"/>
                  </a:solidFill>
                  <a:prstDash val="solid"/>
                  <a:miter lim="800000"/>
                </a:ln>
                <a:solidFill>
                  <a:srgbClr val="0070C0"/>
                </a:solidFill>
                <a:effectLst>
                  <a:outerShdw blurRad="50800" algn="tl" rotWithShape="0">
                    <a:srgbClr val="000000"/>
                  </a:outerShdw>
                </a:effectLst>
                <a:latin typeface="Bahnschrift SemiBold" pitchFamily="34" charset="0"/>
              </a:rPr>
              <a:t>ENTREPRENEURIAL DEVELOPMENT</a:t>
            </a:r>
          </a:p>
          <a:p>
            <a:pPr marL="36576" indent="0" algn="ctr">
              <a:buNone/>
            </a:pPr>
            <a:r>
              <a:rPr lang="en-US" sz="3200" b="1" cap="none" spc="0" dirty="0" smtClean="0">
                <a:ln w="17780" cmpd="sng">
                  <a:solidFill>
                    <a:srgbClr val="FFFFFF"/>
                  </a:solidFill>
                  <a:prstDash val="solid"/>
                  <a:miter lim="800000"/>
                </a:ln>
                <a:solidFill>
                  <a:srgbClr val="0070C0"/>
                </a:solidFill>
                <a:effectLst>
                  <a:outerShdw blurRad="50800" algn="tl" rotWithShape="0">
                    <a:srgbClr val="000000"/>
                  </a:outerShdw>
                </a:effectLst>
                <a:latin typeface="Bahnschrift SemiBold" pitchFamily="34" charset="0"/>
              </a:rPr>
              <a:t>P.G DEPARTMENT OF COMMERCE(CA)</a:t>
            </a:r>
            <a:endParaRPr lang="en-IN" sz="3200" b="1" cap="none" spc="0" dirty="0">
              <a:ln w="17780" cmpd="sng">
                <a:solidFill>
                  <a:srgbClr val="FFFFFF"/>
                </a:solidFill>
                <a:prstDash val="solid"/>
                <a:miter lim="800000"/>
              </a:ln>
              <a:solidFill>
                <a:srgbClr val="0070C0"/>
              </a:solidFill>
              <a:effectLst>
                <a:outerShdw blurRad="50800" algn="tl" rotWithShape="0">
                  <a:srgbClr val="000000"/>
                </a:outerShdw>
              </a:effectLst>
            </a:endParaRPr>
          </a:p>
        </p:txBody>
      </p:sp>
    </p:spTree>
    <p:extLst>
      <p:ext uri="{BB962C8B-B14F-4D97-AF65-F5344CB8AC3E}">
        <p14:creationId xmlns:p14="http://schemas.microsoft.com/office/powerpoint/2010/main" val="386305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2348864" y="1268760"/>
            <a:ext cx="432048" cy="1080120"/>
          </a:xfrm>
        </p:spPr>
        <p:txBody>
          <a:bodyPr/>
          <a:lstStyle/>
          <a:p>
            <a:endParaRPr lang="en-IN" dirty="0"/>
          </a:p>
        </p:txBody>
      </p:sp>
      <p:sp>
        <p:nvSpPr>
          <p:cNvPr id="3" name="Content Placeholder 2"/>
          <p:cNvSpPr>
            <a:spLocks noGrp="1"/>
          </p:cNvSpPr>
          <p:nvPr>
            <p:ph idx="1"/>
          </p:nvPr>
        </p:nvSpPr>
        <p:spPr>
          <a:xfrm>
            <a:off x="395536" y="2276872"/>
            <a:ext cx="8435280" cy="5361459"/>
          </a:xfrm>
        </p:spPr>
        <p:txBody>
          <a:bodyPr>
            <a:normAutofit/>
          </a:bodyPr>
          <a:lstStyle/>
          <a:p>
            <a:pPr marL="36576" indent="0" algn="ctr">
              <a:buNone/>
            </a:pPr>
            <a:r>
              <a:rPr lang="en-US" sz="5400" dirty="0" smtClean="0">
                <a:solidFill>
                  <a:srgbClr val="FF66FF"/>
                </a:solidFill>
                <a:latin typeface="Algerian" pitchFamily="82" charset="0"/>
              </a:rPr>
              <a:t>Functions of Entrepreneur</a:t>
            </a:r>
            <a:endParaRPr lang="en-IN" sz="5400" dirty="0">
              <a:solidFill>
                <a:srgbClr val="FF66FF"/>
              </a:solidFill>
              <a:latin typeface="Algerian" pitchFamily="82" charset="0"/>
            </a:endParaRPr>
          </a:p>
        </p:txBody>
      </p:sp>
    </p:spTree>
    <p:extLst>
      <p:ext uri="{BB962C8B-B14F-4D97-AF65-F5344CB8AC3E}">
        <p14:creationId xmlns:p14="http://schemas.microsoft.com/office/powerpoint/2010/main" val="853654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04664"/>
            <a:ext cx="7467600" cy="1210146"/>
          </a:xfrm>
        </p:spPr>
        <p:txBody>
          <a:bodyPr>
            <a:normAutofit fontScale="90000"/>
          </a:bodyPr>
          <a:lstStyle/>
          <a:p>
            <a:r>
              <a:rPr lang="en-IN" sz="4000" b="1" dirty="0">
                <a:solidFill>
                  <a:schemeClr val="accent2">
                    <a:lumMod val="60000"/>
                    <a:lumOff val="40000"/>
                  </a:schemeClr>
                </a:solidFill>
                <a:latin typeface="Times New Roman"/>
                <a:cs typeface="Times New Roman"/>
              </a:rPr>
              <a:t>FUNCTIONS OF</a:t>
            </a:r>
            <a:r>
              <a:rPr lang="en-IN" sz="4000" b="1" spc="-160" dirty="0">
                <a:solidFill>
                  <a:schemeClr val="accent2">
                    <a:lumMod val="60000"/>
                    <a:lumOff val="40000"/>
                  </a:schemeClr>
                </a:solidFill>
                <a:latin typeface="Times New Roman"/>
                <a:cs typeface="Times New Roman"/>
              </a:rPr>
              <a:t> </a:t>
            </a:r>
            <a:r>
              <a:rPr lang="en-IN" sz="4000" b="1" dirty="0">
                <a:solidFill>
                  <a:schemeClr val="accent2">
                    <a:lumMod val="60000"/>
                    <a:lumOff val="40000"/>
                  </a:schemeClr>
                </a:solidFill>
                <a:latin typeface="Times New Roman"/>
                <a:cs typeface="Times New Roman"/>
              </a:rPr>
              <a:t>ENTREPRENEUR</a:t>
            </a:r>
            <a:r>
              <a:rPr lang="en-IN" sz="4800" dirty="0">
                <a:latin typeface="Times New Roman"/>
                <a:cs typeface="Times New Roman"/>
              </a:rPr>
              <a:t/>
            </a:r>
            <a:br>
              <a:rPr lang="en-IN" sz="4800" dirty="0">
                <a:latin typeface="Times New Roman"/>
                <a:cs typeface="Times New Roman"/>
              </a:rPr>
            </a:br>
            <a:endParaRPr lang="en-IN" dirty="0"/>
          </a:p>
        </p:txBody>
      </p:sp>
      <p:sp>
        <p:nvSpPr>
          <p:cNvPr id="3" name="Content Placeholder 2"/>
          <p:cNvSpPr>
            <a:spLocks noGrp="1"/>
          </p:cNvSpPr>
          <p:nvPr>
            <p:ph idx="1"/>
          </p:nvPr>
        </p:nvSpPr>
        <p:spPr>
          <a:xfrm>
            <a:off x="395536" y="1196752"/>
            <a:ext cx="8352928" cy="5184576"/>
          </a:xfrm>
        </p:spPr>
        <p:txBody>
          <a:bodyPr>
            <a:normAutofit fontScale="70000" lnSpcReduction="20000"/>
          </a:bodyPr>
          <a:lstStyle/>
          <a:p>
            <a:pPr marL="526415" marR="5715" indent="-514350" algn="just">
              <a:lnSpc>
                <a:spcPct val="90000"/>
              </a:lnSpc>
              <a:spcBef>
                <a:spcPts val="625"/>
              </a:spcBef>
              <a:buClr>
                <a:srgbClr val="FD8537"/>
              </a:buClr>
              <a:buSzPct val="78846"/>
              <a:buFont typeface="Wingdings" pitchFamily="2" charset="2"/>
              <a:buChar char="Ø"/>
              <a:tabLst>
                <a:tab pos="528320" algn="l"/>
              </a:tabLst>
            </a:pPr>
            <a:r>
              <a:rPr lang="en-US" sz="3200" b="1" dirty="0">
                <a:solidFill>
                  <a:schemeClr val="accent3">
                    <a:lumMod val="60000"/>
                    <a:lumOff val="40000"/>
                  </a:schemeClr>
                </a:solidFill>
                <a:latin typeface="Times New Roman"/>
                <a:cs typeface="Times New Roman"/>
              </a:rPr>
              <a:t>Risk </a:t>
            </a:r>
            <a:r>
              <a:rPr lang="en-US" sz="3200" b="1" spc="-5" dirty="0">
                <a:solidFill>
                  <a:schemeClr val="accent3">
                    <a:lumMod val="60000"/>
                    <a:lumOff val="40000"/>
                  </a:schemeClr>
                </a:solidFill>
                <a:latin typeface="Times New Roman"/>
                <a:cs typeface="Times New Roman"/>
              </a:rPr>
              <a:t>measurement </a:t>
            </a:r>
            <a:r>
              <a:rPr lang="en-US" sz="3200" b="1" dirty="0">
                <a:solidFill>
                  <a:schemeClr val="accent3">
                    <a:lumMod val="60000"/>
                    <a:lumOff val="40000"/>
                  </a:schemeClr>
                </a:solidFill>
                <a:latin typeface="Times New Roman"/>
                <a:cs typeface="Times New Roman"/>
              </a:rPr>
              <a:t>and </a:t>
            </a:r>
            <a:r>
              <a:rPr lang="en-US" sz="3200" b="1" spc="-5" dirty="0">
                <a:solidFill>
                  <a:schemeClr val="accent3">
                    <a:lumMod val="60000"/>
                    <a:lumOff val="40000"/>
                  </a:schemeClr>
                </a:solidFill>
                <a:latin typeface="Times New Roman"/>
                <a:cs typeface="Times New Roman"/>
              </a:rPr>
              <a:t>risk </a:t>
            </a:r>
            <a:r>
              <a:rPr lang="en-US" sz="3200" b="1" dirty="0">
                <a:solidFill>
                  <a:schemeClr val="accent3">
                    <a:lumMod val="60000"/>
                    <a:lumOff val="40000"/>
                  </a:schemeClr>
                </a:solidFill>
                <a:latin typeface="Times New Roman"/>
                <a:cs typeface="Times New Roman"/>
              </a:rPr>
              <a:t>taking </a:t>
            </a:r>
            <a:r>
              <a:rPr lang="en-US" sz="3200" dirty="0">
                <a:latin typeface="Times New Roman"/>
                <a:cs typeface="Times New Roman"/>
              </a:rPr>
              <a:t>: </a:t>
            </a:r>
            <a:r>
              <a:rPr lang="en-US" sz="3200" spc="-5" dirty="0" smtClean="0">
                <a:latin typeface="Times New Roman"/>
                <a:cs typeface="Times New Roman"/>
              </a:rPr>
              <a:t>Risk </a:t>
            </a:r>
            <a:r>
              <a:rPr lang="en-US" sz="3200" dirty="0">
                <a:latin typeface="Times New Roman"/>
                <a:cs typeface="Times New Roman"/>
              </a:rPr>
              <a:t>taking </a:t>
            </a:r>
            <a:r>
              <a:rPr lang="en-US" sz="3200" spc="-5" dirty="0">
                <a:latin typeface="Times New Roman"/>
                <a:cs typeface="Times New Roman"/>
              </a:rPr>
              <a:t>and  risk measurement is </a:t>
            </a:r>
            <a:r>
              <a:rPr lang="en-US" sz="3200" dirty="0">
                <a:latin typeface="Times New Roman"/>
                <a:cs typeface="Times New Roman"/>
              </a:rPr>
              <a:t>the </a:t>
            </a:r>
            <a:r>
              <a:rPr lang="en-US" sz="3200" spc="-5" dirty="0">
                <a:latin typeface="Times New Roman"/>
                <a:cs typeface="Times New Roman"/>
              </a:rPr>
              <a:t>primary </a:t>
            </a:r>
            <a:r>
              <a:rPr lang="en-US" sz="3200" dirty="0">
                <a:latin typeface="Times New Roman"/>
                <a:cs typeface="Times New Roman"/>
              </a:rPr>
              <a:t>function </a:t>
            </a:r>
            <a:r>
              <a:rPr lang="en-US" sz="3200" spc="-10" dirty="0">
                <a:latin typeface="Times New Roman"/>
                <a:cs typeface="Times New Roman"/>
              </a:rPr>
              <a:t>of  </a:t>
            </a:r>
            <a:r>
              <a:rPr lang="en-US" sz="3200" spc="-15" dirty="0">
                <a:latin typeface="Times New Roman"/>
                <a:cs typeface="Times New Roman"/>
              </a:rPr>
              <a:t>entrepreneur. </a:t>
            </a:r>
            <a:r>
              <a:rPr lang="en-US" sz="3200" dirty="0">
                <a:latin typeface="Times New Roman"/>
                <a:cs typeface="Times New Roman"/>
              </a:rPr>
              <a:t>Risk are </a:t>
            </a:r>
            <a:r>
              <a:rPr lang="en-US" sz="3200" spc="5" dirty="0">
                <a:latin typeface="Times New Roman"/>
                <a:cs typeface="Times New Roman"/>
              </a:rPr>
              <a:t>not </a:t>
            </a:r>
            <a:r>
              <a:rPr lang="en-US" sz="3200" dirty="0">
                <a:latin typeface="Times New Roman"/>
                <a:cs typeface="Times New Roman"/>
              </a:rPr>
              <a:t>only </a:t>
            </a:r>
            <a:r>
              <a:rPr lang="en-US" sz="3200" spc="-5" dirty="0">
                <a:latin typeface="Times New Roman"/>
                <a:cs typeface="Times New Roman"/>
              </a:rPr>
              <a:t>related to success </a:t>
            </a:r>
            <a:r>
              <a:rPr lang="en-US" sz="3200" spc="-10" dirty="0">
                <a:latin typeface="Times New Roman"/>
                <a:cs typeface="Times New Roman"/>
              </a:rPr>
              <a:t>or  </a:t>
            </a:r>
            <a:r>
              <a:rPr lang="en-US" sz="3200" spc="-5" dirty="0">
                <a:latin typeface="Times New Roman"/>
                <a:cs typeface="Times New Roman"/>
              </a:rPr>
              <a:t>failure </a:t>
            </a:r>
            <a:r>
              <a:rPr lang="en-US" sz="3200" dirty="0">
                <a:latin typeface="Times New Roman"/>
                <a:cs typeface="Times New Roman"/>
              </a:rPr>
              <a:t>of business </a:t>
            </a:r>
            <a:r>
              <a:rPr lang="en-US" sz="3200" spc="5" dirty="0">
                <a:latin typeface="Times New Roman"/>
                <a:cs typeface="Times New Roman"/>
              </a:rPr>
              <a:t>but </a:t>
            </a:r>
            <a:r>
              <a:rPr lang="en-US" sz="3200" spc="-5" dirty="0">
                <a:latin typeface="Times New Roman"/>
                <a:cs typeface="Times New Roman"/>
              </a:rPr>
              <a:t>also </a:t>
            </a:r>
            <a:r>
              <a:rPr lang="en-US" sz="3200" dirty="0">
                <a:latin typeface="Times New Roman"/>
                <a:cs typeface="Times New Roman"/>
              </a:rPr>
              <a:t>involve </a:t>
            </a:r>
            <a:r>
              <a:rPr lang="en-US" sz="3200" spc="-5" dirty="0">
                <a:latin typeface="Times New Roman"/>
                <a:cs typeface="Times New Roman"/>
              </a:rPr>
              <a:t>personal and  </a:t>
            </a:r>
            <a:r>
              <a:rPr lang="en-US" sz="3200" dirty="0">
                <a:latin typeface="Times New Roman"/>
                <a:cs typeface="Times New Roman"/>
              </a:rPr>
              <a:t>professional </a:t>
            </a:r>
            <a:r>
              <a:rPr lang="en-US" sz="3200" spc="-5" dirty="0">
                <a:latin typeface="Times New Roman"/>
                <a:cs typeface="Times New Roman"/>
              </a:rPr>
              <a:t>career forgone </a:t>
            </a:r>
            <a:r>
              <a:rPr lang="en-US" sz="3200" dirty="0">
                <a:latin typeface="Times New Roman"/>
                <a:cs typeface="Times New Roman"/>
              </a:rPr>
              <a:t>for the </a:t>
            </a:r>
            <a:r>
              <a:rPr lang="en-US" sz="3200" spc="-5" dirty="0">
                <a:latin typeface="Times New Roman"/>
                <a:cs typeface="Times New Roman"/>
              </a:rPr>
              <a:t>sake </a:t>
            </a:r>
            <a:r>
              <a:rPr lang="en-US" sz="3200" dirty="0">
                <a:latin typeface="Times New Roman"/>
                <a:cs typeface="Times New Roman"/>
              </a:rPr>
              <a:t>of</a:t>
            </a:r>
            <a:r>
              <a:rPr lang="en-US" sz="3200" spc="-130" dirty="0">
                <a:latin typeface="Times New Roman"/>
                <a:cs typeface="Times New Roman"/>
              </a:rPr>
              <a:t> </a:t>
            </a:r>
            <a:r>
              <a:rPr lang="en-US" sz="3200" spc="-15" dirty="0">
                <a:latin typeface="Times New Roman"/>
                <a:cs typeface="Times New Roman"/>
              </a:rPr>
              <a:t>opportunity</a:t>
            </a:r>
            <a:r>
              <a:rPr lang="en-US" sz="3200" spc="-15" dirty="0" smtClean="0">
                <a:latin typeface="Times New Roman"/>
                <a:cs typeface="Times New Roman"/>
              </a:rPr>
              <a:t>.</a:t>
            </a:r>
          </a:p>
          <a:p>
            <a:pPr marL="526415" marR="5715" indent="-514350" algn="just">
              <a:lnSpc>
                <a:spcPct val="90000"/>
              </a:lnSpc>
              <a:spcBef>
                <a:spcPts val="625"/>
              </a:spcBef>
              <a:buClr>
                <a:srgbClr val="FD8537"/>
              </a:buClr>
              <a:buSzPct val="78846"/>
              <a:buFont typeface="Wingdings" pitchFamily="2" charset="2"/>
              <a:buChar char="Ø"/>
              <a:tabLst>
                <a:tab pos="528320" algn="l"/>
              </a:tabLst>
            </a:pPr>
            <a:endParaRPr lang="en-US" sz="3200" dirty="0">
              <a:latin typeface="Times New Roman"/>
              <a:cs typeface="Times New Roman"/>
            </a:endParaRPr>
          </a:p>
          <a:p>
            <a:pPr marL="469265" marR="5715" indent="-457200" algn="just">
              <a:lnSpc>
                <a:spcPct val="90000"/>
              </a:lnSpc>
              <a:spcBef>
                <a:spcPts val="625"/>
              </a:spcBef>
              <a:buClr>
                <a:srgbClr val="FD8537"/>
              </a:buClr>
              <a:buSzPct val="78846"/>
              <a:buFont typeface="Wingdings" pitchFamily="2" charset="2"/>
              <a:buChar char="Ø"/>
              <a:tabLst>
                <a:tab pos="528320" algn="l"/>
              </a:tabLst>
            </a:pPr>
            <a:r>
              <a:rPr lang="en-US" sz="3200" b="1" dirty="0">
                <a:solidFill>
                  <a:schemeClr val="accent3">
                    <a:lumMod val="60000"/>
                    <a:lumOff val="40000"/>
                  </a:schemeClr>
                </a:solidFill>
                <a:latin typeface="Times New Roman"/>
                <a:cs typeface="Times New Roman"/>
              </a:rPr>
              <a:t>Innovate/ </a:t>
            </a:r>
            <a:r>
              <a:rPr lang="en-US" sz="3200" b="1" spc="-10" dirty="0">
                <a:solidFill>
                  <a:schemeClr val="accent3">
                    <a:lumMod val="60000"/>
                    <a:lumOff val="40000"/>
                  </a:schemeClr>
                </a:solidFill>
                <a:latin typeface="Times New Roman"/>
                <a:cs typeface="Times New Roman"/>
              </a:rPr>
              <a:t>create/ </a:t>
            </a:r>
            <a:r>
              <a:rPr lang="en-US" sz="3200" b="1" dirty="0">
                <a:solidFill>
                  <a:schemeClr val="accent3">
                    <a:lumMod val="60000"/>
                    <a:lumOff val="40000"/>
                  </a:schemeClr>
                </a:solidFill>
                <a:latin typeface="Times New Roman"/>
                <a:cs typeface="Times New Roman"/>
              </a:rPr>
              <a:t>discover </a:t>
            </a:r>
            <a:r>
              <a:rPr lang="en-US" sz="3200" dirty="0">
                <a:latin typeface="Times New Roman"/>
                <a:cs typeface="Times New Roman"/>
              </a:rPr>
              <a:t>: </a:t>
            </a:r>
            <a:r>
              <a:rPr lang="en-US" sz="3200" spc="-5" dirty="0" smtClean="0">
                <a:latin typeface="Times New Roman"/>
                <a:cs typeface="Times New Roman"/>
              </a:rPr>
              <a:t>Entrepreneurship </a:t>
            </a:r>
            <a:r>
              <a:rPr lang="en-US" sz="3200" spc="-5" dirty="0">
                <a:latin typeface="Times New Roman"/>
                <a:cs typeface="Times New Roman"/>
              </a:rPr>
              <a:t>is  innovativeness </a:t>
            </a:r>
            <a:r>
              <a:rPr lang="en-US" sz="3200" dirty="0">
                <a:latin typeface="Times New Roman"/>
                <a:cs typeface="Times New Roman"/>
              </a:rPr>
              <a:t>of </a:t>
            </a:r>
            <a:r>
              <a:rPr lang="en-US" sz="3200" spc="-5" dirty="0">
                <a:latin typeface="Times New Roman"/>
                <a:cs typeface="Times New Roman"/>
              </a:rPr>
              <a:t>individual and </a:t>
            </a:r>
            <a:r>
              <a:rPr lang="en-US" sz="3200" dirty="0">
                <a:latin typeface="Times New Roman"/>
                <a:cs typeface="Times New Roman"/>
              </a:rPr>
              <a:t>does </a:t>
            </a:r>
            <a:r>
              <a:rPr lang="en-US" sz="3200" spc="5" dirty="0">
                <a:latin typeface="Times New Roman"/>
                <a:cs typeface="Times New Roman"/>
              </a:rPr>
              <a:t>not </a:t>
            </a:r>
            <a:r>
              <a:rPr lang="en-US" sz="3200" spc="-5" dirty="0">
                <a:latin typeface="Times New Roman"/>
                <a:cs typeface="Times New Roman"/>
              </a:rPr>
              <a:t>involve  ownership. </a:t>
            </a:r>
            <a:r>
              <a:rPr lang="en-US" sz="3200" dirty="0">
                <a:latin typeface="Times New Roman"/>
                <a:cs typeface="Times New Roman"/>
              </a:rPr>
              <a:t>Principal </a:t>
            </a:r>
            <a:r>
              <a:rPr lang="en-US" sz="3200" spc="-5" dirty="0">
                <a:latin typeface="Times New Roman"/>
                <a:cs typeface="Times New Roman"/>
              </a:rPr>
              <a:t>function </a:t>
            </a:r>
            <a:r>
              <a:rPr lang="en-US" sz="3200" dirty="0">
                <a:latin typeface="Times New Roman"/>
                <a:cs typeface="Times New Roman"/>
              </a:rPr>
              <a:t>of the </a:t>
            </a:r>
            <a:r>
              <a:rPr lang="en-US" sz="3200" spc="-5" dirty="0">
                <a:latin typeface="Times New Roman"/>
                <a:cs typeface="Times New Roman"/>
              </a:rPr>
              <a:t>entrepreneur is to  carry </a:t>
            </a:r>
            <a:r>
              <a:rPr lang="en-US" sz="3200" dirty="0">
                <a:latin typeface="Times New Roman"/>
                <a:cs typeface="Times New Roman"/>
              </a:rPr>
              <a:t>out new combinations of </a:t>
            </a:r>
            <a:r>
              <a:rPr lang="en-US" sz="3200" spc="-5" dirty="0">
                <a:latin typeface="Times New Roman"/>
                <a:cs typeface="Times New Roman"/>
              </a:rPr>
              <a:t>means </a:t>
            </a:r>
            <a:r>
              <a:rPr lang="en-US" sz="3200" dirty="0">
                <a:latin typeface="Times New Roman"/>
                <a:cs typeface="Times New Roman"/>
              </a:rPr>
              <a:t>of</a:t>
            </a:r>
            <a:r>
              <a:rPr lang="en-US" sz="3200" spc="-105" dirty="0">
                <a:latin typeface="Times New Roman"/>
                <a:cs typeface="Times New Roman"/>
              </a:rPr>
              <a:t> </a:t>
            </a:r>
            <a:r>
              <a:rPr lang="en-US" sz="3200" dirty="0">
                <a:latin typeface="Times New Roman"/>
                <a:cs typeface="Times New Roman"/>
              </a:rPr>
              <a:t>production</a:t>
            </a:r>
            <a:r>
              <a:rPr lang="en-US" sz="3200" dirty="0" smtClean="0">
                <a:latin typeface="Times New Roman"/>
                <a:cs typeface="Times New Roman"/>
              </a:rPr>
              <a:t>.</a:t>
            </a:r>
          </a:p>
          <a:p>
            <a:pPr marL="469265" marR="5715" indent="-457200" algn="just">
              <a:lnSpc>
                <a:spcPct val="90000"/>
              </a:lnSpc>
              <a:spcBef>
                <a:spcPts val="625"/>
              </a:spcBef>
              <a:buClr>
                <a:srgbClr val="FD8537"/>
              </a:buClr>
              <a:buSzPct val="78846"/>
              <a:buFont typeface="Wingdings" pitchFamily="2" charset="2"/>
              <a:buChar char="Ø"/>
              <a:tabLst>
                <a:tab pos="528320" algn="l"/>
              </a:tabLst>
            </a:pPr>
            <a:endParaRPr lang="en-US" sz="3200" dirty="0">
              <a:latin typeface="Times New Roman"/>
              <a:cs typeface="Times New Roman"/>
            </a:endParaRPr>
          </a:p>
          <a:p>
            <a:pPr marL="469265" marR="5080" indent="-457200" algn="just">
              <a:lnSpc>
                <a:spcPct val="90000"/>
              </a:lnSpc>
              <a:spcBef>
                <a:spcPts val="625"/>
              </a:spcBef>
              <a:buClr>
                <a:srgbClr val="FD8537"/>
              </a:buClr>
              <a:buSzPct val="78846"/>
              <a:buFont typeface="Wingdings" pitchFamily="2" charset="2"/>
              <a:buChar char="Ø"/>
              <a:tabLst>
                <a:tab pos="528320" algn="l"/>
              </a:tabLst>
            </a:pPr>
            <a:r>
              <a:rPr lang="en-US" sz="3200" b="1" spc="-5" dirty="0">
                <a:solidFill>
                  <a:schemeClr val="accent3">
                    <a:lumMod val="60000"/>
                    <a:lumOff val="40000"/>
                  </a:schemeClr>
                </a:solidFill>
                <a:latin typeface="Times New Roman"/>
                <a:cs typeface="Times New Roman"/>
              </a:rPr>
              <a:t>Analyze opportunities </a:t>
            </a:r>
            <a:r>
              <a:rPr lang="en-US" sz="3200" dirty="0">
                <a:latin typeface="Times New Roman"/>
                <a:cs typeface="Times New Roman"/>
              </a:rPr>
              <a:t>: </a:t>
            </a:r>
            <a:r>
              <a:rPr lang="en-US" sz="3200" spc="-5" dirty="0" smtClean="0">
                <a:latin typeface="Times New Roman"/>
                <a:cs typeface="Times New Roman"/>
              </a:rPr>
              <a:t>Entrepreneur </a:t>
            </a:r>
            <a:r>
              <a:rPr lang="en-US" sz="3200" spc="-5" dirty="0">
                <a:latin typeface="Times New Roman"/>
                <a:cs typeface="Times New Roman"/>
              </a:rPr>
              <a:t>has to </a:t>
            </a:r>
            <a:r>
              <a:rPr lang="en-US" sz="3200" dirty="0">
                <a:latin typeface="Times New Roman"/>
                <a:cs typeface="Times New Roman"/>
              </a:rPr>
              <a:t>have  opportunity </a:t>
            </a:r>
            <a:r>
              <a:rPr lang="en-US" sz="3200" spc="-5" dirty="0">
                <a:latin typeface="Times New Roman"/>
                <a:cs typeface="Times New Roman"/>
              </a:rPr>
              <a:t>seeking style </a:t>
            </a:r>
            <a:r>
              <a:rPr lang="en-US" sz="3200" dirty="0">
                <a:latin typeface="Times New Roman"/>
                <a:cs typeface="Times New Roman"/>
              </a:rPr>
              <a:t>where he has to </a:t>
            </a:r>
            <a:r>
              <a:rPr lang="en-US" sz="3200" spc="-5" dirty="0">
                <a:latin typeface="Times New Roman"/>
                <a:cs typeface="Times New Roman"/>
              </a:rPr>
              <a:t>evaluate  credibility </a:t>
            </a:r>
            <a:r>
              <a:rPr lang="en-US" sz="3200" dirty="0">
                <a:latin typeface="Times New Roman"/>
                <a:cs typeface="Times New Roman"/>
              </a:rPr>
              <a:t>of </a:t>
            </a:r>
            <a:r>
              <a:rPr lang="en-US" sz="3200" spc="-5" dirty="0">
                <a:latin typeface="Times New Roman"/>
                <a:cs typeface="Times New Roman"/>
              </a:rPr>
              <a:t>various alternatives </a:t>
            </a:r>
            <a:r>
              <a:rPr lang="en-US" sz="3200" dirty="0">
                <a:latin typeface="Times New Roman"/>
                <a:cs typeface="Times New Roman"/>
              </a:rPr>
              <a:t>and </a:t>
            </a:r>
            <a:r>
              <a:rPr lang="en-US" sz="3200" spc="-5" dirty="0">
                <a:latin typeface="Times New Roman"/>
                <a:cs typeface="Times New Roman"/>
              </a:rPr>
              <a:t>choose suitable  alternative </a:t>
            </a:r>
            <a:r>
              <a:rPr lang="en-US" sz="3200" dirty="0">
                <a:latin typeface="Times New Roman"/>
                <a:cs typeface="Times New Roman"/>
              </a:rPr>
              <a:t>which will prove to be profitable in</a:t>
            </a:r>
            <a:r>
              <a:rPr lang="en-US" sz="3200" spc="-100" dirty="0">
                <a:latin typeface="Times New Roman"/>
                <a:cs typeface="Times New Roman"/>
              </a:rPr>
              <a:t> </a:t>
            </a:r>
            <a:r>
              <a:rPr lang="en-US" sz="3200" dirty="0">
                <a:latin typeface="Times New Roman"/>
                <a:cs typeface="Times New Roman"/>
              </a:rPr>
              <a:t>future</a:t>
            </a:r>
            <a:r>
              <a:rPr lang="en-US" sz="3200" dirty="0" smtClean="0">
                <a:latin typeface="Times New Roman"/>
                <a:cs typeface="Times New Roman"/>
              </a:rPr>
              <a:t>.</a:t>
            </a:r>
          </a:p>
          <a:p>
            <a:pPr marL="469265" marR="5080" indent="-457200" algn="just">
              <a:lnSpc>
                <a:spcPct val="90000"/>
              </a:lnSpc>
              <a:spcBef>
                <a:spcPts val="625"/>
              </a:spcBef>
              <a:buClr>
                <a:srgbClr val="FD8537"/>
              </a:buClr>
              <a:buSzPct val="78846"/>
              <a:buFont typeface="Wingdings" pitchFamily="2" charset="2"/>
              <a:buChar char="Ø"/>
              <a:tabLst>
                <a:tab pos="528320" algn="l"/>
              </a:tabLst>
            </a:pPr>
            <a:endParaRPr lang="en-US" sz="3200" dirty="0">
              <a:latin typeface="Times New Roman"/>
              <a:cs typeface="Times New Roman"/>
            </a:endParaRPr>
          </a:p>
          <a:p>
            <a:pPr marL="469265" marR="5080" indent="-457200" algn="just">
              <a:lnSpc>
                <a:spcPct val="90000"/>
              </a:lnSpc>
              <a:spcBef>
                <a:spcPts val="625"/>
              </a:spcBef>
              <a:buClr>
                <a:srgbClr val="FD8537"/>
              </a:buClr>
              <a:buSzPct val="78846"/>
              <a:buFont typeface="Wingdings" pitchFamily="2" charset="2"/>
              <a:buChar char="Ø"/>
              <a:tabLst>
                <a:tab pos="528320" algn="l"/>
              </a:tabLst>
            </a:pPr>
            <a:r>
              <a:rPr lang="en-US" sz="2400" dirty="0"/>
              <a:t>	</a:t>
            </a:r>
            <a:r>
              <a:rPr lang="en-US" sz="3200" b="1" spc="-5" dirty="0">
                <a:solidFill>
                  <a:schemeClr val="accent3">
                    <a:lumMod val="60000"/>
                    <a:lumOff val="40000"/>
                  </a:schemeClr>
                </a:solidFill>
                <a:latin typeface="Times New Roman"/>
                <a:cs typeface="Times New Roman"/>
              </a:rPr>
              <a:t>Strategies </a:t>
            </a:r>
            <a:r>
              <a:rPr lang="en-US" sz="3200" b="1" dirty="0">
                <a:solidFill>
                  <a:schemeClr val="accent3">
                    <a:lumMod val="60000"/>
                    <a:lumOff val="40000"/>
                  </a:schemeClr>
                </a:solidFill>
                <a:latin typeface="Times New Roman"/>
                <a:cs typeface="Times New Roman"/>
              </a:rPr>
              <a:t>for </a:t>
            </a:r>
            <a:r>
              <a:rPr lang="en-US" sz="3200" b="1" spc="-10" dirty="0">
                <a:solidFill>
                  <a:schemeClr val="accent3">
                    <a:lumMod val="60000"/>
                    <a:lumOff val="40000"/>
                  </a:schemeClr>
                </a:solidFill>
                <a:latin typeface="Times New Roman"/>
                <a:cs typeface="Times New Roman"/>
              </a:rPr>
              <a:t>venture </a:t>
            </a:r>
            <a:r>
              <a:rPr lang="en-US" sz="3200" spc="-5" dirty="0">
                <a:latin typeface="Times New Roman"/>
                <a:cs typeface="Times New Roman"/>
              </a:rPr>
              <a:t>: </a:t>
            </a:r>
            <a:r>
              <a:rPr lang="en-US" sz="3200" spc="-5" dirty="0" smtClean="0">
                <a:latin typeface="Times New Roman"/>
                <a:cs typeface="Times New Roman"/>
              </a:rPr>
              <a:t>Entrepreneur </a:t>
            </a:r>
            <a:r>
              <a:rPr lang="en-US" sz="3200" spc="-5" dirty="0">
                <a:latin typeface="Times New Roman"/>
                <a:cs typeface="Times New Roman"/>
              </a:rPr>
              <a:t>has to  strategize </a:t>
            </a:r>
            <a:r>
              <a:rPr lang="en-US" sz="3200" dirty="0">
                <a:latin typeface="Times New Roman"/>
                <a:cs typeface="Times New Roman"/>
              </a:rPr>
              <a:t>long </a:t>
            </a:r>
            <a:r>
              <a:rPr lang="en-US" sz="3200" spc="-5" dirty="0">
                <a:latin typeface="Times New Roman"/>
                <a:cs typeface="Times New Roman"/>
              </a:rPr>
              <a:t>term plan for starting venture. He has  to analyze </a:t>
            </a:r>
            <a:r>
              <a:rPr lang="en-US" sz="3200" dirty="0">
                <a:latin typeface="Times New Roman"/>
                <a:cs typeface="Times New Roman"/>
              </a:rPr>
              <a:t>the </a:t>
            </a:r>
            <a:r>
              <a:rPr lang="en-US" sz="3200" spc="-5" dirty="0">
                <a:latin typeface="Times New Roman"/>
                <a:cs typeface="Times New Roman"/>
              </a:rPr>
              <a:t>market and devise </a:t>
            </a:r>
            <a:r>
              <a:rPr lang="en-US" sz="3200" spc="-10" dirty="0">
                <a:latin typeface="Times New Roman"/>
                <a:cs typeface="Times New Roman"/>
              </a:rPr>
              <a:t>effective </a:t>
            </a:r>
            <a:r>
              <a:rPr lang="en-US" sz="3200" spc="-5" dirty="0">
                <a:latin typeface="Times New Roman"/>
                <a:cs typeface="Times New Roman"/>
              </a:rPr>
              <a:t>strategies  to face present and </a:t>
            </a:r>
            <a:r>
              <a:rPr lang="en-US" sz="3200" dirty="0">
                <a:latin typeface="Times New Roman"/>
                <a:cs typeface="Times New Roman"/>
              </a:rPr>
              <a:t>future</a:t>
            </a:r>
            <a:r>
              <a:rPr lang="en-US" sz="3200" spc="-15" dirty="0">
                <a:latin typeface="Times New Roman"/>
                <a:cs typeface="Times New Roman"/>
              </a:rPr>
              <a:t> </a:t>
            </a:r>
            <a:r>
              <a:rPr lang="en-US" sz="3200" spc="-5" dirty="0">
                <a:latin typeface="Times New Roman"/>
                <a:cs typeface="Times New Roman"/>
              </a:rPr>
              <a:t>competition.</a:t>
            </a:r>
            <a:endParaRPr lang="en-US" sz="3200" dirty="0">
              <a:latin typeface="Times New Roman"/>
              <a:cs typeface="Times New Roman"/>
            </a:endParaRPr>
          </a:p>
          <a:p>
            <a:pPr marL="469265" marR="5080" indent="-457200" algn="just">
              <a:lnSpc>
                <a:spcPct val="90000"/>
              </a:lnSpc>
              <a:spcBef>
                <a:spcPts val="625"/>
              </a:spcBef>
              <a:buClr>
                <a:srgbClr val="FD8537"/>
              </a:buClr>
              <a:buSzPct val="78846"/>
              <a:buFont typeface="Wingdings" pitchFamily="2" charset="2"/>
              <a:buChar char="Ø"/>
              <a:tabLst>
                <a:tab pos="528320" algn="l"/>
              </a:tabLst>
            </a:pPr>
            <a:endParaRPr lang="en-US" sz="3200" dirty="0">
              <a:latin typeface="Times New Roman"/>
              <a:cs typeface="Times New Roman"/>
            </a:endParaRPr>
          </a:p>
        </p:txBody>
      </p:sp>
    </p:spTree>
    <p:extLst>
      <p:ext uri="{BB962C8B-B14F-4D97-AF65-F5344CB8AC3E}">
        <p14:creationId xmlns:p14="http://schemas.microsoft.com/office/powerpoint/2010/main" val="4167213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48664" y="274638"/>
            <a:ext cx="504056" cy="562074"/>
          </a:xfrm>
        </p:spPr>
        <p:txBody>
          <a:bodyPr>
            <a:normAutofit fontScale="90000"/>
          </a:bodyPr>
          <a:lstStyle/>
          <a:p>
            <a:endParaRPr lang="en-IN" dirty="0"/>
          </a:p>
        </p:txBody>
      </p:sp>
      <p:sp>
        <p:nvSpPr>
          <p:cNvPr id="3" name="Content Placeholder 2"/>
          <p:cNvSpPr>
            <a:spLocks noGrp="1"/>
          </p:cNvSpPr>
          <p:nvPr>
            <p:ph idx="1"/>
          </p:nvPr>
        </p:nvSpPr>
        <p:spPr>
          <a:xfrm>
            <a:off x="80602" y="476672"/>
            <a:ext cx="9036496" cy="6597352"/>
          </a:xfrm>
        </p:spPr>
        <p:txBody>
          <a:bodyPr>
            <a:noAutofit/>
          </a:bodyPr>
          <a:lstStyle/>
          <a:p>
            <a:pPr marL="396240" marR="7620" indent="-384175" algn="just">
              <a:lnSpc>
                <a:spcPct val="80000"/>
              </a:lnSpc>
              <a:spcBef>
                <a:spcPts val="765"/>
              </a:spcBef>
              <a:buFont typeface="Times New Roman"/>
              <a:buAutoNum type="arabicPeriod" startAt="4"/>
              <a:tabLst>
                <a:tab pos="563245" algn="l"/>
              </a:tabLst>
            </a:pPr>
            <a:endParaRPr lang="en-US" sz="2400" dirty="0">
              <a:latin typeface="Times New Roman"/>
              <a:cs typeface="Times New Roman"/>
            </a:endParaRPr>
          </a:p>
          <a:p>
            <a:pPr marL="469265" marR="5080" indent="-457200" algn="just">
              <a:lnSpc>
                <a:spcPct val="80000"/>
              </a:lnSpc>
              <a:spcBef>
                <a:spcPts val="675"/>
              </a:spcBef>
              <a:buFont typeface="Wingdings" pitchFamily="2" charset="2"/>
              <a:buChar char="Ø"/>
              <a:tabLst>
                <a:tab pos="457834" algn="l"/>
              </a:tabLst>
            </a:pPr>
            <a:r>
              <a:rPr lang="en-US" sz="2000" b="1" spc="-5" dirty="0" smtClean="0">
                <a:solidFill>
                  <a:schemeClr val="accent3">
                    <a:lumMod val="60000"/>
                    <a:lumOff val="40000"/>
                  </a:schemeClr>
                </a:solidFill>
                <a:latin typeface="Times New Roman"/>
                <a:cs typeface="Times New Roman"/>
              </a:rPr>
              <a:t>Develop </a:t>
            </a:r>
            <a:r>
              <a:rPr lang="en-US" sz="2000" b="1" spc="-5" dirty="0">
                <a:solidFill>
                  <a:schemeClr val="accent3">
                    <a:lumMod val="60000"/>
                    <a:lumOff val="40000"/>
                  </a:schemeClr>
                </a:solidFill>
                <a:latin typeface="Times New Roman"/>
                <a:cs typeface="Times New Roman"/>
              </a:rPr>
              <a:t>business </a:t>
            </a:r>
            <a:r>
              <a:rPr lang="en-US" sz="2000" b="1" dirty="0">
                <a:solidFill>
                  <a:schemeClr val="accent3">
                    <a:lumMod val="60000"/>
                    <a:lumOff val="40000"/>
                  </a:schemeClr>
                </a:solidFill>
                <a:latin typeface="Times New Roman"/>
                <a:cs typeface="Times New Roman"/>
              </a:rPr>
              <a:t>plan </a:t>
            </a:r>
            <a:r>
              <a:rPr lang="en-US" sz="2000" spc="-5" dirty="0">
                <a:latin typeface="Times New Roman"/>
                <a:cs typeface="Times New Roman"/>
              </a:rPr>
              <a:t>: </a:t>
            </a:r>
            <a:r>
              <a:rPr lang="en-US" sz="2000" spc="-5" dirty="0" smtClean="0">
                <a:latin typeface="Times New Roman"/>
                <a:cs typeface="Times New Roman"/>
              </a:rPr>
              <a:t>Business </a:t>
            </a:r>
            <a:r>
              <a:rPr lang="en-US" sz="2000" spc="-5" dirty="0">
                <a:latin typeface="Times New Roman"/>
                <a:cs typeface="Times New Roman"/>
              </a:rPr>
              <a:t>plan is written  document containing details about every aspect of  proposed business venture. It provides roadmap </a:t>
            </a:r>
            <a:r>
              <a:rPr lang="en-US" sz="2000" spc="5" dirty="0">
                <a:latin typeface="Times New Roman"/>
                <a:cs typeface="Times New Roman"/>
              </a:rPr>
              <a:t>to  </a:t>
            </a:r>
            <a:r>
              <a:rPr lang="en-US" sz="2000" spc="-5" dirty="0">
                <a:latin typeface="Times New Roman"/>
                <a:cs typeface="Times New Roman"/>
              </a:rPr>
              <a:t>employees </a:t>
            </a:r>
            <a:r>
              <a:rPr lang="en-US" sz="2000" dirty="0">
                <a:latin typeface="Times New Roman"/>
                <a:cs typeface="Times New Roman"/>
              </a:rPr>
              <a:t>working </a:t>
            </a:r>
            <a:r>
              <a:rPr lang="en-US" sz="2000" spc="-5" dirty="0">
                <a:latin typeface="Times New Roman"/>
                <a:cs typeface="Times New Roman"/>
              </a:rPr>
              <a:t>in company to attain objectives  and is capable </a:t>
            </a:r>
            <a:r>
              <a:rPr lang="en-US" sz="2000" dirty="0">
                <a:latin typeface="Times New Roman"/>
                <a:cs typeface="Times New Roman"/>
              </a:rPr>
              <a:t>of </a:t>
            </a:r>
            <a:r>
              <a:rPr lang="en-US" sz="2000" spc="-5" dirty="0">
                <a:latin typeface="Times New Roman"/>
                <a:cs typeface="Times New Roman"/>
              </a:rPr>
              <a:t>convincing potential customers they  are share holders and </a:t>
            </a:r>
            <a:r>
              <a:rPr lang="en-US" sz="2000" dirty="0">
                <a:latin typeface="Times New Roman"/>
                <a:cs typeface="Times New Roman"/>
              </a:rPr>
              <a:t>investors of</a:t>
            </a:r>
            <a:r>
              <a:rPr lang="en-US" sz="2000" spc="-30" dirty="0">
                <a:latin typeface="Times New Roman"/>
                <a:cs typeface="Times New Roman"/>
              </a:rPr>
              <a:t> company</a:t>
            </a:r>
            <a:r>
              <a:rPr lang="en-US" sz="2000" spc="-30" dirty="0" smtClean="0">
                <a:latin typeface="Times New Roman"/>
                <a:cs typeface="Times New Roman"/>
              </a:rPr>
              <a:t>.</a:t>
            </a:r>
          </a:p>
          <a:p>
            <a:pPr marL="396240" marR="5080" indent="-384175" algn="just">
              <a:lnSpc>
                <a:spcPct val="80000"/>
              </a:lnSpc>
              <a:spcBef>
                <a:spcPts val="675"/>
              </a:spcBef>
              <a:buFont typeface="Times New Roman"/>
              <a:buAutoNum type="arabicPeriod" startAt="4"/>
              <a:tabLst>
                <a:tab pos="457834" algn="l"/>
              </a:tabLst>
            </a:pPr>
            <a:endParaRPr lang="en-US" sz="2000" dirty="0">
              <a:latin typeface="Times New Roman"/>
              <a:cs typeface="Times New Roman"/>
            </a:endParaRPr>
          </a:p>
          <a:p>
            <a:pPr marL="469265" marR="7620" indent="-457200" algn="just">
              <a:lnSpc>
                <a:spcPct val="80000"/>
              </a:lnSpc>
              <a:spcBef>
                <a:spcPts val="675"/>
              </a:spcBef>
              <a:buFont typeface="Wingdings" pitchFamily="2" charset="2"/>
              <a:buChar char="Ø"/>
              <a:tabLst>
                <a:tab pos="480695" algn="l"/>
              </a:tabLst>
            </a:pPr>
            <a:r>
              <a:rPr lang="en-US" sz="2000" b="1" spc="-10" dirty="0" smtClean="0">
                <a:solidFill>
                  <a:schemeClr val="accent3">
                    <a:lumMod val="60000"/>
                    <a:lumOff val="40000"/>
                  </a:schemeClr>
                </a:solidFill>
                <a:latin typeface="Times New Roman"/>
                <a:cs typeface="Times New Roman"/>
              </a:rPr>
              <a:t>Acquire </a:t>
            </a:r>
            <a:r>
              <a:rPr lang="en-US" sz="2000" b="1" spc="-20" dirty="0">
                <a:solidFill>
                  <a:schemeClr val="accent3">
                    <a:lumMod val="60000"/>
                    <a:lumOff val="40000"/>
                  </a:schemeClr>
                </a:solidFill>
                <a:latin typeface="Times New Roman"/>
                <a:cs typeface="Times New Roman"/>
              </a:rPr>
              <a:t>resources </a:t>
            </a:r>
            <a:r>
              <a:rPr lang="en-US" sz="2000" spc="-5" dirty="0">
                <a:latin typeface="Times New Roman"/>
                <a:cs typeface="Times New Roman"/>
              </a:rPr>
              <a:t>: </a:t>
            </a:r>
            <a:r>
              <a:rPr lang="en-US" sz="2000" spc="-5" dirty="0" smtClean="0">
                <a:latin typeface="Times New Roman"/>
                <a:cs typeface="Times New Roman"/>
              </a:rPr>
              <a:t>Entrepreneur </a:t>
            </a:r>
            <a:r>
              <a:rPr lang="en-US" sz="2000" spc="-10" dirty="0">
                <a:latin typeface="Times New Roman"/>
                <a:cs typeface="Times New Roman"/>
              </a:rPr>
              <a:t>has </a:t>
            </a:r>
            <a:r>
              <a:rPr lang="en-US" sz="2000" spc="-5" dirty="0">
                <a:latin typeface="Times New Roman"/>
                <a:cs typeface="Times New Roman"/>
              </a:rPr>
              <a:t>to acquire  various types </a:t>
            </a:r>
            <a:r>
              <a:rPr lang="en-US" sz="2000" dirty="0">
                <a:latin typeface="Times New Roman"/>
                <a:cs typeface="Times New Roman"/>
              </a:rPr>
              <a:t>of </a:t>
            </a:r>
            <a:r>
              <a:rPr lang="en-US" sz="2000" spc="-5" dirty="0">
                <a:latin typeface="Times New Roman"/>
                <a:cs typeface="Times New Roman"/>
              </a:rPr>
              <a:t>resources such </a:t>
            </a:r>
            <a:r>
              <a:rPr lang="en-US" sz="2000" spc="-10" dirty="0">
                <a:latin typeface="Times New Roman"/>
                <a:cs typeface="Times New Roman"/>
              </a:rPr>
              <a:t>as </a:t>
            </a:r>
            <a:r>
              <a:rPr lang="en-US" sz="2000" spc="-5" dirty="0">
                <a:latin typeface="Times New Roman"/>
                <a:cs typeface="Times New Roman"/>
              </a:rPr>
              <a:t>men, </a:t>
            </a:r>
            <a:r>
              <a:rPr lang="en-US" sz="2000" spc="-35" dirty="0">
                <a:latin typeface="Times New Roman"/>
                <a:cs typeface="Times New Roman"/>
              </a:rPr>
              <a:t>money,  </a:t>
            </a:r>
            <a:r>
              <a:rPr lang="en-US" sz="2000" spc="-5" dirty="0">
                <a:latin typeface="Times New Roman"/>
                <a:cs typeface="Times New Roman"/>
              </a:rPr>
              <a:t>material, machinery to start venture. Entrepreneur  has to </a:t>
            </a:r>
            <a:r>
              <a:rPr lang="en-US" sz="2000" spc="-10" dirty="0">
                <a:latin typeface="Times New Roman"/>
                <a:cs typeface="Times New Roman"/>
              </a:rPr>
              <a:t>have </a:t>
            </a:r>
            <a:r>
              <a:rPr lang="en-US" sz="2000" spc="-5" dirty="0">
                <a:latin typeface="Times New Roman"/>
                <a:cs typeface="Times New Roman"/>
              </a:rPr>
              <a:t>suitable skills to line </a:t>
            </a:r>
            <a:r>
              <a:rPr lang="en-US" sz="2000" dirty="0">
                <a:latin typeface="Times New Roman"/>
                <a:cs typeface="Times New Roman"/>
              </a:rPr>
              <a:t>up </a:t>
            </a:r>
            <a:r>
              <a:rPr lang="en-US" sz="2000" spc="-5" dirty="0">
                <a:latin typeface="Times New Roman"/>
                <a:cs typeface="Times New Roman"/>
              </a:rPr>
              <a:t>required  resources for the</a:t>
            </a:r>
            <a:r>
              <a:rPr lang="en-US" sz="2000" spc="-10" dirty="0">
                <a:latin typeface="Times New Roman"/>
                <a:cs typeface="Times New Roman"/>
              </a:rPr>
              <a:t> </a:t>
            </a:r>
            <a:r>
              <a:rPr lang="en-US" sz="2000" spc="-30" dirty="0">
                <a:latin typeface="Times New Roman"/>
                <a:cs typeface="Times New Roman"/>
              </a:rPr>
              <a:t>company</a:t>
            </a:r>
            <a:r>
              <a:rPr lang="en-US" sz="2000" spc="-30" dirty="0" smtClean="0">
                <a:latin typeface="Times New Roman"/>
                <a:cs typeface="Times New Roman"/>
              </a:rPr>
              <a:t>.</a:t>
            </a:r>
          </a:p>
          <a:p>
            <a:pPr marL="469265" marR="7620" indent="-457200" algn="just">
              <a:lnSpc>
                <a:spcPct val="80000"/>
              </a:lnSpc>
              <a:spcBef>
                <a:spcPts val="675"/>
              </a:spcBef>
              <a:buFont typeface="Wingdings" pitchFamily="2" charset="2"/>
              <a:buChar char="Ø"/>
              <a:tabLst>
                <a:tab pos="480695" algn="l"/>
              </a:tabLst>
            </a:pPr>
            <a:endParaRPr lang="en-US" sz="2000" dirty="0">
              <a:latin typeface="Times New Roman"/>
              <a:cs typeface="Times New Roman"/>
            </a:endParaRPr>
          </a:p>
          <a:p>
            <a:pPr marL="469265" marR="5080" indent="-457200" algn="just">
              <a:lnSpc>
                <a:spcPct val="99900"/>
              </a:lnSpc>
              <a:spcBef>
                <a:spcPts val="100"/>
              </a:spcBef>
              <a:buFont typeface="Wingdings" pitchFamily="2" charset="2"/>
              <a:buChar char="Ø"/>
              <a:tabLst>
                <a:tab pos="586105" algn="l"/>
              </a:tabLst>
            </a:pPr>
            <a:r>
              <a:rPr lang="en-US" sz="2000" b="1" spc="-5" dirty="0" smtClean="0">
                <a:solidFill>
                  <a:schemeClr val="accent3">
                    <a:lumMod val="60000"/>
                    <a:lumOff val="40000"/>
                  </a:schemeClr>
                </a:solidFill>
                <a:latin typeface="Times New Roman"/>
                <a:cs typeface="Times New Roman"/>
              </a:rPr>
              <a:t>Organize </a:t>
            </a:r>
            <a:r>
              <a:rPr lang="en-US" sz="2000" b="1" spc="-5" dirty="0">
                <a:solidFill>
                  <a:schemeClr val="accent3">
                    <a:lumMod val="60000"/>
                    <a:lumOff val="40000"/>
                  </a:schemeClr>
                </a:solidFill>
                <a:latin typeface="Times New Roman"/>
                <a:cs typeface="Times New Roman"/>
              </a:rPr>
              <a:t>and </a:t>
            </a:r>
            <a:r>
              <a:rPr lang="en-US" sz="2000" b="1" dirty="0">
                <a:solidFill>
                  <a:schemeClr val="accent3">
                    <a:lumMod val="60000"/>
                    <a:lumOff val="40000"/>
                  </a:schemeClr>
                </a:solidFill>
                <a:latin typeface="Times New Roman"/>
                <a:cs typeface="Times New Roman"/>
              </a:rPr>
              <a:t>start </a:t>
            </a:r>
            <a:r>
              <a:rPr lang="en-US" sz="2000" b="1" spc="-10" dirty="0">
                <a:solidFill>
                  <a:schemeClr val="accent3">
                    <a:lumMod val="60000"/>
                    <a:lumOff val="40000"/>
                  </a:schemeClr>
                </a:solidFill>
                <a:latin typeface="Times New Roman"/>
                <a:cs typeface="Times New Roman"/>
              </a:rPr>
              <a:t>venture </a:t>
            </a:r>
            <a:r>
              <a:rPr lang="en-US" sz="2000" dirty="0">
                <a:latin typeface="Times New Roman"/>
                <a:cs typeface="Times New Roman"/>
              </a:rPr>
              <a:t>: </a:t>
            </a:r>
            <a:r>
              <a:rPr lang="en-US" sz="2000" dirty="0" smtClean="0">
                <a:latin typeface="Times New Roman"/>
                <a:cs typeface="Times New Roman"/>
              </a:rPr>
              <a:t>Entrepreneur  </a:t>
            </a:r>
            <a:r>
              <a:rPr lang="en-US" sz="2000" dirty="0">
                <a:latin typeface="Times New Roman"/>
                <a:cs typeface="Times New Roman"/>
              </a:rPr>
              <a:t>should be a good </a:t>
            </a:r>
            <a:r>
              <a:rPr lang="en-US" sz="2000" spc="-20" dirty="0">
                <a:latin typeface="Times New Roman"/>
                <a:cs typeface="Times New Roman"/>
              </a:rPr>
              <a:t>organizer, </a:t>
            </a:r>
            <a:r>
              <a:rPr lang="en-US" sz="2000" dirty="0">
                <a:latin typeface="Times New Roman"/>
                <a:cs typeface="Times New Roman"/>
              </a:rPr>
              <a:t>he should deploy  suitable resources at right place </a:t>
            </a:r>
            <a:r>
              <a:rPr lang="en-US" sz="2000" spc="-5" dirty="0">
                <a:latin typeface="Times New Roman"/>
                <a:cs typeface="Times New Roman"/>
              </a:rPr>
              <a:t>in right </a:t>
            </a:r>
            <a:r>
              <a:rPr lang="en-US" sz="2000" spc="5" dirty="0">
                <a:latin typeface="Times New Roman"/>
                <a:cs typeface="Times New Roman"/>
              </a:rPr>
              <a:t>time  </a:t>
            </a:r>
            <a:r>
              <a:rPr lang="en-US" sz="2000" spc="-5" dirty="0">
                <a:latin typeface="Times New Roman"/>
                <a:cs typeface="Times New Roman"/>
              </a:rPr>
              <a:t>required </a:t>
            </a:r>
            <a:r>
              <a:rPr lang="en-US" sz="2000" dirty="0">
                <a:latin typeface="Times New Roman"/>
                <a:cs typeface="Times New Roman"/>
              </a:rPr>
              <a:t>to for the company </a:t>
            </a:r>
            <a:r>
              <a:rPr lang="en-US" sz="2000" spc="-5" dirty="0">
                <a:latin typeface="Times New Roman"/>
                <a:cs typeface="Times New Roman"/>
              </a:rPr>
              <a:t>to </a:t>
            </a:r>
            <a:r>
              <a:rPr lang="en-US" sz="2000" dirty="0">
                <a:latin typeface="Times New Roman"/>
                <a:cs typeface="Times New Roman"/>
              </a:rPr>
              <a:t>ensure </a:t>
            </a:r>
            <a:r>
              <a:rPr lang="en-US" sz="2000" spc="-5" dirty="0">
                <a:latin typeface="Times New Roman"/>
                <a:cs typeface="Times New Roman"/>
              </a:rPr>
              <a:t>effective  working of </a:t>
            </a:r>
            <a:r>
              <a:rPr lang="en-US" sz="2000" spc="-10" dirty="0">
                <a:latin typeface="Times New Roman"/>
                <a:cs typeface="Times New Roman"/>
              </a:rPr>
              <a:t>organization</a:t>
            </a:r>
            <a:r>
              <a:rPr lang="en-US" sz="2000" spc="-10" dirty="0" smtClean="0">
                <a:latin typeface="Times New Roman"/>
                <a:cs typeface="Times New Roman"/>
              </a:rPr>
              <a:t>.</a:t>
            </a:r>
          </a:p>
          <a:p>
            <a:pPr marL="396240" marR="5080" indent="-384175" algn="just">
              <a:lnSpc>
                <a:spcPct val="99900"/>
              </a:lnSpc>
              <a:spcBef>
                <a:spcPts val="100"/>
              </a:spcBef>
              <a:buFont typeface="Arial"/>
              <a:buAutoNum type="arabicPeriod" startAt="7"/>
              <a:tabLst>
                <a:tab pos="586105" algn="l"/>
              </a:tabLst>
            </a:pPr>
            <a:endParaRPr lang="en-US" sz="2000" dirty="0">
              <a:solidFill>
                <a:schemeClr val="accent3">
                  <a:lumMod val="60000"/>
                  <a:lumOff val="40000"/>
                </a:schemeClr>
              </a:solidFill>
              <a:latin typeface="Times New Roman"/>
              <a:cs typeface="Times New Roman"/>
            </a:endParaRPr>
          </a:p>
          <a:p>
            <a:pPr marL="469265" marR="7620" indent="-457200" algn="just">
              <a:spcBef>
                <a:spcPts val="720"/>
              </a:spcBef>
              <a:buFont typeface="Wingdings" pitchFamily="2" charset="2"/>
              <a:buChar char="Ø"/>
              <a:tabLst>
                <a:tab pos="520700" algn="l"/>
              </a:tabLst>
            </a:pPr>
            <a:r>
              <a:rPr lang="en-US" sz="2000" b="1" dirty="0" smtClean="0">
                <a:solidFill>
                  <a:schemeClr val="accent3">
                    <a:lumMod val="60000"/>
                    <a:lumOff val="40000"/>
                  </a:schemeClr>
                </a:solidFill>
                <a:latin typeface="Times New Roman"/>
                <a:cs typeface="Times New Roman"/>
              </a:rPr>
              <a:t>Develop </a:t>
            </a:r>
            <a:r>
              <a:rPr lang="en-US" sz="2000" b="1" spc="-10" dirty="0">
                <a:solidFill>
                  <a:schemeClr val="accent3">
                    <a:lumMod val="60000"/>
                    <a:lumOff val="40000"/>
                  </a:schemeClr>
                </a:solidFill>
                <a:latin typeface="Times New Roman"/>
                <a:cs typeface="Times New Roman"/>
              </a:rPr>
              <a:t>and </a:t>
            </a:r>
            <a:r>
              <a:rPr lang="en-US" sz="2000" b="1" spc="-15" dirty="0">
                <a:solidFill>
                  <a:schemeClr val="accent3">
                    <a:lumMod val="60000"/>
                    <a:lumOff val="40000"/>
                  </a:schemeClr>
                </a:solidFill>
                <a:latin typeface="Times New Roman"/>
                <a:cs typeface="Times New Roman"/>
              </a:rPr>
              <a:t>grow venture </a:t>
            </a:r>
            <a:r>
              <a:rPr lang="en-US" sz="2000" dirty="0">
                <a:latin typeface="Times New Roman"/>
                <a:cs typeface="Times New Roman"/>
              </a:rPr>
              <a:t>: </a:t>
            </a:r>
            <a:r>
              <a:rPr lang="en-US" sz="2000" dirty="0" smtClean="0">
                <a:latin typeface="Times New Roman"/>
                <a:cs typeface="Times New Roman"/>
              </a:rPr>
              <a:t>It </a:t>
            </a:r>
            <a:r>
              <a:rPr lang="en-US" sz="2000" spc="-10" dirty="0">
                <a:latin typeface="Times New Roman"/>
                <a:cs typeface="Times New Roman"/>
              </a:rPr>
              <a:t>is </a:t>
            </a:r>
            <a:r>
              <a:rPr lang="en-US" sz="2000" dirty="0">
                <a:latin typeface="Times New Roman"/>
                <a:cs typeface="Times New Roman"/>
              </a:rPr>
              <a:t>not only  important </a:t>
            </a:r>
            <a:r>
              <a:rPr lang="en-US" sz="2000" spc="-5" dirty="0">
                <a:latin typeface="Times New Roman"/>
                <a:cs typeface="Times New Roman"/>
              </a:rPr>
              <a:t>to start </a:t>
            </a:r>
            <a:r>
              <a:rPr lang="en-US" sz="2000" dirty="0">
                <a:latin typeface="Times New Roman"/>
                <a:cs typeface="Times New Roman"/>
              </a:rPr>
              <a:t>a venture but </a:t>
            </a:r>
            <a:r>
              <a:rPr lang="en-US" sz="2000" spc="-5" dirty="0">
                <a:latin typeface="Times New Roman"/>
                <a:cs typeface="Times New Roman"/>
              </a:rPr>
              <a:t>also </a:t>
            </a:r>
            <a:r>
              <a:rPr lang="en-US" sz="2000" dirty="0">
                <a:latin typeface="Times New Roman"/>
                <a:cs typeface="Times New Roman"/>
              </a:rPr>
              <a:t>company  </a:t>
            </a:r>
            <a:r>
              <a:rPr lang="en-US" sz="2000" spc="-5" dirty="0">
                <a:latin typeface="Times New Roman"/>
                <a:cs typeface="Times New Roman"/>
              </a:rPr>
              <a:t>should be </a:t>
            </a:r>
            <a:r>
              <a:rPr lang="en-US" sz="2000" dirty="0">
                <a:latin typeface="Times New Roman"/>
                <a:cs typeface="Times New Roman"/>
              </a:rPr>
              <a:t>able </a:t>
            </a:r>
            <a:r>
              <a:rPr lang="en-US" sz="2000" spc="-5" dirty="0">
                <a:latin typeface="Times New Roman"/>
                <a:cs typeface="Times New Roman"/>
              </a:rPr>
              <a:t>to respond to changes </a:t>
            </a:r>
            <a:r>
              <a:rPr lang="en-US" sz="2000" dirty="0">
                <a:latin typeface="Times New Roman"/>
                <a:cs typeface="Times New Roman"/>
              </a:rPr>
              <a:t>happening  </a:t>
            </a:r>
            <a:r>
              <a:rPr lang="en-US" sz="2000" spc="-5" dirty="0">
                <a:latin typeface="Times New Roman"/>
                <a:cs typeface="Times New Roman"/>
              </a:rPr>
              <a:t>in </a:t>
            </a:r>
            <a:r>
              <a:rPr lang="en-US" sz="2000" dirty="0">
                <a:latin typeface="Times New Roman"/>
                <a:cs typeface="Times New Roman"/>
              </a:rPr>
              <a:t>the </a:t>
            </a:r>
            <a:r>
              <a:rPr lang="en-US" sz="2000" spc="-5" dirty="0">
                <a:latin typeface="Times New Roman"/>
                <a:cs typeface="Times New Roman"/>
              </a:rPr>
              <a:t>business </a:t>
            </a:r>
            <a:r>
              <a:rPr lang="en-US" sz="2000" dirty="0">
                <a:latin typeface="Times New Roman"/>
                <a:cs typeface="Times New Roman"/>
              </a:rPr>
              <a:t>market which </a:t>
            </a:r>
            <a:r>
              <a:rPr lang="en-US" sz="2000" spc="-10" dirty="0">
                <a:latin typeface="Times New Roman"/>
                <a:cs typeface="Times New Roman"/>
              </a:rPr>
              <a:t>is </a:t>
            </a:r>
            <a:r>
              <a:rPr lang="en-US" sz="2000" dirty="0">
                <a:latin typeface="Times New Roman"/>
                <a:cs typeface="Times New Roman"/>
              </a:rPr>
              <a:t>crucial factor  </a:t>
            </a:r>
            <a:r>
              <a:rPr lang="en-US" sz="2000" spc="-5" dirty="0">
                <a:latin typeface="Times New Roman"/>
                <a:cs typeface="Times New Roman"/>
              </a:rPr>
              <a:t>deciding existence </a:t>
            </a:r>
            <a:r>
              <a:rPr lang="en-US" sz="2000" dirty="0">
                <a:latin typeface="Times New Roman"/>
                <a:cs typeface="Times New Roman"/>
              </a:rPr>
              <a:t>of</a:t>
            </a:r>
            <a:r>
              <a:rPr lang="en-US" sz="2000" spc="60" dirty="0">
                <a:latin typeface="Times New Roman"/>
                <a:cs typeface="Times New Roman"/>
              </a:rPr>
              <a:t> </a:t>
            </a:r>
            <a:r>
              <a:rPr lang="en-US" sz="2000" spc="-25" dirty="0">
                <a:latin typeface="Times New Roman"/>
                <a:cs typeface="Times New Roman"/>
              </a:rPr>
              <a:t>company</a:t>
            </a:r>
            <a:endParaRPr lang="en-IN" sz="2000" dirty="0"/>
          </a:p>
        </p:txBody>
      </p:sp>
    </p:spTree>
    <p:extLst>
      <p:ext uri="{BB962C8B-B14F-4D97-AF65-F5344CB8AC3E}">
        <p14:creationId xmlns:p14="http://schemas.microsoft.com/office/powerpoint/2010/main" val="690235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0548664" y="692696"/>
            <a:ext cx="648072" cy="360040"/>
          </a:xfrm>
        </p:spPr>
        <p:txBody>
          <a:bodyPr>
            <a:normAutofit fontScale="90000"/>
          </a:bodyPr>
          <a:lstStyle/>
          <a:p>
            <a:endParaRPr lang="en-IN" dirty="0"/>
          </a:p>
        </p:txBody>
      </p:sp>
      <p:sp>
        <p:nvSpPr>
          <p:cNvPr id="3" name="Content Placeholder 2"/>
          <p:cNvSpPr>
            <a:spLocks noGrp="1"/>
          </p:cNvSpPr>
          <p:nvPr>
            <p:ph idx="1"/>
          </p:nvPr>
        </p:nvSpPr>
        <p:spPr>
          <a:xfrm>
            <a:off x="539552" y="1457400"/>
            <a:ext cx="8280920" cy="5400600"/>
          </a:xfrm>
        </p:spPr>
        <p:txBody>
          <a:bodyPr>
            <a:normAutofit/>
          </a:bodyPr>
          <a:lstStyle/>
          <a:p>
            <a:pPr marL="354965" marR="5080" indent="-342900" algn="just">
              <a:lnSpc>
                <a:spcPct val="100000"/>
              </a:lnSpc>
              <a:spcBef>
                <a:spcPts val="100"/>
              </a:spcBef>
              <a:buFont typeface="Wingdings" pitchFamily="2" charset="2"/>
              <a:buChar char="Ø"/>
              <a:tabLst>
                <a:tab pos="457834" algn="l"/>
              </a:tabLst>
            </a:pPr>
            <a:r>
              <a:rPr lang="en-US" sz="2400" b="1" dirty="0">
                <a:solidFill>
                  <a:schemeClr val="accent3">
                    <a:lumMod val="60000"/>
                    <a:lumOff val="40000"/>
                  </a:schemeClr>
                </a:solidFill>
                <a:latin typeface="Times New Roman"/>
                <a:cs typeface="Times New Roman"/>
              </a:rPr>
              <a:t>Delegate, </a:t>
            </a:r>
            <a:r>
              <a:rPr lang="en-US" sz="2400" b="1" spc="-10" dirty="0">
                <a:solidFill>
                  <a:schemeClr val="accent3">
                    <a:lumMod val="60000"/>
                    <a:lumOff val="40000"/>
                  </a:schemeClr>
                </a:solidFill>
                <a:latin typeface="Times New Roman"/>
                <a:cs typeface="Times New Roman"/>
              </a:rPr>
              <a:t>direct </a:t>
            </a:r>
            <a:r>
              <a:rPr lang="en-US" sz="2400" b="1" spc="-5" dirty="0">
                <a:solidFill>
                  <a:schemeClr val="accent3">
                    <a:lumMod val="60000"/>
                    <a:lumOff val="40000"/>
                  </a:schemeClr>
                </a:solidFill>
                <a:latin typeface="Times New Roman"/>
                <a:cs typeface="Times New Roman"/>
              </a:rPr>
              <a:t>and </a:t>
            </a:r>
            <a:r>
              <a:rPr lang="en-US" sz="2400" b="1" dirty="0">
                <a:solidFill>
                  <a:schemeClr val="accent3">
                    <a:lumMod val="60000"/>
                    <a:lumOff val="40000"/>
                  </a:schemeClr>
                </a:solidFill>
                <a:latin typeface="Times New Roman"/>
                <a:cs typeface="Times New Roman"/>
              </a:rPr>
              <a:t>lead </a:t>
            </a:r>
            <a:r>
              <a:rPr lang="en-US" sz="2400" b="1" spc="-5" dirty="0">
                <a:solidFill>
                  <a:schemeClr val="accent3">
                    <a:lumMod val="60000"/>
                    <a:lumOff val="40000"/>
                  </a:schemeClr>
                </a:solidFill>
                <a:latin typeface="Times New Roman"/>
                <a:cs typeface="Times New Roman"/>
              </a:rPr>
              <a:t>the plan </a:t>
            </a:r>
            <a:r>
              <a:rPr lang="en-US" sz="2400" dirty="0">
                <a:latin typeface="Times New Roman"/>
                <a:cs typeface="Times New Roman"/>
              </a:rPr>
              <a:t>: </a:t>
            </a:r>
            <a:r>
              <a:rPr lang="en-US" sz="2400" dirty="0" smtClean="0">
                <a:latin typeface="Times New Roman"/>
                <a:cs typeface="Times New Roman"/>
              </a:rPr>
              <a:t>During </a:t>
            </a:r>
            <a:r>
              <a:rPr lang="en-US" sz="2400" dirty="0">
                <a:latin typeface="Times New Roman"/>
                <a:cs typeface="Times New Roman"/>
              </a:rPr>
              <a:t>the  growth </a:t>
            </a:r>
            <a:r>
              <a:rPr lang="en-US" sz="2400" spc="-5" dirty="0">
                <a:latin typeface="Times New Roman"/>
                <a:cs typeface="Times New Roman"/>
              </a:rPr>
              <a:t>stage </a:t>
            </a:r>
            <a:r>
              <a:rPr lang="en-US" sz="2400" dirty="0">
                <a:latin typeface="Times New Roman"/>
                <a:cs typeface="Times New Roman"/>
              </a:rPr>
              <a:t>of the company entrepreneur should  </a:t>
            </a:r>
            <a:r>
              <a:rPr lang="en-US" sz="2400" spc="-5" dirty="0">
                <a:latin typeface="Times New Roman"/>
                <a:cs typeface="Times New Roman"/>
              </a:rPr>
              <a:t>provide </a:t>
            </a:r>
            <a:r>
              <a:rPr lang="en-US" sz="2400" dirty="0">
                <a:latin typeface="Times New Roman"/>
                <a:cs typeface="Times New Roman"/>
              </a:rPr>
              <a:t>required resources for the company and  </a:t>
            </a:r>
            <a:r>
              <a:rPr lang="en-US" sz="2400" spc="-5" dirty="0">
                <a:latin typeface="Times New Roman"/>
                <a:cs typeface="Times New Roman"/>
              </a:rPr>
              <a:t>during </a:t>
            </a:r>
            <a:r>
              <a:rPr lang="en-US" sz="2400" dirty="0">
                <a:latin typeface="Times New Roman"/>
                <a:cs typeface="Times New Roman"/>
              </a:rPr>
              <a:t>later stage entrepreneur should come </a:t>
            </a:r>
            <a:r>
              <a:rPr lang="en-US" sz="2400" spc="10" dirty="0">
                <a:latin typeface="Times New Roman"/>
                <a:cs typeface="Times New Roman"/>
              </a:rPr>
              <a:t>up  </a:t>
            </a:r>
            <a:r>
              <a:rPr lang="en-US" sz="2400" spc="-5" dirty="0">
                <a:latin typeface="Times New Roman"/>
                <a:cs typeface="Times New Roman"/>
              </a:rPr>
              <a:t>with effective </a:t>
            </a:r>
            <a:r>
              <a:rPr lang="en-US" sz="2400" dirty="0">
                <a:latin typeface="Times New Roman"/>
                <a:cs typeface="Times New Roman"/>
              </a:rPr>
              <a:t>strategies </a:t>
            </a:r>
            <a:r>
              <a:rPr lang="en-US" sz="2400" spc="-5" dirty="0">
                <a:latin typeface="Times New Roman"/>
                <a:cs typeface="Times New Roman"/>
              </a:rPr>
              <a:t>to </a:t>
            </a:r>
            <a:r>
              <a:rPr lang="en-US" sz="2400" dirty="0">
                <a:latin typeface="Times New Roman"/>
                <a:cs typeface="Times New Roman"/>
              </a:rPr>
              <a:t>face competition and  guide employees in company performing role </a:t>
            </a:r>
            <a:r>
              <a:rPr lang="en-US" sz="2400" spc="10" dirty="0">
                <a:latin typeface="Times New Roman"/>
                <a:cs typeface="Times New Roman"/>
              </a:rPr>
              <a:t>of </a:t>
            </a:r>
            <a:r>
              <a:rPr lang="en-US" sz="2400" spc="770" dirty="0">
                <a:latin typeface="Times New Roman"/>
                <a:cs typeface="Times New Roman"/>
              </a:rPr>
              <a:t> </a:t>
            </a:r>
            <a:r>
              <a:rPr lang="en-US" sz="2400" spc="-25" dirty="0">
                <a:latin typeface="Times New Roman"/>
                <a:cs typeface="Times New Roman"/>
              </a:rPr>
              <a:t>leader</a:t>
            </a:r>
            <a:r>
              <a:rPr lang="en-US" sz="2400" spc="-25" dirty="0" smtClean="0">
                <a:latin typeface="Times New Roman"/>
                <a:cs typeface="Times New Roman"/>
              </a:rPr>
              <a:t>.</a:t>
            </a:r>
          </a:p>
          <a:p>
            <a:pPr marL="396240" marR="5080" indent="-384175" algn="just">
              <a:lnSpc>
                <a:spcPct val="100000"/>
              </a:lnSpc>
              <a:spcBef>
                <a:spcPts val="100"/>
              </a:spcBef>
              <a:buFont typeface="Arial"/>
              <a:buAutoNum type="arabicPeriod" startAt="9"/>
              <a:tabLst>
                <a:tab pos="457834" algn="l"/>
              </a:tabLst>
            </a:pPr>
            <a:endParaRPr lang="en-US" sz="2400" dirty="0">
              <a:latin typeface="Times New Roman"/>
              <a:cs typeface="Times New Roman"/>
            </a:endParaRPr>
          </a:p>
          <a:p>
            <a:pPr marL="354965" marR="6985" indent="-342900" algn="just">
              <a:lnSpc>
                <a:spcPct val="100000"/>
              </a:lnSpc>
              <a:spcBef>
                <a:spcPts val="720"/>
              </a:spcBef>
              <a:buFont typeface="Wingdings" pitchFamily="2" charset="2"/>
              <a:buChar char="Ø"/>
              <a:tabLst>
                <a:tab pos="600075" algn="l"/>
              </a:tabLst>
            </a:pPr>
            <a:r>
              <a:rPr lang="en-US" sz="2400" b="1" spc="-5" dirty="0">
                <a:solidFill>
                  <a:schemeClr val="accent3">
                    <a:lumMod val="60000"/>
                    <a:lumOff val="40000"/>
                  </a:schemeClr>
                </a:solidFill>
                <a:latin typeface="Times New Roman"/>
                <a:cs typeface="Times New Roman"/>
              </a:rPr>
              <a:t>Supervise and </a:t>
            </a:r>
            <a:r>
              <a:rPr lang="en-US" sz="2400" b="1" spc="-10" dirty="0">
                <a:solidFill>
                  <a:schemeClr val="accent3">
                    <a:lumMod val="60000"/>
                    <a:lumOff val="40000"/>
                  </a:schemeClr>
                </a:solidFill>
                <a:latin typeface="Times New Roman"/>
                <a:cs typeface="Times New Roman"/>
              </a:rPr>
              <a:t>control </a:t>
            </a:r>
            <a:r>
              <a:rPr lang="en-US" sz="2400" dirty="0">
                <a:latin typeface="Times New Roman"/>
                <a:cs typeface="Times New Roman"/>
              </a:rPr>
              <a:t>: </a:t>
            </a:r>
            <a:r>
              <a:rPr lang="en-US" sz="2400" dirty="0" smtClean="0">
                <a:latin typeface="Times New Roman"/>
                <a:cs typeface="Times New Roman"/>
              </a:rPr>
              <a:t>For </a:t>
            </a:r>
            <a:r>
              <a:rPr lang="en-US" sz="2400" spc="-5" dirty="0">
                <a:latin typeface="Times New Roman"/>
                <a:cs typeface="Times New Roman"/>
              </a:rPr>
              <a:t>success </a:t>
            </a:r>
            <a:r>
              <a:rPr lang="en-US" sz="2400" dirty="0">
                <a:latin typeface="Times New Roman"/>
                <a:cs typeface="Times New Roman"/>
              </a:rPr>
              <a:t>of </a:t>
            </a:r>
            <a:r>
              <a:rPr lang="en-US" sz="2400" spc="-5" dirty="0">
                <a:latin typeface="Times New Roman"/>
                <a:cs typeface="Times New Roman"/>
              </a:rPr>
              <a:t>business  </a:t>
            </a:r>
            <a:r>
              <a:rPr lang="en-US" sz="2400" dirty="0">
                <a:latin typeface="Times New Roman"/>
                <a:cs typeface="Times New Roman"/>
              </a:rPr>
              <a:t>it </a:t>
            </a:r>
            <a:r>
              <a:rPr lang="en-US" sz="2400" spc="-10" dirty="0">
                <a:latin typeface="Times New Roman"/>
                <a:cs typeface="Times New Roman"/>
              </a:rPr>
              <a:t>is </a:t>
            </a:r>
            <a:r>
              <a:rPr lang="en-US" sz="2400" dirty="0">
                <a:latin typeface="Times New Roman"/>
                <a:cs typeface="Times New Roman"/>
              </a:rPr>
              <a:t>important </a:t>
            </a:r>
            <a:r>
              <a:rPr lang="en-US" sz="2400" spc="-5" dirty="0">
                <a:latin typeface="Times New Roman"/>
                <a:cs typeface="Times New Roman"/>
              </a:rPr>
              <a:t>to </a:t>
            </a:r>
            <a:r>
              <a:rPr lang="en-US" sz="2400" dirty="0">
                <a:latin typeface="Times New Roman"/>
                <a:cs typeface="Times New Roman"/>
              </a:rPr>
              <a:t>have </a:t>
            </a:r>
            <a:r>
              <a:rPr lang="en-US" sz="2400" spc="-5" dirty="0">
                <a:latin typeface="Times New Roman"/>
                <a:cs typeface="Times New Roman"/>
              </a:rPr>
              <a:t>suitable </a:t>
            </a:r>
            <a:r>
              <a:rPr lang="en-US" sz="2400" dirty="0">
                <a:latin typeface="Times New Roman"/>
                <a:cs typeface="Times New Roman"/>
              </a:rPr>
              <a:t>mechanism </a:t>
            </a:r>
            <a:r>
              <a:rPr lang="en-US" sz="2400" spc="-10" dirty="0">
                <a:latin typeface="Times New Roman"/>
                <a:cs typeface="Times New Roman"/>
              </a:rPr>
              <a:t>in  </a:t>
            </a:r>
            <a:r>
              <a:rPr lang="en-US" sz="2400" dirty="0">
                <a:latin typeface="Times New Roman"/>
                <a:cs typeface="Times New Roman"/>
              </a:rPr>
              <a:t>place </a:t>
            </a:r>
            <a:r>
              <a:rPr lang="en-US" sz="2400" spc="-5" dirty="0">
                <a:latin typeface="Times New Roman"/>
                <a:cs typeface="Times New Roman"/>
              </a:rPr>
              <a:t>so </a:t>
            </a:r>
            <a:r>
              <a:rPr lang="en-US" sz="2400" dirty="0">
                <a:latin typeface="Times New Roman"/>
                <a:cs typeface="Times New Roman"/>
              </a:rPr>
              <a:t>that entrepreneur can track overall  </a:t>
            </a:r>
            <a:r>
              <a:rPr lang="en-US" sz="2400" spc="-5" dirty="0">
                <a:latin typeface="Times New Roman"/>
                <a:cs typeface="Times New Roman"/>
              </a:rPr>
              <a:t>success </a:t>
            </a:r>
            <a:r>
              <a:rPr lang="en-US" sz="2400" dirty="0">
                <a:latin typeface="Times New Roman"/>
                <a:cs typeface="Times New Roman"/>
              </a:rPr>
              <a:t>of the </a:t>
            </a:r>
            <a:r>
              <a:rPr lang="en-US" sz="2400" spc="-25" dirty="0">
                <a:latin typeface="Times New Roman"/>
                <a:cs typeface="Times New Roman"/>
              </a:rPr>
              <a:t>company.</a:t>
            </a:r>
            <a:endParaRPr lang="en-US" sz="2400" dirty="0">
              <a:latin typeface="Times New Roman"/>
              <a:cs typeface="Times New Roman"/>
            </a:endParaRPr>
          </a:p>
          <a:p>
            <a:endParaRPr lang="en-IN" dirty="0"/>
          </a:p>
        </p:txBody>
      </p:sp>
    </p:spTree>
    <p:extLst>
      <p:ext uri="{BB962C8B-B14F-4D97-AF65-F5344CB8AC3E}">
        <p14:creationId xmlns:p14="http://schemas.microsoft.com/office/powerpoint/2010/main" val="3550493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6616" y="274638"/>
            <a:ext cx="1800200" cy="1066130"/>
          </a:xfrm>
        </p:spPr>
        <p:txBody>
          <a:bodyPr/>
          <a:lstStyle/>
          <a:p>
            <a:endParaRPr lang="en-IN" dirty="0"/>
          </a:p>
        </p:txBody>
      </p:sp>
      <p:sp>
        <p:nvSpPr>
          <p:cNvPr id="3" name="Content Placeholder 2"/>
          <p:cNvSpPr>
            <a:spLocks noGrp="1"/>
          </p:cNvSpPr>
          <p:nvPr>
            <p:ph idx="1"/>
          </p:nvPr>
        </p:nvSpPr>
        <p:spPr>
          <a:xfrm>
            <a:off x="899592" y="1844824"/>
            <a:ext cx="7467600" cy="5217443"/>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36576" indent="0" algn="ctr">
              <a:buNone/>
            </a:pPr>
            <a:r>
              <a:rPr lang="en-IN"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CHARACTERISTICS OF      ENTREPRENEUR</a:t>
            </a:r>
            <a:endParaRPr lang="en-IN"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35125482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2492880" y="692696"/>
            <a:ext cx="432048" cy="360040"/>
          </a:xfrm>
        </p:spPr>
        <p:txBody>
          <a:bodyPr>
            <a:normAutofit fontScale="90000"/>
          </a:bodyPr>
          <a:lstStyle/>
          <a:p>
            <a:endParaRPr lang="en-US" dirty="0">
              <a:latin typeface="Bookman Old Style" pitchFamily="18" charset="0"/>
            </a:endParaRPr>
          </a:p>
        </p:txBody>
      </p:sp>
      <p:sp>
        <p:nvSpPr>
          <p:cNvPr id="3" name="Content Placeholder 2"/>
          <p:cNvSpPr>
            <a:spLocks noGrp="1"/>
          </p:cNvSpPr>
          <p:nvPr>
            <p:ph idx="1"/>
          </p:nvPr>
        </p:nvSpPr>
        <p:spPr>
          <a:xfrm>
            <a:off x="611560" y="764704"/>
            <a:ext cx="7673280" cy="5433467"/>
          </a:xfrm>
        </p:spPr>
        <p:txBody>
          <a:bodyPr>
            <a:normAutofit fontScale="70000" lnSpcReduction="20000"/>
          </a:bodyPr>
          <a:lstStyle/>
          <a:p>
            <a:r>
              <a:rPr lang="en-US" b="1" dirty="0" smtClean="0">
                <a:solidFill>
                  <a:schemeClr val="accent3">
                    <a:lumMod val="60000"/>
                    <a:lumOff val="40000"/>
                  </a:schemeClr>
                </a:solidFill>
                <a:latin typeface="Bookman Old Style" pitchFamily="18" charset="0"/>
              </a:rPr>
              <a:t>Vision</a:t>
            </a:r>
            <a:r>
              <a:rPr lang="en-US" dirty="0" smtClean="0">
                <a:latin typeface="Bookman Old Style" pitchFamily="18" charset="0"/>
              </a:rPr>
              <a:t>: Entrepreneur works hard to fulfill his dream in  process to achieve his objective, he visualizes market  scenario, socio economic, and technological environment  based on these information he predicts future situation  and accordingly plans his vision and ways to achieve  desired objective.</a:t>
            </a:r>
          </a:p>
          <a:p>
            <a:endParaRPr lang="en-US" b="1" dirty="0" smtClean="0">
              <a:latin typeface="Bookman Old Style" pitchFamily="18" charset="0"/>
            </a:endParaRPr>
          </a:p>
          <a:p>
            <a:r>
              <a:rPr lang="en-US" b="1" dirty="0" smtClean="0">
                <a:solidFill>
                  <a:schemeClr val="accent3">
                    <a:lumMod val="60000"/>
                    <a:lumOff val="40000"/>
                  </a:schemeClr>
                </a:solidFill>
                <a:latin typeface="Bookman Old Style" pitchFamily="18" charset="0"/>
              </a:rPr>
              <a:t>Knowledge</a:t>
            </a:r>
            <a:r>
              <a:rPr lang="en-US" dirty="0" smtClean="0">
                <a:latin typeface="Bookman Old Style" pitchFamily="18" charset="0"/>
              </a:rPr>
              <a:t>: As entrepreneur is soul of organization he is  required to have knowledge about all the operations  carried in organization so that he can direct and regulate  activities of his employees from time to time.</a:t>
            </a:r>
          </a:p>
          <a:p>
            <a:endParaRPr lang="en-US" dirty="0" smtClean="0">
              <a:latin typeface="Bookman Old Style" pitchFamily="18" charset="0"/>
            </a:endParaRPr>
          </a:p>
          <a:p>
            <a:r>
              <a:rPr lang="en-US" b="1" dirty="0" smtClean="0">
                <a:solidFill>
                  <a:schemeClr val="accent3">
                    <a:lumMod val="60000"/>
                    <a:lumOff val="40000"/>
                  </a:schemeClr>
                </a:solidFill>
                <a:latin typeface="Bookman Old Style" pitchFamily="18" charset="0"/>
              </a:rPr>
              <a:t>Desire to succeed</a:t>
            </a:r>
            <a:r>
              <a:rPr lang="en-US" dirty="0" smtClean="0">
                <a:latin typeface="Bookman Old Style" pitchFamily="18" charset="0"/>
              </a:rPr>
              <a:t>: Entrepreneur are recognized in society  because of their varied mindset and high dreams which  motivates them to bring in invention and innovation in  are of their business.</a:t>
            </a:r>
          </a:p>
          <a:p>
            <a:endParaRPr lang="en-IN" dirty="0"/>
          </a:p>
        </p:txBody>
      </p:sp>
    </p:spTree>
    <p:extLst>
      <p:ext uri="{BB962C8B-B14F-4D97-AF65-F5344CB8AC3E}">
        <p14:creationId xmlns:p14="http://schemas.microsoft.com/office/powerpoint/2010/main" val="4149389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492880" y="274638"/>
            <a:ext cx="432048" cy="994122"/>
          </a:xfrm>
        </p:spPr>
        <p:txBody>
          <a:bodyPr/>
          <a:lstStyle/>
          <a:p>
            <a:endParaRPr lang="en-IN" dirty="0"/>
          </a:p>
        </p:txBody>
      </p:sp>
      <p:sp>
        <p:nvSpPr>
          <p:cNvPr id="3" name="Content Placeholder 2"/>
          <p:cNvSpPr>
            <a:spLocks noGrp="1"/>
          </p:cNvSpPr>
          <p:nvPr>
            <p:ph idx="1"/>
          </p:nvPr>
        </p:nvSpPr>
        <p:spPr>
          <a:xfrm>
            <a:off x="467544" y="836712"/>
            <a:ext cx="8136904" cy="5904656"/>
          </a:xfrm>
        </p:spPr>
        <p:txBody>
          <a:bodyPr>
            <a:normAutofit/>
          </a:bodyPr>
          <a:lstStyle/>
          <a:p>
            <a:r>
              <a:rPr lang="en-US" sz="2400" b="1" dirty="0" smtClean="0">
                <a:solidFill>
                  <a:schemeClr val="accent3">
                    <a:lumMod val="60000"/>
                    <a:lumOff val="40000"/>
                  </a:schemeClr>
                </a:solidFill>
                <a:latin typeface="Bookman Old Style" pitchFamily="18" charset="0"/>
              </a:rPr>
              <a:t>Independence</a:t>
            </a:r>
            <a:r>
              <a:rPr lang="en-US" sz="2400" dirty="0" smtClean="0">
                <a:latin typeface="Bookman Old Style" pitchFamily="18" charset="0"/>
              </a:rPr>
              <a:t> : Entrepreneur needs independence in  his work area as they are not know to follow their  rule of thumb.</a:t>
            </a:r>
          </a:p>
          <a:p>
            <a:endParaRPr lang="en-US" sz="2400" dirty="0" smtClean="0">
              <a:latin typeface="Bookman Old Style" pitchFamily="18" charset="0"/>
            </a:endParaRPr>
          </a:p>
          <a:p>
            <a:r>
              <a:rPr lang="en-US" sz="2400" b="1" dirty="0" smtClean="0">
                <a:solidFill>
                  <a:schemeClr val="accent3">
                    <a:lumMod val="60000"/>
                    <a:lumOff val="40000"/>
                  </a:schemeClr>
                </a:solidFill>
                <a:latin typeface="Bookman Old Style" pitchFamily="18" charset="0"/>
              </a:rPr>
              <a:t>Optimistic</a:t>
            </a:r>
            <a:r>
              <a:rPr lang="en-US" sz="2400" dirty="0" smtClean="0">
                <a:latin typeface="Bookman Old Style" pitchFamily="18" charset="0"/>
              </a:rPr>
              <a:t>: </a:t>
            </a:r>
            <a:r>
              <a:rPr lang="en-US" sz="2400" dirty="0">
                <a:latin typeface="Bookman Old Style" pitchFamily="18" charset="0"/>
              </a:rPr>
              <a:t>E</a:t>
            </a:r>
            <a:r>
              <a:rPr lang="en-US" sz="2400" dirty="0" smtClean="0">
                <a:latin typeface="Bookman Old Style" pitchFamily="18" charset="0"/>
              </a:rPr>
              <a:t>ntrepreneurs are optimistic about  achieving their objective as they intend to take risk to  any extent to accomplish desired goals.</a:t>
            </a:r>
          </a:p>
          <a:p>
            <a:endParaRPr lang="en-US" sz="2400" dirty="0" smtClean="0">
              <a:latin typeface="Bookman Old Style" pitchFamily="18" charset="0"/>
            </a:endParaRPr>
          </a:p>
          <a:p>
            <a:r>
              <a:rPr lang="en-US" sz="2400" b="1" dirty="0" smtClean="0">
                <a:solidFill>
                  <a:schemeClr val="accent3">
                    <a:lumMod val="60000"/>
                    <a:lumOff val="40000"/>
                  </a:schemeClr>
                </a:solidFill>
                <a:latin typeface="Bookman Old Style" pitchFamily="18" charset="0"/>
              </a:rPr>
              <a:t>Value addition</a:t>
            </a:r>
            <a:r>
              <a:rPr lang="en-US" sz="2400" dirty="0" smtClean="0">
                <a:latin typeface="Bookman Old Style" pitchFamily="18" charset="0"/>
              </a:rPr>
              <a:t>: Entrepreneurs are known for bringing  new things in market. They create, innovate, add  value to existing products in market.</a:t>
            </a:r>
          </a:p>
          <a:p>
            <a:endParaRPr lang="en-IN" dirty="0"/>
          </a:p>
        </p:txBody>
      </p:sp>
    </p:spTree>
    <p:extLst>
      <p:ext uri="{BB962C8B-B14F-4D97-AF65-F5344CB8AC3E}">
        <p14:creationId xmlns:p14="http://schemas.microsoft.com/office/powerpoint/2010/main" val="3795912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flipV="1">
            <a:off x="12492880" y="1412776"/>
            <a:ext cx="432048" cy="2664296"/>
          </a:xfrm>
        </p:spPr>
        <p:txBody>
          <a:bodyPr/>
          <a:lstStyle/>
          <a:p>
            <a:endParaRPr lang="en-IN" dirty="0"/>
          </a:p>
        </p:txBody>
      </p:sp>
      <p:sp>
        <p:nvSpPr>
          <p:cNvPr id="3" name="Content Placeholder 2"/>
          <p:cNvSpPr>
            <a:spLocks noGrp="1"/>
          </p:cNvSpPr>
          <p:nvPr>
            <p:ph idx="1"/>
          </p:nvPr>
        </p:nvSpPr>
        <p:spPr>
          <a:xfrm>
            <a:off x="467544" y="548680"/>
            <a:ext cx="8064896" cy="5832648"/>
          </a:xfrm>
        </p:spPr>
        <p:txBody>
          <a:bodyPr>
            <a:normAutofit/>
          </a:bodyPr>
          <a:lstStyle/>
          <a:p>
            <a:r>
              <a:rPr lang="en-US" sz="2400" b="1" dirty="0" smtClean="0">
                <a:solidFill>
                  <a:schemeClr val="accent3">
                    <a:lumMod val="60000"/>
                    <a:lumOff val="40000"/>
                  </a:schemeClr>
                </a:solidFill>
                <a:latin typeface="Bookman Old Style" pitchFamily="18" charset="0"/>
              </a:rPr>
              <a:t>Hardworking</a:t>
            </a:r>
            <a:r>
              <a:rPr lang="en-US" sz="2400" dirty="0" smtClean="0">
                <a:solidFill>
                  <a:schemeClr val="accent3">
                    <a:lumMod val="60000"/>
                    <a:lumOff val="40000"/>
                  </a:schemeClr>
                </a:solidFill>
                <a:latin typeface="Bookman Old Style" pitchFamily="18" charset="0"/>
              </a:rPr>
              <a:t>:</a:t>
            </a:r>
            <a:r>
              <a:rPr lang="en-US" sz="2400" dirty="0" smtClean="0">
                <a:latin typeface="Bookman Old Style" pitchFamily="18" charset="0"/>
              </a:rPr>
              <a:t> Entrepreneur are know to be  workaholic. They put in continuous efforts to  achieve success and know that their is no  substitute for hard work.</a:t>
            </a:r>
          </a:p>
          <a:p>
            <a:endParaRPr lang="en-US" sz="2400" dirty="0" smtClean="0">
              <a:latin typeface="Bookman Old Style" pitchFamily="18" charset="0"/>
            </a:endParaRPr>
          </a:p>
          <a:p>
            <a:r>
              <a:rPr lang="en-US" sz="2400" b="1" dirty="0" smtClean="0">
                <a:solidFill>
                  <a:schemeClr val="accent3">
                    <a:lumMod val="60000"/>
                    <a:lumOff val="40000"/>
                  </a:schemeClr>
                </a:solidFill>
                <a:latin typeface="Bookman Old Style" pitchFamily="18" charset="0"/>
              </a:rPr>
              <a:t>Risk taking</a:t>
            </a:r>
            <a:r>
              <a:rPr lang="en-US" sz="2400" dirty="0" smtClean="0">
                <a:solidFill>
                  <a:schemeClr val="accent3">
                    <a:lumMod val="60000"/>
                    <a:lumOff val="40000"/>
                  </a:schemeClr>
                </a:solidFill>
                <a:latin typeface="Bookman Old Style" pitchFamily="18" charset="0"/>
              </a:rPr>
              <a:t>: </a:t>
            </a:r>
            <a:r>
              <a:rPr lang="en-US" sz="2400" dirty="0">
                <a:latin typeface="Bookman Old Style" pitchFamily="18" charset="0"/>
              </a:rPr>
              <a:t>A</a:t>
            </a:r>
            <a:r>
              <a:rPr lang="en-US" sz="2400" dirty="0" smtClean="0">
                <a:latin typeface="Bookman Old Style" pitchFamily="18" charset="0"/>
              </a:rPr>
              <a:t>bility is one of the major trait of  successful entrepreneur .</a:t>
            </a:r>
          </a:p>
          <a:p>
            <a:endParaRPr lang="en-US" sz="2400" dirty="0" smtClean="0">
              <a:latin typeface="Bookman Old Style" pitchFamily="18" charset="0"/>
            </a:endParaRPr>
          </a:p>
          <a:p>
            <a:r>
              <a:rPr lang="en-US" sz="2400" b="1" dirty="0" smtClean="0">
                <a:solidFill>
                  <a:schemeClr val="accent3">
                    <a:lumMod val="60000"/>
                    <a:lumOff val="40000"/>
                  </a:schemeClr>
                </a:solidFill>
                <a:latin typeface="Bookman Old Style" pitchFamily="18" charset="0"/>
              </a:rPr>
              <a:t>Leadership</a:t>
            </a:r>
            <a:r>
              <a:rPr lang="en-US" sz="2400" dirty="0" smtClean="0">
                <a:solidFill>
                  <a:schemeClr val="accent3">
                    <a:lumMod val="60000"/>
                    <a:lumOff val="40000"/>
                  </a:schemeClr>
                </a:solidFill>
                <a:latin typeface="Bookman Old Style" pitchFamily="18" charset="0"/>
              </a:rPr>
              <a:t>:</a:t>
            </a:r>
            <a:r>
              <a:rPr lang="en-US" sz="2400" dirty="0" smtClean="0">
                <a:latin typeface="Bookman Old Style" pitchFamily="18" charset="0"/>
              </a:rPr>
              <a:t> Entrepreneur exhibits qualities of good  leader. They are good planners, organizers, decision  makers and are empathetic towards employees at  workplace.</a:t>
            </a:r>
          </a:p>
          <a:p>
            <a:endParaRPr lang="en-IN" dirty="0"/>
          </a:p>
        </p:txBody>
      </p:sp>
    </p:spTree>
    <p:extLst>
      <p:ext uri="{BB962C8B-B14F-4D97-AF65-F5344CB8AC3E}">
        <p14:creationId xmlns:p14="http://schemas.microsoft.com/office/powerpoint/2010/main" val="171441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flipV="1">
            <a:off x="9540552" y="-891480"/>
            <a:ext cx="2808312" cy="432048"/>
          </a:xfrm>
        </p:spPr>
        <p:txBody>
          <a:bodyPr>
            <a:normAutofit fontScale="90000"/>
          </a:bodyPr>
          <a:lstStyle/>
          <a:p>
            <a:endParaRPr lang="en-IN" dirty="0"/>
          </a:p>
        </p:txBody>
      </p:sp>
      <p:sp>
        <p:nvSpPr>
          <p:cNvPr id="3" name="Content Placeholder 2"/>
          <p:cNvSpPr>
            <a:spLocks noGrp="1"/>
          </p:cNvSpPr>
          <p:nvPr>
            <p:ph idx="1"/>
          </p:nvPr>
        </p:nvSpPr>
        <p:spPr>
          <a:xfrm flipH="1">
            <a:off x="11844807" y="1995352"/>
            <a:ext cx="864095" cy="4268823"/>
          </a:xfrm>
        </p:spPr>
        <p:txBody>
          <a:bodyPr>
            <a:normAutofit/>
          </a:bodyPr>
          <a:lstStyle/>
          <a:p>
            <a:pPr marL="36576" indent="0">
              <a:buNone/>
            </a:pPr>
            <a:endParaRPr lang="en-IN" sz="8000" dirty="0">
              <a:latin typeface="Bauhaus 93" pitchFamily="82" charset="0"/>
            </a:endParaRPr>
          </a:p>
        </p:txBody>
      </p:sp>
      <p:sp>
        <p:nvSpPr>
          <p:cNvPr id="4" name="Rectangle 3"/>
          <p:cNvSpPr/>
          <p:nvPr/>
        </p:nvSpPr>
        <p:spPr>
          <a:xfrm rot="20491264">
            <a:off x="1394410" y="2705330"/>
            <a:ext cx="6034382"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solidFill>
                  <a:schemeClr val="accent2">
                    <a:lumMod val="60000"/>
                    <a:lumOff val="40000"/>
                  </a:schemeClr>
                </a:solidFill>
                <a:effectLst>
                  <a:reflection blurRad="12700" stA="50000" endPos="50000" dist="5000" dir="5400000" sy="-100000" rotWithShape="0"/>
                </a:effectLst>
                <a:latin typeface="Bauhaus 93" pitchFamily="82" charset="0"/>
              </a:rPr>
              <a:t>Thank You</a:t>
            </a:r>
            <a:endParaRPr lang="en-IN" sz="5400" b="1" cap="all" spc="0" dirty="0">
              <a:ln w="0"/>
              <a:solidFill>
                <a:schemeClr val="accent2">
                  <a:lumMod val="60000"/>
                  <a:lumOff val="40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1264278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836712"/>
            <a:ext cx="7772400" cy="2088232"/>
          </a:xfrm>
        </p:spPr>
        <p:txBody>
          <a:bodyPr>
            <a:normAutofit/>
          </a:bodyPr>
          <a:lstStyle/>
          <a:p>
            <a:r>
              <a:rPr lang="en-US" sz="5400" dirty="0" smtClean="0">
                <a:solidFill>
                  <a:schemeClr val="accent2">
                    <a:lumMod val="75000"/>
                  </a:schemeClr>
                </a:solidFill>
              </a:rPr>
              <a:t>ENTREPRENEURIAL</a:t>
            </a:r>
            <a:br>
              <a:rPr lang="en-US" sz="5400" dirty="0" smtClean="0">
                <a:solidFill>
                  <a:schemeClr val="accent2">
                    <a:lumMod val="75000"/>
                  </a:schemeClr>
                </a:solidFill>
              </a:rPr>
            </a:br>
            <a:r>
              <a:rPr lang="en-US" sz="5400" dirty="0" smtClean="0">
                <a:solidFill>
                  <a:schemeClr val="accent2">
                    <a:lumMod val="75000"/>
                  </a:schemeClr>
                </a:solidFill>
              </a:rPr>
              <a:t>DEVELOPMENT</a:t>
            </a:r>
            <a:endParaRPr lang="en-IN" sz="5400" dirty="0">
              <a:solidFill>
                <a:schemeClr val="accent2">
                  <a:lumMod val="75000"/>
                </a:schemeClr>
              </a:solidFill>
            </a:endParaRPr>
          </a:p>
        </p:txBody>
      </p:sp>
      <p:sp>
        <p:nvSpPr>
          <p:cNvPr id="3" name="Subtitle 2"/>
          <p:cNvSpPr>
            <a:spLocks noGrp="1"/>
          </p:cNvSpPr>
          <p:nvPr>
            <p:ph type="subTitle" idx="1"/>
          </p:nvPr>
        </p:nvSpPr>
        <p:spPr>
          <a:xfrm>
            <a:off x="1187624" y="3429000"/>
            <a:ext cx="6400800" cy="1584176"/>
          </a:xfrm>
        </p:spPr>
        <p:txBody>
          <a:bodyPr/>
          <a:lstStyle/>
          <a:p>
            <a:endParaRPr lang="en-IN" dirty="0"/>
          </a:p>
        </p:txBody>
      </p:sp>
    </p:spTree>
    <p:extLst>
      <p:ext uri="{BB962C8B-B14F-4D97-AF65-F5344CB8AC3E}">
        <p14:creationId xmlns:p14="http://schemas.microsoft.com/office/powerpoint/2010/main" val="254129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16816" y="1628800"/>
            <a:ext cx="216024" cy="72008"/>
          </a:xfrm>
        </p:spPr>
        <p:txBody>
          <a:bodyPr>
            <a:normAutofit fontScale="90000"/>
          </a:bodyPr>
          <a:lstStyle/>
          <a:p>
            <a:endParaRPr lang="en-IN" dirty="0"/>
          </a:p>
        </p:txBody>
      </p:sp>
      <p:sp>
        <p:nvSpPr>
          <p:cNvPr id="3" name="Content Placeholder 2"/>
          <p:cNvSpPr>
            <a:spLocks noGrp="1"/>
          </p:cNvSpPr>
          <p:nvPr>
            <p:ph idx="1"/>
          </p:nvPr>
        </p:nvSpPr>
        <p:spPr>
          <a:xfrm>
            <a:off x="467544" y="1856581"/>
            <a:ext cx="8208912" cy="5001419"/>
          </a:xfrm>
        </p:spPr>
        <p:txBody>
          <a:bodyPr/>
          <a:lstStyle/>
          <a:p>
            <a:pPr>
              <a:buFont typeface="Wingdings" pitchFamily="2" charset="2"/>
              <a:buChar char="v"/>
            </a:pPr>
            <a:r>
              <a:rPr lang="en-US" dirty="0" smtClean="0">
                <a:solidFill>
                  <a:schemeClr val="accent3">
                    <a:lumMod val="60000"/>
                    <a:lumOff val="40000"/>
                  </a:schemeClr>
                </a:solidFill>
              </a:rPr>
              <a:t>EVOLUTION OF ENTREPRENEURSHIP</a:t>
            </a:r>
          </a:p>
          <a:p>
            <a:pPr>
              <a:buFont typeface="Wingdings" pitchFamily="2" charset="2"/>
              <a:buChar char="v"/>
            </a:pPr>
            <a:endParaRPr lang="en-US" dirty="0" smtClean="0"/>
          </a:p>
          <a:p>
            <a:pPr>
              <a:buFont typeface="Wingdings" pitchFamily="2" charset="2"/>
              <a:buChar char="v"/>
            </a:pPr>
            <a:r>
              <a:rPr lang="en-US" dirty="0" smtClean="0">
                <a:solidFill>
                  <a:schemeClr val="accent3">
                    <a:lumMod val="60000"/>
                    <a:lumOff val="40000"/>
                  </a:schemeClr>
                </a:solidFill>
              </a:rPr>
              <a:t>FUNCTIONS </a:t>
            </a:r>
            <a:r>
              <a:rPr lang="en-US" dirty="0">
                <a:solidFill>
                  <a:schemeClr val="accent3">
                    <a:lumMod val="60000"/>
                    <a:lumOff val="40000"/>
                  </a:schemeClr>
                </a:solidFill>
              </a:rPr>
              <a:t>OF </a:t>
            </a:r>
            <a:r>
              <a:rPr lang="en-US" dirty="0" smtClean="0">
                <a:solidFill>
                  <a:schemeClr val="accent3">
                    <a:lumMod val="60000"/>
                    <a:lumOff val="40000"/>
                  </a:schemeClr>
                </a:solidFill>
              </a:rPr>
              <a:t>ENTREPRENEUR</a:t>
            </a:r>
          </a:p>
          <a:p>
            <a:pPr>
              <a:buFont typeface="Wingdings" pitchFamily="2" charset="2"/>
              <a:buChar char="v"/>
            </a:pPr>
            <a:endParaRPr lang="en-US" dirty="0" smtClean="0">
              <a:solidFill>
                <a:schemeClr val="accent3">
                  <a:lumMod val="60000"/>
                  <a:lumOff val="40000"/>
                </a:schemeClr>
              </a:solidFill>
            </a:endParaRPr>
          </a:p>
          <a:p>
            <a:pPr>
              <a:buFont typeface="Wingdings" pitchFamily="2" charset="2"/>
              <a:buChar char="v"/>
            </a:pPr>
            <a:r>
              <a:rPr lang="en-US" dirty="0" smtClean="0">
                <a:solidFill>
                  <a:schemeClr val="accent3">
                    <a:lumMod val="60000"/>
                    <a:lumOff val="40000"/>
                  </a:schemeClr>
                </a:solidFill>
              </a:rPr>
              <a:t>CHARACTERISTICS </a:t>
            </a:r>
            <a:r>
              <a:rPr lang="en-US" dirty="0">
                <a:solidFill>
                  <a:schemeClr val="accent3">
                    <a:lumMod val="60000"/>
                    <a:lumOff val="40000"/>
                  </a:schemeClr>
                </a:solidFill>
              </a:rPr>
              <a:t>OF ENTREPRENEUR</a:t>
            </a:r>
            <a:endParaRPr lang="en-IN" dirty="0">
              <a:solidFill>
                <a:schemeClr val="accent3">
                  <a:lumMod val="60000"/>
                  <a:lumOff val="40000"/>
                </a:schemeClr>
              </a:solidFill>
            </a:endParaRPr>
          </a:p>
        </p:txBody>
      </p:sp>
    </p:spTree>
    <p:extLst>
      <p:ext uri="{BB962C8B-B14F-4D97-AF65-F5344CB8AC3E}">
        <p14:creationId xmlns:p14="http://schemas.microsoft.com/office/powerpoint/2010/main" val="2897485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469265" marR="7620" indent="-457200" algn="just">
              <a:spcBef>
                <a:spcPts val="720"/>
              </a:spcBef>
              <a:buClr>
                <a:srgbClr val="FD8537"/>
              </a:buClr>
              <a:tabLst>
                <a:tab pos="528320" algn="l"/>
              </a:tabLst>
            </a:pPr>
            <a:r>
              <a:rPr lang="en-US" dirty="0" smtClean="0">
                <a:latin typeface="Times New Roman"/>
                <a:cs typeface="Times New Roman"/>
              </a:rPr>
              <a:t>Entrepreneur </a:t>
            </a:r>
            <a:r>
              <a:rPr lang="en-US" spc="-10" dirty="0">
                <a:latin typeface="Times New Roman"/>
                <a:cs typeface="Times New Roman"/>
              </a:rPr>
              <a:t>is </a:t>
            </a:r>
            <a:r>
              <a:rPr lang="en-US" dirty="0">
                <a:latin typeface="Times New Roman"/>
                <a:cs typeface="Times New Roman"/>
              </a:rPr>
              <a:t>an </a:t>
            </a:r>
            <a:r>
              <a:rPr lang="en-US" spc="-10" dirty="0">
                <a:uFill>
                  <a:solidFill>
                    <a:srgbClr val="000000"/>
                  </a:solidFill>
                </a:uFill>
                <a:latin typeface="Times New Roman"/>
                <a:cs typeface="Times New Roman"/>
              </a:rPr>
              <a:t>organizer</a:t>
            </a:r>
            <a:r>
              <a:rPr lang="en-US" spc="-10" dirty="0">
                <a:latin typeface="Times New Roman"/>
                <a:cs typeface="Times New Roman"/>
              </a:rPr>
              <a:t> </a:t>
            </a:r>
            <a:r>
              <a:rPr lang="en-US" dirty="0">
                <a:latin typeface="Times New Roman"/>
                <a:cs typeface="Times New Roman"/>
              </a:rPr>
              <a:t>of a </a:t>
            </a:r>
            <a:r>
              <a:rPr lang="en-US" spc="-5" dirty="0">
                <a:latin typeface="Times New Roman"/>
                <a:cs typeface="Times New Roman"/>
              </a:rPr>
              <a:t>business </a:t>
            </a:r>
            <a:r>
              <a:rPr lang="en-US" dirty="0">
                <a:latin typeface="Times New Roman"/>
                <a:cs typeface="Times New Roman"/>
              </a:rPr>
              <a:t>firm  </a:t>
            </a:r>
            <a:r>
              <a:rPr lang="en-US" spc="-5" dirty="0">
                <a:latin typeface="Times New Roman"/>
                <a:cs typeface="Times New Roman"/>
              </a:rPr>
              <a:t>central to </a:t>
            </a:r>
            <a:r>
              <a:rPr lang="en-US" spc="-10" dirty="0">
                <a:latin typeface="Times New Roman"/>
                <a:cs typeface="Times New Roman"/>
              </a:rPr>
              <a:t>its </a:t>
            </a:r>
            <a:r>
              <a:rPr lang="en-US" spc="-5" dirty="0">
                <a:latin typeface="Times New Roman"/>
                <a:cs typeface="Times New Roman"/>
              </a:rPr>
              <a:t>distributive </a:t>
            </a:r>
            <a:r>
              <a:rPr lang="en-US" dirty="0">
                <a:latin typeface="Times New Roman"/>
                <a:cs typeface="Times New Roman"/>
              </a:rPr>
              <a:t>and </a:t>
            </a:r>
            <a:r>
              <a:rPr lang="en-US" spc="-5" dirty="0">
                <a:latin typeface="Times New Roman"/>
                <a:cs typeface="Times New Roman"/>
              </a:rPr>
              <a:t>productive</a:t>
            </a:r>
            <a:r>
              <a:rPr lang="en-US" spc="155" dirty="0">
                <a:latin typeface="Times New Roman"/>
                <a:cs typeface="Times New Roman"/>
              </a:rPr>
              <a:t> </a:t>
            </a:r>
            <a:r>
              <a:rPr lang="en-US" spc="-5" dirty="0">
                <a:latin typeface="Times New Roman"/>
                <a:cs typeface="Times New Roman"/>
              </a:rPr>
              <a:t>function.</a:t>
            </a:r>
            <a:endParaRPr lang="en-US" dirty="0">
              <a:latin typeface="Times New Roman"/>
              <a:cs typeface="Times New Roman"/>
            </a:endParaRPr>
          </a:p>
          <a:p>
            <a:pPr marL="469265" marR="5080" indent="-457200" algn="just">
              <a:spcBef>
                <a:spcPts val="720"/>
              </a:spcBef>
              <a:buClr>
                <a:srgbClr val="FD8537"/>
              </a:buClr>
              <a:tabLst>
                <a:tab pos="528320" algn="l"/>
              </a:tabLst>
            </a:pPr>
            <a:r>
              <a:rPr lang="en-US" dirty="0">
                <a:latin typeface="Times New Roman"/>
                <a:cs typeface="Times New Roman"/>
              </a:rPr>
              <a:t>Entrepreneur are </a:t>
            </a:r>
            <a:r>
              <a:rPr lang="en-US" dirty="0">
                <a:uFill>
                  <a:solidFill>
                    <a:srgbClr val="000000"/>
                  </a:solidFill>
                </a:uFill>
                <a:latin typeface="Times New Roman"/>
                <a:cs typeface="Times New Roman"/>
              </a:rPr>
              <a:t>specialized group</a:t>
            </a:r>
            <a:r>
              <a:rPr lang="en-US" dirty="0">
                <a:latin typeface="Times New Roman"/>
                <a:cs typeface="Times New Roman"/>
              </a:rPr>
              <a:t> </a:t>
            </a:r>
            <a:r>
              <a:rPr lang="en-US" spc="-5" dirty="0">
                <a:latin typeface="Times New Roman"/>
                <a:cs typeface="Times New Roman"/>
              </a:rPr>
              <a:t>of persons </a:t>
            </a:r>
            <a:r>
              <a:rPr lang="en-US" dirty="0">
                <a:latin typeface="Times New Roman"/>
                <a:cs typeface="Times New Roman"/>
              </a:rPr>
              <a:t>who  bear </a:t>
            </a:r>
            <a:r>
              <a:rPr lang="en-US" spc="-5" dirty="0">
                <a:latin typeface="Times New Roman"/>
                <a:cs typeface="Times New Roman"/>
              </a:rPr>
              <a:t>risk </a:t>
            </a:r>
            <a:r>
              <a:rPr lang="en-US" dirty="0">
                <a:latin typeface="Times New Roman"/>
                <a:cs typeface="Times New Roman"/>
              </a:rPr>
              <a:t>and deal with</a:t>
            </a:r>
            <a:r>
              <a:rPr lang="en-US" spc="20" dirty="0">
                <a:latin typeface="Times New Roman"/>
                <a:cs typeface="Times New Roman"/>
              </a:rPr>
              <a:t> </a:t>
            </a:r>
            <a:r>
              <a:rPr lang="en-US" spc="-5" dirty="0">
                <a:latin typeface="Times New Roman"/>
                <a:cs typeface="Times New Roman"/>
              </a:rPr>
              <a:t>uncertainties</a:t>
            </a:r>
            <a:endParaRPr lang="en-US" dirty="0">
              <a:latin typeface="Times New Roman"/>
              <a:cs typeface="Times New Roman"/>
            </a:endParaRPr>
          </a:p>
          <a:p>
            <a:pPr marL="469265" marR="5080" indent="-457200" algn="just">
              <a:spcBef>
                <a:spcPts val="720"/>
              </a:spcBef>
              <a:buClr>
                <a:srgbClr val="FD8537"/>
              </a:buClr>
              <a:tabLst>
                <a:tab pos="528320" algn="l"/>
              </a:tabLst>
            </a:pPr>
            <a:r>
              <a:rPr lang="en-US" dirty="0">
                <a:latin typeface="Times New Roman"/>
                <a:cs typeface="Times New Roman"/>
              </a:rPr>
              <a:t>Entrepreneur </a:t>
            </a:r>
            <a:r>
              <a:rPr lang="en-US" spc="-10" dirty="0">
                <a:latin typeface="Times New Roman"/>
                <a:cs typeface="Times New Roman"/>
              </a:rPr>
              <a:t>is </a:t>
            </a:r>
            <a:r>
              <a:rPr lang="en-US" spc="5" dirty="0">
                <a:latin typeface="Times New Roman"/>
                <a:cs typeface="Times New Roman"/>
              </a:rPr>
              <a:t>an </a:t>
            </a:r>
            <a:r>
              <a:rPr lang="en-US" dirty="0">
                <a:latin typeface="Times New Roman"/>
                <a:cs typeface="Times New Roman"/>
              </a:rPr>
              <a:t>economic man who </a:t>
            </a:r>
            <a:r>
              <a:rPr lang="en-US" spc="-5" dirty="0">
                <a:latin typeface="Times New Roman"/>
                <a:cs typeface="Times New Roman"/>
              </a:rPr>
              <a:t>tries </a:t>
            </a:r>
            <a:r>
              <a:rPr lang="en-US" spc="-10" dirty="0">
                <a:latin typeface="Times New Roman"/>
                <a:cs typeface="Times New Roman"/>
              </a:rPr>
              <a:t>to  </a:t>
            </a:r>
            <a:r>
              <a:rPr lang="en-US" dirty="0">
                <a:latin typeface="Times New Roman"/>
                <a:cs typeface="Times New Roman"/>
              </a:rPr>
              <a:t>maximize his </a:t>
            </a:r>
            <a:r>
              <a:rPr lang="en-US" spc="-5" dirty="0">
                <a:latin typeface="Times New Roman"/>
                <a:cs typeface="Times New Roman"/>
              </a:rPr>
              <a:t>profits by </a:t>
            </a:r>
            <a:r>
              <a:rPr lang="en-US" dirty="0">
                <a:uFill>
                  <a:solidFill>
                    <a:srgbClr val="000000"/>
                  </a:solidFill>
                </a:uFill>
                <a:latin typeface="Times New Roman"/>
                <a:cs typeface="Times New Roman"/>
              </a:rPr>
              <a:t>innovations</a:t>
            </a:r>
            <a:r>
              <a:rPr lang="en-US" dirty="0">
                <a:latin typeface="Times New Roman"/>
                <a:cs typeface="Times New Roman"/>
              </a:rPr>
              <a:t>. </a:t>
            </a:r>
            <a:r>
              <a:rPr lang="en-US" spc="-5" dirty="0">
                <a:latin typeface="Times New Roman"/>
                <a:cs typeface="Times New Roman"/>
              </a:rPr>
              <a:t>Innovation  involves </a:t>
            </a:r>
            <a:r>
              <a:rPr lang="en-US" spc="-5" dirty="0">
                <a:uFill>
                  <a:solidFill>
                    <a:srgbClr val="000000"/>
                  </a:solidFill>
                </a:uFill>
                <a:latin typeface="Times New Roman"/>
                <a:cs typeface="Times New Roman"/>
              </a:rPr>
              <a:t>problem solving</a:t>
            </a:r>
            <a:r>
              <a:rPr lang="en-US" spc="-5" dirty="0">
                <a:latin typeface="Times New Roman"/>
                <a:cs typeface="Times New Roman"/>
              </a:rPr>
              <a:t> </a:t>
            </a:r>
            <a:r>
              <a:rPr lang="en-US" dirty="0">
                <a:latin typeface="Times New Roman"/>
                <a:cs typeface="Times New Roman"/>
              </a:rPr>
              <a:t>and </a:t>
            </a:r>
            <a:r>
              <a:rPr lang="en-US" spc="-5" dirty="0">
                <a:latin typeface="Times New Roman"/>
                <a:cs typeface="Times New Roman"/>
              </a:rPr>
              <a:t>entrepreneur gets  </a:t>
            </a:r>
            <a:r>
              <a:rPr lang="en-US" dirty="0">
                <a:latin typeface="Times New Roman"/>
                <a:cs typeface="Times New Roman"/>
              </a:rPr>
              <a:t>satisfaction </a:t>
            </a:r>
            <a:r>
              <a:rPr lang="en-US" spc="-5" dirty="0">
                <a:latin typeface="Times New Roman"/>
                <a:cs typeface="Times New Roman"/>
              </a:rPr>
              <a:t>from using </a:t>
            </a:r>
            <a:r>
              <a:rPr lang="en-US" dirty="0">
                <a:latin typeface="Times New Roman"/>
                <a:cs typeface="Times New Roman"/>
              </a:rPr>
              <a:t>capabilities </a:t>
            </a:r>
            <a:r>
              <a:rPr lang="en-US" spc="-10" dirty="0">
                <a:latin typeface="Times New Roman"/>
                <a:cs typeface="Times New Roman"/>
              </a:rPr>
              <a:t>in </a:t>
            </a:r>
            <a:r>
              <a:rPr lang="en-US" dirty="0">
                <a:latin typeface="Times New Roman"/>
                <a:cs typeface="Times New Roman"/>
              </a:rPr>
              <a:t>attacking  </a:t>
            </a:r>
            <a:r>
              <a:rPr lang="en-US" spc="-5" dirty="0">
                <a:latin typeface="Times New Roman"/>
                <a:cs typeface="Times New Roman"/>
              </a:rPr>
              <a:t>problems.</a:t>
            </a:r>
            <a:endParaRPr lang="en-US" dirty="0">
              <a:latin typeface="Times New Roman"/>
              <a:cs typeface="Times New Roman"/>
            </a:endParaRPr>
          </a:p>
          <a:p>
            <a:endParaRPr lang="en-IN" dirty="0"/>
          </a:p>
        </p:txBody>
      </p:sp>
      <p:sp>
        <p:nvSpPr>
          <p:cNvPr id="5" name="Rectangle 4"/>
          <p:cNvSpPr/>
          <p:nvPr/>
        </p:nvSpPr>
        <p:spPr>
          <a:xfrm>
            <a:off x="2236161" y="332656"/>
            <a:ext cx="3589444" cy="923330"/>
          </a:xfrm>
          <a:prstGeom prst="rect">
            <a:avLst/>
          </a:prstGeom>
          <a:noFill/>
        </p:spPr>
        <p:txBody>
          <a:bodyPr wrap="none" lIns="91440" tIns="45720" rIns="91440" bIns="45720">
            <a:spAutoFit/>
          </a:bodyPr>
          <a:lstStyle/>
          <a:p>
            <a:pPr algn="ct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MEANING</a:t>
            </a:r>
            <a:endParaRPr lang="en-IN"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114443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20688"/>
            <a:ext cx="7467600" cy="1143000"/>
          </a:xfrm>
        </p:spPr>
        <p:txBody>
          <a:bodyPr>
            <a:normAutofit fontScale="90000"/>
          </a:bodyPr>
          <a:lstStyle/>
          <a:p>
            <a:pPr algn="ctr"/>
            <a:r>
              <a:rPr lang="en-US" sz="3600" b="1" spc="300" dirty="0" smtClean="0">
                <a:ln w="11430" cmpd="sng">
                  <a:solidFill>
                    <a:schemeClr val="accent1">
                      <a:tint val="10000"/>
                    </a:schemeClr>
                  </a:solidFill>
                  <a:prstDash val="solid"/>
                  <a:miter lim="800000"/>
                </a:ln>
                <a:solidFill>
                  <a:schemeClr val="accent3">
                    <a:lumMod val="60000"/>
                    <a:lumOff val="40000"/>
                  </a:schemeClr>
                </a:solidFill>
                <a:effectLst>
                  <a:glow rad="45500">
                    <a:schemeClr val="accent1">
                      <a:satMod val="220000"/>
                      <a:alpha val="35000"/>
                    </a:schemeClr>
                  </a:glow>
                </a:effectLst>
                <a:latin typeface="Times New Roman"/>
                <a:cs typeface="Times New Roman"/>
              </a:rPr>
              <a:t>Evolution </a:t>
            </a:r>
            <a:r>
              <a:rPr lang="en-US" sz="3600" b="1" spc="300" dirty="0">
                <a:ln w="11430" cmpd="sng">
                  <a:solidFill>
                    <a:schemeClr val="accent1">
                      <a:tint val="10000"/>
                    </a:schemeClr>
                  </a:solidFill>
                  <a:prstDash val="solid"/>
                  <a:miter lim="800000"/>
                </a:ln>
                <a:solidFill>
                  <a:schemeClr val="accent3">
                    <a:lumMod val="60000"/>
                    <a:lumOff val="40000"/>
                  </a:schemeClr>
                </a:solidFill>
                <a:effectLst>
                  <a:glow rad="45500">
                    <a:schemeClr val="accent1">
                      <a:satMod val="220000"/>
                      <a:alpha val="35000"/>
                    </a:schemeClr>
                  </a:glow>
                </a:effectLst>
                <a:latin typeface="Times New Roman"/>
                <a:cs typeface="Times New Roman"/>
              </a:rPr>
              <a:t>Of Entrepreneurship in India</a:t>
            </a:r>
            <a:r>
              <a:rPr lang="en-IN" sz="3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r>
            <a:br>
              <a:rPr lang="en-IN" sz="3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br>
            <a:endParaRPr lang="en-IN" sz="3600" dirty="0"/>
          </a:p>
        </p:txBody>
      </p:sp>
      <p:sp>
        <p:nvSpPr>
          <p:cNvPr id="3" name="Content Placeholder 2"/>
          <p:cNvSpPr>
            <a:spLocks noGrp="1"/>
          </p:cNvSpPr>
          <p:nvPr>
            <p:ph idx="1"/>
          </p:nvPr>
        </p:nvSpPr>
        <p:spPr>
          <a:xfrm>
            <a:off x="683568" y="1928998"/>
            <a:ext cx="7787208" cy="4896544"/>
          </a:xfrm>
        </p:spPr>
        <p:txBody>
          <a:bodyPr>
            <a:normAutofit fontScale="70000" lnSpcReduction="20000"/>
          </a:bodyPr>
          <a:lstStyle/>
          <a:p>
            <a:pPr marL="469900" indent="-457200">
              <a:spcBef>
                <a:spcPts val="105"/>
              </a:spcBef>
              <a:tabLst>
                <a:tab pos="354965" algn="l"/>
                <a:tab pos="355600" algn="l"/>
              </a:tabLst>
            </a:pPr>
            <a:r>
              <a:rPr lang="en-US" sz="3200" dirty="0">
                <a:latin typeface="Times New Roman"/>
                <a:cs typeface="Times New Roman"/>
              </a:rPr>
              <a:t>The </a:t>
            </a:r>
            <a:r>
              <a:rPr lang="en-US" sz="3200" dirty="0" smtClean="0">
                <a:latin typeface="Times New Roman"/>
                <a:cs typeface="Times New Roman"/>
              </a:rPr>
              <a:t>evolution </a:t>
            </a:r>
            <a:r>
              <a:rPr lang="en-US" sz="3200" dirty="0">
                <a:latin typeface="Times New Roman"/>
                <a:cs typeface="Times New Roman"/>
              </a:rPr>
              <a:t>of entrepreneurship in India starts in the era of </a:t>
            </a:r>
            <a:r>
              <a:rPr lang="en-US" sz="3200" spc="5" dirty="0">
                <a:latin typeface="Times New Roman"/>
                <a:cs typeface="Times New Roman"/>
              </a:rPr>
              <a:t>Indus</a:t>
            </a:r>
            <a:r>
              <a:rPr lang="en-US" sz="3200" spc="-240" dirty="0">
                <a:latin typeface="Times New Roman"/>
                <a:cs typeface="Times New Roman"/>
              </a:rPr>
              <a:t> </a:t>
            </a:r>
            <a:r>
              <a:rPr lang="en-US" sz="3200" spc="-35" dirty="0" smtClean="0">
                <a:latin typeface="Times New Roman"/>
                <a:cs typeface="Times New Roman"/>
              </a:rPr>
              <a:t>Valley</a:t>
            </a:r>
            <a:r>
              <a:rPr lang="en-US" sz="3200" dirty="0" smtClean="0">
                <a:latin typeface="Times New Roman"/>
                <a:cs typeface="Times New Roman"/>
              </a:rPr>
              <a:t> </a:t>
            </a:r>
            <a:r>
              <a:rPr lang="en-US" sz="3200" spc="-5" dirty="0" smtClean="0">
                <a:latin typeface="Times New Roman"/>
                <a:cs typeface="Times New Roman"/>
              </a:rPr>
              <a:t>Civilization.</a:t>
            </a:r>
          </a:p>
          <a:p>
            <a:pPr marL="469900" indent="-457200">
              <a:spcBef>
                <a:spcPts val="105"/>
              </a:spcBef>
              <a:tabLst>
                <a:tab pos="354965" algn="l"/>
                <a:tab pos="355600" algn="l"/>
              </a:tabLst>
            </a:pPr>
            <a:endParaRPr lang="en-US" sz="3200" dirty="0">
              <a:latin typeface="Times New Roman"/>
              <a:cs typeface="Times New Roman"/>
            </a:endParaRPr>
          </a:p>
          <a:p>
            <a:pPr marL="469900" indent="-457200">
              <a:spcBef>
                <a:spcPts val="480"/>
              </a:spcBef>
              <a:tabLst>
                <a:tab pos="354965" algn="l"/>
                <a:tab pos="355600" algn="l"/>
              </a:tabLst>
            </a:pPr>
            <a:r>
              <a:rPr lang="en-US" sz="3200" dirty="0">
                <a:latin typeface="Times New Roman"/>
                <a:cs typeface="Times New Roman"/>
              </a:rPr>
              <a:t>During the Early Harappa period </a:t>
            </a:r>
            <a:r>
              <a:rPr lang="en-US" sz="3200" spc="5" dirty="0">
                <a:latin typeface="Times New Roman"/>
                <a:cs typeface="Times New Roman"/>
              </a:rPr>
              <a:t>(about </a:t>
            </a:r>
            <a:r>
              <a:rPr lang="en-US" sz="3200" spc="-5" dirty="0">
                <a:latin typeface="Times New Roman"/>
                <a:cs typeface="Times New Roman"/>
              </a:rPr>
              <a:t>3200–2600</a:t>
            </a:r>
            <a:r>
              <a:rPr lang="en-US" sz="3200" spc="-175" dirty="0">
                <a:latin typeface="Times New Roman"/>
                <a:cs typeface="Times New Roman"/>
              </a:rPr>
              <a:t> </a:t>
            </a:r>
            <a:r>
              <a:rPr lang="en-US" sz="3200" spc="-5" dirty="0">
                <a:latin typeface="Times New Roman"/>
                <a:cs typeface="Times New Roman"/>
              </a:rPr>
              <a:t>BCE</a:t>
            </a:r>
            <a:r>
              <a:rPr lang="en-US" sz="3200" spc="-5" dirty="0" smtClean="0">
                <a:latin typeface="Times New Roman"/>
                <a:cs typeface="Times New Roman"/>
              </a:rPr>
              <a:t>)</a:t>
            </a:r>
          </a:p>
          <a:p>
            <a:pPr marL="469900" indent="-457200">
              <a:spcBef>
                <a:spcPts val="480"/>
              </a:spcBef>
              <a:tabLst>
                <a:tab pos="354965" algn="l"/>
                <a:tab pos="355600" algn="l"/>
              </a:tabLst>
            </a:pPr>
            <a:endParaRPr lang="en-US" sz="3200" dirty="0">
              <a:latin typeface="Times New Roman"/>
              <a:cs typeface="Times New Roman"/>
            </a:endParaRPr>
          </a:p>
          <a:p>
            <a:pPr marL="469900" marR="59055" indent="-457200">
              <a:spcBef>
                <a:spcPts val="480"/>
              </a:spcBef>
              <a:tabLst>
                <a:tab pos="354965" algn="l"/>
                <a:tab pos="355600" algn="l"/>
              </a:tabLst>
            </a:pPr>
            <a:r>
              <a:rPr lang="en-US" sz="3200" dirty="0">
                <a:latin typeface="Times New Roman"/>
                <a:cs typeface="Times New Roman"/>
              </a:rPr>
              <a:t>This age is also called as copper age, </a:t>
            </a:r>
            <a:r>
              <a:rPr lang="en-US" sz="3200" spc="-5" dirty="0">
                <a:latin typeface="Times New Roman"/>
                <a:cs typeface="Times New Roman"/>
              </a:rPr>
              <a:t>the </a:t>
            </a:r>
            <a:r>
              <a:rPr lang="en-US" sz="3200" dirty="0">
                <a:latin typeface="Times New Roman"/>
                <a:cs typeface="Times New Roman"/>
              </a:rPr>
              <a:t>Indus </a:t>
            </a:r>
            <a:r>
              <a:rPr lang="en-US" sz="3200" spc="-40" dirty="0">
                <a:latin typeface="Times New Roman"/>
                <a:cs typeface="Times New Roman"/>
              </a:rPr>
              <a:t>Valley </a:t>
            </a:r>
            <a:r>
              <a:rPr lang="en-US" sz="3200" spc="-5" dirty="0">
                <a:latin typeface="Times New Roman"/>
                <a:cs typeface="Times New Roman"/>
              </a:rPr>
              <a:t>Civilization </a:t>
            </a:r>
            <a:r>
              <a:rPr lang="en-US" sz="3200" dirty="0">
                <a:latin typeface="Times New Roman"/>
                <a:cs typeface="Times New Roman"/>
              </a:rPr>
              <a:t>area  </a:t>
            </a:r>
            <a:r>
              <a:rPr lang="en-US" sz="3200" spc="5" dirty="0">
                <a:latin typeface="Times New Roman"/>
                <a:cs typeface="Times New Roman"/>
              </a:rPr>
              <a:t>showed </a:t>
            </a:r>
            <a:r>
              <a:rPr lang="en-US" sz="3200" spc="-5" dirty="0">
                <a:latin typeface="Times New Roman"/>
                <a:cs typeface="Times New Roman"/>
              </a:rPr>
              <a:t>ceramic similarities </a:t>
            </a:r>
            <a:r>
              <a:rPr lang="en-US" sz="3200" dirty="0">
                <a:latin typeface="Times New Roman"/>
                <a:cs typeface="Times New Roman"/>
              </a:rPr>
              <a:t>with southern </a:t>
            </a:r>
            <a:r>
              <a:rPr lang="en-US" sz="3200" spc="-10" dirty="0">
                <a:latin typeface="Times New Roman"/>
                <a:cs typeface="Times New Roman"/>
              </a:rPr>
              <a:t>Turkmenistan </a:t>
            </a:r>
            <a:r>
              <a:rPr lang="en-US" sz="3200" dirty="0">
                <a:latin typeface="Times New Roman"/>
                <a:cs typeface="Times New Roman"/>
              </a:rPr>
              <a:t>and northern</a:t>
            </a:r>
            <a:r>
              <a:rPr lang="en-US" sz="3200" spc="-165" dirty="0">
                <a:latin typeface="Times New Roman"/>
                <a:cs typeface="Times New Roman"/>
              </a:rPr>
              <a:t> </a:t>
            </a:r>
            <a:r>
              <a:rPr lang="en-US" sz="3200" dirty="0">
                <a:latin typeface="Times New Roman"/>
                <a:cs typeface="Times New Roman"/>
              </a:rPr>
              <a:t>Iran  which suggested considerable </a:t>
            </a:r>
            <a:r>
              <a:rPr lang="en-US" sz="3200" spc="-5" dirty="0">
                <a:latin typeface="Times New Roman"/>
                <a:cs typeface="Times New Roman"/>
              </a:rPr>
              <a:t>mobility </a:t>
            </a:r>
            <a:r>
              <a:rPr lang="en-US" sz="3200" dirty="0">
                <a:latin typeface="Times New Roman"/>
                <a:cs typeface="Times New Roman"/>
              </a:rPr>
              <a:t>and</a:t>
            </a:r>
            <a:r>
              <a:rPr lang="en-US" sz="3200" spc="-110" dirty="0">
                <a:latin typeface="Times New Roman"/>
                <a:cs typeface="Times New Roman"/>
              </a:rPr>
              <a:t> </a:t>
            </a:r>
            <a:r>
              <a:rPr lang="en-US" sz="3200" spc="-10" dirty="0">
                <a:latin typeface="Times New Roman"/>
                <a:cs typeface="Times New Roman"/>
              </a:rPr>
              <a:t>trade</a:t>
            </a:r>
            <a:r>
              <a:rPr lang="en-US" sz="3200" spc="-10" dirty="0" smtClean="0">
                <a:latin typeface="Times New Roman"/>
                <a:cs typeface="Times New Roman"/>
              </a:rPr>
              <a:t>.</a:t>
            </a:r>
          </a:p>
          <a:p>
            <a:pPr marL="469900" marR="59055" indent="-457200">
              <a:spcBef>
                <a:spcPts val="480"/>
              </a:spcBef>
              <a:tabLst>
                <a:tab pos="354965" algn="l"/>
                <a:tab pos="355600" algn="l"/>
              </a:tabLst>
            </a:pPr>
            <a:endParaRPr lang="en-US" sz="3200" dirty="0">
              <a:latin typeface="Times New Roman"/>
              <a:cs typeface="Times New Roman"/>
            </a:endParaRPr>
          </a:p>
          <a:p>
            <a:pPr marL="469900" marR="5080" indent="-457200">
              <a:spcBef>
                <a:spcPts val="480"/>
              </a:spcBef>
              <a:tabLst>
                <a:tab pos="354965" algn="l"/>
                <a:tab pos="355600" algn="l"/>
              </a:tabLst>
            </a:pPr>
            <a:r>
              <a:rPr lang="en-US" sz="3200" dirty="0">
                <a:latin typeface="Times New Roman"/>
                <a:cs typeface="Times New Roman"/>
              </a:rPr>
              <a:t>Apart </a:t>
            </a:r>
            <a:r>
              <a:rPr lang="en-US" sz="3200" spc="5" dirty="0">
                <a:latin typeface="Times New Roman"/>
                <a:cs typeface="Times New Roman"/>
              </a:rPr>
              <a:t>from </a:t>
            </a:r>
            <a:r>
              <a:rPr lang="en-US" sz="3200" dirty="0">
                <a:latin typeface="Times New Roman"/>
                <a:cs typeface="Times New Roman"/>
              </a:rPr>
              <a:t>agriculture and hunting, the Indus people supported</a:t>
            </a:r>
            <a:r>
              <a:rPr lang="en-US" sz="3200" spc="-245" dirty="0">
                <a:latin typeface="Times New Roman"/>
                <a:cs typeface="Times New Roman"/>
              </a:rPr>
              <a:t> </a:t>
            </a:r>
            <a:r>
              <a:rPr lang="en-US" sz="3200" spc="-5" dirty="0">
                <a:latin typeface="Times New Roman"/>
                <a:cs typeface="Times New Roman"/>
              </a:rPr>
              <a:t>themselves  </a:t>
            </a:r>
            <a:r>
              <a:rPr lang="en-US" sz="3200" dirty="0">
                <a:latin typeface="Times New Roman"/>
                <a:cs typeface="Times New Roman"/>
              </a:rPr>
              <a:t>by trading </a:t>
            </a:r>
            <a:r>
              <a:rPr lang="en-US" sz="3200" spc="5" dirty="0">
                <a:latin typeface="Times New Roman"/>
                <a:cs typeface="Times New Roman"/>
              </a:rPr>
              <a:t>goods </a:t>
            </a:r>
            <a:r>
              <a:rPr lang="en-US" sz="3200" spc="-5" dirty="0">
                <a:latin typeface="Times New Roman"/>
                <a:cs typeface="Times New Roman"/>
              </a:rPr>
              <a:t>like </a:t>
            </a:r>
            <a:r>
              <a:rPr lang="en-US" sz="3200" dirty="0">
                <a:latin typeface="Times New Roman"/>
                <a:cs typeface="Times New Roman"/>
              </a:rPr>
              <a:t>exchange of Potteries, ornaments, exchanges</a:t>
            </a:r>
            <a:r>
              <a:rPr lang="en-US" sz="3200" spc="-250" dirty="0">
                <a:latin typeface="Times New Roman"/>
                <a:cs typeface="Times New Roman"/>
              </a:rPr>
              <a:t> </a:t>
            </a:r>
            <a:r>
              <a:rPr lang="en-US" sz="3200" dirty="0" smtClean="0">
                <a:latin typeface="Times New Roman"/>
                <a:cs typeface="Times New Roman"/>
              </a:rPr>
              <a:t>of </a:t>
            </a:r>
            <a:r>
              <a:rPr lang="en-US" sz="3200" spc="-5" dirty="0">
                <a:latin typeface="Times New Roman"/>
                <a:cs typeface="Times New Roman"/>
              </a:rPr>
              <a:t>animals</a:t>
            </a:r>
            <a:r>
              <a:rPr lang="en-US" sz="3200" spc="-15" dirty="0">
                <a:latin typeface="Times New Roman"/>
                <a:cs typeface="Times New Roman"/>
              </a:rPr>
              <a:t> </a:t>
            </a:r>
            <a:r>
              <a:rPr lang="en-US" sz="3200" dirty="0">
                <a:latin typeface="Times New Roman"/>
                <a:cs typeface="Times New Roman"/>
              </a:rPr>
              <a:t>etc…</a:t>
            </a:r>
          </a:p>
          <a:p>
            <a:pPr marL="469900" marR="5080" indent="-457200">
              <a:spcBef>
                <a:spcPts val="480"/>
              </a:spcBef>
              <a:tabLst>
                <a:tab pos="354965" algn="l"/>
                <a:tab pos="355600" algn="l"/>
              </a:tabLst>
            </a:pPr>
            <a:endParaRPr lang="en-US" sz="3200" dirty="0">
              <a:latin typeface="Times New Roman"/>
              <a:cs typeface="Times New Roman"/>
            </a:endParaRPr>
          </a:p>
          <a:p>
            <a:pPr marL="0" indent="0">
              <a:lnSpc>
                <a:spcPct val="100000"/>
              </a:lnSpc>
              <a:buNone/>
            </a:pPr>
            <a:r>
              <a:rPr lang="en-US" sz="3200" spc="-5" dirty="0" smtClean="0">
                <a:latin typeface="Times New Roman"/>
                <a:cs typeface="Times New Roman"/>
              </a:rPr>
              <a:t>      </a:t>
            </a:r>
            <a:endParaRPr lang="en-IN" dirty="0"/>
          </a:p>
        </p:txBody>
      </p:sp>
    </p:spTree>
    <p:extLst>
      <p:ext uri="{BB962C8B-B14F-4D97-AF65-F5344CB8AC3E}">
        <p14:creationId xmlns:p14="http://schemas.microsoft.com/office/powerpoint/2010/main" val="3835050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7467600" cy="1080120"/>
          </a:xfrm>
        </p:spPr>
        <p:txBody>
          <a:bodyPr>
            <a:normAutofit fontScale="90000"/>
          </a:bodyPr>
          <a:lstStyle/>
          <a:p>
            <a:r>
              <a:rPr lang="en-IN" sz="4800" b="1" dirty="0">
                <a:ln w="1905"/>
                <a:solidFill>
                  <a:schemeClr val="accent3">
                    <a:lumMod val="60000"/>
                    <a:lumOff val="40000"/>
                  </a:schemeClr>
                </a:solidFill>
                <a:effectLst>
                  <a:innerShdw blurRad="69850" dist="43180" dir="5400000">
                    <a:srgbClr val="000000">
                      <a:alpha val="65000"/>
                    </a:srgbClr>
                  </a:innerShdw>
                </a:effectLst>
              </a:rPr>
              <a:t/>
            </a:r>
            <a:br>
              <a:rPr lang="en-IN" sz="4800" b="1" dirty="0">
                <a:ln w="1905"/>
                <a:solidFill>
                  <a:schemeClr val="accent3">
                    <a:lumMod val="60000"/>
                    <a:lumOff val="40000"/>
                  </a:schemeClr>
                </a:solidFill>
                <a:effectLst>
                  <a:innerShdw blurRad="69850" dist="43180" dir="5400000">
                    <a:srgbClr val="000000">
                      <a:alpha val="65000"/>
                    </a:srgbClr>
                  </a:innerShdw>
                </a:effectLst>
              </a:rPr>
            </a:br>
            <a:endParaRPr lang="en-IN" dirty="0">
              <a:solidFill>
                <a:schemeClr val="accent3">
                  <a:lumMod val="60000"/>
                  <a:lumOff val="40000"/>
                </a:schemeClr>
              </a:solidFill>
            </a:endParaRPr>
          </a:p>
        </p:txBody>
      </p:sp>
      <p:sp>
        <p:nvSpPr>
          <p:cNvPr id="3" name="Content Placeholder 2"/>
          <p:cNvSpPr>
            <a:spLocks noGrp="1"/>
          </p:cNvSpPr>
          <p:nvPr>
            <p:ph idx="1"/>
          </p:nvPr>
        </p:nvSpPr>
        <p:spPr>
          <a:xfrm>
            <a:off x="622336" y="555066"/>
            <a:ext cx="7982112" cy="5538229"/>
          </a:xfrm>
        </p:spPr>
        <p:txBody>
          <a:bodyPr>
            <a:normAutofit fontScale="62500" lnSpcReduction="20000"/>
          </a:bodyPr>
          <a:lstStyle/>
          <a:p>
            <a:pPr marL="469900" indent="-457200">
              <a:spcBef>
                <a:spcPts val="105"/>
              </a:spcBef>
              <a:tabLst>
                <a:tab pos="354965" algn="l"/>
                <a:tab pos="355600" algn="l"/>
              </a:tabLst>
            </a:pPr>
            <a:r>
              <a:rPr lang="en-US" sz="3200" b="1" dirty="0">
                <a:solidFill>
                  <a:schemeClr val="accent3">
                    <a:lumMod val="60000"/>
                    <a:lumOff val="40000"/>
                  </a:schemeClr>
                </a:solidFill>
                <a:latin typeface="Bookman Old Style" pitchFamily="18" charset="0"/>
                <a:cs typeface="Carlito"/>
              </a:rPr>
              <a:t>Indus </a:t>
            </a:r>
            <a:r>
              <a:rPr lang="en-US" sz="3200" b="1" spc="-10" dirty="0">
                <a:solidFill>
                  <a:schemeClr val="accent3">
                    <a:lumMod val="60000"/>
                    <a:lumOff val="40000"/>
                  </a:schemeClr>
                </a:solidFill>
                <a:latin typeface="Bookman Old Style" pitchFamily="18" charset="0"/>
                <a:cs typeface="Carlito"/>
              </a:rPr>
              <a:t>valley civilization</a:t>
            </a:r>
            <a:r>
              <a:rPr lang="en-US" sz="3200" spc="-10" dirty="0">
                <a:latin typeface="Bookman Old Style" pitchFamily="18" charset="0"/>
                <a:cs typeface="Carlito"/>
              </a:rPr>
              <a:t>: </a:t>
            </a:r>
            <a:r>
              <a:rPr lang="en-US" sz="3200" spc="-15" dirty="0">
                <a:latin typeface="Bookman Old Style" pitchFamily="18" charset="0"/>
                <a:cs typeface="Carlito"/>
              </a:rPr>
              <a:t>organized </a:t>
            </a:r>
            <a:r>
              <a:rPr lang="en-US" sz="3200" spc="-5" dirty="0">
                <a:latin typeface="Bookman Old Style" pitchFamily="18" charset="0"/>
                <a:cs typeface="Carlito"/>
              </a:rPr>
              <a:t>enterprise </a:t>
            </a:r>
            <a:r>
              <a:rPr lang="en-US" sz="3200" spc="-15" dirty="0">
                <a:latin typeface="Bookman Old Style" pitchFamily="18" charset="0"/>
                <a:cs typeface="Carlito"/>
              </a:rPr>
              <a:t>at </a:t>
            </a:r>
            <a:r>
              <a:rPr lang="en-US" sz="3200" dirty="0">
                <a:latin typeface="Bookman Old Style" pitchFamily="18" charset="0"/>
                <a:cs typeface="Carlito"/>
              </a:rPr>
              <a:t>a </a:t>
            </a:r>
            <a:r>
              <a:rPr lang="en-US" sz="3200" spc="-5" dirty="0">
                <a:latin typeface="Bookman Old Style" pitchFamily="18" charset="0"/>
                <a:cs typeface="Carlito"/>
              </a:rPr>
              <a:t>time </a:t>
            </a:r>
            <a:r>
              <a:rPr lang="en-US" sz="3200" dirty="0">
                <a:latin typeface="Bookman Old Style" pitchFamily="18" charset="0"/>
                <a:cs typeface="Carlito"/>
              </a:rPr>
              <a:t>when the</a:t>
            </a:r>
            <a:r>
              <a:rPr lang="en-US" sz="3200" spc="45" dirty="0">
                <a:latin typeface="Bookman Old Style" pitchFamily="18" charset="0"/>
                <a:cs typeface="Carlito"/>
              </a:rPr>
              <a:t> </a:t>
            </a:r>
            <a:r>
              <a:rPr lang="en-US" sz="3200" spc="-10" dirty="0" smtClean="0">
                <a:latin typeface="Bookman Old Style" pitchFamily="18" charset="0"/>
                <a:cs typeface="Carlito"/>
              </a:rPr>
              <a:t>world</a:t>
            </a:r>
            <a:r>
              <a:rPr lang="en-US" sz="3200" dirty="0" smtClean="0">
                <a:latin typeface="Bookman Old Style" pitchFamily="18" charset="0"/>
                <a:cs typeface="Carlito"/>
              </a:rPr>
              <a:t> </a:t>
            </a:r>
            <a:r>
              <a:rPr lang="en-US" sz="3200" spc="-10" dirty="0" smtClean="0">
                <a:latin typeface="Bookman Old Style" pitchFamily="18" charset="0"/>
                <a:cs typeface="Carlito"/>
              </a:rPr>
              <a:t>just </a:t>
            </a:r>
            <a:r>
              <a:rPr lang="en-US" sz="3200" dirty="0">
                <a:latin typeface="Bookman Old Style" pitchFamily="18" charset="0"/>
                <a:cs typeface="Carlito"/>
              </a:rPr>
              <a:t>belonged </a:t>
            </a:r>
            <a:r>
              <a:rPr lang="en-US" sz="3200" spc="-10" dirty="0">
                <a:latin typeface="Bookman Old Style" pitchFamily="18" charset="0"/>
                <a:cs typeface="Carlito"/>
              </a:rPr>
              <a:t>to </a:t>
            </a:r>
            <a:r>
              <a:rPr lang="en-US" sz="3200" dirty="0">
                <a:latin typeface="Bookman Old Style" pitchFamily="18" charset="0"/>
                <a:cs typeface="Carlito"/>
              </a:rPr>
              <a:t>clothe</a:t>
            </a:r>
            <a:r>
              <a:rPr lang="en-US" sz="3200" spc="-55" dirty="0">
                <a:latin typeface="Bookman Old Style" pitchFamily="18" charset="0"/>
                <a:cs typeface="Carlito"/>
              </a:rPr>
              <a:t> </a:t>
            </a:r>
            <a:r>
              <a:rPr lang="en-US" sz="3200" spc="-25" dirty="0">
                <a:latin typeface="Bookman Old Style" pitchFamily="18" charset="0"/>
                <a:cs typeface="Carlito"/>
              </a:rPr>
              <a:t>itself</a:t>
            </a:r>
            <a:r>
              <a:rPr lang="en-US" sz="3200" spc="-25" dirty="0" smtClean="0">
                <a:latin typeface="Bookman Old Style" pitchFamily="18" charset="0"/>
                <a:cs typeface="Carlito"/>
              </a:rPr>
              <a:t>.</a:t>
            </a:r>
          </a:p>
          <a:p>
            <a:pPr marL="469900" indent="-457200">
              <a:spcBef>
                <a:spcPts val="105"/>
              </a:spcBef>
              <a:tabLst>
                <a:tab pos="354965" algn="l"/>
                <a:tab pos="355600" algn="l"/>
              </a:tabLst>
            </a:pPr>
            <a:endParaRPr lang="en-US" sz="3200" dirty="0">
              <a:latin typeface="Bookman Old Style" pitchFamily="18" charset="0"/>
              <a:cs typeface="Carlito"/>
            </a:endParaRPr>
          </a:p>
          <a:p>
            <a:pPr marL="469900" marR="116205" indent="-457200">
              <a:spcBef>
                <a:spcPts val="480"/>
              </a:spcBef>
              <a:tabLst>
                <a:tab pos="354965" algn="l"/>
                <a:tab pos="355600" algn="l"/>
              </a:tabLst>
            </a:pPr>
            <a:r>
              <a:rPr lang="en-US" sz="3200" b="1" dirty="0">
                <a:solidFill>
                  <a:schemeClr val="accent3">
                    <a:lumMod val="60000"/>
                    <a:lumOff val="40000"/>
                  </a:schemeClr>
                </a:solidFill>
                <a:latin typeface="Bookman Old Style" pitchFamily="18" charset="0"/>
                <a:cs typeface="Carlito"/>
              </a:rPr>
              <a:t>The </a:t>
            </a:r>
            <a:r>
              <a:rPr lang="en-US" sz="3200" b="1" spc="-5" dirty="0">
                <a:solidFill>
                  <a:schemeClr val="accent3">
                    <a:lumMod val="60000"/>
                    <a:lumOff val="40000"/>
                  </a:schemeClr>
                </a:solidFill>
                <a:latin typeface="Bookman Old Style" pitchFamily="18" charset="0"/>
                <a:cs typeface="Carlito"/>
              </a:rPr>
              <a:t>early </a:t>
            </a:r>
            <a:r>
              <a:rPr lang="en-US" sz="3200" b="1" spc="-15" dirty="0">
                <a:solidFill>
                  <a:schemeClr val="accent3">
                    <a:lumMod val="60000"/>
                    <a:lumOff val="40000"/>
                  </a:schemeClr>
                </a:solidFill>
                <a:latin typeface="Bookman Old Style" pitchFamily="18" charset="0"/>
                <a:cs typeface="Carlito"/>
              </a:rPr>
              <a:t>years </a:t>
            </a:r>
            <a:r>
              <a:rPr lang="en-US" sz="3200" b="1" dirty="0">
                <a:solidFill>
                  <a:schemeClr val="accent3">
                    <a:lumMod val="60000"/>
                    <a:lumOff val="40000"/>
                  </a:schemeClr>
                </a:solidFill>
                <a:latin typeface="Bookman Old Style" pitchFamily="18" charset="0"/>
                <a:cs typeface="Carlito"/>
              </a:rPr>
              <a:t>(1000 </a:t>
            </a:r>
            <a:r>
              <a:rPr lang="en-US" sz="3200" b="1" spc="-10" dirty="0">
                <a:solidFill>
                  <a:schemeClr val="accent3">
                    <a:lumMod val="60000"/>
                    <a:lumOff val="40000"/>
                  </a:schemeClr>
                </a:solidFill>
                <a:latin typeface="Bookman Old Style" pitchFamily="18" charset="0"/>
                <a:cs typeface="Carlito"/>
              </a:rPr>
              <a:t>B.C-500 B.C): </a:t>
            </a:r>
            <a:r>
              <a:rPr lang="en-US" sz="3200" dirty="0">
                <a:latin typeface="Bookman Old Style" pitchFamily="18" charset="0"/>
                <a:cs typeface="Carlito"/>
              </a:rPr>
              <a:t>Indian </a:t>
            </a:r>
            <a:r>
              <a:rPr lang="en-US" sz="3200" spc="-5" dirty="0">
                <a:latin typeface="Bookman Old Style" pitchFamily="18" charset="0"/>
                <a:cs typeface="Carlito"/>
              </a:rPr>
              <a:t>trader </a:t>
            </a:r>
            <a:r>
              <a:rPr lang="en-US" sz="3200" spc="-10" dirty="0">
                <a:latin typeface="Bookman Old Style" pitchFamily="18" charset="0"/>
                <a:cs typeface="Carlito"/>
              </a:rPr>
              <a:t>introduced re-exporting  </a:t>
            </a:r>
            <a:r>
              <a:rPr lang="en-US" sz="3200" spc="-5" dirty="0">
                <a:latin typeface="Bookman Old Style" pitchFamily="18" charset="0"/>
                <a:cs typeface="Carlito"/>
              </a:rPr>
              <a:t>bought silk </a:t>
            </a:r>
            <a:r>
              <a:rPr lang="en-US" sz="3200" spc="-15" dirty="0">
                <a:latin typeface="Bookman Old Style" pitchFamily="18" charset="0"/>
                <a:cs typeface="Carlito"/>
              </a:rPr>
              <a:t>from </a:t>
            </a:r>
            <a:r>
              <a:rPr lang="en-US" sz="3200" spc="-5" dirty="0">
                <a:latin typeface="Bookman Old Style" pitchFamily="18" charset="0"/>
                <a:cs typeface="Carlito"/>
              </a:rPr>
              <a:t>Chinese </a:t>
            </a:r>
            <a:r>
              <a:rPr lang="en-US" sz="3200" dirty="0">
                <a:latin typeface="Bookman Old Style" pitchFamily="18" charset="0"/>
                <a:cs typeface="Carlito"/>
              </a:rPr>
              <a:t>and </a:t>
            </a:r>
            <a:r>
              <a:rPr lang="en-US" sz="3200" spc="-5" dirty="0">
                <a:latin typeface="Bookman Old Style" pitchFamily="18" charset="0"/>
                <a:cs typeface="Carlito"/>
              </a:rPr>
              <a:t>sold </a:t>
            </a:r>
            <a:r>
              <a:rPr lang="en-US" sz="3200" spc="-15" dirty="0">
                <a:latin typeface="Bookman Old Style" pitchFamily="18" charset="0"/>
                <a:cs typeface="Carlito"/>
              </a:rPr>
              <a:t>to </a:t>
            </a:r>
            <a:r>
              <a:rPr lang="en-US" sz="3200" spc="-10" dirty="0">
                <a:latin typeface="Bookman Old Style" pitchFamily="18" charset="0"/>
                <a:cs typeface="Carlito"/>
              </a:rPr>
              <a:t>central </a:t>
            </a:r>
            <a:r>
              <a:rPr lang="en-US" sz="3200" spc="-5" dirty="0">
                <a:latin typeface="Bookman Old Style" pitchFamily="18" charset="0"/>
                <a:cs typeface="Carlito"/>
              </a:rPr>
              <a:t>Asia. Bought </a:t>
            </a:r>
            <a:r>
              <a:rPr lang="en-US" sz="3200" spc="-10" dirty="0">
                <a:latin typeface="Bookman Old Style" pitchFamily="18" charset="0"/>
                <a:cs typeface="Carlito"/>
              </a:rPr>
              <a:t>horses </a:t>
            </a:r>
            <a:r>
              <a:rPr lang="en-US" sz="3200" spc="-15" dirty="0">
                <a:latin typeface="Bookman Old Style" pitchFamily="18" charset="0"/>
                <a:cs typeface="Carlito"/>
              </a:rPr>
              <a:t>from  </a:t>
            </a:r>
            <a:r>
              <a:rPr lang="en-US" sz="3200" spc="-10" dirty="0">
                <a:latin typeface="Bookman Old Style" pitchFamily="18" charset="0"/>
                <a:cs typeface="Carlito"/>
              </a:rPr>
              <a:t>west </a:t>
            </a:r>
            <a:r>
              <a:rPr lang="en-US" sz="3200" dirty="0">
                <a:latin typeface="Bookman Old Style" pitchFamily="18" charset="0"/>
                <a:cs typeface="Carlito"/>
              </a:rPr>
              <a:t>Asians and </a:t>
            </a:r>
            <a:r>
              <a:rPr lang="en-US" sz="3200" spc="-5" dirty="0">
                <a:latin typeface="Bookman Old Style" pitchFamily="18" charset="0"/>
                <a:cs typeface="Carlito"/>
              </a:rPr>
              <a:t>sold </a:t>
            </a:r>
            <a:r>
              <a:rPr lang="en-US" sz="3200" spc="-10" dirty="0">
                <a:latin typeface="Bookman Old Style" pitchFamily="18" charset="0"/>
                <a:cs typeface="Carlito"/>
              </a:rPr>
              <a:t>to </a:t>
            </a:r>
            <a:r>
              <a:rPr lang="en-US" sz="3200" dirty="0">
                <a:latin typeface="Bookman Old Style" pitchFamily="18" charset="0"/>
                <a:cs typeface="Carlito"/>
              </a:rPr>
              <a:t>the</a:t>
            </a:r>
            <a:r>
              <a:rPr lang="en-US" sz="3200" spc="10" dirty="0">
                <a:latin typeface="Bookman Old Style" pitchFamily="18" charset="0"/>
                <a:cs typeface="Carlito"/>
              </a:rPr>
              <a:t> </a:t>
            </a:r>
            <a:r>
              <a:rPr lang="en-US" sz="3200" spc="-5" dirty="0">
                <a:latin typeface="Bookman Old Style" pitchFamily="18" charset="0"/>
                <a:cs typeface="Carlito"/>
              </a:rPr>
              <a:t>Chinese</a:t>
            </a:r>
            <a:r>
              <a:rPr lang="en-US" sz="3200" spc="-5" dirty="0" smtClean="0">
                <a:latin typeface="Bookman Old Style" pitchFamily="18" charset="0"/>
                <a:cs typeface="Carlito"/>
              </a:rPr>
              <a:t>.</a:t>
            </a:r>
          </a:p>
          <a:p>
            <a:pPr marL="469900" marR="116205" indent="-457200">
              <a:spcBef>
                <a:spcPts val="480"/>
              </a:spcBef>
              <a:tabLst>
                <a:tab pos="354965" algn="l"/>
                <a:tab pos="355600" algn="l"/>
              </a:tabLst>
            </a:pPr>
            <a:endParaRPr lang="en-US" sz="3200" dirty="0">
              <a:latin typeface="Bookman Old Style" pitchFamily="18" charset="0"/>
              <a:cs typeface="Carlito"/>
            </a:endParaRPr>
          </a:p>
          <a:p>
            <a:pPr marL="469900" marR="250825" indent="-457200">
              <a:spcBef>
                <a:spcPts val="480"/>
              </a:spcBef>
              <a:tabLst>
                <a:tab pos="354965" algn="l"/>
                <a:tab pos="355600" algn="l"/>
              </a:tabLst>
            </a:pPr>
            <a:r>
              <a:rPr lang="en-US" sz="3200" b="1" dirty="0">
                <a:solidFill>
                  <a:schemeClr val="accent3">
                    <a:lumMod val="60000"/>
                    <a:lumOff val="40000"/>
                  </a:schemeClr>
                </a:solidFill>
                <a:latin typeface="Bookman Old Style" pitchFamily="18" charset="0"/>
                <a:cs typeface="Carlito"/>
              </a:rPr>
              <a:t>The </a:t>
            </a:r>
            <a:r>
              <a:rPr lang="en-US" sz="3200" b="1" spc="-5" dirty="0" err="1">
                <a:solidFill>
                  <a:schemeClr val="accent3">
                    <a:lumMod val="60000"/>
                    <a:lumOff val="40000"/>
                  </a:schemeClr>
                </a:solidFill>
                <a:latin typeface="Bookman Old Style" pitchFamily="18" charset="0"/>
                <a:cs typeface="Carlito"/>
              </a:rPr>
              <a:t>Maurya</a:t>
            </a:r>
            <a:r>
              <a:rPr lang="en-US" sz="3200" b="1" spc="-5" dirty="0">
                <a:solidFill>
                  <a:schemeClr val="accent3">
                    <a:lumMod val="60000"/>
                    <a:lumOff val="40000"/>
                  </a:schemeClr>
                </a:solidFill>
                <a:latin typeface="Bookman Old Style" pitchFamily="18" charset="0"/>
                <a:cs typeface="Carlito"/>
              </a:rPr>
              <a:t> </a:t>
            </a:r>
            <a:r>
              <a:rPr lang="en-US" sz="3200" b="1" spc="-20" dirty="0">
                <a:solidFill>
                  <a:schemeClr val="accent3">
                    <a:lumMod val="60000"/>
                    <a:lumOff val="40000"/>
                  </a:schemeClr>
                </a:solidFill>
                <a:latin typeface="Bookman Old Style" pitchFamily="18" charset="0"/>
                <a:cs typeface="Carlito"/>
              </a:rPr>
              <a:t>Era</a:t>
            </a:r>
            <a:r>
              <a:rPr lang="en-US" sz="3200" b="1" spc="-20" dirty="0">
                <a:latin typeface="Bookman Old Style" pitchFamily="18" charset="0"/>
                <a:cs typeface="Carlito"/>
              </a:rPr>
              <a:t>: </a:t>
            </a:r>
            <a:r>
              <a:rPr lang="en-US" sz="3200" dirty="0">
                <a:latin typeface="Bookman Old Style" pitchFamily="18" charset="0"/>
                <a:cs typeface="Carlito"/>
              </a:rPr>
              <a:t>In modern </a:t>
            </a:r>
            <a:r>
              <a:rPr lang="en-US" sz="3200" spc="-5" dirty="0">
                <a:latin typeface="Bookman Old Style" pitchFamily="18" charset="0"/>
                <a:cs typeface="Carlito"/>
              </a:rPr>
              <a:t>times </a:t>
            </a:r>
            <a:r>
              <a:rPr lang="en-US" sz="3200" dirty="0">
                <a:latin typeface="Bookman Old Style" pitchFamily="18" charset="0"/>
                <a:cs typeface="Carlito"/>
              </a:rPr>
              <a:t>the </a:t>
            </a:r>
            <a:r>
              <a:rPr lang="en-US" sz="3200" spc="-5" dirty="0" err="1">
                <a:latin typeface="Bookman Old Style" pitchFamily="18" charset="0"/>
                <a:cs typeface="Carlito"/>
              </a:rPr>
              <a:t>Maurya</a:t>
            </a:r>
            <a:r>
              <a:rPr lang="en-US" sz="3200" spc="-5" dirty="0">
                <a:latin typeface="Bookman Old Style" pitchFamily="18" charset="0"/>
                <a:cs typeface="Carlito"/>
              </a:rPr>
              <a:t> Empire </a:t>
            </a:r>
            <a:r>
              <a:rPr lang="en-US" sz="3200" dirty="0">
                <a:latin typeface="Bookman Old Style" pitchFamily="18" charset="0"/>
                <a:cs typeface="Carlito"/>
              </a:rPr>
              <a:t>is </a:t>
            </a:r>
            <a:r>
              <a:rPr lang="en-US" sz="3200" spc="-10" dirty="0">
                <a:latin typeface="Bookman Old Style" pitchFamily="18" charset="0"/>
                <a:cs typeface="Carlito"/>
              </a:rPr>
              <a:t>remembered </a:t>
            </a:r>
            <a:r>
              <a:rPr lang="en-US" sz="3200" dirty="0">
                <a:latin typeface="Bookman Old Style" pitchFamily="18" charset="0"/>
                <a:cs typeface="Carlito"/>
              </a:rPr>
              <a:t>as  one of the </a:t>
            </a:r>
            <a:r>
              <a:rPr lang="en-US" sz="3200" spc="-5" dirty="0">
                <a:latin typeface="Bookman Old Style" pitchFamily="18" charset="0"/>
                <a:cs typeface="Carlito"/>
              </a:rPr>
              <a:t>golden </a:t>
            </a:r>
            <a:r>
              <a:rPr lang="en-US" sz="3200" dirty="0">
                <a:latin typeface="Bookman Old Style" pitchFamily="18" charset="0"/>
                <a:cs typeface="Carlito"/>
              </a:rPr>
              <a:t>ages of Indian </a:t>
            </a:r>
            <a:r>
              <a:rPr lang="en-US" sz="3200" spc="-25" dirty="0">
                <a:latin typeface="Bookman Old Style" pitchFamily="18" charset="0"/>
                <a:cs typeface="Carlito"/>
              </a:rPr>
              <a:t>history, </a:t>
            </a:r>
            <a:r>
              <a:rPr lang="en-US" sz="3200" dirty="0">
                <a:latin typeface="Bookman Old Style" pitchFamily="18" charset="0"/>
                <a:cs typeface="Carlito"/>
              </a:rPr>
              <a:t>a </a:t>
            </a:r>
            <a:r>
              <a:rPr lang="en-US" sz="3200" spc="-5" dirty="0">
                <a:latin typeface="Bookman Old Style" pitchFamily="18" charset="0"/>
                <a:cs typeface="Carlito"/>
              </a:rPr>
              <a:t>time when </a:t>
            </a:r>
            <a:r>
              <a:rPr lang="en-US" sz="3200" dirty="0">
                <a:latin typeface="Bookman Old Style" pitchFamily="18" charset="0"/>
                <a:cs typeface="Carlito"/>
              </a:rPr>
              <a:t>the </a:t>
            </a:r>
            <a:r>
              <a:rPr lang="en-US" sz="3200" spc="-5" dirty="0">
                <a:latin typeface="Bookman Old Style" pitchFamily="18" charset="0"/>
                <a:cs typeface="Carlito"/>
              </a:rPr>
              <a:t>country </a:t>
            </a:r>
            <a:r>
              <a:rPr lang="en-US" sz="3200" spc="-10" dirty="0">
                <a:latin typeface="Bookman Old Style" pitchFamily="18" charset="0"/>
                <a:cs typeface="Carlito"/>
              </a:rPr>
              <a:t>was  </a:t>
            </a:r>
            <a:r>
              <a:rPr lang="en-US" sz="3200" spc="-5" dirty="0">
                <a:latin typeface="Bookman Old Style" pitchFamily="18" charset="0"/>
                <a:cs typeface="Carlito"/>
              </a:rPr>
              <a:t>united </a:t>
            </a:r>
            <a:r>
              <a:rPr lang="en-US" sz="3200" dirty="0">
                <a:latin typeface="Bookman Old Style" pitchFamily="18" charset="0"/>
                <a:cs typeface="Carlito"/>
              </a:rPr>
              <a:t>and</a:t>
            </a:r>
            <a:r>
              <a:rPr lang="en-US" sz="3200" spc="-10" dirty="0">
                <a:latin typeface="Bookman Old Style" pitchFamily="18" charset="0"/>
                <a:cs typeface="Carlito"/>
              </a:rPr>
              <a:t> </a:t>
            </a:r>
            <a:r>
              <a:rPr lang="en-US" sz="3200" spc="-5" dirty="0">
                <a:latin typeface="Bookman Old Style" pitchFamily="18" charset="0"/>
                <a:cs typeface="Carlito"/>
              </a:rPr>
              <a:t>independent</a:t>
            </a:r>
            <a:r>
              <a:rPr lang="en-US" sz="3200" spc="-5" dirty="0" smtClean="0">
                <a:latin typeface="Bookman Old Style" pitchFamily="18" charset="0"/>
                <a:cs typeface="Carlito"/>
              </a:rPr>
              <a:t>.</a:t>
            </a:r>
          </a:p>
          <a:p>
            <a:pPr marL="469900" marR="250825" indent="-457200">
              <a:spcBef>
                <a:spcPts val="480"/>
              </a:spcBef>
              <a:tabLst>
                <a:tab pos="354965" algn="l"/>
                <a:tab pos="355600" algn="l"/>
              </a:tabLst>
            </a:pPr>
            <a:endParaRPr lang="en-US" sz="3200" dirty="0">
              <a:latin typeface="Bookman Old Style" pitchFamily="18" charset="0"/>
              <a:cs typeface="Carlito"/>
            </a:endParaRPr>
          </a:p>
          <a:p>
            <a:pPr marL="469900" marR="5080" indent="-457200">
              <a:spcBef>
                <a:spcPts val="480"/>
              </a:spcBef>
              <a:tabLst>
                <a:tab pos="354965" algn="l"/>
                <a:tab pos="355600" algn="l"/>
              </a:tabLst>
            </a:pPr>
            <a:r>
              <a:rPr lang="en-US" sz="3200" spc="-35" dirty="0">
                <a:latin typeface="Bookman Old Style" pitchFamily="18" charset="0"/>
                <a:cs typeface="Carlito"/>
              </a:rPr>
              <a:t>Vast </a:t>
            </a:r>
            <a:r>
              <a:rPr lang="en-US" sz="3200" spc="-20" dirty="0">
                <a:latin typeface="Bookman Old Style" pitchFamily="18" charset="0"/>
                <a:cs typeface="Carlito"/>
              </a:rPr>
              <a:t>territory, </a:t>
            </a:r>
            <a:r>
              <a:rPr lang="en-US" sz="3200" spc="-10" dirty="0">
                <a:latin typeface="Bookman Old Style" pitchFamily="18" charset="0"/>
                <a:cs typeface="Carlito"/>
              </a:rPr>
              <a:t>better </a:t>
            </a:r>
            <a:r>
              <a:rPr lang="en-US" sz="3200" spc="-5" dirty="0">
                <a:latin typeface="Bookman Old Style" pitchFamily="18" charset="0"/>
                <a:cs typeface="Carlito"/>
              </a:rPr>
              <a:t>trade. Widespread use of </a:t>
            </a:r>
            <a:r>
              <a:rPr lang="en-US" sz="3200" spc="-10" dirty="0">
                <a:latin typeface="Bookman Old Style" pitchFamily="18" charset="0"/>
                <a:cs typeface="Carlito"/>
              </a:rPr>
              <a:t>metallic </a:t>
            </a:r>
            <a:r>
              <a:rPr lang="en-US" sz="3200" spc="-25" dirty="0">
                <a:latin typeface="Bookman Old Style" pitchFamily="18" charset="0"/>
                <a:cs typeface="Carlito"/>
              </a:rPr>
              <a:t>money, </a:t>
            </a:r>
            <a:r>
              <a:rPr lang="en-US" sz="3200" dirty="0">
                <a:latin typeface="Bookman Old Style" pitchFamily="18" charset="0"/>
                <a:cs typeface="Carlito"/>
              </a:rPr>
              <a:t>Missions </a:t>
            </a:r>
            <a:r>
              <a:rPr lang="en-US" sz="3200" spc="-15" dirty="0">
                <a:latin typeface="Bookman Old Style" pitchFamily="18" charset="0"/>
                <a:cs typeface="Carlito"/>
              </a:rPr>
              <a:t>to  </a:t>
            </a:r>
            <a:r>
              <a:rPr lang="en-US" sz="3200" dirty="0">
                <a:latin typeface="Bookman Old Style" pitchFamily="18" charset="0"/>
                <a:cs typeface="Carlito"/>
              </a:rPr>
              <a:t>Sri </a:t>
            </a:r>
            <a:r>
              <a:rPr lang="en-US" sz="3200" spc="-10" dirty="0">
                <a:latin typeface="Bookman Old Style" pitchFamily="18" charset="0"/>
                <a:cs typeface="Carlito"/>
              </a:rPr>
              <a:t>Lanka </a:t>
            </a:r>
            <a:r>
              <a:rPr lang="en-US" sz="3200" dirty="0">
                <a:latin typeface="Bookman Old Style" pitchFamily="18" charset="0"/>
                <a:cs typeface="Carlito"/>
              </a:rPr>
              <a:t>and </a:t>
            </a:r>
            <a:r>
              <a:rPr lang="en-US" sz="3200" spc="-5" dirty="0">
                <a:latin typeface="Bookman Old Style" pitchFamily="18" charset="0"/>
                <a:cs typeface="Carlito"/>
              </a:rPr>
              <a:t>Southeast </a:t>
            </a:r>
            <a:r>
              <a:rPr lang="en-US" sz="3200" dirty="0">
                <a:latin typeface="Bookman Old Style" pitchFamily="18" charset="0"/>
                <a:cs typeface="Carlito"/>
              </a:rPr>
              <a:t>Asia </a:t>
            </a:r>
            <a:r>
              <a:rPr lang="en-US" sz="3200" spc="-5" dirty="0">
                <a:latin typeface="Bookman Old Style" pitchFamily="18" charset="0"/>
                <a:cs typeface="Carlito"/>
              </a:rPr>
              <a:t>increase</a:t>
            </a:r>
            <a:r>
              <a:rPr lang="en-US" sz="3200" spc="5" dirty="0">
                <a:latin typeface="Bookman Old Style" pitchFamily="18" charset="0"/>
                <a:cs typeface="Carlito"/>
              </a:rPr>
              <a:t> </a:t>
            </a:r>
            <a:r>
              <a:rPr lang="en-US" sz="3200" spc="-5" dirty="0">
                <a:latin typeface="Bookman Old Style" pitchFamily="18" charset="0"/>
                <a:cs typeface="Carlito"/>
              </a:rPr>
              <a:t>trade</a:t>
            </a:r>
            <a:r>
              <a:rPr lang="en-US" sz="3200" spc="-5" dirty="0" smtClean="0">
                <a:latin typeface="Bookman Old Style" pitchFamily="18" charset="0"/>
                <a:cs typeface="Carlito"/>
              </a:rPr>
              <a:t>.</a:t>
            </a:r>
          </a:p>
          <a:p>
            <a:pPr marL="469900" marR="5080" indent="-457200">
              <a:spcBef>
                <a:spcPts val="480"/>
              </a:spcBef>
              <a:tabLst>
                <a:tab pos="354965" algn="l"/>
                <a:tab pos="355600" algn="l"/>
              </a:tabLst>
            </a:pPr>
            <a:endParaRPr lang="en-US" sz="3200" dirty="0">
              <a:latin typeface="Bookman Old Style" pitchFamily="18" charset="0"/>
              <a:cs typeface="Carlito"/>
            </a:endParaRPr>
          </a:p>
          <a:p>
            <a:pPr marL="469900" marR="324485" indent="-457200">
              <a:lnSpc>
                <a:spcPct val="100299"/>
              </a:lnSpc>
              <a:spcBef>
                <a:spcPts val="475"/>
              </a:spcBef>
              <a:tabLst>
                <a:tab pos="354965" algn="l"/>
                <a:tab pos="355600" algn="l"/>
              </a:tabLst>
            </a:pPr>
            <a:r>
              <a:rPr lang="en-US" sz="3200" spc="-5" dirty="0">
                <a:latin typeface="Bookman Old Style" pitchFamily="18" charset="0"/>
                <a:cs typeface="Carlito"/>
              </a:rPr>
              <a:t>The </a:t>
            </a:r>
            <a:r>
              <a:rPr lang="en-US" sz="3200" dirty="0">
                <a:latin typeface="Bookman Old Style" pitchFamily="18" charset="0"/>
                <a:cs typeface="Carlito"/>
              </a:rPr>
              <a:t>people </a:t>
            </a:r>
            <a:r>
              <a:rPr lang="en-US" sz="3200" spc="-15" dirty="0">
                <a:latin typeface="Bookman Old Style" pitchFamily="18" charset="0"/>
                <a:cs typeface="Carlito"/>
              </a:rPr>
              <a:t>were </a:t>
            </a:r>
            <a:r>
              <a:rPr lang="en-US" sz="3200" spc="-5" dirty="0">
                <a:latin typeface="Bookman Old Style" pitchFamily="18" charset="0"/>
                <a:cs typeface="Carlito"/>
              </a:rPr>
              <a:t>divided </a:t>
            </a:r>
            <a:r>
              <a:rPr lang="en-US" sz="3200" spc="-15" dirty="0">
                <a:latin typeface="Bookman Old Style" pitchFamily="18" charset="0"/>
                <a:cs typeface="Carlito"/>
              </a:rPr>
              <a:t>into </a:t>
            </a:r>
            <a:r>
              <a:rPr lang="en-US" sz="3200" spc="-10" dirty="0">
                <a:latin typeface="Bookman Old Style" pitchFamily="18" charset="0"/>
                <a:cs typeface="Carlito"/>
              </a:rPr>
              <a:t>seven </a:t>
            </a:r>
            <a:r>
              <a:rPr lang="en-US" sz="3200" spc="-5" dirty="0">
                <a:latin typeface="Bookman Old Style" pitchFamily="18" charset="0"/>
                <a:cs typeface="Carlito"/>
              </a:rPr>
              <a:t>endogamous </a:t>
            </a:r>
            <a:r>
              <a:rPr lang="en-US" sz="3200" spc="-10" dirty="0">
                <a:latin typeface="Bookman Old Style" pitchFamily="18" charset="0"/>
                <a:cs typeface="Carlito"/>
              </a:rPr>
              <a:t>groups--philosophers,  </a:t>
            </a:r>
            <a:r>
              <a:rPr lang="en-US" sz="3200" dirty="0">
                <a:latin typeface="Bookman Old Style" pitchFamily="18" charset="0"/>
                <a:cs typeface="Carlito"/>
              </a:rPr>
              <a:t>peasants, </a:t>
            </a:r>
            <a:r>
              <a:rPr lang="en-US" sz="3200" spc="-5" dirty="0">
                <a:latin typeface="Bookman Old Style" pitchFamily="18" charset="0"/>
                <a:cs typeface="Carlito"/>
              </a:rPr>
              <a:t>herdsmen, </a:t>
            </a:r>
            <a:r>
              <a:rPr lang="en-US" sz="3200" spc="-10" dirty="0">
                <a:latin typeface="Bookman Old Style" pitchFamily="18" charset="0"/>
                <a:cs typeface="Carlito"/>
              </a:rPr>
              <a:t>traders, soldiers, government officials, </a:t>
            </a:r>
            <a:r>
              <a:rPr lang="en-US" sz="3200" dirty="0">
                <a:latin typeface="Bookman Old Style" pitchFamily="18" charset="0"/>
                <a:cs typeface="Carlito"/>
              </a:rPr>
              <a:t>and  </a:t>
            </a:r>
            <a:r>
              <a:rPr lang="en-US" sz="3200" spc="-5" dirty="0">
                <a:latin typeface="Bookman Old Style" pitchFamily="18" charset="0"/>
                <a:cs typeface="Carlito"/>
              </a:rPr>
              <a:t>councilors.</a:t>
            </a:r>
            <a:endParaRPr lang="en-US" sz="3200" dirty="0">
              <a:latin typeface="Bookman Old Style" pitchFamily="18" charset="0"/>
              <a:cs typeface="Carlito"/>
            </a:endParaRPr>
          </a:p>
          <a:p>
            <a:endParaRPr lang="en-IN" dirty="0"/>
          </a:p>
        </p:txBody>
      </p:sp>
      <p:sp>
        <p:nvSpPr>
          <p:cNvPr id="4" name="Rectangle 3"/>
          <p:cNvSpPr/>
          <p:nvPr/>
        </p:nvSpPr>
        <p:spPr>
          <a:xfrm>
            <a:off x="4479635" y="2967335"/>
            <a:ext cx="184730" cy="923330"/>
          </a:xfrm>
          <a:prstGeom prst="rect">
            <a:avLst/>
          </a:prstGeom>
          <a:noFill/>
        </p:spPr>
        <p:txBody>
          <a:bodyPr wrap="none" lIns="91440" tIns="45720" rIns="91440" bIns="45720">
            <a:spAutoFit/>
          </a:bodyPr>
          <a:lstStyle/>
          <a:p>
            <a:pPr algn="ctr"/>
            <a:endParaRPr lang="en-IN"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880603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flipV="1">
            <a:off x="12204848" y="-603448"/>
            <a:ext cx="648072" cy="1368152"/>
          </a:xfrm>
        </p:spPr>
        <p:txBody>
          <a:bodyPr>
            <a:normAutofit/>
          </a:bodyPr>
          <a:lstStyle/>
          <a:p>
            <a:endParaRPr lang="en-IN" dirty="0"/>
          </a:p>
        </p:txBody>
      </p:sp>
      <p:sp>
        <p:nvSpPr>
          <p:cNvPr id="3" name="Content Placeholder 2"/>
          <p:cNvSpPr>
            <a:spLocks noGrp="1"/>
          </p:cNvSpPr>
          <p:nvPr>
            <p:ph idx="1"/>
          </p:nvPr>
        </p:nvSpPr>
        <p:spPr>
          <a:xfrm>
            <a:off x="457200" y="476672"/>
            <a:ext cx="8291264" cy="6048672"/>
          </a:xfrm>
        </p:spPr>
        <p:txBody>
          <a:bodyPr>
            <a:normAutofit fontScale="62500" lnSpcReduction="20000"/>
          </a:bodyPr>
          <a:lstStyle/>
          <a:p>
            <a:pPr marL="469900" indent="-457200">
              <a:spcBef>
                <a:spcPts val="105"/>
              </a:spcBef>
              <a:tabLst>
                <a:tab pos="354965" algn="l"/>
                <a:tab pos="355600" algn="l"/>
              </a:tabLst>
            </a:pPr>
            <a:r>
              <a:rPr lang="en-US" sz="3200" b="1" dirty="0">
                <a:latin typeface="Carlito"/>
                <a:cs typeface="Carlito"/>
              </a:rPr>
              <a:t>The </a:t>
            </a:r>
            <a:r>
              <a:rPr lang="en-US" sz="3200" b="1" spc="-10" dirty="0">
                <a:latin typeface="Carlito"/>
                <a:cs typeface="Carlito"/>
              </a:rPr>
              <a:t>Gupta </a:t>
            </a:r>
            <a:r>
              <a:rPr lang="en-US" sz="3200" b="1" spc="-15" dirty="0">
                <a:latin typeface="Carlito"/>
                <a:cs typeface="Carlito"/>
              </a:rPr>
              <a:t>Era: </a:t>
            </a:r>
            <a:r>
              <a:rPr lang="en-US" sz="3200" b="1" dirty="0">
                <a:latin typeface="Carlito"/>
                <a:cs typeface="Carlito"/>
              </a:rPr>
              <a:t>(400 A.D – 600 A.D) - </a:t>
            </a:r>
            <a:r>
              <a:rPr lang="en-US" sz="3200" spc="-30" dirty="0">
                <a:latin typeface="Carlito"/>
                <a:cs typeface="Carlito"/>
              </a:rPr>
              <a:t>Traders </a:t>
            </a:r>
            <a:r>
              <a:rPr lang="en-US" sz="3200" spc="-15" dirty="0">
                <a:latin typeface="Carlito"/>
                <a:cs typeface="Carlito"/>
              </a:rPr>
              <a:t>from </a:t>
            </a:r>
            <a:r>
              <a:rPr lang="en-US" sz="3200" spc="-5" dirty="0">
                <a:latin typeface="Carlito"/>
                <a:cs typeface="Carlito"/>
              </a:rPr>
              <a:t>associations </a:t>
            </a:r>
            <a:r>
              <a:rPr lang="en-US" sz="3200" spc="-10" dirty="0">
                <a:latin typeface="Carlito"/>
                <a:cs typeface="Carlito"/>
              </a:rPr>
              <a:t>to</a:t>
            </a:r>
            <a:r>
              <a:rPr lang="en-US" sz="3200" spc="35" dirty="0">
                <a:latin typeface="Carlito"/>
                <a:cs typeface="Carlito"/>
              </a:rPr>
              <a:t> </a:t>
            </a:r>
            <a:r>
              <a:rPr lang="en-US" sz="3200" spc="-10" dirty="0" smtClean="0">
                <a:latin typeface="Carlito"/>
                <a:cs typeface="Carlito"/>
              </a:rPr>
              <a:t>protect</a:t>
            </a:r>
            <a:r>
              <a:rPr lang="en-US" sz="3200" dirty="0" smtClean="0">
                <a:latin typeface="Carlito"/>
                <a:cs typeface="Carlito"/>
              </a:rPr>
              <a:t> </a:t>
            </a:r>
            <a:r>
              <a:rPr lang="en-US" sz="3200" spc="-10" dirty="0" smtClean="0">
                <a:latin typeface="Carlito"/>
                <a:cs typeface="Carlito"/>
              </a:rPr>
              <a:t>interests </a:t>
            </a:r>
            <a:r>
              <a:rPr lang="en-US" sz="3200" spc="-5" dirty="0">
                <a:latin typeface="Carlito"/>
                <a:cs typeface="Carlito"/>
              </a:rPr>
              <a:t>Codification of transnational</a:t>
            </a:r>
            <a:r>
              <a:rPr lang="en-US" sz="3200" spc="10" dirty="0">
                <a:latin typeface="Carlito"/>
                <a:cs typeface="Carlito"/>
              </a:rPr>
              <a:t> </a:t>
            </a:r>
            <a:r>
              <a:rPr lang="en-US" sz="3200" spc="-5" dirty="0">
                <a:latin typeface="Carlito"/>
                <a:cs typeface="Carlito"/>
              </a:rPr>
              <a:t>business</a:t>
            </a:r>
            <a:r>
              <a:rPr lang="en-US" sz="3200" spc="-5" dirty="0" smtClean="0">
                <a:latin typeface="Carlito"/>
                <a:cs typeface="Carlito"/>
              </a:rPr>
              <a:t>.</a:t>
            </a:r>
          </a:p>
          <a:p>
            <a:pPr marL="469900" indent="-457200">
              <a:spcBef>
                <a:spcPts val="105"/>
              </a:spcBef>
              <a:tabLst>
                <a:tab pos="354965" algn="l"/>
                <a:tab pos="355600" algn="l"/>
              </a:tabLst>
            </a:pPr>
            <a:endParaRPr lang="en-US" sz="3200" dirty="0">
              <a:latin typeface="Carlito"/>
              <a:cs typeface="Carlito"/>
            </a:endParaRPr>
          </a:p>
          <a:p>
            <a:pPr marL="469900" marR="519430" indent="-457200">
              <a:spcBef>
                <a:spcPts val="480"/>
              </a:spcBef>
              <a:tabLst>
                <a:tab pos="354965" algn="l"/>
                <a:tab pos="355600" algn="l"/>
              </a:tabLst>
            </a:pPr>
            <a:r>
              <a:rPr lang="en-US" sz="3200" b="1" dirty="0">
                <a:latin typeface="Carlito"/>
                <a:cs typeface="Carlito"/>
              </a:rPr>
              <a:t>The Middle </a:t>
            </a:r>
            <a:r>
              <a:rPr lang="en-US" sz="3200" b="1" spc="-5" dirty="0">
                <a:latin typeface="Carlito"/>
                <a:cs typeface="Carlito"/>
              </a:rPr>
              <a:t>ages-(700 </a:t>
            </a:r>
            <a:r>
              <a:rPr lang="en-US" sz="3200" b="1" dirty="0">
                <a:latin typeface="Carlito"/>
                <a:cs typeface="Carlito"/>
              </a:rPr>
              <a:t>A.D-1300 </a:t>
            </a:r>
            <a:r>
              <a:rPr lang="en-US" sz="3200" b="1" spc="-5" dirty="0">
                <a:latin typeface="Carlito"/>
                <a:cs typeface="Carlito"/>
              </a:rPr>
              <a:t>A.D): </a:t>
            </a:r>
            <a:r>
              <a:rPr lang="en-US" sz="3200" spc="-40" dirty="0">
                <a:latin typeface="Carlito"/>
                <a:cs typeface="Carlito"/>
              </a:rPr>
              <a:t>Paper, </a:t>
            </a:r>
            <a:r>
              <a:rPr lang="en-US" sz="3200" spc="-5" dirty="0">
                <a:latin typeface="Carlito"/>
                <a:cs typeface="Carlito"/>
              </a:rPr>
              <a:t>Printing </a:t>
            </a:r>
            <a:r>
              <a:rPr lang="en-US" sz="3200" spc="-15" dirty="0">
                <a:latin typeface="Carlito"/>
                <a:cs typeface="Carlito"/>
              </a:rPr>
              <a:t>invented. </a:t>
            </a:r>
            <a:r>
              <a:rPr lang="en-US" sz="3200" dirty="0">
                <a:latin typeface="Carlito"/>
                <a:cs typeface="Carlito"/>
              </a:rPr>
              <a:t>Dams,  </a:t>
            </a:r>
            <a:r>
              <a:rPr lang="en-US" sz="3200" spc="-10" dirty="0">
                <a:latin typeface="Carlito"/>
                <a:cs typeface="Carlito"/>
              </a:rPr>
              <a:t>roads </a:t>
            </a:r>
            <a:r>
              <a:rPr lang="en-US" sz="3200" dirty="0">
                <a:latin typeface="Carlito"/>
                <a:cs typeface="Carlito"/>
              </a:rPr>
              <a:t>ease </a:t>
            </a:r>
            <a:r>
              <a:rPr lang="en-US" sz="3200" spc="-5" dirty="0">
                <a:latin typeface="Carlito"/>
                <a:cs typeface="Carlito"/>
              </a:rPr>
              <a:t>trade, south </a:t>
            </a:r>
            <a:r>
              <a:rPr lang="en-US" sz="3200" spc="-15" dirty="0">
                <a:latin typeface="Carlito"/>
                <a:cs typeface="Carlito"/>
              </a:rPr>
              <a:t>–East </a:t>
            </a:r>
            <a:r>
              <a:rPr lang="en-US" sz="3200" dirty="0">
                <a:latin typeface="Carlito"/>
                <a:cs typeface="Carlito"/>
              </a:rPr>
              <a:t>Asia &amp;</a:t>
            </a:r>
            <a:r>
              <a:rPr lang="en-US" sz="3200" spc="20" dirty="0">
                <a:latin typeface="Carlito"/>
                <a:cs typeface="Carlito"/>
              </a:rPr>
              <a:t> </a:t>
            </a:r>
            <a:r>
              <a:rPr lang="en-US" sz="3200" dirty="0" smtClean="0">
                <a:latin typeface="Carlito"/>
                <a:cs typeface="Carlito"/>
              </a:rPr>
              <a:t>Indonesia.</a:t>
            </a:r>
          </a:p>
          <a:p>
            <a:pPr marL="469900" marR="519430" indent="-457200">
              <a:spcBef>
                <a:spcPts val="480"/>
              </a:spcBef>
              <a:tabLst>
                <a:tab pos="354965" algn="l"/>
                <a:tab pos="355600" algn="l"/>
              </a:tabLst>
            </a:pPr>
            <a:endParaRPr lang="en-US" sz="3200" dirty="0">
              <a:latin typeface="Carlito"/>
              <a:cs typeface="Carlito"/>
            </a:endParaRPr>
          </a:p>
          <a:p>
            <a:pPr marL="469900" indent="-457200">
              <a:spcBef>
                <a:spcPts val="480"/>
              </a:spcBef>
              <a:tabLst>
                <a:tab pos="354965" algn="l"/>
                <a:tab pos="355600" algn="l"/>
              </a:tabLst>
            </a:pPr>
            <a:r>
              <a:rPr lang="en-US" sz="3200" b="1" dirty="0">
                <a:latin typeface="Carlito"/>
                <a:cs typeface="Carlito"/>
              </a:rPr>
              <a:t>The Mughal </a:t>
            </a:r>
            <a:r>
              <a:rPr lang="en-US" sz="3200" b="1" spc="-10" dirty="0">
                <a:latin typeface="Carlito"/>
                <a:cs typeface="Carlito"/>
              </a:rPr>
              <a:t>age </a:t>
            </a:r>
            <a:r>
              <a:rPr lang="en-US" sz="3200" b="1" dirty="0">
                <a:latin typeface="Carlito"/>
                <a:cs typeface="Carlito"/>
              </a:rPr>
              <a:t>(1500 A.D-1600 A.D): </a:t>
            </a:r>
            <a:r>
              <a:rPr lang="en-US" sz="3200" spc="-10" dirty="0">
                <a:latin typeface="Carlito"/>
                <a:cs typeface="Carlito"/>
              </a:rPr>
              <a:t>Dominated world </a:t>
            </a:r>
            <a:r>
              <a:rPr lang="en-US" sz="3200" spc="-5" dirty="0">
                <a:latin typeface="Carlito"/>
                <a:cs typeface="Carlito"/>
              </a:rPr>
              <a:t>commerce,</a:t>
            </a:r>
            <a:r>
              <a:rPr lang="en-US" sz="3200" spc="-25" dirty="0">
                <a:latin typeface="Carlito"/>
                <a:cs typeface="Carlito"/>
              </a:rPr>
              <a:t> </a:t>
            </a:r>
            <a:r>
              <a:rPr lang="en-US" sz="3200" spc="-10" dirty="0" smtClean="0">
                <a:latin typeface="Carlito"/>
                <a:cs typeface="Carlito"/>
              </a:rPr>
              <a:t>large</a:t>
            </a:r>
            <a:r>
              <a:rPr lang="en-US" sz="3200" dirty="0" smtClean="0">
                <a:latin typeface="Carlito"/>
                <a:cs typeface="Carlito"/>
              </a:rPr>
              <a:t> </a:t>
            </a:r>
            <a:r>
              <a:rPr lang="en-US" sz="3200" spc="-5" dirty="0" smtClean="0">
                <a:latin typeface="Carlito"/>
                <a:cs typeface="Carlito"/>
              </a:rPr>
              <a:t>quantities </a:t>
            </a:r>
            <a:r>
              <a:rPr lang="en-US" sz="3200" spc="-5" dirty="0">
                <a:latin typeface="Carlito"/>
                <a:cs typeface="Carlito"/>
              </a:rPr>
              <a:t>of gold </a:t>
            </a:r>
            <a:r>
              <a:rPr lang="en-US" sz="3200" dirty="0">
                <a:latin typeface="Carlito"/>
                <a:cs typeface="Carlito"/>
              </a:rPr>
              <a:t>and </a:t>
            </a:r>
            <a:r>
              <a:rPr lang="en-US" sz="3200" spc="-10" dirty="0">
                <a:latin typeface="Carlito"/>
                <a:cs typeface="Carlito"/>
              </a:rPr>
              <a:t>silver flow </a:t>
            </a:r>
            <a:r>
              <a:rPr lang="en-US" sz="3200" spc="-15" dirty="0">
                <a:latin typeface="Carlito"/>
                <a:cs typeface="Carlito"/>
              </a:rPr>
              <a:t>into </a:t>
            </a:r>
            <a:r>
              <a:rPr lang="en-US" sz="3200" dirty="0">
                <a:latin typeface="Carlito"/>
                <a:cs typeface="Carlito"/>
              </a:rPr>
              <a:t>the</a:t>
            </a:r>
            <a:r>
              <a:rPr lang="en-US" sz="3200" spc="40" dirty="0">
                <a:latin typeface="Carlito"/>
                <a:cs typeface="Carlito"/>
              </a:rPr>
              <a:t> </a:t>
            </a:r>
            <a:r>
              <a:rPr lang="en-US" sz="3200" spc="-20" dirty="0">
                <a:latin typeface="Carlito"/>
                <a:cs typeface="Carlito"/>
              </a:rPr>
              <a:t>country.</a:t>
            </a:r>
            <a:endParaRPr lang="en-US" sz="3200" dirty="0">
              <a:latin typeface="Carlito"/>
              <a:cs typeface="Carlito"/>
            </a:endParaRPr>
          </a:p>
          <a:p>
            <a:pPr marL="469900" marR="628015" indent="-457200">
              <a:spcBef>
                <a:spcPts val="480"/>
              </a:spcBef>
              <a:tabLst>
                <a:tab pos="354965" algn="l"/>
                <a:tab pos="355600" algn="l"/>
              </a:tabLst>
            </a:pPr>
            <a:r>
              <a:rPr lang="en-US" sz="3200" b="1" dirty="0">
                <a:latin typeface="Carlito"/>
                <a:cs typeface="Carlito"/>
              </a:rPr>
              <a:t>The Mughal </a:t>
            </a:r>
            <a:r>
              <a:rPr lang="en-US" sz="3200" b="1" spc="-20" dirty="0">
                <a:latin typeface="Carlito"/>
                <a:cs typeface="Carlito"/>
              </a:rPr>
              <a:t>Era </a:t>
            </a:r>
            <a:r>
              <a:rPr lang="en-US" sz="3200" b="1" dirty="0">
                <a:latin typeface="Carlito"/>
                <a:cs typeface="Carlito"/>
              </a:rPr>
              <a:t>II (1600 A.D-1700 </a:t>
            </a:r>
            <a:r>
              <a:rPr lang="en-US" sz="3200" b="1" spc="-5" dirty="0">
                <a:latin typeface="Carlito"/>
                <a:cs typeface="Carlito"/>
              </a:rPr>
              <a:t>A.D): </a:t>
            </a:r>
            <a:r>
              <a:rPr lang="en-US" sz="3200" dirty="0">
                <a:latin typeface="Carlito"/>
                <a:cs typeface="Carlito"/>
              </a:rPr>
              <a:t>British </a:t>
            </a:r>
            <a:r>
              <a:rPr lang="en-US" sz="3200" spc="-5" dirty="0">
                <a:latin typeface="Carlito"/>
                <a:cs typeface="Carlito"/>
              </a:rPr>
              <a:t>arrive </a:t>
            </a:r>
            <a:r>
              <a:rPr lang="en-US" sz="3200" dirty="0">
                <a:latin typeface="Carlito"/>
                <a:cs typeface="Carlito"/>
              </a:rPr>
              <a:t>in this </a:t>
            </a:r>
            <a:r>
              <a:rPr lang="en-US" sz="3200" spc="-10" dirty="0">
                <a:latin typeface="Carlito"/>
                <a:cs typeface="Carlito"/>
              </a:rPr>
              <a:t>era. </a:t>
            </a:r>
            <a:r>
              <a:rPr lang="en-US" sz="3200" spc="-5" dirty="0">
                <a:latin typeface="Carlito"/>
                <a:cs typeface="Carlito"/>
              </a:rPr>
              <a:t>The  </a:t>
            </a:r>
            <a:r>
              <a:rPr lang="en-US" sz="3200" spc="-10" dirty="0">
                <a:latin typeface="Carlito"/>
                <a:cs typeface="Carlito"/>
              </a:rPr>
              <a:t>person </a:t>
            </a:r>
            <a:r>
              <a:rPr lang="en-US" sz="3200" dirty="0">
                <a:latin typeface="Carlito"/>
                <a:cs typeface="Carlito"/>
              </a:rPr>
              <a:t>named </a:t>
            </a:r>
            <a:r>
              <a:rPr lang="en-US" sz="3200" spc="-15" dirty="0" err="1">
                <a:latin typeface="Carlito"/>
                <a:cs typeface="Carlito"/>
              </a:rPr>
              <a:t>Surat</a:t>
            </a:r>
            <a:r>
              <a:rPr lang="en-US" sz="3200" spc="-15" dirty="0">
                <a:latin typeface="Carlito"/>
                <a:cs typeface="Carlito"/>
              </a:rPr>
              <a:t> </a:t>
            </a:r>
            <a:r>
              <a:rPr lang="en-US" sz="3200" spc="-5" dirty="0">
                <a:latin typeface="Carlito"/>
                <a:cs typeface="Carlito"/>
              </a:rPr>
              <a:t>merchant </a:t>
            </a:r>
            <a:r>
              <a:rPr lang="en-US" sz="3200" spc="-5" dirty="0" err="1">
                <a:latin typeface="Carlito"/>
                <a:cs typeface="Carlito"/>
              </a:rPr>
              <a:t>virji</a:t>
            </a:r>
            <a:r>
              <a:rPr lang="en-US" sz="3200" spc="-5" dirty="0">
                <a:latin typeface="Carlito"/>
                <a:cs typeface="Carlito"/>
              </a:rPr>
              <a:t> </a:t>
            </a:r>
            <a:r>
              <a:rPr lang="en-US" sz="3200" spc="-35" dirty="0" err="1" smtClean="0">
                <a:latin typeface="Carlito"/>
                <a:cs typeface="Carlito"/>
              </a:rPr>
              <a:t>Vora</a:t>
            </a:r>
            <a:r>
              <a:rPr lang="en-US" sz="3200" spc="-35" dirty="0" smtClean="0">
                <a:latin typeface="Carlito"/>
                <a:cs typeface="Carlito"/>
              </a:rPr>
              <a:t> </a:t>
            </a:r>
            <a:r>
              <a:rPr lang="en-US" sz="3200" dirty="0" smtClean="0">
                <a:latin typeface="Carlito"/>
                <a:cs typeface="Carlito"/>
              </a:rPr>
              <a:t>among </a:t>
            </a:r>
            <a:r>
              <a:rPr lang="en-US" sz="3200" spc="-20" dirty="0">
                <a:latin typeface="Carlito"/>
                <a:cs typeface="Carlito"/>
              </a:rPr>
              <a:t>first</a:t>
            </a:r>
            <a:r>
              <a:rPr lang="en-US" sz="3200" spc="85" dirty="0">
                <a:latin typeface="Carlito"/>
                <a:cs typeface="Carlito"/>
              </a:rPr>
              <a:t> </a:t>
            </a:r>
            <a:r>
              <a:rPr lang="en-US" sz="3200" spc="-10" dirty="0">
                <a:latin typeface="Carlito"/>
                <a:cs typeface="Carlito"/>
              </a:rPr>
              <a:t>entrepreneurs</a:t>
            </a:r>
            <a:r>
              <a:rPr lang="en-US" sz="3200" spc="-10" dirty="0" smtClean="0">
                <a:latin typeface="Carlito"/>
                <a:cs typeface="Carlito"/>
              </a:rPr>
              <a:t>.</a:t>
            </a:r>
          </a:p>
          <a:p>
            <a:pPr marL="469900" marR="628015" indent="-457200">
              <a:spcBef>
                <a:spcPts val="480"/>
              </a:spcBef>
              <a:tabLst>
                <a:tab pos="354965" algn="l"/>
                <a:tab pos="355600" algn="l"/>
              </a:tabLst>
            </a:pPr>
            <a:endParaRPr lang="en-US" sz="3200" dirty="0">
              <a:latin typeface="Carlito"/>
              <a:cs typeface="Carlito"/>
            </a:endParaRPr>
          </a:p>
          <a:p>
            <a:pPr marL="469900" marR="364490" indent="-457200">
              <a:spcBef>
                <a:spcPts val="480"/>
              </a:spcBef>
              <a:tabLst>
                <a:tab pos="354965" algn="l"/>
                <a:tab pos="355600" algn="l"/>
              </a:tabLst>
            </a:pPr>
            <a:r>
              <a:rPr lang="en-US" sz="3200" b="1" dirty="0">
                <a:latin typeface="Carlito"/>
                <a:cs typeface="Carlito"/>
              </a:rPr>
              <a:t>The colonial </a:t>
            </a:r>
            <a:r>
              <a:rPr lang="en-US" sz="3200" b="1" spc="-20" dirty="0">
                <a:latin typeface="Carlito"/>
                <a:cs typeface="Carlito"/>
              </a:rPr>
              <a:t>era </a:t>
            </a:r>
            <a:r>
              <a:rPr lang="en-US" sz="3200" b="1" dirty="0">
                <a:latin typeface="Carlito"/>
                <a:cs typeface="Carlito"/>
              </a:rPr>
              <a:t>I (1700 A.D-1850 A.D): </a:t>
            </a:r>
            <a:r>
              <a:rPr lang="en-US" sz="3200" spc="-5" dirty="0">
                <a:latin typeface="Carlito"/>
                <a:cs typeface="Carlito"/>
              </a:rPr>
              <a:t>Europe </a:t>
            </a:r>
            <a:r>
              <a:rPr lang="en-US" sz="3200" spc="-10" dirty="0">
                <a:latin typeface="Carlito"/>
                <a:cs typeface="Carlito"/>
              </a:rPr>
              <a:t>was </a:t>
            </a:r>
            <a:r>
              <a:rPr lang="en-US" sz="3200" dirty="0">
                <a:latin typeface="Carlito"/>
                <a:cs typeface="Carlito"/>
              </a:rPr>
              <a:t>then the hotbed </a:t>
            </a:r>
            <a:r>
              <a:rPr lang="en-US" sz="3200" spc="-5" dirty="0">
                <a:latin typeface="Carlito"/>
                <a:cs typeface="Carlito"/>
              </a:rPr>
              <a:t>of  </a:t>
            </a:r>
            <a:r>
              <a:rPr lang="en-US" sz="3200" dirty="0">
                <a:latin typeface="Carlito"/>
                <a:cs typeface="Carlito"/>
              </a:rPr>
              <a:t>technological </a:t>
            </a:r>
            <a:r>
              <a:rPr lang="en-US" sz="3200" spc="-5" dirty="0">
                <a:latin typeface="Carlito"/>
                <a:cs typeface="Carlito"/>
              </a:rPr>
              <a:t>innovation. The </a:t>
            </a:r>
            <a:r>
              <a:rPr lang="en-US" sz="3200" spc="-15" dirty="0">
                <a:latin typeface="Carlito"/>
                <a:cs typeface="Carlito"/>
              </a:rPr>
              <a:t>traders </a:t>
            </a:r>
            <a:r>
              <a:rPr lang="en-US" sz="3200" spc="-10" dirty="0">
                <a:latin typeface="Carlito"/>
                <a:cs typeface="Carlito"/>
              </a:rPr>
              <a:t>brought </a:t>
            </a:r>
            <a:r>
              <a:rPr lang="en-US" sz="3200" dirty="0">
                <a:latin typeface="Carlito"/>
                <a:cs typeface="Carlito"/>
              </a:rPr>
              <a:t>with them </a:t>
            </a:r>
            <a:r>
              <a:rPr lang="en-US" sz="3200" spc="-5" dirty="0">
                <a:latin typeface="Carlito"/>
                <a:cs typeface="Carlito"/>
              </a:rPr>
              <a:t>plenty </a:t>
            </a:r>
            <a:r>
              <a:rPr lang="en-US" sz="3200" dirty="0">
                <a:latin typeface="Carlito"/>
                <a:cs typeface="Carlito"/>
              </a:rPr>
              <a:t>of </a:t>
            </a:r>
            <a:r>
              <a:rPr lang="en-US" sz="3200" spc="-5" dirty="0">
                <a:latin typeface="Carlito"/>
                <a:cs typeface="Carlito"/>
              </a:rPr>
              <a:t>new  </a:t>
            </a:r>
            <a:r>
              <a:rPr lang="en-US" sz="3200" spc="-20" dirty="0">
                <a:latin typeface="Carlito"/>
                <a:cs typeface="Carlito"/>
              </a:rPr>
              <a:t>ways </a:t>
            </a:r>
            <a:r>
              <a:rPr lang="en-US" sz="3200" spc="-5" dirty="0">
                <a:latin typeface="Carlito"/>
                <a:cs typeface="Carlito"/>
              </a:rPr>
              <a:t>of doing </a:t>
            </a:r>
            <a:r>
              <a:rPr lang="en-US" sz="3200" dirty="0">
                <a:latin typeface="Carlito"/>
                <a:cs typeface="Carlito"/>
              </a:rPr>
              <a:t>business. Seizing the opportunities </a:t>
            </a:r>
            <a:r>
              <a:rPr lang="en-US" sz="3200" spc="-5" dirty="0">
                <a:latin typeface="Carlito"/>
                <a:cs typeface="Carlito"/>
              </a:rPr>
              <a:t>that emerged, </a:t>
            </a:r>
            <a:r>
              <a:rPr lang="en-US" sz="3200" spc="-10" dirty="0">
                <a:latin typeface="Carlito"/>
                <a:cs typeface="Carlito"/>
              </a:rPr>
              <a:t>many  </a:t>
            </a:r>
            <a:r>
              <a:rPr lang="en-US" sz="3200" dirty="0">
                <a:latin typeface="Carlito"/>
                <a:cs typeface="Carlito"/>
              </a:rPr>
              <a:t>Indians </a:t>
            </a:r>
            <a:r>
              <a:rPr lang="en-US" sz="3200" spc="-5" dirty="0">
                <a:latin typeface="Carlito"/>
                <a:cs typeface="Carlito"/>
              </a:rPr>
              <a:t>became</a:t>
            </a:r>
            <a:r>
              <a:rPr lang="en-US" sz="3200" spc="-30" dirty="0">
                <a:latin typeface="Carlito"/>
                <a:cs typeface="Carlito"/>
              </a:rPr>
              <a:t> </a:t>
            </a:r>
            <a:r>
              <a:rPr lang="en-US" sz="3200" spc="-10" dirty="0">
                <a:latin typeface="Carlito"/>
                <a:cs typeface="Carlito"/>
              </a:rPr>
              <a:t>entrepreneurs</a:t>
            </a:r>
            <a:r>
              <a:rPr lang="en-US" sz="3200" spc="-10" dirty="0" smtClean="0">
                <a:latin typeface="Carlito"/>
                <a:cs typeface="Carlito"/>
              </a:rPr>
              <a:t>.</a:t>
            </a:r>
          </a:p>
          <a:p>
            <a:pPr marL="469900" marR="364490" indent="-457200">
              <a:spcBef>
                <a:spcPts val="480"/>
              </a:spcBef>
              <a:tabLst>
                <a:tab pos="354965" algn="l"/>
                <a:tab pos="355600" algn="l"/>
              </a:tabLst>
            </a:pPr>
            <a:endParaRPr lang="en-US" sz="3200" dirty="0">
              <a:latin typeface="Carlito"/>
              <a:cs typeface="Carlito"/>
            </a:endParaRPr>
          </a:p>
          <a:p>
            <a:pPr marL="469900" marR="5080" indent="-457200">
              <a:lnSpc>
                <a:spcPct val="100299"/>
              </a:lnSpc>
              <a:spcBef>
                <a:spcPts val="475"/>
              </a:spcBef>
              <a:tabLst>
                <a:tab pos="354965" algn="l"/>
                <a:tab pos="355600" algn="l"/>
              </a:tabLst>
            </a:pPr>
            <a:r>
              <a:rPr lang="en-US" sz="3200" b="1" spc="-10" dirty="0" err="1">
                <a:latin typeface="Carlito"/>
                <a:cs typeface="Carlito"/>
              </a:rPr>
              <a:t>Dwarkanath</a:t>
            </a:r>
            <a:r>
              <a:rPr lang="en-US" sz="3200" b="1" spc="-10" dirty="0">
                <a:latin typeface="Carlito"/>
                <a:cs typeface="Carlito"/>
              </a:rPr>
              <a:t> </a:t>
            </a:r>
            <a:r>
              <a:rPr lang="en-US" sz="3200" b="1" spc="-35" dirty="0">
                <a:latin typeface="Carlito"/>
                <a:cs typeface="Carlito"/>
              </a:rPr>
              <a:t>Tagore, </a:t>
            </a:r>
            <a:r>
              <a:rPr lang="en-US" sz="3200" dirty="0">
                <a:latin typeface="Carlito"/>
                <a:cs typeface="Carlito"/>
              </a:rPr>
              <a:t>who </a:t>
            </a:r>
            <a:r>
              <a:rPr lang="en-US" sz="3200" spc="-10" dirty="0">
                <a:latin typeface="Carlito"/>
                <a:cs typeface="Carlito"/>
              </a:rPr>
              <a:t>formed </a:t>
            </a:r>
            <a:r>
              <a:rPr lang="en-US" sz="3200" spc="-15" dirty="0">
                <a:latin typeface="Carlito"/>
                <a:cs typeface="Carlito"/>
              </a:rPr>
              <a:t>India‘s </a:t>
            </a:r>
            <a:r>
              <a:rPr lang="en-US" sz="3200" spc="-20" dirty="0">
                <a:latin typeface="Carlito"/>
                <a:cs typeface="Carlito"/>
              </a:rPr>
              <a:t>first </a:t>
            </a:r>
            <a:r>
              <a:rPr lang="en-US" sz="3200" spc="-10" dirty="0">
                <a:latin typeface="Carlito"/>
                <a:cs typeface="Carlito"/>
              </a:rPr>
              <a:t>Joint </a:t>
            </a:r>
            <a:r>
              <a:rPr lang="en-US" sz="3200" spc="-20" dirty="0">
                <a:latin typeface="Carlito"/>
                <a:cs typeface="Carlito"/>
              </a:rPr>
              <a:t>Venture </a:t>
            </a:r>
            <a:r>
              <a:rPr lang="en-US" sz="3200" spc="-5" dirty="0">
                <a:latin typeface="Carlito"/>
                <a:cs typeface="Carlito"/>
              </a:rPr>
              <a:t>with </a:t>
            </a:r>
            <a:r>
              <a:rPr lang="en-US" sz="3200" dirty="0">
                <a:latin typeface="Carlito"/>
                <a:cs typeface="Carlito"/>
              </a:rPr>
              <a:t>a  </a:t>
            </a:r>
            <a:r>
              <a:rPr lang="en-US" sz="3200" spc="-25" dirty="0">
                <a:latin typeface="Carlito"/>
                <a:cs typeface="Carlito"/>
              </a:rPr>
              <a:t>foreigner, </a:t>
            </a:r>
            <a:r>
              <a:rPr lang="en-US" sz="3200" b="1" spc="-5" dirty="0">
                <a:latin typeface="Carlito"/>
                <a:cs typeface="Carlito"/>
              </a:rPr>
              <a:t>Carr </a:t>
            </a:r>
            <a:r>
              <a:rPr lang="en-US" sz="3200" b="1" spc="-35" dirty="0">
                <a:latin typeface="Carlito"/>
                <a:cs typeface="Carlito"/>
              </a:rPr>
              <a:t>Tagore </a:t>
            </a:r>
            <a:r>
              <a:rPr lang="en-US" sz="3200" b="1" dirty="0" err="1">
                <a:latin typeface="Carlito"/>
                <a:cs typeface="Carlito"/>
              </a:rPr>
              <a:t>Nanabhai</a:t>
            </a:r>
            <a:r>
              <a:rPr lang="en-US" sz="3200" b="1" dirty="0">
                <a:latin typeface="Carlito"/>
                <a:cs typeface="Carlito"/>
              </a:rPr>
              <a:t> </a:t>
            </a:r>
            <a:r>
              <a:rPr lang="en-US" sz="3200" b="1" spc="-35" dirty="0" err="1">
                <a:latin typeface="Carlito"/>
                <a:cs typeface="Carlito"/>
              </a:rPr>
              <a:t>Davar</a:t>
            </a:r>
            <a:r>
              <a:rPr lang="en-US" sz="3200" b="1" spc="-35" dirty="0">
                <a:latin typeface="Carlito"/>
                <a:cs typeface="Carlito"/>
              </a:rPr>
              <a:t>, </a:t>
            </a:r>
            <a:r>
              <a:rPr lang="en-US" sz="3200" dirty="0">
                <a:latin typeface="Carlito"/>
                <a:cs typeface="Carlito"/>
              </a:rPr>
              <a:t>who put up the country </a:t>
            </a:r>
            <a:r>
              <a:rPr lang="en-US" sz="3200" spc="-15" dirty="0">
                <a:latin typeface="Carlito"/>
                <a:cs typeface="Carlito"/>
              </a:rPr>
              <a:t>first textile  </a:t>
            </a:r>
            <a:r>
              <a:rPr lang="en-US" sz="3200" spc="-5" dirty="0">
                <a:latin typeface="Carlito"/>
                <a:cs typeface="Carlito"/>
              </a:rPr>
              <a:t>mill </a:t>
            </a:r>
            <a:r>
              <a:rPr lang="en-US" sz="3200" dirty="0">
                <a:latin typeface="Carlito"/>
                <a:cs typeface="Carlito"/>
              </a:rPr>
              <a:t>in 1854.But </a:t>
            </a:r>
            <a:r>
              <a:rPr lang="en-US" sz="3200" spc="-5" dirty="0">
                <a:latin typeface="Carlito"/>
                <a:cs typeface="Carlito"/>
              </a:rPr>
              <a:t>could not </a:t>
            </a:r>
            <a:r>
              <a:rPr lang="en-US" sz="3200" dirty="0">
                <a:latin typeface="Carlito"/>
                <a:cs typeface="Carlito"/>
              </a:rPr>
              <a:t>able </a:t>
            </a:r>
            <a:r>
              <a:rPr lang="en-US" sz="3200" spc="-10" dirty="0">
                <a:latin typeface="Carlito"/>
                <a:cs typeface="Carlito"/>
              </a:rPr>
              <a:t>to </a:t>
            </a:r>
            <a:r>
              <a:rPr lang="en-US" sz="3200" dirty="0">
                <a:latin typeface="Carlito"/>
                <a:cs typeface="Carlito"/>
              </a:rPr>
              <a:t>run</a:t>
            </a:r>
            <a:r>
              <a:rPr lang="en-US" sz="3200" spc="-80" dirty="0">
                <a:latin typeface="Carlito"/>
                <a:cs typeface="Carlito"/>
              </a:rPr>
              <a:t> </a:t>
            </a:r>
            <a:r>
              <a:rPr lang="en-US" sz="3200" spc="-5" dirty="0">
                <a:latin typeface="Carlito"/>
                <a:cs typeface="Carlito"/>
              </a:rPr>
              <a:t>that.</a:t>
            </a:r>
            <a:endParaRPr lang="en-US" sz="3200" dirty="0">
              <a:latin typeface="Carlito"/>
              <a:cs typeface="Carlito"/>
            </a:endParaRPr>
          </a:p>
          <a:p>
            <a:endParaRPr lang="en-IN" dirty="0"/>
          </a:p>
        </p:txBody>
      </p:sp>
    </p:spTree>
    <p:extLst>
      <p:ext uri="{BB962C8B-B14F-4D97-AF65-F5344CB8AC3E}">
        <p14:creationId xmlns:p14="http://schemas.microsoft.com/office/powerpoint/2010/main" val="3523927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0167392" y="7056"/>
            <a:ext cx="2325488" cy="2269815"/>
          </a:xfrm>
        </p:spPr>
        <p:txBody>
          <a:bodyPr/>
          <a:lstStyle/>
          <a:p>
            <a:endParaRPr lang="en-IN" dirty="0"/>
          </a:p>
        </p:txBody>
      </p:sp>
      <p:sp>
        <p:nvSpPr>
          <p:cNvPr id="3" name="Content Placeholder 2"/>
          <p:cNvSpPr>
            <a:spLocks noGrp="1"/>
          </p:cNvSpPr>
          <p:nvPr>
            <p:ph idx="1"/>
          </p:nvPr>
        </p:nvSpPr>
        <p:spPr>
          <a:xfrm>
            <a:off x="251520" y="260648"/>
            <a:ext cx="8640960" cy="6597352"/>
          </a:xfrm>
        </p:spPr>
        <p:txBody>
          <a:bodyPr>
            <a:normAutofit fontScale="62500" lnSpcReduction="20000"/>
          </a:bodyPr>
          <a:lstStyle/>
          <a:p>
            <a:pPr marL="355600" marR="76200" indent="-342900">
              <a:lnSpc>
                <a:spcPct val="100000"/>
              </a:lnSpc>
              <a:spcBef>
                <a:spcPts val="105"/>
              </a:spcBef>
              <a:buFont typeface="Arial"/>
              <a:buChar char="•"/>
              <a:tabLst>
                <a:tab pos="354965" algn="l"/>
                <a:tab pos="355600" algn="l"/>
              </a:tabLst>
            </a:pPr>
            <a:r>
              <a:rPr lang="en-IN" sz="3200" b="1" dirty="0">
                <a:latin typeface="Times New Roman"/>
                <a:cs typeface="Times New Roman"/>
              </a:rPr>
              <a:t>The colonial ERA II </a:t>
            </a:r>
            <a:r>
              <a:rPr lang="en-IN" sz="3200" b="1" spc="5" dirty="0">
                <a:latin typeface="Times New Roman"/>
                <a:cs typeface="Times New Roman"/>
              </a:rPr>
              <a:t>(1850 </a:t>
            </a:r>
            <a:r>
              <a:rPr lang="en-IN" sz="3200" b="1" dirty="0">
                <a:latin typeface="Times New Roman"/>
                <a:cs typeface="Times New Roman"/>
              </a:rPr>
              <a:t>A.D-1900A.D): </a:t>
            </a:r>
            <a:r>
              <a:rPr lang="en-IN" sz="3200" spc="-5" dirty="0">
                <a:latin typeface="Times New Roman"/>
                <a:cs typeface="Times New Roman"/>
              </a:rPr>
              <a:t>Railways </a:t>
            </a:r>
            <a:r>
              <a:rPr lang="en-IN" sz="3200" dirty="0">
                <a:latin typeface="Times New Roman"/>
                <a:cs typeface="Times New Roman"/>
              </a:rPr>
              <a:t>set up (1853).  </a:t>
            </a:r>
            <a:r>
              <a:rPr lang="en-IN" sz="3200" b="1" dirty="0" err="1">
                <a:latin typeface="Times New Roman"/>
                <a:cs typeface="Times New Roman"/>
              </a:rPr>
              <a:t>cowasjee</a:t>
            </a:r>
            <a:r>
              <a:rPr lang="en-IN" sz="3200" b="1" dirty="0">
                <a:latin typeface="Times New Roman"/>
                <a:cs typeface="Times New Roman"/>
              </a:rPr>
              <a:t> </a:t>
            </a:r>
            <a:r>
              <a:rPr lang="en-IN" sz="3200" b="1" dirty="0" err="1">
                <a:latin typeface="Times New Roman"/>
                <a:cs typeface="Times New Roman"/>
              </a:rPr>
              <a:t>Nanabhai</a:t>
            </a:r>
            <a:r>
              <a:rPr lang="en-IN" sz="3200" b="1" dirty="0">
                <a:latin typeface="Times New Roman"/>
                <a:cs typeface="Times New Roman"/>
              </a:rPr>
              <a:t> </a:t>
            </a:r>
            <a:r>
              <a:rPr lang="en-IN" sz="3200" b="1" spc="5" dirty="0" err="1">
                <a:latin typeface="Times New Roman"/>
                <a:cs typeface="Times New Roman"/>
              </a:rPr>
              <a:t>Davar</a:t>
            </a:r>
            <a:r>
              <a:rPr lang="en-IN" sz="3200" b="1" spc="5" dirty="0">
                <a:latin typeface="Times New Roman"/>
                <a:cs typeface="Times New Roman"/>
              </a:rPr>
              <a:t> </a:t>
            </a:r>
            <a:r>
              <a:rPr lang="en-IN" sz="3200" dirty="0">
                <a:latin typeface="Times New Roman"/>
                <a:cs typeface="Times New Roman"/>
              </a:rPr>
              <a:t>first cotton </a:t>
            </a:r>
            <a:r>
              <a:rPr lang="en-IN" sz="3200" spc="-5" dirty="0">
                <a:latin typeface="Times New Roman"/>
                <a:cs typeface="Times New Roman"/>
              </a:rPr>
              <a:t>mill </a:t>
            </a:r>
            <a:r>
              <a:rPr lang="en-IN" sz="3200" dirty="0">
                <a:latin typeface="Times New Roman"/>
                <a:cs typeface="Times New Roman"/>
              </a:rPr>
              <a:t>in </a:t>
            </a:r>
            <a:r>
              <a:rPr lang="en-IN" sz="3200" spc="-20" dirty="0">
                <a:latin typeface="Times New Roman"/>
                <a:cs typeface="Times New Roman"/>
              </a:rPr>
              <a:t>Bombay. </a:t>
            </a:r>
            <a:r>
              <a:rPr lang="en-IN" sz="3200" dirty="0">
                <a:latin typeface="Times New Roman"/>
                <a:cs typeface="Times New Roman"/>
              </a:rPr>
              <a:t>Sir </a:t>
            </a:r>
            <a:r>
              <a:rPr lang="en-IN" sz="3200" b="1" dirty="0">
                <a:latin typeface="Times New Roman"/>
                <a:cs typeface="Times New Roman"/>
              </a:rPr>
              <a:t>J.N </a:t>
            </a:r>
            <a:r>
              <a:rPr lang="en-IN" sz="3200" b="1" spc="-45" dirty="0">
                <a:latin typeface="Times New Roman"/>
                <a:cs typeface="Times New Roman"/>
              </a:rPr>
              <a:t>Tata  </a:t>
            </a:r>
            <a:r>
              <a:rPr lang="en-IN" sz="3200" dirty="0">
                <a:latin typeface="Times New Roman"/>
                <a:cs typeface="Times New Roman"/>
              </a:rPr>
              <a:t>founded Jamshedpur steelworks. Foundations of jute </a:t>
            </a:r>
            <a:r>
              <a:rPr lang="en-IN" sz="3200" spc="-5" dirty="0">
                <a:latin typeface="Times New Roman"/>
                <a:cs typeface="Times New Roman"/>
              </a:rPr>
              <a:t>mills,</a:t>
            </a:r>
            <a:r>
              <a:rPr lang="en-IN" sz="3200" spc="-210" dirty="0">
                <a:latin typeface="Times New Roman"/>
                <a:cs typeface="Times New Roman"/>
              </a:rPr>
              <a:t> </a:t>
            </a:r>
            <a:r>
              <a:rPr lang="en-IN" sz="3200" dirty="0">
                <a:latin typeface="Times New Roman"/>
                <a:cs typeface="Times New Roman"/>
              </a:rPr>
              <a:t>pharmaceutical  industry were</a:t>
            </a:r>
            <a:r>
              <a:rPr lang="en-IN" sz="3200" spc="-55" dirty="0">
                <a:latin typeface="Times New Roman"/>
                <a:cs typeface="Times New Roman"/>
              </a:rPr>
              <a:t> </a:t>
            </a:r>
            <a:r>
              <a:rPr lang="en-IN" sz="3200" dirty="0">
                <a:latin typeface="Times New Roman"/>
                <a:cs typeface="Times New Roman"/>
              </a:rPr>
              <a:t>laid</a:t>
            </a:r>
            <a:r>
              <a:rPr lang="en-IN" sz="3200" dirty="0" smtClean="0">
                <a:latin typeface="Times New Roman"/>
                <a:cs typeface="Times New Roman"/>
              </a:rPr>
              <a:t>.</a:t>
            </a:r>
          </a:p>
          <a:p>
            <a:pPr marL="355600" marR="76200" indent="-342900">
              <a:lnSpc>
                <a:spcPct val="100000"/>
              </a:lnSpc>
              <a:spcBef>
                <a:spcPts val="105"/>
              </a:spcBef>
              <a:buFont typeface="Arial"/>
              <a:buChar char="•"/>
              <a:tabLst>
                <a:tab pos="354965" algn="l"/>
                <a:tab pos="355600" algn="l"/>
              </a:tabLst>
            </a:pPr>
            <a:endParaRPr lang="en-IN" sz="3200" dirty="0">
              <a:latin typeface="Times New Roman"/>
              <a:cs typeface="Times New Roman"/>
            </a:endParaRPr>
          </a:p>
          <a:p>
            <a:pPr marL="355600" marR="5080" indent="-342900">
              <a:lnSpc>
                <a:spcPct val="100000"/>
              </a:lnSpc>
              <a:spcBef>
                <a:spcPts val="480"/>
              </a:spcBef>
              <a:buFont typeface="Arial"/>
              <a:buChar char="•"/>
              <a:tabLst>
                <a:tab pos="354965" algn="l"/>
                <a:tab pos="355600" algn="l"/>
              </a:tabLst>
            </a:pPr>
            <a:r>
              <a:rPr lang="en-IN" sz="3200" dirty="0">
                <a:latin typeface="Times New Roman"/>
                <a:cs typeface="Times New Roman"/>
              </a:rPr>
              <a:t>Major players of the era were </a:t>
            </a:r>
            <a:r>
              <a:rPr lang="en-IN" sz="3200" b="1" dirty="0" err="1">
                <a:solidFill>
                  <a:schemeClr val="accent2">
                    <a:lumMod val="60000"/>
                    <a:lumOff val="40000"/>
                  </a:schemeClr>
                </a:solidFill>
                <a:latin typeface="Times New Roman"/>
                <a:cs typeface="Times New Roman"/>
              </a:rPr>
              <a:t>Ghanshyam</a:t>
            </a:r>
            <a:r>
              <a:rPr lang="en-IN" sz="3200" b="1" dirty="0">
                <a:solidFill>
                  <a:schemeClr val="accent2">
                    <a:lumMod val="60000"/>
                    <a:lumOff val="40000"/>
                  </a:schemeClr>
                </a:solidFill>
                <a:latin typeface="Times New Roman"/>
                <a:cs typeface="Times New Roman"/>
              </a:rPr>
              <a:t> das, </a:t>
            </a:r>
            <a:r>
              <a:rPr lang="en-IN" sz="3200" b="1" spc="-5" dirty="0">
                <a:solidFill>
                  <a:schemeClr val="accent2">
                    <a:lumMod val="60000"/>
                    <a:lumOff val="40000"/>
                  </a:schemeClr>
                </a:solidFill>
                <a:latin typeface="Times New Roman"/>
                <a:cs typeface="Times New Roman"/>
              </a:rPr>
              <a:t>Birla</a:t>
            </a:r>
            <a:r>
              <a:rPr lang="en-IN" sz="3200" spc="-5" dirty="0">
                <a:solidFill>
                  <a:schemeClr val="accent2">
                    <a:lumMod val="60000"/>
                    <a:lumOff val="40000"/>
                  </a:schemeClr>
                </a:solidFill>
                <a:latin typeface="Times New Roman"/>
                <a:cs typeface="Times New Roman"/>
              </a:rPr>
              <a:t>, </a:t>
            </a:r>
            <a:r>
              <a:rPr lang="en-IN" sz="3200" b="1" dirty="0" err="1">
                <a:solidFill>
                  <a:schemeClr val="accent2">
                    <a:lumMod val="60000"/>
                    <a:lumOff val="40000"/>
                  </a:schemeClr>
                </a:solidFill>
                <a:latin typeface="Times New Roman"/>
                <a:cs typeface="Times New Roman"/>
              </a:rPr>
              <a:t>Goenkas</a:t>
            </a:r>
            <a:r>
              <a:rPr lang="en-IN" sz="3200" b="1" dirty="0">
                <a:solidFill>
                  <a:schemeClr val="accent2">
                    <a:lumMod val="60000"/>
                    <a:lumOff val="40000"/>
                  </a:schemeClr>
                </a:solidFill>
                <a:latin typeface="Times New Roman"/>
                <a:cs typeface="Times New Roman"/>
              </a:rPr>
              <a:t>,</a:t>
            </a:r>
            <a:r>
              <a:rPr lang="en-IN" sz="3200" b="1" spc="-165" dirty="0">
                <a:solidFill>
                  <a:schemeClr val="accent2">
                    <a:lumMod val="60000"/>
                    <a:lumOff val="40000"/>
                  </a:schemeClr>
                </a:solidFill>
                <a:latin typeface="Times New Roman"/>
                <a:cs typeface="Times New Roman"/>
              </a:rPr>
              <a:t> </a:t>
            </a:r>
            <a:r>
              <a:rPr lang="en-IN" sz="3200" b="1" dirty="0" err="1">
                <a:solidFill>
                  <a:schemeClr val="accent2">
                    <a:lumMod val="60000"/>
                    <a:lumOff val="40000"/>
                  </a:schemeClr>
                </a:solidFill>
                <a:latin typeface="Times New Roman"/>
                <a:cs typeface="Times New Roman"/>
              </a:rPr>
              <a:t>khaitans</a:t>
            </a:r>
            <a:r>
              <a:rPr lang="en-IN" sz="3200" dirty="0">
                <a:solidFill>
                  <a:schemeClr val="accent2">
                    <a:lumMod val="60000"/>
                    <a:lumOff val="40000"/>
                  </a:schemeClr>
                </a:solidFill>
                <a:latin typeface="Times New Roman"/>
                <a:cs typeface="Times New Roman"/>
              </a:rPr>
              <a:t>,  </a:t>
            </a:r>
            <a:r>
              <a:rPr lang="en-IN" sz="3200" b="1" dirty="0" err="1">
                <a:solidFill>
                  <a:schemeClr val="accent2">
                    <a:lumMod val="60000"/>
                    <a:lumOff val="40000"/>
                  </a:schemeClr>
                </a:solidFill>
                <a:latin typeface="Times New Roman"/>
                <a:cs typeface="Times New Roman"/>
              </a:rPr>
              <a:t>jamsetjee</a:t>
            </a:r>
            <a:r>
              <a:rPr lang="en-IN" sz="3200" b="1" dirty="0">
                <a:solidFill>
                  <a:schemeClr val="accent2">
                    <a:lumMod val="60000"/>
                    <a:lumOff val="40000"/>
                  </a:schemeClr>
                </a:solidFill>
                <a:latin typeface="Times New Roman"/>
                <a:cs typeface="Times New Roman"/>
              </a:rPr>
              <a:t> </a:t>
            </a:r>
            <a:r>
              <a:rPr lang="en-IN" sz="3200" b="1" spc="-10" dirty="0" err="1">
                <a:solidFill>
                  <a:schemeClr val="accent2">
                    <a:lumMod val="60000"/>
                    <a:lumOff val="40000"/>
                  </a:schemeClr>
                </a:solidFill>
                <a:latin typeface="Times New Roman"/>
                <a:cs typeface="Times New Roman"/>
              </a:rPr>
              <a:t>jejeebhoy</a:t>
            </a:r>
            <a:r>
              <a:rPr lang="en-IN" sz="3200" b="1" spc="-10" dirty="0">
                <a:solidFill>
                  <a:schemeClr val="accent2">
                    <a:lumMod val="60000"/>
                    <a:lumOff val="40000"/>
                  </a:schemeClr>
                </a:solidFill>
                <a:latin typeface="Times New Roman"/>
                <a:cs typeface="Times New Roman"/>
              </a:rPr>
              <a:t>, </a:t>
            </a:r>
            <a:r>
              <a:rPr lang="en-IN" sz="3200" b="1" dirty="0" err="1">
                <a:solidFill>
                  <a:schemeClr val="accent2">
                    <a:lumMod val="60000"/>
                    <a:lumOff val="40000"/>
                  </a:schemeClr>
                </a:solidFill>
                <a:latin typeface="Times New Roman"/>
                <a:cs typeface="Times New Roman"/>
              </a:rPr>
              <a:t>Mafaltal</a:t>
            </a:r>
            <a:r>
              <a:rPr lang="en-IN" sz="3200" b="1" dirty="0">
                <a:solidFill>
                  <a:schemeClr val="accent2">
                    <a:lumMod val="60000"/>
                    <a:lumOff val="40000"/>
                  </a:schemeClr>
                </a:solidFill>
                <a:latin typeface="Times New Roman"/>
                <a:cs typeface="Times New Roman"/>
              </a:rPr>
              <a:t> </a:t>
            </a:r>
            <a:r>
              <a:rPr lang="en-IN" sz="3200" b="1" dirty="0" err="1">
                <a:solidFill>
                  <a:schemeClr val="accent2">
                    <a:lumMod val="60000"/>
                    <a:lumOff val="40000"/>
                  </a:schemeClr>
                </a:solidFill>
                <a:latin typeface="Times New Roman"/>
                <a:cs typeface="Times New Roman"/>
              </a:rPr>
              <a:t>Gagalbhai</a:t>
            </a:r>
            <a:r>
              <a:rPr lang="en-IN" sz="3200" dirty="0">
                <a:solidFill>
                  <a:schemeClr val="accent2">
                    <a:lumMod val="60000"/>
                    <a:lumOff val="40000"/>
                  </a:schemeClr>
                </a:solidFill>
                <a:latin typeface="Times New Roman"/>
                <a:cs typeface="Times New Roman"/>
              </a:rPr>
              <a:t>, </a:t>
            </a:r>
            <a:r>
              <a:rPr lang="en-IN" sz="3200" b="1" dirty="0" err="1">
                <a:solidFill>
                  <a:schemeClr val="accent2">
                    <a:lumMod val="60000"/>
                    <a:lumOff val="40000"/>
                  </a:schemeClr>
                </a:solidFill>
                <a:latin typeface="Times New Roman"/>
                <a:cs typeface="Times New Roman"/>
              </a:rPr>
              <a:t>Laxmanrao</a:t>
            </a:r>
            <a:r>
              <a:rPr lang="en-IN" sz="3200" b="1" dirty="0">
                <a:solidFill>
                  <a:schemeClr val="accent2">
                    <a:lumMod val="60000"/>
                    <a:lumOff val="40000"/>
                  </a:schemeClr>
                </a:solidFill>
                <a:latin typeface="Times New Roman"/>
                <a:cs typeface="Times New Roman"/>
              </a:rPr>
              <a:t> </a:t>
            </a:r>
            <a:r>
              <a:rPr lang="en-IN" sz="3200" b="1" dirty="0" err="1">
                <a:solidFill>
                  <a:schemeClr val="accent2">
                    <a:lumMod val="60000"/>
                    <a:lumOff val="40000"/>
                  </a:schemeClr>
                </a:solidFill>
                <a:latin typeface="Times New Roman"/>
                <a:cs typeface="Times New Roman"/>
              </a:rPr>
              <a:t>kirlsokar</a:t>
            </a:r>
            <a:r>
              <a:rPr lang="en-IN" sz="3200" dirty="0">
                <a:solidFill>
                  <a:schemeClr val="accent2">
                    <a:lumMod val="60000"/>
                    <a:lumOff val="40000"/>
                  </a:schemeClr>
                </a:solidFill>
                <a:latin typeface="Times New Roman"/>
                <a:cs typeface="Times New Roman"/>
              </a:rPr>
              <a:t>,  </a:t>
            </a:r>
            <a:r>
              <a:rPr lang="en-IN" sz="3200" b="1" dirty="0" err="1">
                <a:solidFill>
                  <a:schemeClr val="accent2">
                    <a:lumMod val="60000"/>
                    <a:lumOff val="40000"/>
                  </a:schemeClr>
                </a:solidFill>
                <a:latin typeface="Times New Roman"/>
                <a:cs typeface="Times New Roman"/>
              </a:rPr>
              <a:t>walchand</a:t>
            </a:r>
            <a:r>
              <a:rPr lang="en-IN" sz="3200" b="1" dirty="0">
                <a:solidFill>
                  <a:schemeClr val="accent2">
                    <a:lumMod val="60000"/>
                    <a:lumOff val="40000"/>
                  </a:schemeClr>
                </a:solidFill>
                <a:latin typeface="Times New Roman"/>
                <a:cs typeface="Times New Roman"/>
              </a:rPr>
              <a:t> </a:t>
            </a:r>
            <a:r>
              <a:rPr lang="en-IN" sz="3200" b="1" dirty="0" err="1">
                <a:solidFill>
                  <a:schemeClr val="accent2">
                    <a:lumMod val="60000"/>
                    <a:lumOff val="40000"/>
                  </a:schemeClr>
                </a:solidFill>
                <a:latin typeface="Times New Roman"/>
                <a:cs typeface="Times New Roman"/>
              </a:rPr>
              <a:t>Hirachand</a:t>
            </a:r>
            <a:r>
              <a:rPr lang="en-IN" sz="3200" dirty="0" err="1">
                <a:solidFill>
                  <a:schemeClr val="accent2">
                    <a:lumMod val="60000"/>
                    <a:lumOff val="40000"/>
                  </a:schemeClr>
                </a:solidFill>
                <a:latin typeface="Times New Roman"/>
                <a:cs typeface="Times New Roman"/>
              </a:rPr>
              <a:t>,</a:t>
            </a:r>
            <a:r>
              <a:rPr lang="en-IN" sz="3200" b="1" dirty="0" err="1">
                <a:solidFill>
                  <a:schemeClr val="accent2">
                    <a:lumMod val="60000"/>
                    <a:lumOff val="40000"/>
                  </a:schemeClr>
                </a:solidFill>
                <a:latin typeface="Times New Roman"/>
                <a:cs typeface="Times New Roman"/>
              </a:rPr>
              <a:t>Nusserwanjee</a:t>
            </a:r>
            <a:r>
              <a:rPr lang="en-IN" sz="3200" b="1" dirty="0">
                <a:solidFill>
                  <a:schemeClr val="accent2">
                    <a:lumMod val="60000"/>
                    <a:lumOff val="40000"/>
                  </a:schemeClr>
                </a:solidFill>
                <a:latin typeface="Times New Roman"/>
                <a:cs typeface="Times New Roman"/>
              </a:rPr>
              <a:t> </a:t>
            </a:r>
            <a:r>
              <a:rPr lang="en-IN" sz="3200" b="1" dirty="0" err="1">
                <a:solidFill>
                  <a:schemeClr val="accent2">
                    <a:lumMod val="60000"/>
                    <a:lumOff val="40000"/>
                  </a:schemeClr>
                </a:solidFill>
                <a:latin typeface="Times New Roman"/>
                <a:cs typeface="Times New Roman"/>
              </a:rPr>
              <a:t>wadia</a:t>
            </a:r>
            <a:r>
              <a:rPr lang="en-IN" sz="3200" b="1" dirty="0">
                <a:solidFill>
                  <a:schemeClr val="accent2">
                    <a:lumMod val="60000"/>
                    <a:lumOff val="40000"/>
                  </a:schemeClr>
                </a:solidFill>
                <a:latin typeface="Times New Roman"/>
                <a:cs typeface="Times New Roman"/>
              </a:rPr>
              <a:t>, </a:t>
            </a:r>
            <a:r>
              <a:rPr lang="en-IN" sz="3200" b="1" spc="-5" dirty="0" err="1">
                <a:solidFill>
                  <a:schemeClr val="accent2">
                    <a:lumMod val="60000"/>
                    <a:lumOff val="40000"/>
                  </a:schemeClr>
                </a:solidFill>
                <a:latin typeface="Times New Roman"/>
                <a:cs typeface="Times New Roman"/>
              </a:rPr>
              <a:t>pirojsha</a:t>
            </a:r>
            <a:r>
              <a:rPr lang="en-IN" sz="3200" b="1" spc="-5" dirty="0">
                <a:solidFill>
                  <a:schemeClr val="accent2">
                    <a:lumMod val="60000"/>
                    <a:lumOff val="40000"/>
                  </a:schemeClr>
                </a:solidFill>
                <a:latin typeface="Times New Roman"/>
                <a:cs typeface="Times New Roman"/>
              </a:rPr>
              <a:t> Godrej,  </a:t>
            </a:r>
            <a:r>
              <a:rPr lang="en-IN" sz="3200" b="1" spc="-5" dirty="0" err="1">
                <a:solidFill>
                  <a:schemeClr val="accent2">
                    <a:lumMod val="60000"/>
                    <a:lumOff val="40000"/>
                  </a:schemeClr>
                </a:solidFill>
                <a:latin typeface="Times New Roman"/>
                <a:cs typeface="Times New Roman"/>
              </a:rPr>
              <a:t>K.Gopalakrishnan</a:t>
            </a:r>
            <a:r>
              <a:rPr lang="en-IN" sz="3200" b="1" spc="-5" dirty="0">
                <a:solidFill>
                  <a:schemeClr val="accent2">
                    <a:lumMod val="60000"/>
                    <a:lumOff val="40000"/>
                  </a:schemeClr>
                </a:solidFill>
                <a:latin typeface="Times New Roman"/>
                <a:cs typeface="Times New Roman"/>
              </a:rPr>
              <a:t>, </a:t>
            </a:r>
            <a:r>
              <a:rPr lang="en-IN" sz="3200" b="1" dirty="0" err="1">
                <a:solidFill>
                  <a:schemeClr val="accent2">
                    <a:lumMod val="60000"/>
                    <a:lumOff val="40000"/>
                  </a:schemeClr>
                </a:solidFill>
                <a:latin typeface="Times New Roman"/>
                <a:cs typeface="Times New Roman"/>
              </a:rPr>
              <a:t>L.K.singhania</a:t>
            </a:r>
            <a:r>
              <a:rPr lang="en-IN" sz="3200" dirty="0">
                <a:solidFill>
                  <a:schemeClr val="accent2">
                    <a:lumMod val="60000"/>
                    <a:lumOff val="40000"/>
                  </a:schemeClr>
                </a:solidFill>
                <a:latin typeface="Times New Roman"/>
                <a:cs typeface="Times New Roman"/>
              </a:rPr>
              <a:t>, </a:t>
            </a:r>
            <a:r>
              <a:rPr lang="en-IN" sz="3200" b="1" spc="-10" dirty="0" err="1">
                <a:solidFill>
                  <a:schemeClr val="accent2">
                    <a:lumMod val="60000"/>
                    <a:lumOff val="40000"/>
                  </a:schemeClr>
                </a:solidFill>
                <a:latin typeface="Times New Roman"/>
                <a:cs typeface="Times New Roman"/>
              </a:rPr>
              <a:t>Gujar</a:t>
            </a:r>
            <a:r>
              <a:rPr lang="en-IN" sz="3200" b="1" spc="-10" dirty="0">
                <a:solidFill>
                  <a:schemeClr val="accent2">
                    <a:lumMod val="60000"/>
                    <a:lumOff val="40000"/>
                  </a:schemeClr>
                </a:solidFill>
                <a:latin typeface="Times New Roman"/>
                <a:cs typeface="Times New Roman"/>
              </a:rPr>
              <a:t>- </a:t>
            </a:r>
            <a:r>
              <a:rPr lang="en-IN" sz="3200" b="1" dirty="0" err="1">
                <a:solidFill>
                  <a:schemeClr val="accent2">
                    <a:lumMod val="60000"/>
                    <a:lumOff val="40000"/>
                  </a:schemeClr>
                </a:solidFill>
                <a:latin typeface="Times New Roman"/>
                <a:cs typeface="Times New Roman"/>
              </a:rPr>
              <a:t>lal</a:t>
            </a:r>
            <a:r>
              <a:rPr lang="en-IN" sz="3200" b="1" dirty="0">
                <a:solidFill>
                  <a:schemeClr val="accent2">
                    <a:lumMod val="60000"/>
                    <a:lumOff val="40000"/>
                  </a:schemeClr>
                </a:solidFill>
                <a:latin typeface="Times New Roman"/>
                <a:cs typeface="Times New Roman"/>
              </a:rPr>
              <a:t> </a:t>
            </a:r>
            <a:r>
              <a:rPr lang="en-IN" sz="3200" b="1" dirty="0" err="1">
                <a:solidFill>
                  <a:schemeClr val="accent2">
                    <a:lumMod val="60000"/>
                    <a:lumOff val="40000"/>
                  </a:schemeClr>
                </a:solidFill>
                <a:latin typeface="Times New Roman"/>
                <a:cs typeface="Times New Roman"/>
              </a:rPr>
              <a:t>modi</a:t>
            </a:r>
            <a:r>
              <a:rPr lang="en-IN" sz="3200" b="1" dirty="0">
                <a:solidFill>
                  <a:schemeClr val="accent2">
                    <a:lumMod val="60000"/>
                    <a:lumOff val="40000"/>
                  </a:schemeClr>
                </a:solidFill>
                <a:latin typeface="Times New Roman"/>
                <a:cs typeface="Times New Roman"/>
              </a:rPr>
              <a:t> </a:t>
            </a:r>
            <a:r>
              <a:rPr lang="en-IN" sz="3200" dirty="0">
                <a:solidFill>
                  <a:schemeClr val="accent2">
                    <a:lumMod val="60000"/>
                    <a:lumOff val="40000"/>
                  </a:schemeClr>
                </a:solidFill>
                <a:latin typeface="Times New Roman"/>
                <a:cs typeface="Times New Roman"/>
              </a:rPr>
              <a:t>and </a:t>
            </a:r>
            <a:r>
              <a:rPr lang="en-IN" sz="3200" b="1" dirty="0" err="1">
                <a:solidFill>
                  <a:schemeClr val="accent2">
                    <a:lumMod val="60000"/>
                    <a:lumOff val="40000"/>
                  </a:schemeClr>
                </a:solidFill>
                <a:latin typeface="Times New Roman"/>
                <a:cs typeface="Times New Roman"/>
              </a:rPr>
              <a:t>Lala</a:t>
            </a:r>
            <a:r>
              <a:rPr lang="en-IN" sz="3200" b="1" spc="-140" dirty="0">
                <a:solidFill>
                  <a:schemeClr val="accent2">
                    <a:lumMod val="60000"/>
                    <a:lumOff val="40000"/>
                  </a:schemeClr>
                </a:solidFill>
                <a:latin typeface="Times New Roman"/>
                <a:cs typeface="Times New Roman"/>
              </a:rPr>
              <a:t> </a:t>
            </a:r>
            <a:r>
              <a:rPr lang="en-IN" sz="3200" b="1" dirty="0" err="1" smtClean="0">
                <a:solidFill>
                  <a:schemeClr val="accent2">
                    <a:lumMod val="60000"/>
                    <a:lumOff val="40000"/>
                  </a:schemeClr>
                </a:solidFill>
                <a:latin typeface="Times New Roman"/>
                <a:cs typeface="Times New Roman"/>
              </a:rPr>
              <a:t>shriram</a:t>
            </a:r>
            <a:endParaRPr lang="en-IN" sz="3200" b="1" dirty="0" smtClean="0">
              <a:solidFill>
                <a:schemeClr val="accent2">
                  <a:lumMod val="60000"/>
                  <a:lumOff val="40000"/>
                </a:schemeClr>
              </a:solidFill>
              <a:latin typeface="Times New Roman"/>
              <a:cs typeface="Times New Roman"/>
            </a:endParaRPr>
          </a:p>
          <a:p>
            <a:pPr marL="355600" marR="5080" indent="-342900">
              <a:lnSpc>
                <a:spcPct val="100000"/>
              </a:lnSpc>
              <a:spcBef>
                <a:spcPts val="480"/>
              </a:spcBef>
              <a:buFont typeface="Arial"/>
              <a:buChar char="•"/>
              <a:tabLst>
                <a:tab pos="354965" algn="l"/>
                <a:tab pos="355600" algn="l"/>
              </a:tabLst>
            </a:pPr>
            <a:endParaRPr lang="en-IN" sz="3200" dirty="0">
              <a:latin typeface="Times New Roman"/>
              <a:cs typeface="Times New Roman"/>
            </a:endParaRPr>
          </a:p>
          <a:p>
            <a:pPr marL="355600" marR="288290" indent="-342900" algn="just">
              <a:lnSpc>
                <a:spcPct val="100000"/>
              </a:lnSpc>
              <a:spcBef>
                <a:spcPts val="425"/>
              </a:spcBef>
              <a:buFont typeface="Arial"/>
              <a:buChar char="•"/>
              <a:tabLst>
                <a:tab pos="355600" algn="l"/>
              </a:tabLst>
            </a:pPr>
            <a:r>
              <a:rPr lang="en-IN" sz="3200" b="1" dirty="0">
                <a:latin typeface="Carlito"/>
                <a:cs typeface="Carlito"/>
              </a:rPr>
              <a:t>The colonial </a:t>
            </a:r>
            <a:r>
              <a:rPr lang="en-IN" sz="3200" b="1" spc="-20" dirty="0">
                <a:latin typeface="Carlito"/>
                <a:cs typeface="Carlito"/>
              </a:rPr>
              <a:t>era </a:t>
            </a:r>
            <a:r>
              <a:rPr lang="en-IN" sz="3200" b="1" dirty="0">
                <a:latin typeface="Carlito"/>
                <a:cs typeface="Carlito"/>
              </a:rPr>
              <a:t>III (1900 A.D-1947A.D): </a:t>
            </a:r>
            <a:r>
              <a:rPr lang="en-IN" sz="3200" spc="-5" dirty="0">
                <a:latin typeface="Carlito"/>
                <a:cs typeface="Carlito"/>
              </a:rPr>
              <a:t>New </a:t>
            </a:r>
            <a:r>
              <a:rPr lang="en-IN" sz="3200" spc="-10" dirty="0">
                <a:latin typeface="Carlito"/>
                <a:cs typeface="Carlito"/>
              </a:rPr>
              <a:t>crop </a:t>
            </a:r>
            <a:r>
              <a:rPr lang="en-IN" sz="3200" spc="-5" dirty="0">
                <a:latin typeface="Carlito"/>
                <a:cs typeface="Carlito"/>
              </a:rPr>
              <a:t>arises </a:t>
            </a:r>
            <a:r>
              <a:rPr lang="en-IN" sz="3200" dirty="0">
                <a:latin typeface="Carlito"/>
                <a:cs typeface="Carlito"/>
              </a:rPr>
              <a:t>in this </a:t>
            </a:r>
            <a:r>
              <a:rPr lang="en-IN" sz="3200" spc="-10" dirty="0">
                <a:latin typeface="Carlito"/>
                <a:cs typeface="Carlito"/>
              </a:rPr>
              <a:t>Period.  </a:t>
            </a:r>
            <a:r>
              <a:rPr lang="en-IN" sz="3200" dirty="0">
                <a:latin typeface="Carlito"/>
                <a:cs typeface="Carlito"/>
              </a:rPr>
              <a:t>Change </a:t>
            </a:r>
            <a:r>
              <a:rPr lang="en-IN" sz="3200" spc="-15" dirty="0">
                <a:latin typeface="Carlito"/>
                <a:cs typeface="Carlito"/>
              </a:rPr>
              <a:t>makers </a:t>
            </a:r>
            <a:r>
              <a:rPr lang="en-IN" sz="3200" spc="-20" dirty="0">
                <a:latin typeface="Carlito"/>
                <a:cs typeface="Carlito"/>
              </a:rPr>
              <a:t>like </a:t>
            </a:r>
            <a:r>
              <a:rPr lang="en-IN" sz="3200" dirty="0">
                <a:latin typeface="Carlito"/>
                <a:cs typeface="Carlito"/>
              </a:rPr>
              <a:t>JRD </a:t>
            </a:r>
            <a:r>
              <a:rPr lang="en-IN" sz="3200" spc="-45" dirty="0">
                <a:latin typeface="Carlito"/>
                <a:cs typeface="Carlito"/>
              </a:rPr>
              <a:t>Tata, </a:t>
            </a:r>
            <a:r>
              <a:rPr lang="en-IN" sz="3200" dirty="0">
                <a:latin typeface="Carlito"/>
                <a:cs typeface="Carlito"/>
              </a:rPr>
              <a:t>MS </a:t>
            </a:r>
            <a:r>
              <a:rPr lang="en-IN" sz="3200" spc="-10" dirty="0" err="1">
                <a:latin typeface="Carlito"/>
                <a:cs typeface="Carlito"/>
              </a:rPr>
              <a:t>Oberai</a:t>
            </a:r>
            <a:r>
              <a:rPr lang="en-IN" sz="3200" spc="-10" dirty="0">
                <a:latin typeface="Carlito"/>
                <a:cs typeface="Carlito"/>
              </a:rPr>
              <a:t>, </a:t>
            </a:r>
            <a:r>
              <a:rPr lang="en-IN" sz="3200" spc="-5" dirty="0" err="1">
                <a:latin typeface="Carlito"/>
                <a:cs typeface="Carlito"/>
              </a:rPr>
              <a:t>jamnalal</a:t>
            </a:r>
            <a:r>
              <a:rPr lang="en-IN" sz="3200" spc="-5" dirty="0">
                <a:latin typeface="Carlito"/>
                <a:cs typeface="Carlito"/>
              </a:rPr>
              <a:t> </a:t>
            </a:r>
            <a:r>
              <a:rPr lang="en-IN" sz="3200" dirty="0">
                <a:latin typeface="Carlito"/>
                <a:cs typeface="Carlito"/>
              </a:rPr>
              <a:t>Bajaj </a:t>
            </a:r>
            <a:r>
              <a:rPr lang="en-IN" sz="3200" spc="-5" dirty="0">
                <a:latin typeface="Carlito"/>
                <a:cs typeface="Carlito"/>
              </a:rPr>
              <a:t>lead </a:t>
            </a:r>
            <a:r>
              <a:rPr lang="en-IN" sz="3200" dirty="0">
                <a:latin typeface="Carlito"/>
                <a:cs typeface="Carlito"/>
              </a:rPr>
              <a:t>the </a:t>
            </a:r>
            <a:r>
              <a:rPr lang="en-IN" sz="3200" spc="-25" dirty="0">
                <a:latin typeface="Carlito"/>
                <a:cs typeface="Carlito"/>
              </a:rPr>
              <a:t>way </a:t>
            </a:r>
            <a:r>
              <a:rPr lang="en-IN" sz="3200" spc="-20" dirty="0">
                <a:latin typeface="Carlito"/>
                <a:cs typeface="Carlito"/>
              </a:rPr>
              <a:t>for  </a:t>
            </a:r>
            <a:r>
              <a:rPr lang="en-IN" sz="3200" dirty="0">
                <a:latin typeface="Carlito"/>
                <a:cs typeface="Carlito"/>
              </a:rPr>
              <a:t>Indian</a:t>
            </a:r>
            <a:r>
              <a:rPr lang="en-IN" sz="3200" spc="-35" dirty="0">
                <a:latin typeface="Carlito"/>
                <a:cs typeface="Carlito"/>
              </a:rPr>
              <a:t> </a:t>
            </a:r>
            <a:r>
              <a:rPr lang="en-IN" sz="3200" spc="-10" dirty="0">
                <a:latin typeface="Carlito"/>
                <a:cs typeface="Carlito"/>
              </a:rPr>
              <a:t>entrepreneurs</a:t>
            </a:r>
            <a:r>
              <a:rPr lang="en-IN" sz="3200" spc="-10" dirty="0" smtClean="0">
                <a:latin typeface="Carlito"/>
                <a:cs typeface="Carlito"/>
              </a:rPr>
              <a:t>.</a:t>
            </a:r>
          </a:p>
          <a:p>
            <a:pPr marL="355600" marR="288290" indent="-342900" algn="just">
              <a:lnSpc>
                <a:spcPct val="100000"/>
              </a:lnSpc>
              <a:spcBef>
                <a:spcPts val="425"/>
              </a:spcBef>
              <a:buFont typeface="Arial"/>
              <a:buChar char="•"/>
              <a:tabLst>
                <a:tab pos="355600" algn="l"/>
              </a:tabLst>
            </a:pPr>
            <a:endParaRPr lang="en-IN" sz="3200" dirty="0">
              <a:latin typeface="Carlito"/>
              <a:cs typeface="Carlito"/>
            </a:endParaRPr>
          </a:p>
          <a:p>
            <a:pPr marL="355600" marR="253365" indent="-342900">
              <a:lnSpc>
                <a:spcPct val="100000"/>
              </a:lnSpc>
              <a:spcBef>
                <a:spcPts val="480"/>
              </a:spcBef>
              <a:buFont typeface="Arial"/>
              <a:buChar char="•"/>
              <a:tabLst>
                <a:tab pos="354965" algn="l"/>
                <a:tab pos="355600" algn="l"/>
              </a:tabLst>
            </a:pPr>
            <a:r>
              <a:rPr lang="en-IN" sz="3200" b="1" spc="-5" dirty="0">
                <a:latin typeface="Carlito"/>
                <a:cs typeface="Carlito"/>
              </a:rPr>
              <a:t>After </a:t>
            </a:r>
            <a:r>
              <a:rPr lang="en-IN" sz="3200" b="1" dirty="0">
                <a:latin typeface="Carlito"/>
                <a:cs typeface="Carlito"/>
              </a:rPr>
              <a:t>Independence: </a:t>
            </a:r>
            <a:r>
              <a:rPr lang="en-IN" sz="3200" spc="-5" dirty="0">
                <a:latin typeface="Carlito"/>
                <a:cs typeface="Carlito"/>
              </a:rPr>
              <a:t>scale industrialization </a:t>
            </a:r>
            <a:r>
              <a:rPr lang="en-IN" sz="3200" spc="-10" dirty="0">
                <a:latin typeface="Carlito"/>
                <a:cs typeface="Carlito"/>
              </a:rPr>
              <a:t>entrepreneurs </a:t>
            </a:r>
            <a:r>
              <a:rPr lang="en-IN" sz="3200" spc="-20" dirty="0">
                <a:latin typeface="Carlito"/>
                <a:cs typeface="Carlito"/>
              </a:rPr>
              <a:t>like </a:t>
            </a:r>
            <a:r>
              <a:rPr lang="en-IN" sz="3200" spc="-5" dirty="0" err="1">
                <a:latin typeface="Carlito"/>
                <a:cs typeface="Carlito"/>
              </a:rPr>
              <a:t>Dirubai</a:t>
            </a:r>
            <a:r>
              <a:rPr lang="en-IN" sz="3200" spc="-5" dirty="0">
                <a:latin typeface="Carlito"/>
                <a:cs typeface="Carlito"/>
              </a:rPr>
              <a:t>  </a:t>
            </a:r>
            <a:r>
              <a:rPr lang="en-IN" sz="3200" dirty="0" err="1">
                <a:latin typeface="Carlito"/>
                <a:cs typeface="Carlito"/>
              </a:rPr>
              <a:t>Ambani</a:t>
            </a:r>
            <a:r>
              <a:rPr lang="en-IN" sz="3200" dirty="0">
                <a:latin typeface="Carlito"/>
                <a:cs typeface="Carlito"/>
              </a:rPr>
              <a:t> </a:t>
            </a:r>
            <a:r>
              <a:rPr lang="en-IN" sz="3200" spc="-10" dirty="0" err="1">
                <a:latin typeface="Carlito"/>
                <a:cs typeface="Carlito"/>
              </a:rPr>
              <a:t>emerge.Globalisation</a:t>
            </a:r>
            <a:r>
              <a:rPr lang="en-IN" sz="3200" spc="-10" dirty="0">
                <a:latin typeface="Carlito"/>
                <a:cs typeface="Carlito"/>
              </a:rPr>
              <a:t> </a:t>
            </a:r>
            <a:r>
              <a:rPr lang="en-IN" sz="3200" spc="-5" dirty="0">
                <a:latin typeface="Carlito"/>
                <a:cs typeface="Carlito"/>
              </a:rPr>
              <a:t>arrives, </a:t>
            </a:r>
            <a:r>
              <a:rPr lang="en-IN" sz="3200" dirty="0">
                <a:latin typeface="Carlito"/>
                <a:cs typeface="Carlito"/>
              </a:rPr>
              <a:t>and </a:t>
            </a:r>
            <a:r>
              <a:rPr lang="en-IN" sz="3200" spc="-5" dirty="0">
                <a:latin typeface="Carlito"/>
                <a:cs typeface="Carlito"/>
              </a:rPr>
              <a:t>with </a:t>
            </a:r>
            <a:r>
              <a:rPr lang="en-IN" sz="3200" dirty="0">
                <a:latin typeface="Carlito"/>
                <a:cs typeface="Carlito"/>
              </a:rPr>
              <a:t>it the </a:t>
            </a:r>
            <a:r>
              <a:rPr lang="en-IN" sz="3200" spc="-10" dirty="0" err="1">
                <a:latin typeface="Carlito"/>
                <a:cs typeface="Carlito"/>
              </a:rPr>
              <a:t>premjis</a:t>
            </a:r>
            <a:r>
              <a:rPr lang="en-IN" sz="3200" spc="-10" dirty="0">
                <a:latin typeface="Carlito"/>
                <a:cs typeface="Carlito"/>
              </a:rPr>
              <a:t>, </a:t>
            </a:r>
            <a:r>
              <a:rPr lang="en-IN" sz="3200" dirty="0">
                <a:latin typeface="Carlito"/>
                <a:cs typeface="Carlito"/>
              </a:rPr>
              <a:t>the  </a:t>
            </a:r>
            <a:r>
              <a:rPr lang="en-IN" sz="3200" spc="-10" dirty="0" err="1">
                <a:latin typeface="Carlito"/>
                <a:cs typeface="Carlito"/>
              </a:rPr>
              <a:t>Narayana</a:t>
            </a:r>
            <a:r>
              <a:rPr lang="en-IN" sz="3200" spc="-10" dirty="0">
                <a:latin typeface="Carlito"/>
                <a:cs typeface="Carlito"/>
              </a:rPr>
              <a:t> </a:t>
            </a:r>
            <a:r>
              <a:rPr lang="en-IN" sz="3200" spc="-10" dirty="0" err="1">
                <a:latin typeface="Carlito"/>
                <a:cs typeface="Carlito"/>
              </a:rPr>
              <a:t>murthys</a:t>
            </a:r>
            <a:r>
              <a:rPr lang="en-IN" sz="3200" spc="-10" dirty="0">
                <a:latin typeface="Carlito"/>
                <a:cs typeface="Carlito"/>
              </a:rPr>
              <a:t>, </a:t>
            </a:r>
            <a:r>
              <a:rPr lang="en-IN" sz="3200" dirty="0">
                <a:latin typeface="Carlito"/>
                <a:cs typeface="Carlito"/>
              </a:rPr>
              <a:t>the Rajesh </a:t>
            </a:r>
            <a:r>
              <a:rPr lang="en-IN" sz="3200" spc="-5" dirty="0">
                <a:latin typeface="Carlito"/>
                <a:cs typeface="Carlito"/>
              </a:rPr>
              <a:t>Jains </a:t>
            </a:r>
            <a:r>
              <a:rPr lang="en-IN" sz="3200" spc="-10" dirty="0" err="1">
                <a:latin typeface="Carlito"/>
                <a:cs typeface="Carlito"/>
              </a:rPr>
              <a:t>etc.,Over</a:t>
            </a:r>
            <a:r>
              <a:rPr lang="en-IN" sz="3200" spc="-10" dirty="0">
                <a:latin typeface="Carlito"/>
                <a:cs typeface="Carlito"/>
              </a:rPr>
              <a:t> </a:t>
            </a:r>
            <a:r>
              <a:rPr lang="en-IN" sz="3200" dirty="0">
                <a:latin typeface="Carlito"/>
                <a:cs typeface="Carlito"/>
              </a:rPr>
              <a:t>the </a:t>
            </a:r>
            <a:r>
              <a:rPr lang="en-IN" sz="3200" spc="-10" dirty="0">
                <a:latin typeface="Carlito"/>
                <a:cs typeface="Carlito"/>
              </a:rPr>
              <a:t>last </a:t>
            </a:r>
            <a:r>
              <a:rPr lang="en-IN" sz="3200" dirty="0">
                <a:latin typeface="Carlito"/>
                <a:cs typeface="Carlito"/>
              </a:rPr>
              <a:t>68 </a:t>
            </a:r>
            <a:r>
              <a:rPr lang="en-IN" sz="3200" spc="-15" dirty="0">
                <a:latin typeface="Carlito"/>
                <a:cs typeface="Carlito"/>
              </a:rPr>
              <a:t>years, </a:t>
            </a:r>
            <a:r>
              <a:rPr lang="en-IN" sz="3200" dirty="0">
                <a:latin typeface="Carlito"/>
                <a:cs typeface="Carlito"/>
              </a:rPr>
              <a:t>India </a:t>
            </a:r>
            <a:r>
              <a:rPr lang="en-IN" sz="3200" spc="-5" dirty="0">
                <a:latin typeface="Carlito"/>
                <a:cs typeface="Carlito"/>
              </a:rPr>
              <a:t>has  seen </a:t>
            </a:r>
            <a:r>
              <a:rPr lang="en-IN" sz="3200" dirty="0">
                <a:latin typeface="Carlito"/>
                <a:cs typeface="Carlito"/>
              </a:rPr>
              <a:t>the </a:t>
            </a:r>
            <a:r>
              <a:rPr lang="en-IN" sz="3200" spc="-5" dirty="0">
                <a:latin typeface="Carlito"/>
                <a:cs typeface="Carlito"/>
              </a:rPr>
              <a:t>entrepreneur </a:t>
            </a:r>
            <a:r>
              <a:rPr lang="en-IN" sz="3200" spc="-15" dirty="0">
                <a:latin typeface="Carlito"/>
                <a:cs typeface="Carlito"/>
              </a:rPr>
              <a:t>evolves </a:t>
            </a:r>
            <a:r>
              <a:rPr lang="en-IN" sz="3200" dirty="0">
                <a:latin typeface="Carlito"/>
                <a:cs typeface="Carlito"/>
              </a:rPr>
              <a:t>in </a:t>
            </a:r>
            <a:r>
              <a:rPr lang="en-IN" sz="3200" spc="-15" dirty="0">
                <a:latin typeface="Carlito"/>
                <a:cs typeface="Carlito"/>
              </a:rPr>
              <a:t>different</a:t>
            </a:r>
            <a:r>
              <a:rPr lang="en-IN" sz="3200" spc="55" dirty="0">
                <a:latin typeface="Carlito"/>
                <a:cs typeface="Carlito"/>
              </a:rPr>
              <a:t> </a:t>
            </a:r>
            <a:r>
              <a:rPr lang="en-IN" sz="3200" spc="-10" dirty="0">
                <a:latin typeface="Carlito"/>
                <a:cs typeface="Carlito"/>
              </a:rPr>
              <a:t>role</a:t>
            </a:r>
            <a:r>
              <a:rPr lang="en-IN" sz="3200" spc="-10" dirty="0" smtClean="0">
                <a:latin typeface="Carlito"/>
                <a:cs typeface="Carlito"/>
              </a:rPr>
              <a:t>.</a:t>
            </a:r>
          </a:p>
          <a:p>
            <a:pPr marL="355600" marR="253365" indent="-342900">
              <a:lnSpc>
                <a:spcPct val="100000"/>
              </a:lnSpc>
              <a:spcBef>
                <a:spcPts val="480"/>
              </a:spcBef>
              <a:buFont typeface="Arial"/>
              <a:buChar char="•"/>
              <a:tabLst>
                <a:tab pos="354965" algn="l"/>
                <a:tab pos="355600" algn="l"/>
              </a:tabLst>
            </a:pPr>
            <a:endParaRPr lang="en-IN" sz="3200" dirty="0">
              <a:latin typeface="Carlito"/>
              <a:cs typeface="Carlito"/>
            </a:endParaRPr>
          </a:p>
          <a:p>
            <a:pPr marL="355600" marR="243840" indent="-342900">
              <a:lnSpc>
                <a:spcPct val="100499"/>
              </a:lnSpc>
              <a:spcBef>
                <a:spcPts val="475"/>
              </a:spcBef>
              <a:buFont typeface="Arial"/>
              <a:buChar char="•"/>
              <a:tabLst>
                <a:tab pos="354965" algn="l"/>
                <a:tab pos="355600" algn="l"/>
              </a:tabLst>
            </a:pPr>
            <a:r>
              <a:rPr lang="en-IN" sz="3200" spc="-5" dirty="0">
                <a:latin typeface="Carlito"/>
                <a:cs typeface="Carlito"/>
              </a:rPr>
              <a:t>The </a:t>
            </a:r>
            <a:r>
              <a:rPr lang="en-IN" sz="3200" dirty="0">
                <a:latin typeface="Carlito"/>
                <a:cs typeface="Carlito"/>
              </a:rPr>
              <a:t>modern </a:t>
            </a:r>
            <a:r>
              <a:rPr lang="en-IN" sz="3200" spc="-10" dirty="0">
                <a:latin typeface="Carlito"/>
                <a:cs typeface="Carlito"/>
              </a:rPr>
              <a:t>entrepreneurs are </a:t>
            </a:r>
            <a:r>
              <a:rPr lang="en-IN" sz="3200" spc="-5" dirty="0">
                <a:latin typeface="Carlito"/>
                <a:cs typeface="Carlito"/>
              </a:rPr>
              <a:t>wealth </a:t>
            </a:r>
            <a:r>
              <a:rPr lang="en-IN" sz="3200" spc="-15" dirty="0">
                <a:latin typeface="Carlito"/>
                <a:cs typeface="Carlito"/>
              </a:rPr>
              <a:t>creators, </a:t>
            </a:r>
            <a:r>
              <a:rPr lang="en-IN" sz="3200" spc="-10" dirty="0">
                <a:latin typeface="Carlito"/>
                <a:cs typeface="Carlito"/>
              </a:rPr>
              <a:t>communicators, </a:t>
            </a:r>
            <a:r>
              <a:rPr lang="en-IN" sz="3200" dirty="0">
                <a:latin typeface="Carlito"/>
                <a:cs typeface="Carlito"/>
              </a:rPr>
              <a:t>change  </a:t>
            </a:r>
            <a:r>
              <a:rPr lang="en-IN" sz="3200" spc="-5" dirty="0">
                <a:latin typeface="Carlito"/>
                <a:cs typeface="Carlito"/>
              </a:rPr>
              <a:t>agents, </a:t>
            </a:r>
            <a:r>
              <a:rPr lang="en-IN" sz="3200" spc="-10" dirty="0">
                <a:latin typeface="Carlito"/>
                <a:cs typeface="Carlito"/>
              </a:rPr>
              <a:t>entertainers</a:t>
            </a:r>
            <a:r>
              <a:rPr lang="en-IN" sz="3200" spc="-5" dirty="0">
                <a:latin typeface="Carlito"/>
                <a:cs typeface="Carlito"/>
              </a:rPr>
              <a:t> </a:t>
            </a:r>
            <a:r>
              <a:rPr lang="en-IN" sz="3200" spc="-10" dirty="0">
                <a:latin typeface="Carlito"/>
                <a:cs typeface="Carlito"/>
              </a:rPr>
              <a:t>etc.</a:t>
            </a:r>
            <a:endParaRPr lang="en-IN" dirty="0"/>
          </a:p>
        </p:txBody>
      </p:sp>
    </p:spTree>
    <p:extLst>
      <p:ext uri="{BB962C8B-B14F-4D97-AF65-F5344CB8AC3E}">
        <p14:creationId xmlns:p14="http://schemas.microsoft.com/office/powerpoint/2010/main" val="268276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92880" y="274638"/>
            <a:ext cx="432048" cy="922114"/>
          </a:xfrm>
        </p:spPr>
        <p:txBody>
          <a:bodyPr/>
          <a:lstStyle/>
          <a:p>
            <a:endParaRPr lang="en-IN" dirty="0"/>
          </a:p>
        </p:txBody>
      </p:sp>
      <p:sp>
        <p:nvSpPr>
          <p:cNvPr id="3" name="Content Placeholder 2"/>
          <p:cNvSpPr>
            <a:spLocks noGrp="1"/>
          </p:cNvSpPr>
          <p:nvPr>
            <p:ph idx="1"/>
          </p:nvPr>
        </p:nvSpPr>
        <p:spPr>
          <a:xfrm>
            <a:off x="539552" y="764704"/>
            <a:ext cx="8064896" cy="5040560"/>
          </a:xfrm>
        </p:spPr>
        <p:txBody>
          <a:bodyPr>
            <a:normAutofit/>
          </a:bodyPr>
          <a:lstStyle/>
          <a:p>
            <a:pPr marL="355600" indent="-342900">
              <a:lnSpc>
                <a:spcPct val="100000"/>
              </a:lnSpc>
              <a:spcBef>
                <a:spcPts val="105"/>
              </a:spcBef>
              <a:buFont typeface="Arial"/>
              <a:buChar char="•"/>
              <a:tabLst>
                <a:tab pos="354965" algn="l"/>
                <a:tab pos="355600" algn="l"/>
              </a:tabLst>
            </a:pPr>
            <a:r>
              <a:rPr lang="en-US" sz="2400" b="1" spc="-10" dirty="0">
                <a:solidFill>
                  <a:schemeClr val="accent3">
                    <a:lumMod val="60000"/>
                    <a:lumOff val="40000"/>
                  </a:schemeClr>
                </a:solidFill>
                <a:latin typeface="Sitka Subheading" pitchFamily="2" charset="0"/>
                <a:cs typeface="Calibri Light" pitchFamily="34" charset="0"/>
              </a:rPr>
              <a:t>Entrepreneurship-Present </a:t>
            </a:r>
            <a:r>
              <a:rPr lang="en-US" sz="2400" b="1" spc="-15" dirty="0">
                <a:solidFill>
                  <a:schemeClr val="accent3">
                    <a:lumMod val="60000"/>
                    <a:lumOff val="40000"/>
                  </a:schemeClr>
                </a:solidFill>
                <a:latin typeface="Sitka Subheading" pitchFamily="2" charset="0"/>
                <a:cs typeface="Calibri Light" pitchFamily="34" charset="0"/>
              </a:rPr>
              <a:t>Era</a:t>
            </a:r>
            <a:r>
              <a:rPr lang="en-US" sz="2400" b="1" spc="-15" dirty="0">
                <a:latin typeface="Sitka Subheading" pitchFamily="2" charset="0"/>
                <a:cs typeface="Calibri Light" pitchFamily="34" charset="0"/>
              </a:rPr>
              <a:t>: </a:t>
            </a:r>
            <a:r>
              <a:rPr lang="en-US" sz="2400" i="1" spc="-5" dirty="0">
                <a:latin typeface="Sitka Subheading" pitchFamily="2" charset="0"/>
                <a:cs typeface="Calibri Light" pitchFamily="34" charset="0"/>
              </a:rPr>
              <a:t>C</a:t>
            </a:r>
            <a:r>
              <a:rPr lang="en-US" sz="2400" i="1" spc="-5" dirty="0" smtClean="0">
                <a:latin typeface="Sitka Subheading" pitchFamily="2" charset="0"/>
                <a:cs typeface="Calibri Light" pitchFamily="34" charset="0"/>
              </a:rPr>
              <a:t>. K. </a:t>
            </a:r>
            <a:r>
              <a:rPr lang="en-US" sz="2400" i="1" spc="-5" dirty="0" err="1" smtClean="0">
                <a:latin typeface="Sitka Subheading" pitchFamily="2" charset="0"/>
                <a:cs typeface="Calibri Light" pitchFamily="34" charset="0"/>
              </a:rPr>
              <a:t>Prahlad</a:t>
            </a:r>
            <a:r>
              <a:rPr lang="en-US" sz="2400" i="1" spc="-5" dirty="0">
                <a:latin typeface="Sitka Subheading" pitchFamily="2" charset="0"/>
                <a:cs typeface="Calibri Light" pitchFamily="34" charset="0"/>
              </a:rPr>
              <a:t>, </a:t>
            </a:r>
            <a:r>
              <a:rPr lang="en-US" sz="2400" i="1" spc="-10" dirty="0" smtClean="0">
                <a:latin typeface="Sitka Subheading" pitchFamily="2" charset="0"/>
                <a:cs typeface="Calibri Light" pitchFamily="34" charset="0"/>
              </a:rPr>
              <a:t>- Fortune </a:t>
            </a:r>
            <a:r>
              <a:rPr lang="en-US" sz="2400" i="1" dirty="0">
                <a:latin typeface="Sitka Subheading" pitchFamily="2" charset="0"/>
                <a:cs typeface="Calibri Light" pitchFamily="34" charset="0"/>
              </a:rPr>
              <a:t>at the </a:t>
            </a:r>
            <a:r>
              <a:rPr lang="en-US" sz="2400" i="1" spc="-10" dirty="0">
                <a:latin typeface="Sitka Subheading" pitchFamily="2" charset="0"/>
                <a:cs typeface="Calibri Light" pitchFamily="34" charset="0"/>
              </a:rPr>
              <a:t>bottom</a:t>
            </a:r>
            <a:r>
              <a:rPr lang="en-US" sz="2400" i="1" spc="-5" dirty="0">
                <a:latin typeface="Sitka Subheading" pitchFamily="2" charset="0"/>
                <a:cs typeface="Calibri Light" pitchFamily="34" charset="0"/>
              </a:rPr>
              <a:t> of</a:t>
            </a:r>
            <a:r>
              <a:rPr lang="en-US" sz="2400" dirty="0">
                <a:latin typeface="Sitka Subheading" pitchFamily="2" charset="0"/>
                <a:cs typeface="Calibri Light" pitchFamily="34" charset="0"/>
              </a:rPr>
              <a:t> </a:t>
            </a:r>
            <a:r>
              <a:rPr lang="en-US" sz="2400" i="1" dirty="0">
                <a:latin typeface="Sitka Subheading" pitchFamily="2" charset="0"/>
                <a:cs typeface="Calibri Light" pitchFamily="34" charset="0"/>
              </a:rPr>
              <a:t>the pyramid‖ </a:t>
            </a:r>
            <a:r>
              <a:rPr lang="en-US" sz="2400" i="1" spc="-10" dirty="0">
                <a:latin typeface="Sitka Subheading" pitchFamily="2" charset="0"/>
                <a:cs typeface="Calibri Light" pitchFamily="34" charset="0"/>
              </a:rPr>
              <a:t>states </a:t>
            </a:r>
            <a:r>
              <a:rPr lang="en-US" sz="2400" i="1" dirty="0">
                <a:latin typeface="Sitka Subheading" pitchFamily="2" charset="0"/>
                <a:cs typeface="Calibri Light" pitchFamily="34" charset="0"/>
              </a:rPr>
              <a:t>that the need </a:t>
            </a:r>
            <a:r>
              <a:rPr lang="en-US" sz="2400" i="1" spc="-10" dirty="0">
                <a:latin typeface="Sitka Subheading" pitchFamily="2" charset="0"/>
                <a:cs typeface="Calibri Light" pitchFamily="34" charset="0"/>
              </a:rPr>
              <a:t>for </a:t>
            </a:r>
            <a:r>
              <a:rPr lang="en-US" sz="2400" i="1" dirty="0">
                <a:latin typeface="Sitka Subheading" pitchFamily="2" charset="0"/>
                <a:cs typeface="Calibri Light" pitchFamily="34" charset="0"/>
              </a:rPr>
              <a:t>innovation in</a:t>
            </a:r>
            <a:r>
              <a:rPr lang="en-US" sz="2400" i="1" spc="-175" dirty="0">
                <a:latin typeface="Sitka Subheading" pitchFamily="2" charset="0"/>
                <a:cs typeface="Calibri Light" pitchFamily="34" charset="0"/>
              </a:rPr>
              <a:t> </a:t>
            </a:r>
            <a:r>
              <a:rPr lang="en-US" sz="2400" spc="-10" dirty="0">
                <a:latin typeface="Sitka Subheading" pitchFamily="2" charset="0"/>
                <a:cs typeface="Calibri Light" pitchFamily="34" charset="0"/>
              </a:rPr>
              <a:t>entrepreneurship</a:t>
            </a:r>
            <a:r>
              <a:rPr lang="en-US" sz="2400" spc="-10" dirty="0" smtClean="0">
                <a:latin typeface="Sitka Subheading" pitchFamily="2" charset="0"/>
                <a:cs typeface="Calibri Light" pitchFamily="34" charset="0"/>
              </a:rPr>
              <a:t>.</a:t>
            </a:r>
          </a:p>
          <a:p>
            <a:pPr marL="355600" indent="-342900">
              <a:lnSpc>
                <a:spcPct val="100000"/>
              </a:lnSpc>
              <a:spcBef>
                <a:spcPts val="105"/>
              </a:spcBef>
              <a:buFont typeface="Arial"/>
              <a:buChar char="•"/>
              <a:tabLst>
                <a:tab pos="354965" algn="l"/>
                <a:tab pos="355600" algn="l"/>
              </a:tabLst>
            </a:pPr>
            <a:endParaRPr lang="en-US" sz="2400" dirty="0">
              <a:latin typeface="Sitka Subheading" pitchFamily="2" charset="0"/>
              <a:cs typeface="Calibri Light" pitchFamily="34" charset="0"/>
            </a:endParaRPr>
          </a:p>
          <a:p>
            <a:pPr marL="355600" indent="-342900">
              <a:lnSpc>
                <a:spcPct val="100000"/>
              </a:lnSpc>
              <a:spcBef>
                <a:spcPts val="480"/>
              </a:spcBef>
              <a:buFont typeface="Arial"/>
              <a:buChar char="•"/>
              <a:tabLst>
                <a:tab pos="354965" algn="l"/>
                <a:tab pos="355600" algn="l"/>
              </a:tabLst>
            </a:pPr>
            <a:r>
              <a:rPr lang="en-US" sz="2400" spc="-5" dirty="0">
                <a:latin typeface="Sitka Subheading" pitchFamily="2" charset="0"/>
                <a:cs typeface="Calibri Light" pitchFamily="34" charset="0"/>
              </a:rPr>
              <a:t>Nation </a:t>
            </a:r>
            <a:r>
              <a:rPr lang="en-US" sz="2400" spc="-10" dirty="0">
                <a:latin typeface="Sitka Subheading" pitchFamily="2" charset="0"/>
                <a:cs typeface="Calibri Light" pitchFamily="34" charset="0"/>
              </a:rPr>
              <a:t>urges Entrepreneurs </a:t>
            </a:r>
            <a:r>
              <a:rPr lang="en-US" sz="2400" spc="-15" dirty="0">
                <a:latin typeface="Sitka Subheading" pitchFamily="2" charset="0"/>
                <a:cs typeface="Calibri Light" pitchFamily="34" charset="0"/>
              </a:rPr>
              <a:t>to </a:t>
            </a:r>
            <a:r>
              <a:rPr lang="en-US" sz="2400" spc="-10" dirty="0">
                <a:latin typeface="Sitka Subheading" pitchFamily="2" charset="0"/>
                <a:cs typeface="Calibri Light" pitchFamily="34" charset="0"/>
              </a:rPr>
              <a:t>Explore </a:t>
            </a:r>
            <a:r>
              <a:rPr lang="en-US" sz="2400" spc="-5" dirty="0">
                <a:latin typeface="Sitka Subheading" pitchFamily="2" charset="0"/>
                <a:cs typeface="Calibri Light" pitchFamily="34" charset="0"/>
              </a:rPr>
              <a:t>domestic</a:t>
            </a:r>
            <a:r>
              <a:rPr lang="en-US" sz="2400" spc="10" dirty="0">
                <a:latin typeface="Sitka Subheading" pitchFamily="2" charset="0"/>
                <a:cs typeface="Calibri Light" pitchFamily="34" charset="0"/>
              </a:rPr>
              <a:t> </a:t>
            </a:r>
            <a:r>
              <a:rPr lang="en-US" sz="2400" spc="-5" dirty="0" smtClean="0">
                <a:latin typeface="Sitka Subheading" pitchFamily="2" charset="0"/>
                <a:cs typeface="Calibri Light" pitchFamily="34" charset="0"/>
              </a:rPr>
              <a:t>opportunities</a:t>
            </a:r>
          </a:p>
          <a:p>
            <a:pPr marL="355600" indent="-342900">
              <a:lnSpc>
                <a:spcPct val="100000"/>
              </a:lnSpc>
              <a:spcBef>
                <a:spcPts val="480"/>
              </a:spcBef>
              <a:buFont typeface="Arial"/>
              <a:buChar char="•"/>
              <a:tabLst>
                <a:tab pos="354965" algn="l"/>
                <a:tab pos="355600" algn="l"/>
              </a:tabLst>
            </a:pPr>
            <a:endParaRPr lang="en-US" sz="2400" dirty="0">
              <a:latin typeface="Sitka Subheading" pitchFamily="2" charset="0"/>
              <a:cs typeface="Calibri Light" pitchFamily="34" charset="0"/>
            </a:endParaRPr>
          </a:p>
          <a:p>
            <a:pPr marL="355600" marR="5080" indent="-342900">
              <a:lnSpc>
                <a:spcPct val="100000"/>
              </a:lnSpc>
              <a:spcBef>
                <a:spcPts val="480"/>
              </a:spcBef>
              <a:buFont typeface="Arial"/>
              <a:buChar char="•"/>
              <a:tabLst>
                <a:tab pos="354965" algn="l"/>
                <a:tab pos="355600" algn="l"/>
              </a:tabLst>
            </a:pPr>
            <a:r>
              <a:rPr lang="en-US" sz="2400" spc="-95" dirty="0">
                <a:latin typeface="Sitka Subheading" pitchFamily="2" charset="0"/>
                <a:cs typeface="Calibri Light" pitchFamily="34" charset="0"/>
              </a:rPr>
              <a:t>To </a:t>
            </a:r>
            <a:r>
              <a:rPr lang="en-US" sz="2400" dirty="0">
                <a:latin typeface="Sitka Subheading" pitchFamily="2" charset="0"/>
                <a:cs typeface="Calibri Light" pitchFamily="34" charset="0"/>
              </a:rPr>
              <a:t>succeed, one need </a:t>
            </a:r>
            <a:r>
              <a:rPr lang="en-US" sz="2400" spc="-10" dirty="0">
                <a:latin typeface="Sitka Subheading" pitchFamily="2" charset="0"/>
                <a:cs typeface="Calibri Light" pitchFamily="34" charset="0"/>
              </a:rPr>
              <a:t>to </a:t>
            </a:r>
            <a:r>
              <a:rPr lang="en-US" sz="2400" dirty="0">
                <a:latin typeface="Sitka Subheading" pitchFamily="2" charset="0"/>
                <a:cs typeface="Calibri Light" pitchFamily="34" charset="0"/>
              </a:rPr>
              <a:t>continuous </a:t>
            </a:r>
            <a:r>
              <a:rPr lang="en-US" sz="2400" spc="-5" dirty="0">
                <a:latin typeface="Sitka Subheading" pitchFamily="2" charset="0"/>
                <a:cs typeface="Calibri Light" pitchFamily="34" charset="0"/>
              </a:rPr>
              <a:t>innovation </a:t>
            </a:r>
            <a:r>
              <a:rPr lang="en-US" sz="2400" dirty="0">
                <a:latin typeface="Sitka Subheading" pitchFamily="2" charset="0"/>
                <a:cs typeface="Calibri Light" pitchFamily="34" charset="0"/>
              </a:rPr>
              <a:t>&amp; </a:t>
            </a:r>
            <a:r>
              <a:rPr lang="en-US" sz="2400" spc="-15" dirty="0">
                <a:latin typeface="Sitka Subheading" pitchFamily="2" charset="0"/>
                <a:cs typeface="Calibri Light" pitchFamily="34" charset="0"/>
              </a:rPr>
              <a:t>to have </a:t>
            </a:r>
            <a:r>
              <a:rPr lang="en-US" sz="2400" dirty="0">
                <a:latin typeface="Sitka Subheading" pitchFamily="2" charset="0"/>
                <a:cs typeface="Calibri Light" pitchFamily="34" charset="0"/>
              </a:rPr>
              <a:t>continuous  </a:t>
            </a:r>
            <a:r>
              <a:rPr lang="en-US" sz="2400" spc="-5" dirty="0">
                <a:latin typeface="Sitka Subheading" pitchFamily="2" charset="0"/>
                <a:cs typeface="Calibri Light" pitchFamily="34" charset="0"/>
              </a:rPr>
              <a:t>innovation, </a:t>
            </a:r>
            <a:r>
              <a:rPr lang="en-US" sz="2400" dirty="0">
                <a:latin typeface="Sitka Subheading" pitchFamily="2" charset="0"/>
                <a:cs typeface="Calibri Light" pitchFamily="34" charset="0"/>
              </a:rPr>
              <a:t>one </a:t>
            </a:r>
            <a:r>
              <a:rPr lang="en-US" sz="2400" spc="-5" dirty="0">
                <a:latin typeface="Sitka Subheading" pitchFamily="2" charset="0"/>
                <a:cs typeface="Calibri Light" pitchFamily="34" charset="0"/>
              </a:rPr>
              <a:t>need </a:t>
            </a:r>
            <a:r>
              <a:rPr lang="en-US" sz="2400" spc="-10" dirty="0">
                <a:latin typeface="Sitka Subheading" pitchFamily="2" charset="0"/>
                <a:cs typeface="Calibri Light" pitchFamily="34" charset="0"/>
              </a:rPr>
              <a:t>to tap </a:t>
            </a:r>
            <a:r>
              <a:rPr lang="en-US" sz="2400" dirty="0">
                <a:latin typeface="Sitka Subheading" pitchFamily="2" charset="0"/>
                <a:cs typeface="Calibri Light" pitchFamily="34" charset="0"/>
              </a:rPr>
              <a:t>thinking of </a:t>
            </a:r>
            <a:r>
              <a:rPr lang="en-US" sz="2400" spc="-10" dirty="0">
                <a:latin typeface="Sitka Subheading" pitchFamily="2" charset="0"/>
                <a:cs typeface="Calibri Light" pitchFamily="34" charset="0"/>
              </a:rPr>
              <a:t>every </a:t>
            </a:r>
            <a:r>
              <a:rPr lang="en-US" sz="2400" dirty="0">
                <a:latin typeface="Sitka Subheading" pitchFamily="2" charset="0"/>
                <a:cs typeface="Calibri Light" pitchFamily="34" charset="0"/>
              </a:rPr>
              <a:t>one in </a:t>
            </a:r>
            <a:r>
              <a:rPr lang="en-US" sz="2400" spc="-10" dirty="0">
                <a:latin typeface="Sitka Subheading" pitchFamily="2" charset="0"/>
                <a:cs typeface="Calibri Light" pitchFamily="34" charset="0"/>
              </a:rPr>
              <a:t>enterprise. </a:t>
            </a:r>
            <a:r>
              <a:rPr lang="en-US" sz="2400" spc="-5" dirty="0">
                <a:latin typeface="Sitka Subheading" pitchFamily="2" charset="0"/>
                <a:cs typeface="Calibri Light" pitchFamily="34" charset="0"/>
              </a:rPr>
              <a:t>Innovation  </a:t>
            </a:r>
            <a:r>
              <a:rPr lang="en-US" sz="2400" spc="-15" dirty="0">
                <a:latin typeface="Sitka Subheading" pitchFamily="2" charset="0"/>
                <a:cs typeface="Calibri Light" pitchFamily="34" charset="0"/>
              </a:rPr>
              <a:t>plays </a:t>
            </a:r>
            <a:r>
              <a:rPr lang="en-US" sz="2400" dirty="0">
                <a:latin typeface="Sitka Subheading" pitchFamily="2" charset="0"/>
                <a:cs typeface="Calibri Light" pitchFamily="34" charset="0"/>
              </a:rPr>
              <a:t>a </a:t>
            </a:r>
            <a:r>
              <a:rPr lang="en-US" sz="2400" spc="-25" dirty="0">
                <a:latin typeface="Sitka Subheading" pitchFamily="2" charset="0"/>
                <a:cs typeface="Calibri Light" pitchFamily="34" charset="0"/>
              </a:rPr>
              <a:t>key </a:t>
            </a:r>
            <a:r>
              <a:rPr lang="en-US" sz="2400" spc="-10" dirty="0">
                <a:latin typeface="Sitka Subheading" pitchFamily="2" charset="0"/>
                <a:cs typeface="Calibri Light" pitchFamily="34" charset="0"/>
              </a:rPr>
              <a:t>factor </a:t>
            </a:r>
            <a:r>
              <a:rPr lang="en-US" sz="2400" dirty="0">
                <a:latin typeface="Sitka Subheading" pitchFamily="2" charset="0"/>
                <a:cs typeface="Calibri Light" pitchFamily="34" charset="0"/>
              </a:rPr>
              <a:t>in </a:t>
            </a:r>
            <a:r>
              <a:rPr lang="en-US" sz="2400" dirty="0" smtClean="0">
                <a:latin typeface="Sitka Subheading" pitchFamily="2" charset="0"/>
                <a:cs typeface="Calibri Light" pitchFamily="34" charset="0"/>
              </a:rPr>
              <a:t>an </a:t>
            </a:r>
            <a:r>
              <a:rPr lang="en-US" sz="2400" spc="-5" dirty="0" smtClean="0">
                <a:latin typeface="Sitka Subheading" pitchFamily="2" charset="0"/>
                <a:cs typeface="Calibri Light" pitchFamily="34" charset="0"/>
              </a:rPr>
              <a:t>entrepreneurial</a:t>
            </a:r>
            <a:r>
              <a:rPr lang="en-US" sz="2400" spc="50" dirty="0" smtClean="0">
                <a:latin typeface="Sitka Subheading" pitchFamily="2" charset="0"/>
                <a:cs typeface="Calibri Light" pitchFamily="34" charset="0"/>
              </a:rPr>
              <a:t> </a:t>
            </a:r>
            <a:r>
              <a:rPr lang="en-US" sz="2400" spc="-25" dirty="0">
                <a:latin typeface="Sitka Subheading" pitchFamily="2" charset="0"/>
                <a:cs typeface="Calibri Light" pitchFamily="34" charset="0"/>
              </a:rPr>
              <a:t>quality.</a:t>
            </a:r>
            <a:endParaRPr lang="en-US" sz="2400" dirty="0">
              <a:latin typeface="Sitka Subheading" pitchFamily="2" charset="0"/>
              <a:cs typeface="Calibri Light" pitchFamily="34" charset="0"/>
            </a:endParaRPr>
          </a:p>
          <a:p>
            <a:endParaRPr lang="en-IN" dirty="0">
              <a:latin typeface="Calibri Light" pitchFamily="34" charset="0"/>
              <a:cs typeface="Calibri Light" pitchFamily="34" charset="0"/>
            </a:endParaRPr>
          </a:p>
        </p:txBody>
      </p:sp>
    </p:spTree>
    <p:extLst>
      <p:ext uri="{BB962C8B-B14F-4D97-AF65-F5344CB8AC3E}">
        <p14:creationId xmlns:p14="http://schemas.microsoft.com/office/powerpoint/2010/main" val="1252588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129</TotalTime>
  <Words>1329</Words>
  <Application>Microsoft Office PowerPoint</Application>
  <PresentationFormat>On-screen Show (4:3)</PresentationFormat>
  <Paragraphs>96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Technic</vt:lpstr>
      <vt:lpstr>PowerPoint Presentation</vt:lpstr>
      <vt:lpstr>ENTREPRENEURIAL DEVELOPMENT</vt:lpstr>
      <vt:lpstr>PowerPoint Presentation</vt:lpstr>
      <vt:lpstr>PowerPoint Presentation</vt:lpstr>
      <vt:lpstr>Evolution Of Entrepreneurship in India </vt:lpstr>
      <vt:lpstr> </vt:lpstr>
      <vt:lpstr>PowerPoint Presentation</vt:lpstr>
      <vt:lpstr>PowerPoint Presentation</vt:lpstr>
      <vt:lpstr>PowerPoint Presentation</vt:lpstr>
      <vt:lpstr>PowerPoint Presentation</vt:lpstr>
      <vt:lpstr>FUNCTIONS OF ENTREPRENEUR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13</cp:revision>
  <dcterms:created xsi:type="dcterms:W3CDTF">2020-10-20T12:10:29Z</dcterms:created>
  <dcterms:modified xsi:type="dcterms:W3CDTF">2020-10-20T15:27:09Z</dcterms:modified>
</cp:coreProperties>
</file>