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340F07-6657-469D-8951-81CC8337C222}" type="datetimeFigureOut">
              <a:rPr lang="en-IN" smtClean="0"/>
              <a:t>21-10-2020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B8A1F1-811D-43F5-B781-8C35CBA80C7B}" type="slidenum">
              <a:rPr lang="en-IN" smtClean="0"/>
              <a:t>‹#›</a:t>
            </a:fld>
            <a:endParaRPr lang="en-IN"/>
          </a:p>
        </p:txBody>
      </p:sp>
    </p:spTree>
    <p:extLst>
      <p:ext uri="{BB962C8B-B14F-4D97-AF65-F5344CB8AC3E}">
        <p14:creationId xmlns:p14="http://schemas.microsoft.com/office/powerpoint/2010/main" val="3862903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CB8A1F1-811D-43F5-B781-8C35CBA80C7B}" type="slidenum">
              <a:rPr lang="en-IN" smtClean="0"/>
              <a:t>7</a:t>
            </a:fld>
            <a:endParaRPr lang="en-IN"/>
          </a:p>
        </p:txBody>
      </p:sp>
    </p:spTree>
    <p:extLst>
      <p:ext uri="{BB962C8B-B14F-4D97-AF65-F5344CB8AC3E}">
        <p14:creationId xmlns:p14="http://schemas.microsoft.com/office/powerpoint/2010/main" val="429449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3749274-E0C8-47C7-8A06-4AC875D4DD87}" type="datetimeFigureOut">
              <a:rPr lang="en-IN" smtClean="0"/>
              <a:t>21-10-2020</a:t>
            </a:fld>
            <a:endParaRPr lang="en-IN"/>
          </a:p>
        </p:txBody>
      </p:sp>
      <p:sp>
        <p:nvSpPr>
          <p:cNvPr id="17" name="Footer Placeholder 16"/>
          <p:cNvSpPr>
            <a:spLocks noGrp="1"/>
          </p:cNvSpPr>
          <p:nvPr>
            <p:ph type="ftr" sz="quarter" idx="11"/>
          </p:nvPr>
        </p:nvSpPr>
        <p:spPr/>
        <p:txBody>
          <a:bodyPr/>
          <a:lstStyle>
            <a:extLst/>
          </a:lstStyle>
          <a:p>
            <a:endParaRPr lang="en-IN"/>
          </a:p>
        </p:txBody>
      </p:sp>
      <p:sp>
        <p:nvSpPr>
          <p:cNvPr id="29" name="Slide Number Placeholder 28"/>
          <p:cNvSpPr>
            <a:spLocks noGrp="1"/>
          </p:cNvSpPr>
          <p:nvPr>
            <p:ph type="sldNum" sz="quarter" idx="12"/>
          </p:nvPr>
        </p:nvSpPr>
        <p:spPr/>
        <p:txBody>
          <a:bodyPr/>
          <a:lstStyle>
            <a:extLst/>
          </a:lstStyle>
          <a:p>
            <a:fld id="{C9D5475F-2815-4531-9A4F-E2133168F083}" type="slidenum">
              <a:rPr lang="en-IN" smtClean="0"/>
              <a:t>‹#›</a:t>
            </a:fld>
            <a:endParaRPr lang="en-IN"/>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749274-E0C8-47C7-8A06-4AC875D4DD87}" type="datetimeFigureOut">
              <a:rPr lang="en-IN" smtClean="0"/>
              <a:t>21-10-2020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9D5475F-2815-4531-9A4F-E2133168F08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749274-E0C8-47C7-8A06-4AC875D4DD87}" type="datetimeFigureOut">
              <a:rPr lang="en-IN" smtClean="0"/>
              <a:t>21-10-2020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9D5475F-2815-4531-9A4F-E2133168F083}"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749274-E0C8-47C7-8A06-4AC875D4DD87}" type="datetimeFigureOut">
              <a:rPr lang="en-IN" smtClean="0"/>
              <a:t>21-10-2020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9D5475F-2815-4531-9A4F-E2133168F083}"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3749274-E0C8-47C7-8A06-4AC875D4DD87}" type="datetimeFigureOut">
              <a:rPr lang="en-IN" smtClean="0"/>
              <a:t>21-10-2020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9D5475F-2815-4531-9A4F-E2133168F083}" type="slidenum">
              <a:rPr lang="en-IN" smtClean="0"/>
              <a:t>‹#›</a:t>
            </a:fld>
            <a:endParaRPr lang="en-IN"/>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749274-E0C8-47C7-8A06-4AC875D4DD87}" type="datetimeFigureOut">
              <a:rPr lang="en-IN" smtClean="0"/>
              <a:t>21-10-2020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9D5475F-2815-4531-9A4F-E2133168F083}"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3749274-E0C8-47C7-8A06-4AC875D4DD87}" type="datetimeFigureOut">
              <a:rPr lang="en-IN" smtClean="0"/>
              <a:t>21-10-2020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C9D5475F-2815-4531-9A4F-E2133168F083}" type="slidenum">
              <a:rPr lang="en-IN" smtClean="0"/>
              <a:t>‹#›</a:t>
            </a:fld>
            <a:endParaRPr lang="en-IN"/>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3749274-E0C8-47C7-8A06-4AC875D4DD87}" type="datetimeFigureOut">
              <a:rPr lang="en-IN" smtClean="0"/>
              <a:t>21-10-2020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C9D5475F-2815-4531-9A4F-E2133168F083}"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3749274-E0C8-47C7-8A06-4AC875D4DD87}" type="datetimeFigureOut">
              <a:rPr lang="en-IN" smtClean="0"/>
              <a:t>21-10-2020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C9D5475F-2815-4531-9A4F-E2133168F083}"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749274-E0C8-47C7-8A06-4AC875D4DD87}" type="datetimeFigureOut">
              <a:rPr lang="en-IN" smtClean="0"/>
              <a:t>21-10-2020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9D5475F-2815-4531-9A4F-E2133168F083}"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3749274-E0C8-47C7-8A06-4AC875D4DD87}" type="datetimeFigureOut">
              <a:rPr lang="en-IN" smtClean="0"/>
              <a:t>21-10-2020</a:t>
            </a:fld>
            <a:endParaRPr lang="en-IN"/>
          </a:p>
        </p:txBody>
      </p:sp>
      <p:sp>
        <p:nvSpPr>
          <p:cNvPr id="6" name="Footer Placeholder 5"/>
          <p:cNvSpPr>
            <a:spLocks noGrp="1"/>
          </p:cNvSpPr>
          <p:nvPr>
            <p:ph type="ftr" sz="quarter" idx="11"/>
          </p:nvPr>
        </p:nvSpPr>
        <p:spPr>
          <a:xfrm>
            <a:off x="914400" y="55499"/>
            <a:ext cx="5562600" cy="365125"/>
          </a:xfrm>
        </p:spPr>
        <p:txBody>
          <a:bodyPr/>
          <a:lstStyle>
            <a:extLst/>
          </a:lstStyle>
          <a:p>
            <a:endParaRPr lang="en-IN"/>
          </a:p>
        </p:txBody>
      </p:sp>
      <p:sp>
        <p:nvSpPr>
          <p:cNvPr id="7" name="Slide Number Placeholder 6"/>
          <p:cNvSpPr>
            <a:spLocks noGrp="1"/>
          </p:cNvSpPr>
          <p:nvPr>
            <p:ph type="sldNum" sz="quarter" idx="12"/>
          </p:nvPr>
        </p:nvSpPr>
        <p:spPr>
          <a:xfrm>
            <a:off x="8610600" y="55499"/>
            <a:ext cx="457200" cy="365125"/>
          </a:xfrm>
        </p:spPr>
        <p:txBody>
          <a:bodyPr/>
          <a:lstStyle>
            <a:extLst/>
          </a:lstStyle>
          <a:p>
            <a:fld id="{C9D5475F-2815-4531-9A4F-E2133168F083}"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3749274-E0C8-47C7-8A06-4AC875D4DD87}" type="datetimeFigureOut">
              <a:rPr lang="en-IN" smtClean="0"/>
              <a:t>21-10-2020</a:t>
            </a:fld>
            <a:endParaRPr lang="en-IN"/>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9D5475F-2815-4531-9A4F-E2133168F083}"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499992" y="4149080"/>
            <a:ext cx="4824536" cy="2160240"/>
          </a:xfrm>
        </p:spPr>
        <p:txBody>
          <a:bodyPr>
            <a:noAutofit/>
          </a:bodyPr>
          <a:lstStyle/>
          <a:p>
            <a:r>
              <a:rPr lang="en-US" sz="24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latin typeface="Bahnschrift Light SemiCondensed" pitchFamily="34" charset="0"/>
              </a:rPr>
              <a:t>M.PAPPATHI M.COM.,M.PHIL.,</a:t>
            </a:r>
            <a:br>
              <a:rPr lang="en-US" sz="24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latin typeface="Bahnschrift Light SemiCondensed" pitchFamily="34" charset="0"/>
              </a:rPr>
            </a:br>
            <a:r>
              <a:rPr lang="en-US" sz="24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latin typeface="Bahnschrift Light SemiCondensed" pitchFamily="34" charset="0"/>
              </a:rPr>
              <a:t>ASSISTANT PROFESSOR, </a:t>
            </a:r>
            <a:br>
              <a:rPr lang="en-US" sz="24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latin typeface="Bahnschrift Light SemiCondensed" pitchFamily="34" charset="0"/>
              </a:rPr>
            </a:br>
            <a:r>
              <a:rPr lang="en-US" sz="24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latin typeface="Bahnschrift Light SemiCondensed" pitchFamily="34" charset="0"/>
              </a:rPr>
              <a:t>I </a:t>
            </a:r>
            <a:r>
              <a:rPr lang="en-US" sz="24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latin typeface="Bahnschrift Light SemiCondensed" pitchFamily="34" charset="0"/>
              </a:rPr>
              <a:t>M</a:t>
            </a:r>
            <a:r>
              <a:rPr lang="en-US" sz="24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latin typeface="Bahnschrift Light SemiCondensed" pitchFamily="34" charset="0"/>
              </a:rPr>
              <a:t>.COM</a:t>
            </a:r>
            <a:r>
              <a:rPr lang="en-US" sz="24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latin typeface="Bahnschrift Light SemiCondensed" pitchFamily="34" charset="0"/>
              </a:rPr>
              <a:t>.,(CA) – PPT</a:t>
            </a:r>
            <a:br>
              <a:rPr lang="en-US" sz="24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latin typeface="Bahnschrift Light SemiCondensed" pitchFamily="34" charset="0"/>
              </a:rPr>
            </a:br>
            <a:r>
              <a:rPr lang="en-US" sz="24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latin typeface="Bahnschrift Light SemiCondensed" pitchFamily="34" charset="0"/>
              </a:rPr>
              <a:t>BUSINESS  MANAGEMENT</a:t>
            </a:r>
            <a:r>
              <a:rPr lang="en-US" sz="24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latin typeface="Bahnschrift Light SemiCondensed" pitchFamily="34" charset="0"/>
              </a:rPr>
              <a:t>,</a:t>
            </a:r>
            <a:br>
              <a:rPr lang="en-US" sz="24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latin typeface="Bahnschrift Light SemiCondensed" pitchFamily="34" charset="0"/>
              </a:rPr>
            </a:br>
            <a:r>
              <a:rPr lang="en-US" sz="24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latin typeface="Bahnschrift Light SemiCondensed" pitchFamily="34" charset="0"/>
              </a:rPr>
              <a:t>P.G DEPARTMENT OF COMMERCE(CA).</a:t>
            </a:r>
            <a:endParaRPr lang="en-IN" sz="24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endParaRPr>
          </a:p>
          <a:p>
            <a:endParaRPr lang="en-IN" sz="2400" dirty="0">
              <a:solidFill>
                <a:schemeClr val="accent1">
                  <a:lumMod val="60000"/>
                  <a:lumOff val="40000"/>
                </a:schemeClr>
              </a:solidFill>
            </a:endParaRPr>
          </a:p>
          <a:p>
            <a:endParaRPr lang="en-IN" sz="2400" dirty="0"/>
          </a:p>
        </p:txBody>
      </p:sp>
      <p:sp>
        <p:nvSpPr>
          <p:cNvPr id="4" name="Title 3"/>
          <p:cNvSpPr>
            <a:spLocks noGrp="1"/>
          </p:cNvSpPr>
          <p:nvPr>
            <p:ph type="title"/>
          </p:nvPr>
        </p:nvSpPr>
        <p:spPr/>
        <p:txBody>
          <a:bodyPr/>
          <a:lstStyle/>
          <a:p>
            <a:r>
              <a:rPr lang="en-US" dirty="0" smtClean="0"/>
              <a:t>BUSINESS MANAGEMENT</a:t>
            </a:r>
            <a:endParaRPr lang="en-IN" dirty="0"/>
          </a:p>
        </p:txBody>
      </p:sp>
    </p:spTree>
    <p:extLst>
      <p:ext uri="{BB962C8B-B14F-4D97-AF65-F5344CB8AC3E}">
        <p14:creationId xmlns:p14="http://schemas.microsoft.com/office/powerpoint/2010/main" val="927903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3568" y="2420888"/>
            <a:ext cx="7897546" cy="4741624"/>
          </a:xfrm>
        </p:spPr>
        <p:txBody>
          <a:bodyPr/>
          <a:lstStyle/>
          <a:p>
            <a:pPr fontAlgn="base"/>
            <a:r>
              <a:rPr lang="en-US" dirty="0" smtClean="0"/>
              <a:t>	</a:t>
            </a:r>
            <a:r>
              <a:rPr lang="en-US" sz="2400" dirty="0" smtClean="0"/>
              <a:t>Learning ability </a:t>
            </a:r>
            <a:r>
              <a:rPr lang="en-US" sz="2400" dirty="0"/>
              <a:t>is the ability to know what to do when you don’t know what to do. If you’re a “quick study” or are able to excel in unfamiliar circumstances, you might already be learning agile. But anybody can foster learning agility through practice, experience, and effort. Explore </a:t>
            </a:r>
            <a:r>
              <a:rPr lang="en-US" sz="2400" dirty="0"/>
              <a:t> how great leaders are great learners, with strong learning agility </a:t>
            </a:r>
            <a:r>
              <a:rPr lang="en-US" sz="2400" dirty="0"/>
              <a:t> to get started.</a:t>
            </a:r>
          </a:p>
          <a:p>
            <a:endParaRPr lang="en-IN" dirty="0"/>
          </a:p>
        </p:txBody>
      </p:sp>
      <p:sp>
        <p:nvSpPr>
          <p:cNvPr id="3" name="Title 2"/>
          <p:cNvSpPr>
            <a:spLocks noGrp="1"/>
          </p:cNvSpPr>
          <p:nvPr>
            <p:ph type="title"/>
          </p:nvPr>
        </p:nvSpPr>
        <p:spPr/>
        <p:txBody>
          <a:bodyPr/>
          <a:lstStyle/>
          <a:p>
            <a:r>
              <a:rPr lang="en-US" b="1" dirty="0">
                <a:solidFill>
                  <a:schemeClr val="accent2">
                    <a:lumMod val="60000"/>
                    <a:lumOff val="40000"/>
                  </a:schemeClr>
                </a:solidFill>
              </a:rPr>
              <a:t>Learning </a:t>
            </a:r>
            <a:r>
              <a:rPr lang="en-US" b="1" dirty="0" smtClean="0">
                <a:solidFill>
                  <a:schemeClr val="accent2">
                    <a:lumMod val="60000"/>
                    <a:lumOff val="40000"/>
                  </a:schemeClr>
                </a:solidFill>
              </a:rPr>
              <a:t>Ability</a:t>
            </a:r>
            <a:r>
              <a:rPr lang="en-US" dirty="0"/>
              <a:t/>
            </a:r>
            <a:br>
              <a:rPr lang="en-US" dirty="0"/>
            </a:br>
            <a:endParaRPr lang="en-IN" dirty="0"/>
          </a:p>
        </p:txBody>
      </p:sp>
    </p:spTree>
    <p:extLst>
      <p:ext uri="{BB962C8B-B14F-4D97-AF65-F5344CB8AC3E}">
        <p14:creationId xmlns:p14="http://schemas.microsoft.com/office/powerpoint/2010/main" val="467013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27584" y="2105472"/>
            <a:ext cx="7920880" cy="4752528"/>
          </a:xfrm>
        </p:spPr>
        <p:txBody>
          <a:bodyPr>
            <a:normAutofit/>
          </a:bodyPr>
          <a:lstStyle/>
          <a:p>
            <a:pPr fontAlgn="base"/>
            <a:r>
              <a:rPr lang="en-US" sz="2400" dirty="0" smtClean="0"/>
              <a:t> 	</a:t>
            </a:r>
            <a:r>
              <a:rPr lang="en-US" sz="2400" b="1" dirty="0"/>
              <a:t> </a:t>
            </a:r>
            <a:r>
              <a:rPr lang="en-US" sz="2400" dirty="0" smtClean="0"/>
              <a:t>For </a:t>
            </a:r>
            <a:r>
              <a:rPr lang="en-US" sz="2400" dirty="0"/>
              <a:t>some people, “influence” feels like a dirty word. But being able to convince people through logical, emotional, or cooperative appeals is a component of being an inspiring, effective leader. Influence is quite different from manipulation, and it needs to be done authentically and transparently. It requires emotional intelligence and trust-building. Find out how to build </a:t>
            </a:r>
            <a:r>
              <a:rPr lang="en-US" sz="2400" dirty="0"/>
              <a:t>the 4 keys to influencing others.</a:t>
            </a:r>
            <a:endParaRPr lang="en-IN" sz="2400" dirty="0"/>
          </a:p>
        </p:txBody>
      </p:sp>
      <p:sp>
        <p:nvSpPr>
          <p:cNvPr id="3" name="Title 2"/>
          <p:cNvSpPr>
            <a:spLocks noGrp="1"/>
          </p:cNvSpPr>
          <p:nvPr>
            <p:ph type="title"/>
          </p:nvPr>
        </p:nvSpPr>
        <p:spPr/>
        <p:txBody>
          <a:bodyPr/>
          <a:lstStyle/>
          <a:p>
            <a:pPr fontAlgn="base"/>
            <a:r>
              <a:rPr lang="en-US" b="1" dirty="0">
                <a:solidFill>
                  <a:schemeClr val="accent2">
                    <a:lumMod val="60000"/>
                    <a:lumOff val="40000"/>
                  </a:schemeClr>
                </a:solidFill>
              </a:rPr>
              <a:t>Influence</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3079798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043608" y="2060848"/>
            <a:ext cx="7056784" cy="4680520"/>
          </a:xfrm>
        </p:spPr>
        <p:txBody>
          <a:bodyPr/>
          <a:lstStyle/>
          <a:p>
            <a:pPr fontAlgn="base"/>
            <a:r>
              <a:rPr lang="en-US" dirty="0" smtClean="0"/>
              <a:t>	</a:t>
            </a:r>
            <a:r>
              <a:rPr lang="en-US" sz="2400" dirty="0" smtClean="0"/>
              <a:t>Empathy </a:t>
            </a:r>
            <a:r>
              <a:rPr lang="en-US" sz="2400" dirty="0"/>
              <a:t>is correlated with job performance and a critical part of </a:t>
            </a:r>
            <a:r>
              <a:rPr lang="en-US" sz="2400" dirty="0"/>
              <a:t> emotional intelligence and leadership effectiveness. </a:t>
            </a:r>
            <a:r>
              <a:rPr lang="en-US" sz="2400" dirty="0"/>
              <a:t>If you show more empathy towards your direct reports, our research shows you’re more likely to be viewed as a better performer by your boss. Empathy can be learned, and in addition to making you more effective, it will also improve work for you and those around you. Organizations can follow these </a:t>
            </a:r>
            <a:r>
              <a:rPr lang="en-US" sz="2400" dirty="0"/>
              <a:t> 5 steps to encourage empathy at work.</a:t>
            </a:r>
            <a:endParaRPr lang="en-IN" sz="2400" dirty="0"/>
          </a:p>
        </p:txBody>
      </p:sp>
      <p:sp>
        <p:nvSpPr>
          <p:cNvPr id="3" name="Title 2"/>
          <p:cNvSpPr>
            <a:spLocks noGrp="1"/>
          </p:cNvSpPr>
          <p:nvPr>
            <p:ph type="title"/>
          </p:nvPr>
        </p:nvSpPr>
        <p:spPr/>
        <p:txBody>
          <a:bodyPr/>
          <a:lstStyle/>
          <a:p>
            <a:r>
              <a:rPr lang="en-US" b="1" dirty="0">
                <a:solidFill>
                  <a:schemeClr val="accent2">
                    <a:lumMod val="60000"/>
                    <a:lumOff val="40000"/>
                  </a:schemeClr>
                </a:solidFill>
              </a:rPr>
              <a:t>Empathy</a:t>
            </a:r>
            <a:r>
              <a:rPr lang="en-US" dirty="0"/>
              <a:t/>
            </a:r>
            <a:br>
              <a:rPr lang="en-US" dirty="0"/>
            </a:br>
            <a:endParaRPr lang="en-IN" dirty="0"/>
          </a:p>
        </p:txBody>
      </p:sp>
    </p:spTree>
    <p:extLst>
      <p:ext uri="{BB962C8B-B14F-4D97-AF65-F5344CB8AC3E}">
        <p14:creationId xmlns:p14="http://schemas.microsoft.com/office/powerpoint/2010/main" val="1761349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27584" y="2204864"/>
            <a:ext cx="7776864" cy="4032448"/>
          </a:xfrm>
        </p:spPr>
        <p:txBody>
          <a:bodyPr/>
          <a:lstStyle/>
          <a:p>
            <a:pPr fontAlgn="base"/>
            <a:r>
              <a:rPr lang="en-US" dirty="0" smtClean="0"/>
              <a:t>	</a:t>
            </a:r>
            <a:r>
              <a:rPr lang="en-US" sz="2400" dirty="0" smtClean="0"/>
              <a:t>It </a:t>
            </a:r>
            <a:r>
              <a:rPr lang="en-US" sz="2400" dirty="0"/>
              <a:t>can be hard to speak up at work, whether you want to voice a new idea, provide feedback to a direct report, or flag a concern for someone above you. That’s part of the reason courage is a key skill for good leaders. Rather than avoiding problems or allowing conflicts to fester, courage enables leaders to step up and move things in the right direction. Learn more about why </a:t>
            </a:r>
            <a:r>
              <a:rPr lang="en-US" sz="2400" dirty="0"/>
              <a:t>a positive workplace culture requires courage to speak the truth.</a:t>
            </a:r>
            <a:endParaRPr lang="en-IN" dirty="0"/>
          </a:p>
        </p:txBody>
      </p:sp>
      <p:sp>
        <p:nvSpPr>
          <p:cNvPr id="3" name="Title 2"/>
          <p:cNvSpPr>
            <a:spLocks noGrp="1"/>
          </p:cNvSpPr>
          <p:nvPr>
            <p:ph type="title"/>
          </p:nvPr>
        </p:nvSpPr>
        <p:spPr/>
        <p:txBody>
          <a:bodyPr/>
          <a:lstStyle/>
          <a:p>
            <a:pPr fontAlgn="base"/>
            <a:r>
              <a:rPr lang="en-US" b="1" dirty="0">
                <a:solidFill>
                  <a:schemeClr val="accent2">
                    <a:lumMod val="60000"/>
                    <a:lumOff val="40000"/>
                  </a:schemeClr>
                </a:solidFill>
              </a:rPr>
              <a:t>Courage</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12526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115616" y="2420888"/>
            <a:ext cx="7560840" cy="3384376"/>
          </a:xfrm>
        </p:spPr>
        <p:txBody>
          <a:bodyPr>
            <a:normAutofit/>
          </a:bodyPr>
          <a:lstStyle/>
          <a:p>
            <a:pPr fontAlgn="base"/>
            <a:r>
              <a:rPr lang="en-US" sz="2400" dirty="0" smtClean="0"/>
              <a:t>	Treating </a:t>
            </a:r>
            <a:r>
              <a:rPr lang="en-US" sz="2400" dirty="0"/>
              <a:t>people with respect on a daily basis is one of the most important things a leader can do. It will ease tensions and conflict, create trust, and improve effectiveness. Respect is more than the absence of disrespect, and it can be shown in many different ways. Explore </a:t>
            </a:r>
            <a:r>
              <a:rPr lang="en-US" sz="2400" dirty="0"/>
              <a:t> how you can cultivate a climate of respect at </a:t>
            </a:r>
            <a:r>
              <a:rPr lang="en-US" sz="2400" dirty="0"/>
              <a:t>work.</a:t>
            </a:r>
          </a:p>
        </p:txBody>
      </p:sp>
      <p:sp>
        <p:nvSpPr>
          <p:cNvPr id="3" name="Title 2"/>
          <p:cNvSpPr>
            <a:spLocks noGrp="1"/>
          </p:cNvSpPr>
          <p:nvPr>
            <p:ph type="title"/>
          </p:nvPr>
        </p:nvSpPr>
        <p:spPr/>
        <p:txBody>
          <a:bodyPr/>
          <a:lstStyle/>
          <a:p>
            <a:pPr fontAlgn="base"/>
            <a:r>
              <a:rPr lang="en-US" b="1" dirty="0">
                <a:solidFill>
                  <a:schemeClr val="accent2">
                    <a:lumMod val="60000"/>
                    <a:lumOff val="40000"/>
                  </a:schemeClr>
                </a:solidFill>
              </a:rPr>
              <a:t>Respect</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3046558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2996952"/>
            <a:ext cx="7772400" cy="914400"/>
          </a:xfrm>
        </p:spPr>
        <p:txBody>
          <a:bodyPr/>
          <a:lstStyle/>
          <a:p>
            <a:pPr algn="ctr"/>
            <a:r>
              <a:rPr lang="en-US" sz="6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IN" sz="6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265169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1600" y="2996952"/>
            <a:ext cx="7772400" cy="914400"/>
          </a:xfrm>
        </p:spPr>
        <p:txBody>
          <a:bodyPr/>
          <a:lstStyle/>
          <a:p>
            <a:r>
              <a:rPr lang="en-US" dirty="0" smtClean="0">
                <a:latin typeface="Copperplate Gothic Bold" pitchFamily="34" charset="0"/>
              </a:rPr>
              <a:t>Qualities of a Good leader</a:t>
            </a:r>
            <a:endParaRPr lang="en-IN" dirty="0">
              <a:latin typeface="Copperplate Gothic Bold" pitchFamily="34" charset="0"/>
            </a:endParaRPr>
          </a:p>
        </p:txBody>
      </p:sp>
    </p:spTree>
    <p:extLst>
      <p:ext uri="{BB962C8B-B14F-4D97-AF65-F5344CB8AC3E}">
        <p14:creationId xmlns:p14="http://schemas.microsoft.com/office/powerpoint/2010/main" val="2792936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755576" y="2852936"/>
            <a:ext cx="7920880" cy="1944216"/>
          </a:xfrm>
        </p:spPr>
        <p:txBody>
          <a:bodyPr>
            <a:noAutofit/>
          </a:bodyPr>
          <a:lstStyle/>
          <a:p>
            <a:r>
              <a:rPr lang="en-US" dirty="0" smtClean="0"/>
              <a:t>	Leadership </a:t>
            </a:r>
            <a:r>
              <a:rPr lang="en-US" dirty="0"/>
              <a:t> can be described as the ability of an individual to influence, motivate, and enable others to contribute toward the effectiveness and success of an organization or group of which they are members. A person who can bring about change, therefore, is one who has this ability to be a leader</a:t>
            </a:r>
            <a:r>
              <a:rPr lang="en-US" dirty="0" smtClean="0"/>
              <a:t>.</a:t>
            </a:r>
          </a:p>
          <a:p>
            <a:endParaRPr lang="en-US" dirty="0" smtClean="0"/>
          </a:p>
          <a:p>
            <a:r>
              <a:rPr lang="en-US" dirty="0"/>
              <a:t>U.S. academic environments define leadership as "a process of </a:t>
            </a:r>
            <a:r>
              <a:rPr lang="en-US" dirty="0"/>
              <a:t> social influence </a:t>
            </a:r>
            <a:r>
              <a:rPr lang="en-US" dirty="0"/>
              <a:t> in which a person can enlist the aid and </a:t>
            </a:r>
            <a:r>
              <a:rPr lang="en-US" dirty="0"/>
              <a:t> support </a:t>
            </a:r>
            <a:r>
              <a:rPr lang="en-US" dirty="0"/>
              <a:t> of others in the accomplishment of a common </a:t>
            </a:r>
            <a:r>
              <a:rPr lang="en-US" dirty="0"/>
              <a:t> task "</a:t>
            </a:r>
            <a:endParaRPr lang="en-IN" dirty="0"/>
          </a:p>
        </p:txBody>
      </p:sp>
      <p:sp>
        <p:nvSpPr>
          <p:cNvPr id="5" name="Title 4"/>
          <p:cNvSpPr>
            <a:spLocks noGrp="1"/>
          </p:cNvSpPr>
          <p:nvPr>
            <p:ph type="title"/>
          </p:nvPr>
        </p:nvSpPr>
        <p:spPr>
          <a:xfrm>
            <a:off x="467544" y="1340768"/>
            <a:ext cx="9073008" cy="777240"/>
          </a:xfrm>
        </p:spPr>
        <p:txBody>
          <a:bodyPr/>
          <a:lstStyle/>
          <a:p>
            <a:r>
              <a:rPr lang="en-US" sz="3600" dirty="0" smtClean="0">
                <a:solidFill>
                  <a:schemeClr val="accent2">
                    <a:lumMod val="60000"/>
                    <a:lumOff val="40000"/>
                  </a:schemeClr>
                </a:solidFill>
              </a:rPr>
              <a:t>Meaning and Definition of Leadership </a:t>
            </a:r>
            <a:endParaRPr lang="en-IN" sz="3600" dirty="0">
              <a:solidFill>
                <a:schemeClr val="accent2">
                  <a:lumMod val="60000"/>
                  <a:lumOff val="40000"/>
                </a:schemeClr>
              </a:solidFill>
            </a:endParaRPr>
          </a:p>
        </p:txBody>
      </p:sp>
    </p:spTree>
    <p:extLst>
      <p:ext uri="{BB962C8B-B14F-4D97-AF65-F5344CB8AC3E}">
        <p14:creationId xmlns:p14="http://schemas.microsoft.com/office/powerpoint/2010/main" val="1752943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12064"/>
            <a:ext cx="7772400" cy="5725248"/>
          </a:xfrm>
        </p:spPr>
        <p:txBody>
          <a:bodyPr/>
          <a:lstStyle/>
          <a:p>
            <a:pPr fontAlgn="base"/>
            <a:r>
              <a:rPr lang="en-US" sz="2400" b="1" i="1" dirty="0">
                <a:solidFill>
                  <a:schemeClr val="accent3">
                    <a:lumMod val="60000"/>
                    <a:lumOff val="40000"/>
                  </a:schemeClr>
                </a:solidFill>
              </a:rPr>
              <a:t>Based on our research, we’ve found that great leaders consistently possess these 10 core leadership skills</a:t>
            </a:r>
            <a:r>
              <a:rPr lang="en-US" sz="2400" b="1" i="1" dirty="0" smtClean="0">
                <a:solidFill>
                  <a:schemeClr val="accent3">
                    <a:lumMod val="60000"/>
                    <a:lumOff val="40000"/>
                  </a:schemeClr>
                </a:solidFill>
              </a:rPr>
              <a:t>:</a:t>
            </a:r>
            <a:r>
              <a:rPr lang="en-US" sz="2000" b="1" i="1" dirty="0" smtClean="0"/>
              <a:t/>
            </a:r>
            <a:br>
              <a:rPr lang="en-US" sz="2000" b="1" i="1" dirty="0" smtClean="0"/>
            </a:br>
            <a:r>
              <a:rPr lang="en-US" sz="2000" dirty="0"/>
              <a:t/>
            </a:r>
            <a:br>
              <a:rPr lang="en-US" sz="2000" dirty="0"/>
            </a:br>
            <a:r>
              <a:rPr lang="en-US" sz="2000" dirty="0" smtClean="0"/>
              <a:t/>
            </a:r>
            <a:br>
              <a:rPr lang="en-US" sz="2000" dirty="0" smtClean="0"/>
            </a:br>
            <a:r>
              <a:rPr lang="en-US" sz="2400" b="1" dirty="0" smtClean="0">
                <a:latin typeface="Corbel" pitchFamily="34" charset="0"/>
              </a:rPr>
              <a:t>1.</a:t>
            </a:r>
            <a:r>
              <a:rPr lang="en-US" sz="2000" b="1" dirty="0" smtClean="0">
                <a:latin typeface="Corbel" pitchFamily="34" charset="0"/>
              </a:rPr>
              <a:t>Integrity</a:t>
            </a:r>
            <a:r>
              <a:rPr lang="en-US" sz="2000" b="1" dirty="0"/>
              <a:t/>
            </a:r>
            <a:br>
              <a:rPr lang="en-US" sz="2000" b="1" dirty="0"/>
            </a:br>
            <a:r>
              <a:rPr lang="en-US" sz="2000" b="1" dirty="0" smtClean="0"/>
              <a:t>2.Ability </a:t>
            </a:r>
            <a:r>
              <a:rPr lang="en-US" sz="2000" b="1" dirty="0"/>
              <a:t>to delegate</a:t>
            </a:r>
            <a:br>
              <a:rPr lang="en-US" sz="2000" b="1" dirty="0"/>
            </a:br>
            <a:r>
              <a:rPr lang="en-US" sz="2000" b="1" dirty="0" smtClean="0"/>
              <a:t>3.Communication</a:t>
            </a:r>
            <a:r>
              <a:rPr lang="en-US" sz="2000" b="1" dirty="0"/>
              <a:t/>
            </a:r>
            <a:br>
              <a:rPr lang="en-US" sz="2000" b="1" dirty="0"/>
            </a:br>
            <a:r>
              <a:rPr lang="en-US" sz="2000" b="1" dirty="0" smtClean="0"/>
              <a:t>4.Self-awareness</a:t>
            </a:r>
            <a:r>
              <a:rPr lang="en-US" sz="2000" b="1" dirty="0"/>
              <a:t/>
            </a:r>
            <a:br>
              <a:rPr lang="en-US" sz="2000" b="1" dirty="0"/>
            </a:br>
            <a:r>
              <a:rPr lang="en-US" sz="2000" b="1" dirty="0" smtClean="0"/>
              <a:t>5.Gratitude</a:t>
            </a:r>
            <a:r>
              <a:rPr lang="en-US" sz="2000" b="1" dirty="0"/>
              <a:t/>
            </a:r>
            <a:br>
              <a:rPr lang="en-US" sz="2000" b="1" dirty="0"/>
            </a:br>
            <a:r>
              <a:rPr lang="en-US" sz="2000" b="1" dirty="0" smtClean="0"/>
              <a:t>6.Learning </a:t>
            </a:r>
            <a:r>
              <a:rPr lang="en-US" sz="2000" b="1" dirty="0"/>
              <a:t>agility</a:t>
            </a:r>
            <a:br>
              <a:rPr lang="en-US" sz="2000" b="1" dirty="0"/>
            </a:br>
            <a:r>
              <a:rPr lang="en-US" sz="2000" b="1" dirty="0" smtClean="0"/>
              <a:t>7.Influence</a:t>
            </a:r>
            <a:r>
              <a:rPr lang="en-US" sz="2000" b="1" dirty="0"/>
              <a:t/>
            </a:r>
            <a:br>
              <a:rPr lang="en-US" sz="2000" b="1" dirty="0"/>
            </a:br>
            <a:r>
              <a:rPr lang="en-US" sz="2000" b="1" dirty="0" smtClean="0"/>
              <a:t>8.Empathy</a:t>
            </a:r>
            <a:r>
              <a:rPr lang="en-US" sz="2000" b="1" dirty="0"/>
              <a:t/>
            </a:r>
            <a:br>
              <a:rPr lang="en-US" sz="2000" b="1" dirty="0"/>
            </a:br>
            <a:r>
              <a:rPr lang="en-US" sz="2000" b="1" dirty="0" smtClean="0"/>
              <a:t>9.Courage</a:t>
            </a:r>
            <a:r>
              <a:rPr lang="en-US" sz="2000" b="1" dirty="0"/>
              <a:t/>
            </a:r>
            <a:br>
              <a:rPr lang="en-US" sz="2000" b="1" dirty="0"/>
            </a:br>
            <a:r>
              <a:rPr lang="en-US" sz="2000" b="1" dirty="0" smtClean="0"/>
              <a:t>10.Respect</a:t>
            </a:r>
            <a:endParaRPr lang="en-US" sz="2000" b="1" dirty="0"/>
          </a:p>
        </p:txBody>
      </p:sp>
    </p:spTree>
    <p:extLst>
      <p:ext uri="{BB962C8B-B14F-4D97-AF65-F5344CB8AC3E}">
        <p14:creationId xmlns:p14="http://schemas.microsoft.com/office/powerpoint/2010/main" val="2184656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755576" y="2132856"/>
            <a:ext cx="8208912" cy="4248472"/>
          </a:xfrm>
        </p:spPr>
        <p:txBody>
          <a:bodyPr/>
          <a:lstStyle/>
          <a:p>
            <a:r>
              <a:rPr lang="en-US" dirty="0" smtClean="0"/>
              <a:t>	</a:t>
            </a:r>
            <a:r>
              <a:rPr lang="en-US" sz="2400" dirty="0" smtClean="0"/>
              <a:t>The </a:t>
            </a:r>
            <a:r>
              <a:rPr lang="en-US" sz="2400" dirty="0" err="1" smtClean="0"/>
              <a:t>importants</a:t>
            </a:r>
            <a:r>
              <a:rPr lang="en-US" sz="2400" dirty="0" smtClean="0"/>
              <a:t> of integrity</a:t>
            </a:r>
            <a:r>
              <a:rPr lang="en-US" sz="2400" dirty="0"/>
              <a:t> should be obvious. Though it may not necessarily be a metric in employee evaluations, integrity is essential for the individual and the organization. It’s especially important for top-level executives who are charting the organization’s course and making countless other significant decisions. Our research show that integrity may actually be a potential blind spot for organizations. Make sure your organization reinforces the importance of integrity to leaders at various levels.</a:t>
            </a:r>
            <a:endParaRPr lang="en-IN" sz="2400" dirty="0"/>
          </a:p>
        </p:txBody>
      </p:sp>
      <p:sp>
        <p:nvSpPr>
          <p:cNvPr id="3" name="Title 2"/>
          <p:cNvSpPr>
            <a:spLocks noGrp="1"/>
          </p:cNvSpPr>
          <p:nvPr>
            <p:ph type="title"/>
          </p:nvPr>
        </p:nvSpPr>
        <p:spPr/>
        <p:txBody>
          <a:bodyPr/>
          <a:lstStyle/>
          <a:p>
            <a:r>
              <a:rPr lang="en-IN" sz="4000" b="1" dirty="0">
                <a:solidFill>
                  <a:schemeClr val="accent2">
                    <a:lumMod val="60000"/>
                    <a:lumOff val="40000"/>
                  </a:schemeClr>
                </a:solidFill>
              </a:rPr>
              <a:t>Integrity</a:t>
            </a:r>
            <a:endParaRPr lang="en-IN" sz="4000" dirty="0">
              <a:solidFill>
                <a:schemeClr val="accent2">
                  <a:lumMod val="60000"/>
                  <a:lumOff val="40000"/>
                </a:schemeClr>
              </a:solidFill>
            </a:endParaRPr>
          </a:p>
        </p:txBody>
      </p:sp>
    </p:spTree>
    <p:extLst>
      <p:ext uri="{BB962C8B-B14F-4D97-AF65-F5344CB8AC3E}">
        <p14:creationId xmlns:p14="http://schemas.microsoft.com/office/powerpoint/2010/main" val="3933797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755576" y="2564904"/>
            <a:ext cx="8113570" cy="2304256"/>
          </a:xfrm>
        </p:spPr>
        <p:txBody>
          <a:bodyPr/>
          <a:lstStyle/>
          <a:p>
            <a:pPr fontAlgn="base"/>
            <a:r>
              <a:rPr lang="en-US" dirty="0" smtClean="0"/>
              <a:t>	</a:t>
            </a:r>
            <a:r>
              <a:rPr lang="en-US" sz="2400" dirty="0" smtClean="0"/>
              <a:t>Delegating </a:t>
            </a:r>
            <a:r>
              <a:rPr lang="en-US" sz="2400" dirty="0"/>
              <a:t>is one of the core responsibilities of a leader, but it can be tricky to delegate effectively. The goal </a:t>
            </a:r>
            <a:r>
              <a:rPr lang="en-US" sz="2400" dirty="0"/>
              <a:t>isn’t just to free yourself </a:t>
            </a:r>
            <a:r>
              <a:rPr lang="en-US" sz="2400" dirty="0" smtClean="0"/>
              <a:t>up — </a:t>
            </a:r>
            <a:r>
              <a:rPr lang="en-US" sz="2400" dirty="0"/>
              <a:t>it’s also to enable your direct reports, facilitate teamwork, provide autonomy, lead to better decision-making, and help your direct reports grow. In order to delegate well, you also need to </a:t>
            </a:r>
            <a:r>
              <a:rPr lang="en-US" sz="2400" dirty="0"/>
              <a:t>build trust with your team.</a:t>
            </a:r>
            <a:endParaRPr lang="en-US" sz="2400" dirty="0"/>
          </a:p>
        </p:txBody>
      </p:sp>
      <p:sp>
        <p:nvSpPr>
          <p:cNvPr id="3" name="Title 2"/>
          <p:cNvSpPr>
            <a:spLocks noGrp="1"/>
          </p:cNvSpPr>
          <p:nvPr>
            <p:ph type="title"/>
          </p:nvPr>
        </p:nvSpPr>
        <p:spPr/>
        <p:txBody>
          <a:bodyPr/>
          <a:lstStyle/>
          <a:p>
            <a:pPr fontAlgn="base"/>
            <a:r>
              <a:rPr lang="en-US" b="1" dirty="0">
                <a:solidFill>
                  <a:schemeClr val="accent2">
                    <a:lumMod val="60000"/>
                    <a:lumOff val="40000"/>
                  </a:schemeClr>
                </a:solidFill>
              </a:rPr>
              <a:t>Ability to Delegate</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2130529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55576" y="2204864"/>
            <a:ext cx="7681522" cy="4237568"/>
          </a:xfrm>
        </p:spPr>
        <p:txBody>
          <a:bodyPr/>
          <a:lstStyle/>
          <a:p>
            <a:pPr fontAlgn="base"/>
            <a:r>
              <a:rPr lang="en-US" sz="2400" dirty="0" smtClean="0"/>
              <a:t>	Effective </a:t>
            </a:r>
            <a:r>
              <a:rPr lang="en-US" sz="2400" dirty="0"/>
              <a:t>leadership and effective communication are intertwined. You need to be able to communicate in a variety of ways, from transmitting information to coaching your people. And you must be able to communicate with a range of people across roles, </a:t>
            </a:r>
            <a:r>
              <a:rPr lang="en-US" sz="2400" dirty="0"/>
              <a:t> social identities, </a:t>
            </a:r>
            <a:r>
              <a:rPr lang="en-US" sz="2400" dirty="0"/>
              <a:t>and more. Follow these </a:t>
            </a:r>
            <a:r>
              <a:rPr lang="en-US" sz="2400" dirty="0"/>
              <a:t> 5 tips to be a more effective communicator, </a:t>
            </a:r>
            <a:r>
              <a:rPr lang="en-US" sz="2400" dirty="0"/>
              <a:t>and learn how </a:t>
            </a:r>
            <a:r>
              <a:rPr lang="en-US" sz="2400" dirty="0"/>
              <a:t> better conversations </a:t>
            </a:r>
            <a:r>
              <a:rPr lang="en-US" sz="2400" dirty="0"/>
              <a:t> can improve your workplace culture.</a:t>
            </a:r>
          </a:p>
          <a:p>
            <a:endParaRPr lang="en-IN" dirty="0"/>
          </a:p>
        </p:txBody>
      </p:sp>
      <p:sp>
        <p:nvSpPr>
          <p:cNvPr id="3" name="Title 2"/>
          <p:cNvSpPr>
            <a:spLocks noGrp="1"/>
          </p:cNvSpPr>
          <p:nvPr>
            <p:ph type="title"/>
          </p:nvPr>
        </p:nvSpPr>
        <p:spPr/>
        <p:txBody>
          <a:bodyPr/>
          <a:lstStyle/>
          <a:p>
            <a:r>
              <a:rPr lang="en-US" b="1" dirty="0">
                <a:solidFill>
                  <a:schemeClr val="accent2">
                    <a:lumMod val="60000"/>
                    <a:lumOff val="40000"/>
                  </a:schemeClr>
                </a:solidFill>
              </a:rPr>
              <a:t>Communication</a:t>
            </a:r>
            <a:r>
              <a:rPr lang="en-US" dirty="0"/>
              <a:t/>
            </a:r>
            <a:br>
              <a:rPr lang="en-US" dirty="0"/>
            </a:br>
            <a:endParaRPr lang="en-IN" dirty="0"/>
          </a:p>
        </p:txBody>
      </p:sp>
    </p:spTree>
    <p:extLst>
      <p:ext uri="{BB962C8B-B14F-4D97-AF65-F5344CB8AC3E}">
        <p14:creationId xmlns:p14="http://schemas.microsoft.com/office/powerpoint/2010/main" val="1171404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11560" y="2492896"/>
            <a:ext cx="8532440" cy="4597608"/>
          </a:xfrm>
        </p:spPr>
        <p:txBody>
          <a:bodyPr/>
          <a:lstStyle/>
          <a:p>
            <a:pPr fontAlgn="base"/>
            <a:r>
              <a:rPr lang="en-US" sz="2800" dirty="0" smtClean="0"/>
              <a:t>	</a:t>
            </a:r>
            <a:r>
              <a:rPr lang="en-US" sz="2400" dirty="0" smtClean="0"/>
              <a:t>While </a:t>
            </a:r>
            <a:r>
              <a:rPr lang="en-US" sz="2400" dirty="0"/>
              <a:t>this is a more inwardly focused skill, self-awareness is paramount for leadership. The better you understand yourself, the more effective you can be. Do you know how other people view you, or how you show up at work? Take the time to learn about </a:t>
            </a:r>
            <a:r>
              <a:rPr lang="en-US" sz="2400" dirty="0"/>
              <a:t> the 4 aspects of self-awareness, </a:t>
            </a:r>
            <a:r>
              <a:rPr lang="en-US" sz="2400" dirty="0"/>
              <a:t>and how you can dig into each component.</a:t>
            </a:r>
          </a:p>
          <a:p>
            <a:endParaRPr lang="en-IN" dirty="0"/>
          </a:p>
        </p:txBody>
      </p:sp>
      <p:sp>
        <p:nvSpPr>
          <p:cNvPr id="3" name="Title 2"/>
          <p:cNvSpPr>
            <a:spLocks noGrp="1"/>
          </p:cNvSpPr>
          <p:nvPr>
            <p:ph type="title"/>
          </p:nvPr>
        </p:nvSpPr>
        <p:spPr/>
        <p:txBody>
          <a:bodyPr/>
          <a:lstStyle/>
          <a:p>
            <a:pPr fontAlgn="base"/>
            <a:r>
              <a:rPr lang="en-US" b="1" dirty="0">
                <a:solidFill>
                  <a:schemeClr val="accent2">
                    <a:lumMod val="60000"/>
                    <a:lumOff val="40000"/>
                  </a:schemeClr>
                </a:solidFill>
              </a:rPr>
              <a:t>Self-Awareness</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2999987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3568" y="2276872"/>
            <a:ext cx="7609514" cy="5328592"/>
          </a:xfrm>
        </p:spPr>
        <p:txBody>
          <a:bodyPr/>
          <a:lstStyle/>
          <a:p>
            <a:pPr fontAlgn="base"/>
            <a:endParaRPr lang="en-US" sz="2400" dirty="0"/>
          </a:p>
          <a:p>
            <a:pPr fontAlgn="base"/>
            <a:r>
              <a:rPr lang="en-US" sz="2400" dirty="0" smtClean="0"/>
              <a:t>	Giving </a:t>
            </a:r>
            <a:r>
              <a:rPr lang="en-US" sz="2400" dirty="0"/>
              <a:t>thanks </a:t>
            </a:r>
            <a:r>
              <a:rPr lang="en-US" sz="2400" dirty="0"/>
              <a:t> will actually make you a better leader. Gratitude can lead to higher self-esteem, reduced depression and anxiety, and even better sleep. Few people regularly say “thank you” at work, even though most people say they’d be willing to work harder for an appreciative boss. Follow these tips for giving thanks and practicing more gratitude.</a:t>
            </a:r>
          </a:p>
          <a:p>
            <a:endParaRPr lang="en-IN" dirty="0"/>
          </a:p>
        </p:txBody>
      </p:sp>
      <p:sp>
        <p:nvSpPr>
          <p:cNvPr id="3" name="Title 2"/>
          <p:cNvSpPr>
            <a:spLocks noGrp="1"/>
          </p:cNvSpPr>
          <p:nvPr>
            <p:ph type="title"/>
          </p:nvPr>
        </p:nvSpPr>
        <p:spPr/>
        <p:txBody>
          <a:bodyPr/>
          <a:lstStyle/>
          <a:p>
            <a:r>
              <a:rPr lang="en-US" b="1" dirty="0">
                <a:solidFill>
                  <a:schemeClr val="accent2">
                    <a:lumMod val="60000"/>
                    <a:lumOff val="40000"/>
                  </a:schemeClr>
                </a:solidFill>
              </a:rPr>
              <a:t>Gratitude</a:t>
            </a:r>
            <a:r>
              <a:rPr lang="en-US" dirty="0"/>
              <a:t/>
            </a:r>
            <a:br>
              <a:rPr lang="en-US" dirty="0"/>
            </a:br>
            <a:r>
              <a:rPr lang="en-US" dirty="0" smtClean="0"/>
              <a:t> </a:t>
            </a:r>
            <a:endParaRPr lang="en-IN" dirty="0"/>
          </a:p>
        </p:txBody>
      </p:sp>
    </p:spTree>
    <p:extLst>
      <p:ext uri="{BB962C8B-B14F-4D97-AF65-F5344CB8AC3E}">
        <p14:creationId xmlns:p14="http://schemas.microsoft.com/office/powerpoint/2010/main" val="7045070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26</TotalTime>
  <Words>52</Words>
  <Application>Microsoft Office PowerPoint</Application>
  <PresentationFormat>On-screen Show (4:3)</PresentationFormat>
  <Paragraphs>31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BUSINESS MANAGEMENT</vt:lpstr>
      <vt:lpstr>Qualities of a Good leader</vt:lpstr>
      <vt:lpstr>Meaning and Definition of Leadership </vt:lpstr>
      <vt:lpstr>Based on our research, we’ve found that great leaders consistently possess these 10 core leadership skills:   1.Integrity 2.Ability to delegate 3.Communication 4.Self-awareness 5.Gratitude 6.Learning agility 7.Influence 8.Empathy 9.Courage 10.Respect</vt:lpstr>
      <vt:lpstr>Integrity</vt:lpstr>
      <vt:lpstr>Ability to Delegate</vt:lpstr>
      <vt:lpstr>Communication </vt:lpstr>
      <vt:lpstr>Self-Awareness</vt:lpstr>
      <vt:lpstr>Gratitude  </vt:lpstr>
      <vt:lpstr>Learning Ability </vt:lpstr>
      <vt:lpstr>Influence</vt:lpstr>
      <vt:lpstr>Empathy </vt:lpstr>
      <vt:lpstr>Courage</vt:lpstr>
      <vt:lpstr>Respect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MANAGEMENT</dc:title>
  <dc:creator>user</dc:creator>
  <cp:lastModifiedBy>user</cp:lastModifiedBy>
  <cp:revision>3</cp:revision>
  <dcterms:created xsi:type="dcterms:W3CDTF">2020-10-21T08:19:15Z</dcterms:created>
  <dcterms:modified xsi:type="dcterms:W3CDTF">2020-10-21T08:45:24Z</dcterms:modified>
</cp:coreProperties>
</file>