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61" r:id="rId3"/>
    <p:sldId id="259" r:id="rId4"/>
    <p:sldId id="260" r:id="rId5"/>
    <p:sldId id="263" r:id="rId6"/>
    <p:sldId id="264" r:id="rId7"/>
    <p:sldId id="265" r:id="rId8"/>
    <p:sldId id="267" r:id="rId9"/>
    <p:sldId id="266"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9" autoAdjust="0"/>
    <p:restoredTop sz="94660"/>
  </p:normalViewPr>
  <p:slideViewPr>
    <p:cSldViewPr>
      <p:cViewPr varScale="1">
        <p:scale>
          <a:sx n="66" d="100"/>
          <a:sy n="66"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3BE07B-BA5A-4C18-B29C-750E9F93E952}" type="datetimeFigureOut">
              <a:rPr lang="en-IN" smtClean="0"/>
              <a:t>21-10-2020</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0F29F622-EBDD-4D84-AB15-EB48FF225D67}"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3BE07B-BA5A-4C18-B29C-750E9F93E952}" type="datetimeFigureOut">
              <a:rPr lang="en-IN" smtClean="0"/>
              <a:t>21-10-2020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3BE07B-BA5A-4C18-B29C-750E9F93E952}" type="datetimeFigureOut">
              <a:rPr lang="en-IN" smtClean="0"/>
              <a:t>21-10-2020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3BE07B-BA5A-4C18-B29C-750E9F93E952}" type="datetimeFigureOut">
              <a:rPr lang="en-IN" smtClean="0"/>
              <a:t>21-10-2020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3BE07B-BA5A-4C18-B29C-750E9F93E952}" type="datetimeFigureOut">
              <a:rPr lang="en-IN" smtClean="0"/>
              <a:t>21-10-2020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F29F622-EBDD-4D84-AB15-EB48FF225D67}"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3BE07B-BA5A-4C18-B29C-750E9F93E952}" type="datetimeFigureOut">
              <a:rPr lang="en-IN" smtClean="0"/>
              <a:t>21-10-2020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3BE07B-BA5A-4C18-B29C-750E9F93E952}" type="datetimeFigureOut">
              <a:rPr lang="en-IN" smtClean="0"/>
              <a:t>21-10-2020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3BE07B-BA5A-4C18-B29C-750E9F93E952}" type="datetimeFigureOut">
              <a:rPr lang="en-IN" smtClean="0"/>
              <a:t>21-10-2020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3BE07B-BA5A-4C18-B29C-750E9F93E952}" type="datetimeFigureOut">
              <a:rPr lang="en-IN" smtClean="0"/>
              <a:t>21-10-2020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3BE07B-BA5A-4C18-B29C-750E9F93E952}" type="datetimeFigureOut">
              <a:rPr lang="en-IN" smtClean="0"/>
              <a:t>21-10-2020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F29F622-EBDD-4D84-AB15-EB48FF225D67}"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3BE07B-BA5A-4C18-B29C-750E9F93E952}" type="datetimeFigureOut">
              <a:rPr lang="en-IN" smtClean="0"/>
              <a:t>21-10-2020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0F29F622-EBDD-4D84-AB15-EB48FF225D67}" type="slidenum">
              <a:rPr lang="en-IN" smtClean="0"/>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3BE07B-BA5A-4C18-B29C-750E9F93E952}" type="datetimeFigureOut">
              <a:rPr lang="en-IN" smtClean="0"/>
              <a:t>21-10-2020</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F29F622-EBDD-4D84-AB15-EB48FF225D67}" type="slidenum">
              <a:rPr lang="en-IN" smtClean="0"/>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63688" y="4221088"/>
            <a:ext cx="8305800" cy="1143000"/>
          </a:xfrm>
        </p:spPr>
        <p:txBody>
          <a:bodyPr>
            <a:normAutofit fontScale="90000"/>
          </a:bodyPr>
          <a:lstStyle/>
          <a:p>
            <a:pPr marL="36576"/>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M.PAPPATHI M.COM.,M.PHIL.,</a:t>
            </a:r>
            <a:b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br>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ASSISTANT PROFESSOR, </a:t>
            </a:r>
            <a:b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br>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II B.COM.,(CA) – PPT</a:t>
            </a:r>
            <a:b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br>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MARKETING </a:t>
            </a:r>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MANAGEMENT,</a:t>
            </a:r>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
            </a:r>
            <a:b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br>
            <a:r>
              <a:rPr lang="en-US" sz="40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P.G DEPARTMENT OF </a:t>
            </a:r>
            <a:r>
              <a:rPr lang="en-US" sz="40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ahnschrift Light SemiCondensed" pitchFamily="34" charset="0"/>
              </a:rPr>
              <a:t>COMMERCE(CA).</a:t>
            </a:r>
            <a:r>
              <a:rPr lang="en-IN"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en-IN" sz="54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endParaRPr lang="en-IN" dirty="0"/>
          </a:p>
        </p:txBody>
      </p:sp>
    </p:spTree>
    <p:extLst>
      <p:ext uri="{BB962C8B-B14F-4D97-AF65-F5344CB8AC3E}">
        <p14:creationId xmlns:p14="http://schemas.microsoft.com/office/powerpoint/2010/main" val="2088757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Price</a:t>
            </a:r>
            <a:endParaRPr lang="en-IN" dirty="0"/>
          </a:p>
        </p:txBody>
      </p:sp>
      <p:sp>
        <p:nvSpPr>
          <p:cNvPr id="4" name="Content Placeholder 3"/>
          <p:cNvSpPr>
            <a:spLocks noGrp="1"/>
          </p:cNvSpPr>
          <p:nvPr>
            <p:ph idx="1"/>
          </p:nvPr>
        </p:nvSpPr>
        <p:spPr/>
        <p:txBody>
          <a:bodyPr/>
          <a:lstStyle/>
          <a:p>
            <a:pPr marL="0" marR="5080" indent="0" algn="just">
              <a:lnSpc>
                <a:spcPct val="100000"/>
              </a:lnSpc>
              <a:spcBef>
                <a:spcPts val="95"/>
              </a:spcBef>
              <a:buNone/>
            </a:pPr>
            <a:r>
              <a:rPr lang="en-US" sz="2400" spc="-5" dirty="0" smtClean="0">
                <a:latin typeface="Bahnschrift Light Condensed" pitchFamily="34" charset="0"/>
                <a:cs typeface="Arial"/>
              </a:rPr>
              <a:t>Price </a:t>
            </a:r>
            <a:r>
              <a:rPr lang="en-US" sz="2400" spc="-5" dirty="0">
                <a:latin typeface="Bahnschrift Light Condensed" pitchFamily="34" charset="0"/>
                <a:cs typeface="Arial"/>
              </a:rPr>
              <a:t>is the </a:t>
            </a:r>
            <a:r>
              <a:rPr lang="en-US" sz="2400" u="heavy" dirty="0">
                <a:uFill>
                  <a:solidFill>
                    <a:srgbClr val="000000"/>
                  </a:solidFill>
                </a:uFill>
                <a:latin typeface="Bahnschrift Light Condensed" pitchFamily="34" charset="0"/>
                <a:cs typeface="Arial"/>
              </a:rPr>
              <a:t>amount </a:t>
            </a:r>
            <a:r>
              <a:rPr lang="en-US" sz="2400" u="heavy" spc="-5" dirty="0">
                <a:uFill>
                  <a:solidFill>
                    <a:srgbClr val="000000"/>
                  </a:solidFill>
                </a:uFill>
                <a:latin typeface="Bahnschrift Light Condensed" pitchFamily="34" charset="0"/>
                <a:cs typeface="Arial"/>
              </a:rPr>
              <a:t>charged</a:t>
            </a:r>
            <a:r>
              <a:rPr lang="en-US" sz="2400" spc="-5" dirty="0">
                <a:latin typeface="Bahnschrift Light Condensed" pitchFamily="34" charset="0"/>
                <a:cs typeface="Arial"/>
              </a:rPr>
              <a:t> for a </a:t>
            </a:r>
            <a:r>
              <a:rPr lang="en-US" sz="2400" dirty="0">
                <a:latin typeface="Bahnschrift Light Condensed" pitchFamily="34" charset="0"/>
                <a:cs typeface="Arial"/>
              </a:rPr>
              <a:t>product </a:t>
            </a:r>
            <a:r>
              <a:rPr lang="en-US" sz="2400" spc="-5" dirty="0">
                <a:latin typeface="Bahnschrift Light Condensed" pitchFamily="34" charset="0"/>
                <a:cs typeface="Arial"/>
              </a:rPr>
              <a:t>or  </a:t>
            </a:r>
            <a:r>
              <a:rPr lang="en-US" sz="2400" dirty="0">
                <a:latin typeface="Bahnschrift Light Condensed" pitchFamily="34" charset="0"/>
                <a:cs typeface="Arial"/>
              </a:rPr>
              <a:t>service. </a:t>
            </a:r>
            <a:r>
              <a:rPr lang="en-US" sz="2400" spc="-5" dirty="0">
                <a:latin typeface="Bahnschrift Light Condensed" pitchFamily="34" charset="0"/>
                <a:cs typeface="Arial"/>
              </a:rPr>
              <a:t>It is the second </a:t>
            </a:r>
            <a:r>
              <a:rPr lang="en-US" sz="2400" dirty="0">
                <a:latin typeface="Bahnschrift Light Condensed" pitchFamily="34" charset="0"/>
                <a:cs typeface="Arial"/>
              </a:rPr>
              <a:t>most important element </a:t>
            </a:r>
            <a:r>
              <a:rPr lang="en-US" sz="2400" spc="-5" dirty="0">
                <a:latin typeface="Bahnschrift Light Condensed" pitchFamily="34" charset="0"/>
                <a:cs typeface="Arial"/>
              </a:rPr>
              <a:t>in the  </a:t>
            </a:r>
            <a:r>
              <a:rPr lang="en-US" sz="2400" dirty="0">
                <a:latin typeface="Bahnschrift Light Condensed" pitchFamily="34" charset="0"/>
                <a:cs typeface="Arial"/>
              </a:rPr>
              <a:t>marketing mix. </a:t>
            </a:r>
            <a:r>
              <a:rPr lang="en-US" sz="2400" spc="-5" dirty="0">
                <a:latin typeface="Bahnschrift Light Condensed" pitchFamily="34" charset="0"/>
                <a:cs typeface="Arial"/>
              </a:rPr>
              <a:t>Fixing the </a:t>
            </a:r>
            <a:r>
              <a:rPr lang="en-US" sz="2400" dirty="0">
                <a:latin typeface="Bahnschrift Light Condensed" pitchFamily="34" charset="0"/>
                <a:cs typeface="Arial"/>
              </a:rPr>
              <a:t>price of </a:t>
            </a:r>
            <a:r>
              <a:rPr lang="en-US" sz="2400" spc="-10" dirty="0">
                <a:latin typeface="Bahnschrift Light Condensed" pitchFamily="34" charset="0"/>
                <a:cs typeface="Arial"/>
              </a:rPr>
              <a:t>the </a:t>
            </a:r>
            <a:r>
              <a:rPr lang="en-US" sz="2400" dirty="0">
                <a:latin typeface="Bahnschrift Light Condensed" pitchFamily="34" charset="0"/>
                <a:cs typeface="Arial"/>
              </a:rPr>
              <a:t>product </a:t>
            </a:r>
            <a:r>
              <a:rPr lang="en-US" sz="2400" spc="-10" dirty="0">
                <a:latin typeface="Bahnschrift Light Condensed" pitchFamily="34" charset="0"/>
                <a:cs typeface="Arial"/>
              </a:rPr>
              <a:t>is </a:t>
            </a:r>
            <a:r>
              <a:rPr lang="en-US" sz="2400" spc="-5" dirty="0">
                <a:latin typeface="Bahnschrift Light Condensed" pitchFamily="34" charset="0"/>
                <a:cs typeface="Arial"/>
              </a:rPr>
              <a:t>a  </a:t>
            </a:r>
            <a:r>
              <a:rPr lang="en-US" sz="2400" u="heavy" dirty="0">
                <a:uFill>
                  <a:solidFill>
                    <a:srgbClr val="000000"/>
                  </a:solidFill>
                </a:uFill>
                <a:latin typeface="Bahnschrift Light Condensed" pitchFamily="34" charset="0"/>
                <a:cs typeface="Arial"/>
              </a:rPr>
              <a:t>tricky job</a:t>
            </a:r>
            <a:r>
              <a:rPr lang="en-US" sz="2400" dirty="0">
                <a:latin typeface="Bahnschrift Light Condensed" pitchFamily="34" charset="0"/>
                <a:cs typeface="Arial"/>
              </a:rPr>
              <a:t>. </a:t>
            </a:r>
            <a:r>
              <a:rPr lang="en-US" sz="2400" spc="-5" dirty="0">
                <a:latin typeface="Bahnschrift Light Condensed" pitchFamily="34" charset="0"/>
                <a:cs typeface="Arial"/>
              </a:rPr>
              <a:t>The factors </a:t>
            </a:r>
            <a:r>
              <a:rPr lang="en-US" sz="2400" dirty="0">
                <a:latin typeface="Bahnschrift Light Condensed" pitchFamily="34" charset="0"/>
                <a:cs typeface="Arial"/>
              </a:rPr>
              <a:t>have </a:t>
            </a:r>
            <a:r>
              <a:rPr lang="en-US" sz="2400" spc="-5" dirty="0">
                <a:latin typeface="Bahnschrift Light Condensed" pitchFamily="34" charset="0"/>
                <a:cs typeface="Arial"/>
              </a:rPr>
              <a:t>to </a:t>
            </a:r>
            <a:r>
              <a:rPr lang="en-US" sz="2400" dirty="0">
                <a:latin typeface="Bahnschrift Light Condensed" pitchFamily="34" charset="0"/>
                <a:cs typeface="Arial"/>
              </a:rPr>
              <a:t>kept </a:t>
            </a:r>
            <a:r>
              <a:rPr lang="en-US" sz="2400" spc="-5" dirty="0">
                <a:latin typeface="Bahnschrift Light Condensed" pitchFamily="34" charset="0"/>
                <a:cs typeface="Arial"/>
              </a:rPr>
              <a:t>in mind while  </a:t>
            </a:r>
            <a:r>
              <a:rPr lang="en-US" sz="2400" dirty="0">
                <a:latin typeface="Bahnschrift Light Condensed" pitchFamily="34" charset="0"/>
                <a:cs typeface="Arial"/>
              </a:rPr>
              <a:t>pricing </a:t>
            </a:r>
            <a:r>
              <a:rPr lang="en-US" sz="2400" spc="-5" dirty="0">
                <a:latin typeface="Bahnschrift Light Condensed" pitchFamily="34" charset="0"/>
                <a:cs typeface="Arial"/>
              </a:rPr>
              <a:t>a </a:t>
            </a:r>
            <a:r>
              <a:rPr lang="en-US" sz="2400" dirty="0">
                <a:latin typeface="Bahnschrift Light Condensed" pitchFamily="34" charset="0"/>
                <a:cs typeface="Arial"/>
              </a:rPr>
              <a:t>product</a:t>
            </a:r>
            <a:r>
              <a:rPr lang="en-US" sz="2400" spc="25" dirty="0">
                <a:latin typeface="Bahnschrift Light Condensed" pitchFamily="34" charset="0"/>
                <a:cs typeface="Arial"/>
              </a:rPr>
              <a:t> </a:t>
            </a:r>
            <a:r>
              <a:rPr lang="en-US" sz="2400" dirty="0">
                <a:latin typeface="Bahnschrift Light Condensed" pitchFamily="34" charset="0"/>
                <a:cs typeface="Arial"/>
              </a:rPr>
              <a:t>are:</a:t>
            </a:r>
          </a:p>
          <a:p>
            <a:pPr marL="355600" indent="-342900">
              <a:spcBef>
                <a:spcPts val="705"/>
              </a:spcBef>
              <a:buClr>
                <a:srgbClr val="DD8046"/>
              </a:buClr>
              <a:buSzPct val="58928"/>
              <a:tabLst>
                <a:tab pos="332105" algn="l"/>
                <a:tab pos="332740" algn="l"/>
              </a:tabLst>
            </a:pPr>
            <a:r>
              <a:rPr lang="en-US" sz="2400" spc="-5" dirty="0">
                <a:latin typeface="Bahnschrift Light Condensed" pitchFamily="34" charset="0"/>
                <a:cs typeface="Arial"/>
              </a:rPr>
              <a:t>like demand for a</a:t>
            </a:r>
            <a:r>
              <a:rPr lang="en-US" sz="2400" spc="55" dirty="0">
                <a:latin typeface="Bahnschrift Light Condensed" pitchFamily="34" charset="0"/>
                <a:cs typeface="Arial"/>
              </a:rPr>
              <a:t> </a:t>
            </a:r>
            <a:r>
              <a:rPr lang="en-US" sz="2400" dirty="0">
                <a:latin typeface="Bahnschrift Light Condensed" pitchFamily="34" charset="0"/>
                <a:cs typeface="Arial"/>
              </a:rPr>
              <a:t>product,</a:t>
            </a:r>
          </a:p>
          <a:p>
            <a:pPr marL="355600" indent="-342900">
              <a:spcBef>
                <a:spcPts val="705"/>
              </a:spcBef>
              <a:buClr>
                <a:srgbClr val="DD8046"/>
              </a:buClr>
              <a:buSzPct val="58928"/>
              <a:tabLst>
                <a:tab pos="431165" algn="l"/>
                <a:tab pos="431800" algn="l"/>
              </a:tabLst>
            </a:pPr>
            <a:r>
              <a:rPr lang="en-US" sz="2400" dirty="0">
                <a:latin typeface="Bahnschrift Light Condensed" pitchFamily="34" charset="0"/>
                <a:cs typeface="Arial"/>
              </a:rPr>
              <a:t>cost</a:t>
            </a:r>
            <a:r>
              <a:rPr lang="en-US" sz="2400" spc="-30" dirty="0">
                <a:latin typeface="Bahnschrift Light Condensed" pitchFamily="34" charset="0"/>
                <a:cs typeface="Arial"/>
              </a:rPr>
              <a:t> </a:t>
            </a:r>
            <a:r>
              <a:rPr lang="en-US" sz="2400" dirty="0">
                <a:latin typeface="Bahnschrift Light Condensed" pitchFamily="34" charset="0"/>
                <a:cs typeface="Arial"/>
              </a:rPr>
              <a:t>involved,</a:t>
            </a:r>
          </a:p>
          <a:p>
            <a:pPr marL="355600" indent="-342900">
              <a:spcBef>
                <a:spcPts val="700"/>
              </a:spcBef>
              <a:buClr>
                <a:srgbClr val="DD8046"/>
              </a:buClr>
              <a:buSzPct val="58928"/>
              <a:tabLst>
                <a:tab pos="332105" algn="l"/>
                <a:tab pos="332740" algn="l"/>
              </a:tabLst>
            </a:pPr>
            <a:r>
              <a:rPr lang="en-US" sz="2400" dirty="0">
                <a:latin typeface="Bahnschrift Light Condensed" pitchFamily="34" charset="0"/>
                <a:cs typeface="Arial"/>
              </a:rPr>
              <a:t>consumer’s ability </a:t>
            </a:r>
            <a:r>
              <a:rPr lang="en-US" sz="2400" spc="-5" dirty="0">
                <a:latin typeface="Bahnschrift Light Condensed" pitchFamily="34" charset="0"/>
                <a:cs typeface="Arial"/>
              </a:rPr>
              <a:t>to</a:t>
            </a:r>
            <a:r>
              <a:rPr lang="en-US" sz="2400" spc="10" dirty="0">
                <a:latin typeface="Bahnschrift Light Condensed" pitchFamily="34" charset="0"/>
                <a:cs typeface="Arial"/>
              </a:rPr>
              <a:t> </a:t>
            </a:r>
            <a:r>
              <a:rPr lang="en-US" sz="2400" spc="-50" dirty="0">
                <a:latin typeface="Bahnschrift Light Condensed" pitchFamily="34" charset="0"/>
                <a:cs typeface="Arial"/>
              </a:rPr>
              <a:t>pay,</a:t>
            </a:r>
            <a:endParaRPr lang="en-US" sz="2400" dirty="0">
              <a:latin typeface="Bahnschrift Light Condensed" pitchFamily="34" charset="0"/>
              <a:cs typeface="Arial"/>
            </a:endParaRPr>
          </a:p>
          <a:p>
            <a:pPr marL="355600" marR="5080" indent="-342900">
              <a:spcBef>
                <a:spcPts val="695"/>
              </a:spcBef>
              <a:buClr>
                <a:srgbClr val="DD8046"/>
              </a:buClr>
              <a:buSzPct val="58928"/>
              <a:tabLst>
                <a:tab pos="431165" algn="l"/>
                <a:tab pos="431800" algn="l"/>
              </a:tabLst>
            </a:pPr>
            <a:r>
              <a:rPr lang="en-US" sz="2400" dirty="0" smtClean="0">
                <a:latin typeface="Bahnschrift Light Condensed" pitchFamily="34" charset="0"/>
                <a:cs typeface="Arial"/>
              </a:rPr>
              <a:t>prices </a:t>
            </a:r>
            <a:r>
              <a:rPr lang="en-US" sz="2400" spc="-5" dirty="0">
                <a:latin typeface="Bahnschrift Light Condensed" pitchFamily="34" charset="0"/>
                <a:cs typeface="Arial"/>
              </a:rPr>
              <a:t>charged </a:t>
            </a:r>
            <a:r>
              <a:rPr lang="en-US" sz="2400" dirty="0">
                <a:latin typeface="Bahnschrift Light Condensed" pitchFamily="34" charset="0"/>
                <a:cs typeface="Arial"/>
              </a:rPr>
              <a:t>by competitors </a:t>
            </a:r>
            <a:r>
              <a:rPr lang="en-US" sz="2400" spc="-5" dirty="0">
                <a:latin typeface="Bahnschrift Light Condensed" pitchFamily="34" charset="0"/>
                <a:cs typeface="Arial"/>
              </a:rPr>
              <a:t>for similar </a:t>
            </a:r>
            <a:r>
              <a:rPr lang="en-US" sz="2400" dirty="0">
                <a:latin typeface="Bahnschrift Light Condensed" pitchFamily="34" charset="0"/>
                <a:cs typeface="Arial"/>
              </a:rPr>
              <a:t>products,  </a:t>
            </a:r>
            <a:r>
              <a:rPr lang="en-US" sz="2400" spc="-5" dirty="0">
                <a:latin typeface="Bahnschrift Light Condensed" pitchFamily="34" charset="0"/>
                <a:cs typeface="Arial"/>
              </a:rPr>
              <a:t>government </a:t>
            </a:r>
            <a:r>
              <a:rPr lang="en-US" sz="2400" dirty="0">
                <a:latin typeface="Bahnschrift Light Condensed" pitchFamily="34" charset="0"/>
                <a:cs typeface="Arial"/>
              </a:rPr>
              <a:t>restrictions</a:t>
            </a:r>
            <a:r>
              <a:rPr lang="en-US" sz="2400" spc="40" dirty="0">
                <a:latin typeface="Bahnschrift Light Condensed" pitchFamily="34" charset="0"/>
                <a:cs typeface="Arial"/>
              </a:rPr>
              <a:t> </a:t>
            </a:r>
            <a:r>
              <a:rPr lang="en-US" sz="2400" dirty="0">
                <a:latin typeface="Bahnschrift Light Condensed" pitchFamily="34" charset="0"/>
                <a:cs typeface="Arial"/>
              </a:rPr>
              <a:t>etc.</a:t>
            </a:r>
          </a:p>
          <a:p>
            <a:endParaRPr lang="en-IN" b="1" dirty="0"/>
          </a:p>
        </p:txBody>
      </p:sp>
    </p:spTree>
    <p:extLst>
      <p:ext uri="{BB962C8B-B14F-4D97-AF65-F5344CB8AC3E}">
        <p14:creationId xmlns:p14="http://schemas.microsoft.com/office/powerpoint/2010/main" val="2463266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628800"/>
            <a:ext cx="8305800" cy="3589008"/>
          </a:xfrm>
        </p:spPr>
        <p:txBody>
          <a:bodyPr>
            <a:normAutofit/>
          </a:bodyPr>
          <a:lstStyle/>
          <a:p>
            <a:pPr marL="12700" marR="7620">
              <a:lnSpc>
                <a:spcPct val="100000"/>
              </a:lnSpc>
              <a:spcBef>
                <a:spcPts val="95"/>
              </a:spcBef>
              <a:buClr>
                <a:srgbClr val="DD8046"/>
              </a:buClr>
              <a:buSzPct val="58928"/>
              <a:tabLst>
                <a:tab pos="332740" algn="l"/>
              </a:tabLst>
            </a:pPr>
            <a:r>
              <a:rPr lang="en-US" sz="2800" spc="-5" dirty="0">
                <a:solidFill>
                  <a:schemeClr val="tx1"/>
                </a:solidFill>
                <a:latin typeface="Bahnschrift Light Condensed" pitchFamily="34" charset="0"/>
                <a:cs typeface="Arial"/>
              </a:rPr>
              <a:t>The </a:t>
            </a:r>
            <a:r>
              <a:rPr lang="en-US" sz="2800" dirty="0">
                <a:solidFill>
                  <a:schemeClr val="tx1"/>
                </a:solidFill>
                <a:latin typeface="Bahnschrift Light Condensed" pitchFamily="34" charset="0"/>
                <a:cs typeface="Arial"/>
              </a:rPr>
              <a:t>activities </a:t>
            </a:r>
            <a:r>
              <a:rPr lang="en-US" sz="2800" spc="-10" dirty="0">
                <a:solidFill>
                  <a:schemeClr val="tx1"/>
                </a:solidFill>
                <a:latin typeface="Bahnschrift Light Condensed" pitchFamily="34" charset="0"/>
                <a:cs typeface="Arial"/>
              </a:rPr>
              <a:t>of </a:t>
            </a:r>
            <a:r>
              <a:rPr lang="en-US" sz="2800" dirty="0">
                <a:solidFill>
                  <a:schemeClr val="tx1"/>
                </a:solidFill>
                <a:latin typeface="Bahnschrift Light Condensed" pitchFamily="34" charset="0"/>
                <a:cs typeface="Arial"/>
              </a:rPr>
              <a:t>competitors </a:t>
            </a:r>
            <a:r>
              <a:rPr lang="en-US" sz="2800" spc="-5" dirty="0">
                <a:solidFill>
                  <a:schemeClr val="tx1"/>
                </a:solidFill>
                <a:latin typeface="Bahnschrift Light Condensed" pitchFamily="34" charset="0"/>
                <a:cs typeface="Arial"/>
              </a:rPr>
              <a:t>have an </a:t>
            </a:r>
            <a:r>
              <a:rPr lang="en-US" sz="2800" dirty="0">
                <a:solidFill>
                  <a:schemeClr val="tx1"/>
                </a:solidFill>
                <a:latin typeface="Bahnschrift Light Condensed" pitchFamily="34" charset="0"/>
                <a:cs typeface="Arial"/>
              </a:rPr>
              <a:t>important  </a:t>
            </a:r>
            <a:r>
              <a:rPr lang="en-US" sz="2800" spc="-5" dirty="0" smtClean="0">
                <a:solidFill>
                  <a:schemeClr val="tx1"/>
                </a:solidFill>
                <a:latin typeface="Bahnschrift Light Condensed" pitchFamily="34" charset="0"/>
                <a:cs typeface="Arial"/>
              </a:rPr>
              <a:t>bearing on </a:t>
            </a:r>
            <a:r>
              <a:rPr lang="en-US" sz="2800" dirty="0" smtClean="0">
                <a:solidFill>
                  <a:schemeClr val="tx1"/>
                </a:solidFill>
                <a:latin typeface="Bahnschrift Light Condensed" pitchFamily="34" charset="0"/>
                <a:cs typeface="Arial"/>
              </a:rPr>
              <a:t>pricing</a:t>
            </a:r>
            <a:r>
              <a:rPr lang="en-US" sz="2800" spc="45" dirty="0" smtClean="0">
                <a:solidFill>
                  <a:schemeClr val="tx1"/>
                </a:solidFill>
                <a:latin typeface="Bahnschrift Light Condensed" pitchFamily="34" charset="0"/>
                <a:cs typeface="Arial"/>
              </a:rPr>
              <a:t> </a:t>
            </a:r>
            <a:r>
              <a:rPr lang="en-US" sz="2800" dirty="0" smtClean="0">
                <a:solidFill>
                  <a:schemeClr val="tx1"/>
                </a:solidFill>
                <a:latin typeface="Bahnschrift Light Condensed" pitchFamily="34" charset="0"/>
                <a:cs typeface="Arial"/>
              </a:rPr>
              <a:t>decision</a:t>
            </a:r>
            <a:r>
              <a:rPr lang="en-US" sz="2800" dirty="0">
                <a:solidFill>
                  <a:schemeClr val="tx1"/>
                </a:solidFill>
                <a:latin typeface="Bahnschrift Light Condensed" pitchFamily="34" charset="0"/>
                <a:cs typeface="Arial"/>
              </a:rPr>
              <a:t>.</a:t>
            </a:r>
            <a:br>
              <a:rPr lang="en-US" sz="2800" dirty="0">
                <a:solidFill>
                  <a:schemeClr val="tx1"/>
                </a:solidFill>
                <a:latin typeface="Bahnschrift Light Condensed" pitchFamily="34" charset="0"/>
                <a:cs typeface="Arial"/>
              </a:rPr>
            </a:br>
            <a:r>
              <a:rPr lang="en-US" sz="2800" dirty="0">
                <a:solidFill>
                  <a:schemeClr val="tx1"/>
                </a:solidFill>
                <a:latin typeface="Bahnschrift Light Condensed" pitchFamily="34" charset="0"/>
              </a:rPr>
              <a:t>	</a:t>
            </a:r>
            <a:br>
              <a:rPr lang="en-US" sz="2800" dirty="0">
                <a:solidFill>
                  <a:schemeClr val="tx1"/>
                </a:solidFill>
                <a:latin typeface="Bahnschrift Light Condensed" pitchFamily="34" charset="0"/>
              </a:rPr>
            </a:br>
            <a:r>
              <a:rPr lang="en-US" sz="2800" spc="-5" dirty="0" smtClean="0">
                <a:solidFill>
                  <a:schemeClr val="tx1"/>
                </a:solidFill>
                <a:latin typeface="Bahnschrift Light Condensed" pitchFamily="34" charset="0"/>
                <a:cs typeface="Arial"/>
              </a:rPr>
              <a:t>The </a:t>
            </a:r>
            <a:r>
              <a:rPr lang="en-US" sz="2800" dirty="0">
                <a:solidFill>
                  <a:schemeClr val="tx1"/>
                </a:solidFill>
                <a:latin typeface="Bahnschrift Light Condensed" pitchFamily="34" charset="0"/>
                <a:cs typeface="Arial"/>
              </a:rPr>
              <a:t>most </a:t>
            </a:r>
            <a:r>
              <a:rPr lang="en-US" sz="2800" spc="-5" dirty="0">
                <a:solidFill>
                  <a:schemeClr val="tx1"/>
                </a:solidFill>
                <a:latin typeface="Bahnschrift Light Condensed" pitchFamily="34" charset="0"/>
                <a:cs typeface="Arial"/>
              </a:rPr>
              <a:t>obvious example is when a </a:t>
            </a:r>
            <a:r>
              <a:rPr lang="en-US" sz="2800" dirty="0">
                <a:solidFill>
                  <a:schemeClr val="tx1"/>
                </a:solidFill>
                <a:latin typeface="Bahnschrift Light Condensed" pitchFamily="34" charset="0"/>
                <a:cs typeface="Arial"/>
              </a:rPr>
              <a:t>competitor’s  raises </a:t>
            </a:r>
            <a:r>
              <a:rPr lang="en-US" sz="2800" spc="-5" dirty="0">
                <a:solidFill>
                  <a:schemeClr val="tx1"/>
                </a:solidFill>
                <a:latin typeface="Bahnschrift Light Condensed" pitchFamily="34" charset="0"/>
                <a:cs typeface="Arial"/>
              </a:rPr>
              <a:t>or lowers </a:t>
            </a:r>
            <a:r>
              <a:rPr lang="en-US" sz="2800" dirty="0">
                <a:solidFill>
                  <a:schemeClr val="tx1"/>
                </a:solidFill>
                <a:latin typeface="Bahnschrift Light Condensed" pitchFamily="34" charset="0"/>
                <a:cs typeface="Arial"/>
              </a:rPr>
              <a:t>his prices. If </a:t>
            </a:r>
            <a:r>
              <a:rPr lang="en-US" sz="2800" spc="-5" dirty="0">
                <a:solidFill>
                  <a:schemeClr val="tx1"/>
                </a:solidFill>
                <a:latin typeface="Bahnschrift Light Condensed" pitchFamily="34" charset="0"/>
                <a:cs typeface="Arial"/>
              </a:rPr>
              <a:t>your product can </a:t>
            </a:r>
            <a:r>
              <a:rPr lang="en-US" sz="2800" spc="-10" dirty="0">
                <a:solidFill>
                  <a:schemeClr val="tx1"/>
                </a:solidFill>
                <a:latin typeface="Bahnschrift Light Condensed" pitchFamily="34" charset="0"/>
                <a:cs typeface="Arial"/>
              </a:rPr>
              <a:t>offer  </a:t>
            </a:r>
            <a:r>
              <a:rPr lang="en-US" sz="2800" spc="-5" dirty="0">
                <a:solidFill>
                  <a:schemeClr val="tx1"/>
                </a:solidFill>
                <a:latin typeface="Bahnschrift Light Condensed" pitchFamily="34" charset="0"/>
                <a:cs typeface="Arial"/>
              </a:rPr>
              <a:t>no </a:t>
            </a:r>
            <a:r>
              <a:rPr lang="en-US" sz="2800" dirty="0">
                <a:solidFill>
                  <a:schemeClr val="tx1"/>
                </a:solidFill>
                <a:latin typeface="Bahnschrift Light Condensed" pitchFamily="34" charset="0"/>
                <a:cs typeface="Arial"/>
              </a:rPr>
              <a:t>particular advantages over </a:t>
            </a:r>
            <a:r>
              <a:rPr lang="en-US" sz="2800" spc="-5" dirty="0">
                <a:solidFill>
                  <a:schemeClr val="tx1"/>
                </a:solidFill>
                <a:latin typeface="Bahnschrift Light Condensed" pitchFamily="34" charset="0"/>
                <a:cs typeface="Arial"/>
              </a:rPr>
              <a:t>his, then if he </a:t>
            </a:r>
            <a:r>
              <a:rPr lang="en-US" sz="2800" dirty="0">
                <a:solidFill>
                  <a:schemeClr val="tx1"/>
                </a:solidFill>
                <a:latin typeface="Bahnschrift Light Condensed" pitchFamily="34" charset="0"/>
                <a:cs typeface="Arial"/>
              </a:rPr>
              <a:t>drops  </a:t>
            </a:r>
            <a:r>
              <a:rPr lang="en-US" sz="2800" spc="-5" dirty="0">
                <a:solidFill>
                  <a:schemeClr val="tx1"/>
                </a:solidFill>
                <a:latin typeface="Bahnschrift Light Condensed" pitchFamily="34" charset="0"/>
                <a:cs typeface="Arial"/>
              </a:rPr>
              <a:t>his price, </a:t>
            </a:r>
            <a:r>
              <a:rPr lang="en-US" sz="2800" dirty="0">
                <a:solidFill>
                  <a:schemeClr val="tx1"/>
                </a:solidFill>
                <a:latin typeface="Bahnschrift Light Condensed" pitchFamily="34" charset="0"/>
                <a:cs typeface="Arial"/>
              </a:rPr>
              <a:t>you </a:t>
            </a:r>
            <a:r>
              <a:rPr lang="en-US" sz="2800" spc="-5" dirty="0">
                <a:solidFill>
                  <a:schemeClr val="tx1"/>
                </a:solidFill>
                <a:latin typeface="Bahnschrift Light Condensed" pitchFamily="34" charset="0"/>
                <a:cs typeface="Arial"/>
              </a:rPr>
              <a:t>will </a:t>
            </a:r>
            <a:r>
              <a:rPr lang="en-US" sz="2800" dirty="0">
                <a:solidFill>
                  <a:schemeClr val="tx1"/>
                </a:solidFill>
                <a:latin typeface="Bahnschrift Light Condensed" pitchFamily="34" charset="0"/>
                <a:cs typeface="Arial"/>
              </a:rPr>
              <a:t>have to </a:t>
            </a:r>
            <a:r>
              <a:rPr lang="en-US" sz="2800" spc="-5" dirty="0">
                <a:solidFill>
                  <a:schemeClr val="tx1"/>
                </a:solidFill>
                <a:latin typeface="Bahnschrift Light Condensed" pitchFamily="34" charset="0"/>
                <a:cs typeface="Arial"/>
              </a:rPr>
              <a:t>follow</a:t>
            </a:r>
            <a:r>
              <a:rPr lang="en-US" sz="2800" spc="50" dirty="0">
                <a:solidFill>
                  <a:schemeClr val="tx1"/>
                </a:solidFill>
                <a:latin typeface="Bahnschrift Light Condensed" pitchFamily="34" charset="0"/>
                <a:cs typeface="Arial"/>
              </a:rPr>
              <a:t> </a:t>
            </a:r>
            <a:r>
              <a:rPr lang="en-US" sz="2800" dirty="0">
                <a:solidFill>
                  <a:schemeClr val="tx1"/>
                </a:solidFill>
                <a:latin typeface="Bahnschrift Light Condensed" pitchFamily="34" charset="0"/>
                <a:cs typeface="Arial"/>
              </a:rPr>
              <a:t>suit</a:t>
            </a:r>
            <a:r>
              <a:rPr lang="en-US" sz="2800" dirty="0">
                <a:latin typeface="Arial"/>
                <a:cs typeface="Arial"/>
              </a:rPr>
              <a:t>.</a:t>
            </a:r>
            <a:endParaRPr lang="en-US" sz="2800" dirty="0">
              <a:latin typeface="Arial"/>
              <a:cs typeface="Arial"/>
            </a:endParaRPr>
          </a:p>
        </p:txBody>
      </p:sp>
    </p:spTree>
    <p:extLst>
      <p:ext uri="{BB962C8B-B14F-4D97-AF65-F5344CB8AC3E}">
        <p14:creationId xmlns:p14="http://schemas.microsoft.com/office/powerpoint/2010/main" val="17137603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Place</a:t>
            </a:r>
            <a:endParaRPr lang="en-IN" dirty="0"/>
          </a:p>
        </p:txBody>
      </p:sp>
      <p:sp>
        <p:nvSpPr>
          <p:cNvPr id="4" name="Content Placeholder 3"/>
          <p:cNvSpPr>
            <a:spLocks noGrp="1"/>
          </p:cNvSpPr>
          <p:nvPr>
            <p:ph idx="1"/>
          </p:nvPr>
        </p:nvSpPr>
        <p:spPr/>
        <p:txBody>
          <a:bodyPr>
            <a:normAutofit fontScale="92500"/>
          </a:bodyPr>
          <a:lstStyle/>
          <a:p>
            <a:pPr marL="12700" marR="5080" algn="just">
              <a:lnSpc>
                <a:spcPct val="100000"/>
              </a:lnSpc>
              <a:spcBef>
                <a:spcPts val="100"/>
              </a:spcBef>
            </a:pPr>
            <a:r>
              <a:rPr lang="en-US" sz="2800" b="1" u="heavy" spc="-5" dirty="0">
                <a:uFill>
                  <a:solidFill>
                    <a:srgbClr val="000000"/>
                  </a:solidFill>
                </a:uFill>
                <a:latin typeface="Bahnschrift Light Condensed" pitchFamily="34" charset="0"/>
                <a:cs typeface="Arial"/>
              </a:rPr>
              <a:t>Place:</a:t>
            </a:r>
            <a:r>
              <a:rPr lang="en-US" sz="2800" b="1" spc="-5" dirty="0">
                <a:latin typeface="Bahnschrift Light Condensed" pitchFamily="34" charset="0"/>
                <a:cs typeface="Arial"/>
              </a:rPr>
              <a:t> </a:t>
            </a:r>
            <a:r>
              <a:rPr lang="en-US" sz="2800" spc="-5" dirty="0">
                <a:latin typeface="Bahnschrift Light Condensed" pitchFamily="34" charset="0"/>
                <a:cs typeface="Arial"/>
              </a:rPr>
              <a:t>Goods </a:t>
            </a:r>
            <a:r>
              <a:rPr lang="en-US" sz="2800" dirty="0">
                <a:latin typeface="Bahnschrift Light Condensed" pitchFamily="34" charset="0"/>
                <a:cs typeface="Arial"/>
              </a:rPr>
              <a:t>are </a:t>
            </a:r>
            <a:r>
              <a:rPr lang="en-US" sz="2800" spc="-5" dirty="0">
                <a:latin typeface="Bahnschrift Light Condensed" pitchFamily="34" charset="0"/>
                <a:cs typeface="Arial"/>
              </a:rPr>
              <a:t>produced </a:t>
            </a:r>
            <a:r>
              <a:rPr lang="en-US" sz="2800" dirty="0">
                <a:latin typeface="Bahnschrift Light Condensed" pitchFamily="34" charset="0"/>
                <a:cs typeface="Arial"/>
              </a:rPr>
              <a:t>to </a:t>
            </a:r>
            <a:r>
              <a:rPr lang="en-US" sz="2800" spc="-5" dirty="0">
                <a:latin typeface="Bahnschrift Light Condensed" pitchFamily="34" charset="0"/>
                <a:cs typeface="Arial"/>
              </a:rPr>
              <a:t>be </a:t>
            </a:r>
            <a:r>
              <a:rPr lang="en-US" sz="2800" dirty="0">
                <a:latin typeface="Bahnschrift Light Condensed" pitchFamily="34" charset="0"/>
                <a:cs typeface="Arial"/>
              </a:rPr>
              <a:t>sold to the consumers. </a:t>
            </a:r>
            <a:r>
              <a:rPr lang="en-US" sz="2800" spc="-5" dirty="0">
                <a:latin typeface="Bahnschrift Light Condensed" pitchFamily="34" charset="0"/>
                <a:cs typeface="Arial"/>
              </a:rPr>
              <a:t>They  </a:t>
            </a:r>
            <a:r>
              <a:rPr lang="en-US" sz="2800" dirty="0">
                <a:latin typeface="Bahnschrift Light Condensed" pitchFamily="34" charset="0"/>
                <a:cs typeface="Arial"/>
              </a:rPr>
              <a:t>must </a:t>
            </a:r>
            <a:r>
              <a:rPr lang="en-US" sz="2800" spc="-5" dirty="0">
                <a:latin typeface="Bahnschrift Light Condensed" pitchFamily="34" charset="0"/>
                <a:cs typeface="Arial"/>
              </a:rPr>
              <a:t>be made </a:t>
            </a:r>
            <a:r>
              <a:rPr lang="en-US" sz="2800" u="heavy" dirty="0">
                <a:uFill>
                  <a:solidFill>
                    <a:srgbClr val="000000"/>
                  </a:solidFill>
                </a:uFill>
                <a:latin typeface="Bahnschrift Light Condensed" pitchFamily="34" charset="0"/>
                <a:cs typeface="Arial"/>
              </a:rPr>
              <a:t>available to </a:t>
            </a:r>
            <a:r>
              <a:rPr lang="en-US" sz="2800" u="heavy" spc="-5" dirty="0">
                <a:uFill>
                  <a:solidFill>
                    <a:srgbClr val="000000"/>
                  </a:solidFill>
                </a:uFill>
                <a:latin typeface="Bahnschrift Light Condensed" pitchFamily="34" charset="0"/>
                <a:cs typeface="Arial"/>
              </a:rPr>
              <a:t>the consumers at a place</a:t>
            </a:r>
            <a:r>
              <a:rPr lang="en-US" sz="2800" spc="-5" dirty="0">
                <a:latin typeface="Bahnschrift Light Condensed" pitchFamily="34" charset="0"/>
                <a:cs typeface="Arial"/>
              </a:rPr>
              <a:t> where  they can </a:t>
            </a:r>
            <a:r>
              <a:rPr lang="en-US" sz="2800" dirty="0">
                <a:latin typeface="Bahnschrift Light Condensed" pitchFamily="34" charset="0"/>
                <a:cs typeface="Arial"/>
              </a:rPr>
              <a:t>conveniently </a:t>
            </a:r>
            <a:r>
              <a:rPr lang="en-US" sz="2800" u="heavy" spc="-5" dirty="0">
                <a:uFill>
                  <a:solidFill>
                    <a:srgbClr val="000000"/>
                  </a:solidFill>
                </a:uFill>
                <a:latin typeface="Bahnschrift Light Condensed" pitchFamily="34" charset="0"/>
                <a:cs typeface="Arial"/>
              </a:rPr>
              <a:t>make purchase</a:t>
            </a:r>
            <a:r>
              <a:rPr lang="en-US" sz="2800" spc="-5" dirty="0">
                <a:latin typeface="Bahnschrift Light Condensed" pitchFamily="34" charset="0"/>
                <a:cs typeface="Arial"/>
              </a:rPr>
              <a:t>. Foods and </a:t>
            </a:r>
            <a:r>
              <a:rPr lang="en-US" sz="2800" dirty="0">
                <a:latin typeface="Bahnschrift Light Condensed" pitchFamily="34" charset="0"/>
                <a:cs typeface="Arial"/>
              </a:rPr>
              <a:t>snacks </a:t>
            </a:r>
            <a:r>
              <a:rPr lang="en-US" sz="2800" spc="-5" dirty="0">
                <a:latin typeface="Bahnschrift Light Condensed" pitchFamily="34" charset="0"/>
                <a:cs typeface="Arial"/>
              </a:rPr>
              <a:t>are  manufactured </a:t>
            </a:r>
            <a:r>
              <a:rPr lang="en-US" sz="2800" dirty="0">
                <a:latin typeface="Bahnschrift Light Condensed" pitchFamily="34" charset="0"/>
                <a:cs typeface="Arial"/>
              </a:rPr>
              <a:t>on </a:t>
            </a:r>
            <a:r>
              <a:rPr lang="en-US" sz="2800" spc="-5" dirty="0">
                <a:latin typeface="Bahnschrift Light Condensed" pitchFamily="34" charset="0"/>
                <a:cs typeface="Arial"/>
              </a:rPr>
              <a:t>a large </a:t>
            </a:r>
            <a:r>
              <a:rPr lang="en-US" sz="2800" dirty="0">
                <a:latin typeface="Bahnschrift Light Condensed" pitchFamily="34" charset="0"/>
                <a:cs typeface="Arial"/>
              </a:rPr>
              <a:t>scale in Bangladesh </a:t>
            </a:r>
            <a:r>
              <a:rPr lang="en-US" sz="2800" spc="-5" dirty="0">
                <a:latin typeface="Bahnschrift Light Condensed" pitchFamily="34" charset="0"/>
                <a:cs typeface="Arial"/>
              </a:rPr>
              <a:t>and </a:t>
            </a:r>
            <a:r>
              <a:rPr lang="en-US" sz="2800" dirty="0">
                <a:latin typeface="Bahnschrift Light Condensed" pitchFamily="34" charset="0"/>
                <a:cs typeface="Arial"/>
              </a:rPr>
              <a:t>you  </a:t>
            </a:r>
            <a:r>
              <a:rPr lang="en-US" sz="2800" spc="-5" dirty="0">
                <a:latin typeface="Bahnschrift Light Condensed" pitchFamily="34" charset="0"/>
                <a:cs typeface="Arial"/>
              </a:rPr>
              <a:t>purchase </a:t>
            </a:r>
            <a:r>
              <a:rPr lang="en-US" sz="2800" dirty="0">
                <a:latin typeface="Bahnschrift Light Condensed" pitchFamily="34" charset="0"/>
                <a:cs typeface="Arial"/>
              </a:rPr>
              <a:t>them </a:t>
            </a:r>
            <a:r>
              <a:rPr lang="en-US" sz="2800" spc="-5" dirty="0">
                <a:latin typeface="Bahnschrift Light Condensed" pitchFamily="34" charset="0"/>
                <a:cs typeface="Arial"/>
              </a:rPr>
              <a:t>at </a:t>
            </a:r>
            <a:r>
              <a:rPr lang="en-US" sz="2800" dirty="0">
                <a:latin typeface="Bahnschrift Light Condensed" pitchFamily="34" charset="0"/>
                <a:cs typeface="Arial"/>
              </a:rPr>
              <a:t>a </a:t>
            </a:r>
            <a:r>
              <a:rPr lang="en-US" sz="2800" spc="-5" dirty="0">
                <a:latin typeface="Bahnschrift Light Condensed" pitchFamily="34" charset="0"/>
                <a:cs typeface="Arial"/>
              </a:rPr>
              <a:t>store </a:t>
            </a:r>
            <a:r>
              <a:rPr lang="en-US" sz="2800" dirty="0">
                <a:latin typeface="Bahnschrift Light Condensed" pitchFamily="34" charset="0"/>
                <a:cs typeface="Arial"/>
              </a:rPr>
              <a:t>from the nearby market </a:t>
            </a:r>
            <a:r>
              <a:rPr lang="en-US" sz="2800" spc="-5" dirty="0">
                <a:latin typeface="Bahnschrift Light Condensed" pitchFamily="34" charset="0"/>
                <a:cs typeface="Arial"/>
              </a:rPr>
              <a:t>in </a:t>
            </a:r>
            <a:r>
              <a:rPr lang="en-US" sz="2800" dirty="0">
                <a:latin typeface="Bahnschrift Light Condensed" pitchFamily="34" charset="0"/>
                <a:cs typeface="Arial"/>
              </a:rPr>
              <a:t>your </a:t>
            </a:r>
            <a:r>
              <a:rPr lang="en-US" sz="2800" spc="-5" dirty="0">
                <a:latin typeface="Bahnschrift Light Condensed" pitchFamily="34" charset="0"/>
                <a:cs typeface="Arial"/>
              </a:rPr>
              <a:t>town.  So, it is necessary that the product is available at shops in your  town. This </a:t>
            </a:r>
            <a:r>
              <a:rPr lang="en-US" sz="2800" u="heavy" spc="-5" dirty="0">
                <a:uFill>
                  <a:solidFill>
                    <a:srgbClr val="000000"/>
                  </a:solidFill>
                </a:uFill>
                <a:latin typeface="Bahnschrift Light Condensed" pitchFamily="34" charset="0"/>
                <a:cs typeface="Arial"/>
              </a:rPr>
              <a:t>involves a chain </a:t>
            </a:r>
            <a:r>
              <a:rPr lang="en-US" sz="2800" u="heavy" dirty="0">
                <a:uFill>
                  <a:solidFill>
                    <a:srgbClr val="000000"/>
                  </a:solidFill>
                </a:uFill>
                <a:latin typeface="Bahnschrift Light Condensed" pitchFamily="34" charset="0"/>
                <a:cs typeface="Arial"/>
              </a:rPr>
              <a:t>of individuals </a:t>
            </a:r>
            <a:r>
              <a:rPr lang="en-US" sz="2800" u="heavy" spc="-5" dirty="0">
                <a:uFill>
                  <a:solidFill>
                    <a:srgbClr val="000000"/>
                  </a:solidFill>
                </a:uFill>
                <a:latin typeface="Bahnschrift Light Condensed" pitchFamily="34" charset="0"/>
                <a:cs typeface="Arial"/>
              </a:rPr>
              <a:t>and institutions like </a:t>
            </a:r>
            <a:r>
              <a:rPr lang="en-US" sz="2800" spc="-5" dirty="0">
                <a:latin typeface="Bahnschrift Light Condensed" pitchFamily="34" charset="0"/>
                <a:cs typeface="Arial"/>
              </a:rPr>
              <a:t> </a:t>
            </a:r>
            <a:r>
              <a:rPr lang="en-US" sz="2800" u="heavy" spc="-5" dirty="0">
                <a:uFill>
                  <a:solidFill>
                    <a:srgbClr val="000000"/>
                  </a:solidFill>
                </a:uFill>
                <a:latin typeface="Bahnschrift Light Condensed" pitchFamily="34" charset="0"/>
                <a:cs typeface="Arial"/>
              </a:rPr>
              <a:t>distributors, wholesalers and retailers</a:t>
            </a:r>
            <a:r>
              <a:rPr lang="en-US" sz="2800" spc="-5" dirty="0">
                <a:latin typeface="Bahnschrift Light Condensed" pitchFamily="34" charset="0"/>
                <a:cs typeface="Arial"/>
              </a:rPr>
              <a:t> who </a:t>
            </a:r>
            <a:r>
              <a:rPr lang="en-US" sz="2800" dirty="0">
                <a:latin typeface="Bahnschrift Light Condensed" pitchFamily="34" charset="0"/>
                <a:cs typeface="Arial"/>
              </a:rPr>
              <a:t>constitute </a:t>
            </a:r>
            <a:r>
              <a:rPr lang="en-US" sz="2800" spc="-10" dirty="0">
                <a:latin typeface="Bahnschrift Light Condensed" pitchFamily="34" charset="0"/>
                <a:cs typeface="Arial"/>
              </a:rPr>
              <a:t>firm’s  </a:t>
            </a:r>
            <a:r>
              <a:rPr lang="en-US" sz="2800" spc="-5" dirty="0">
                <a:latin typeface="Bahnschrift Light Condensed" pitchFamily="34" charset="0"/>
                <a:cs typeface="Arial"/>
              </a:rPr>
              <a:t>distribution network </a:t>
            </a:r>
            <a:r>
              <a:rPr lang="en-US" sz="2800" dirty="0">
                <a:latin typeface="Bahnschrift Light Condensed" pitchFamily="34" charset="0"/>
                <a:cs typeface="Arial"/>
              </a:rPr>
              <a:t>(also </a:t>
            </a:r>
            <a:r>
              <a:rPr lang="en-US" sz="2800" spc="-5" dirty="0">
                <a:latin typeface="Bahnschrift Light Condensed" pitchFamily="34" charset="0"/>
                <a:cs typeface="Arial"/>
              </a:rPr>
              <a:t>called </a:t>
            </a:r>
            <a:r>
              <a:rPr lang="en-US" sz="2800" dirty="0">
                <a:latin typeface="Bahnschrift Light Condensed" pitchFamily="34" charset="0"/>
                <a:cs typeface="Arial"/>
              </a:rPr>
              <a:t>a </a:t>
            </a:r>
            <a:r>
              <a:rPr lang="en-US" sz="2800" u="heavy" spc="-5" dirty="0">
                <a:uFill>
                  <a:solidFill>
                    <a:srgbClr val="000000"/>
                  </a:solidFill>
                </a:uFill>
                <a:latin typeface="Bahnschrift Light Condensed" pitchFamily="34" charset="0"/>
                <a:cs typeface="Arial"/>
              </a:rPr>
              <a:t>channel of</a:t>
            </a:r>
            <a:r>
              <a:rPr lang="en-US" sz="2800" u="heavy" spc="125" dirty="0">
                <a:uFill>
                  <a:solidFill>
                    <a:srgbClr val="000000"/>
                  </a:solidFill>
                </a:uFill>
                <a:latin typeface="Bahnschrift Light Condensed" pitchFamily="34" charset="0"/>
                <a:cs typeface="Arial"/>
              </a:rPr>
              <a:t> </a:t>
            </a:r>
            <a:r>
              <a:rPr lang="en-US" sz="2800" u="heavy" spc="-5" dirty="0">
                <a:uFill>
                  <a:solidFill>
                    <a:srgbClr val="000000"/>
                  </a:solidFill>
                </a:uFill>
                <a:latin typeface="Bahnschrift Light Condensed" pitchFamily="34" charset="0"/>
                <a:cs typeface="Arial"/>
              </a:rPr>
              <a:t>distribution</a:t>
            </a:r>
            <a:r>
              <a:rPr lang="en-US" sz="2800" spc="-5" dirty="0">
                <a:latin typeface="Bahnschrift Light Condensed" pitchFamily="34" charset="0"/>
                <a:cs typeface="Arial"/>
              </a:rPr>
              <a:t>).</a:t>
            </a:r>
            <a:endParaRPr lang="en-US" sz="2800" dirty="0">
              <a:latin typeface="Bahnschrift Light Condensed" pitchFamily="34" charset="0"/>
              <a:cs typeface="Arial"/>
            </a:endParaRPr>
          </a:p>
          <a:p>
            <a:pPr marL="12700" marR="6350" algn="just">
              <a:lnSpc>
                <a:spcPct val="100000"/>
              </a:lnSpc>
              <a:spcBef>
                <a:spcPts val="705"/>
              </a:spcBef>
            </a:pPr>
            <a:r>
              <a:rPr lang="en-US" sz="2800" spc="-5" dirty="0">
                <a:latin typeface="Bahnschrift Light Condensed" pitchFamily="34" charset="0"/>
                <a:cs typeface="Arial"/>
              </a:rPr>
              <a:t>The channel </a:t>
            </a:r>
            <a:r>
              <a:rPr lang="en-US" sz="2800" dirty="0">
                <a:latin typeface="Bahnschrift Light Condensed" pitchFamily="34" charset="0"/>
                <a:cs typeface="Arial"/>
              </a:rPr>
              <a:t>though </a:t>
            </a:r>
            <a:r>
              <a:rPr lang="en-US" sz="2800" spc="-5" dirty="0">
                <a:latin typeface="Bahnschrift Light Condensed" pitchFamily="34" charset="0"/>
                <a:cs typeface="Arial"/>
              </a:rPr>
              <a:t>which </a:t>
            </a:r>
            <a:r>
              <a:rPr lang="en-US" sz="2800" dirty="0">
                <a:latin typeface="Bahnschrift Light Condensed" pitchFamily="34" charset="0"/>
                <a:cs typeface="Arial"/>
              </a:rPr>
              <a:t>the </a:t>
            </a:r>
            <a:r>
              <a:rPr lang="en-US" sz="2800" spc="-5" dirty="0">
                <a:latin typeface="Bahnschrift Light Condensed" pitchFamily="34" charset="0"/>
                <a:cs typeface="Arial"/>
              </a:rPr>
              <a:t>products </a:t>
            </a:r>
            <a:r>
              <a:rPr lang="en-US" sz="2800" dirty="0">
                <a:latin typeface="Bahnschrift Light Condensed" pitchFamily="34" charset="0"/>
                <a:cs typeface="Arial"/>
              </a:rPr>
              <a:t>are </a:t>
            </a:r>
            <a:r>
              <a:rPr lang="en-US" sz="2800" spc="-5" dirty="0">
                <a:latin typeface="Bahnschrift Light Condensed" pitchFamily="34" charset="0"/>
                <a:cs typeface="Arial"/>
              </a:rPr>
              <a:t>distributed </a:t>
            </a:r>
            <a:r>
              <a:rPr lang="en-US" sz="2800" dirty="0">
                <a:latin typeface="Bahnschrift Light Condensed" pitchFamily="34" charset="0"/>
                <a:cs typeface="Arial"/>
              </a:rPr>
              <a:t>to the  </a:t>
            </a:r>
            <a:r>
              <a:rPr lang="en-US" sz="2800" spc="-5" dirty="0">
                <a:latin typeface="Bahnschrift Light Condensed" pitchFamily="34" charset="0"/>
                <a:cs typeface="Arial"/>
              </a:rPr>
              <a:t>final </a:t>
            </a:r>
            <a:r>
              <a:rPr lang="en-US" sz="2800" dirty="0">
                <a:latin typeface="Bahnschrift Light Condensed" pitchFamily="34" charset="0"/>
                <a:cs typeface="Arial"/>
              </a:rPr>
              <a:t>customer </a:t>
            </a:r>
            <a:r>
              <a:rPr lang="en-US" sz="2800" spc="-5" dirty="0">
                <a:latin typeface="Bahnschrift Light Condensed" pitchFamily="34" charset="0"/>
                <a:cs typeface="Arial"/>
              </a:rPr>
              <a:t>are known as channel of</a:t>
            </a:r>
            <a:r>
              <a:rPr lang="en-US" sz="2800" spc="65" dirty="0">
                <a:latin typeface="Bahnschrift Light Condensed" pitchFamily="34" charset="0"/>
                <a:cs typeface="Arial"/>
              </a:rPr>
              <a:t> </a:t>
            </a:r>
            <a:r>
              <a:rPr lang="en-US" sz="2800" spc="-5" dirty="0">
                <a:latin typeface="Bahnschrift Light Condensed" pitchFamily="34" charset="0"/>
                <a:cs typeface="Arial"/>
              </a:rPr>
              <a:t>distribution</a:t>
            </a:r>
            <a:endParaRPr lang="en-US" sz="2800" dirty="0">
              <a:latin typeface="Bahnschrift Light Condensed" pitchFamily="34" charset="0"/>
              <a:cs typeface="Arial"/>
            </a:endParaRPr>
          </a:p>
          <a:p>
            <a:endParaRPr lang="en-IN" dirty="0"/>
          </a:p>
        </p:txBody>
      </p:sp>
    </p:spTree>
    <p:extLst>
      <p:ext uri="{BB962C8B-B14F-4D97-AF65-F5344CB8AC3E}">
        <p14:creationId xmlns:p14="http://schemas.microsoft.com/office/powerpoint/2010/main" val="8590677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Promotion</a:t>
            </a:r>
            <a:endParaRPr lang="en-IN" dirty="0"/>
          </a:p>
        </p:txBody>
      </p:sp>
      <p:sp>
        <p:nvSpPr>
          <p:cNvPr id="8" name="Content Placeholder 7"/>
          <p:cNvSpPr>
            <a:spLocks noGrp="1"/>
          </p:cNvSpPr>
          <p:nvPr>
            <p:ph idx="1"/>
          </p:nvPr>
        </p:nvSpPr>
        <p:spPr/>
        <p:txBody>
          <a:bodyPr/>
          <a:lstStyle/>
          <a:p>
            <a:pPr marL="12700" marR="5080" algn="just">
              <a:lnSpc>
                <a:spcPct val="100000"/>
              </a:lnSpc>
              <a:spcBef>
                <a:spcPts val="95"/>
              </a:spcBef>
            </a:pPr>
            <a:r>
              <a:rPr lang="en-US" sz="2400" dirty="0">
                <a:latin typeface="Bahnschrift Light Condensed" pitchFamily="34" charset="0"/>
                <a:cs typeface="Arial"/>
              </a:rPr>
              <a:t>If </a:t>
            </a:r>
            <a:r>
              <a:rPr lang="en-US" sz="2400" spc="-5" dirty="0">
                <a:latin typeface="Bahnschrift Light Condensed" pitchFamily="34" charset="0"/>
                <a:cs typeface="Arial"/>
              </a:rPr>
              <a:t>the product </a:t>
            </a:r>
            <a:r>
              <a:rPr lang="en-US" sz="2400" dirty="0">
                <a:latin typeface="Bahnschrift Light Condensed" pitchFamily="34" charset="0"/>
                <a:cs typeface="Arial"/>
              </a:rPr>
              <a:t>is </a:t>
            </a:r>
            <a:r>
              <a:rPr lang="en-US" sz="2400" spc="-5" dirty="0">
                <a:latin typeface="Bahnschrift Light Condensed" pitchFamily="34" charset="0"/>
                <a:cs typeface="Arial"/>
              </a:rPr>
              <a:t>manufactured </a:t>
            </a:r>
            <a:r>
              <a:rPr lang="en-US" sz="2400" dirty="0">
                <a:latin typeface="Bahnschrift Light Condensed" pitchFamily="34" charset="0"/>
                <a:cs typeface="Arial"/>
              </a:rPr>
              <a:t>keeping </a:t>
            </a:r>
            <a:r>
              <a:rPr lang="en-US" sz="2400" spc="-5" dirty="0">
                <a:latin typeface="Bahnschrift Light Condensed" pitchFamily="34" charset="0"/>
                <a:cs typeface="Arial"/>
              </a:rPr>
              <a:t>the </a:t>
            </a:r>
            <a:r>
              <a:rPr lang="en-US" sz="2400" u="heavy" dirty="0">
                <a:uFill>
                  <a:solidFill>
                    <a:srgbClr val="000000"/>
                  </a:solidFill>
                </a:uFill>
                <a:latin typeface="Bahnschrift Light Condensed" pitchFamily="34" charset="0"/>
                <a:cs typeface="Arial"/>
              </a:rPr>
              <a:t>consumer </a:t>
            </a:r>
            <a:r>
              <a:rPr lang="en-US" sz="2400" dirty="0">
                <a:latin typeface="Bahnschrift Light Condensed" pitchFamily="34" charset="0"/>
                <a:cs typeface="Arial"/>
              </a:rPr>
              <a:t> </a:t>
            </a:r>
            <a:r>
              <a:rPr lang="en-US" sz="2400" u="heavy" dirty="0">
                <a:uFill>
                  <a:solidFill>
                    <a:srgbClr val="000000"/>
                  </a:solidFill>
                </a:uFill>
                <a:latin typeface="Bahnschrift Light Condensed" pitchFamily="34" charset="0"/>
                <a:cs typeface="Arial"/>
              </a:rPr>
              <a:t>needs </a:t>
            </a:r>
            <a:r>
              <a:rPr lang="en-US" sz="2400" u="heavy" spc="-5" dirty="0">
                <a:uFill>
                  <a:solidFill>
                    <a:srgbClr val="000000"/>
                  </a:solidFill>
                </a:uFill>
                <a:latin typeface="Bahnschrift Light Condensed" pitchFamily="34" charset="0"/>
                <a:cs typeface="Arial"/>
              </a:rPr>
              <a:t>in mind</a:t>
            </a:r>
            <a:r>
              <a:rPr lang="en-US" sz="2400" spc="-5" dirty="0">
                <a:latin typeface="Bahnschrift Light Condensed" pitchFamily="34" charset="0"/>
                <a:cs typeface="Arial"/>
              </a:rPr>
              <a:t>, is rightly </a:t>
            </a:r>
            <a:r>
              <a:rPr lang="en-US" sz="2400" dirty="0">
                <a:latin typeface="Bahnschrift Light Condensed" pitchFamily="34" charset="0"/>
                <a:cs typeface="Arial"/>
              </a:rPr>
              <a:t>priced and </a:t>
            </a:r>
            <a:r>
              <a:rPr lang="en-US" sz="2400" spc="-5" dirty="0">
                <a:latin typeface="Bahnschrift Light Condensed" pitchFamily="34" charset="0"/>
                <a:cs typeface="Arial"/>
              </a:rPr>
              <a:t>made </a:t>
            </a:r>
            <a:r>
              <a:rPr lang="en-US" sz="2400" dirty="0">
                <a:latin typeface="Bahnschrift Light Condensed" pitchFamily="34" charset="0"/>
                <a:cs typeface="Arial"/>
              </a:rPr>
              <a:t>available at  </a:t>
            </a:r>
            <a:r>
              <a:rPr lang="en-US" sz="2400" spc="-5" dirty="0">
                <a:latin typeface="Bahnschrift Light Condensed" pitchFamily="34" charset="0"/>
                <a:cs typeface="Arial"/>
              </a:rPr>
              <a:t>outlets convenient to </a:t>
            </a:r>
            <a:r>
              <a:rPr lang="en-US" sz="2400" dirty="0">
                <a:latin typeface="Bahnschrift Light Condensed" pitchFamily="34" charset="0"/>
                <a:cs typeface="Arial"/>
              </a:rPr>
              <a:t>them but </a:t>
            </a:r>
            <a:r>
              <a:rPr lang="en-US" sz="2400" spc="-5" dirty="0">
                <a:latin typeface="Bahnschrift Light Condensed" pitchFamily="34" charset="0"/>
                <a:cs typeface="Arial"/>
              </a:rPr>
              <a:t>the </a:t>
            </a:r>
            <a:r>
              <a:rPr lang="en-US" sz="2400" dirty="0">
                <a:latin typeface="Bahnschrift Light Condensed" pitchFamily="34" charset="0"/>
                <a:cs typeface="Arial"/>
              </a:rPr>
              <a:t>consumer </a:t>
            </a:r>
            <a:r>
              <a:rPr lang="en-US" sz="2400" spc="-5" dirty="0">
                <a:latin typeface="Bahnschrift Light Condensed" pitchFamily="34" charset="0"/>
                <a:cs typeface="Arial"/>
              </a:rPr>
              <a:t>is not  made </a:t>
            </a:r>
            <a:r>
              <a:rPr lang="en-US" sz="2400" dirty="0">
                <a:latin typeface="Bahnschrift Light Condensed" pitchFamily="34" charset="0"/>
                <a:cs typeface="Arial"/>
              </a:rPr>
              <a:t>aware about </a:t>
            </a:r>
            <a:r>
              <a:rPr lang="en-US" sz="2400" spc="-5" dirty="0">
                <a:latin typeface="Bahnschrift Light Condensed" pitchFamily="34" charset="0"/>
                <a:cs typeface="Arial"/>
              </a:rPr>
              <a:t>its price, </a:t>
            </a:r>
            <a:r>
              <a:rPr lang="en-US" sz="2400" dirty="0">
                <a:latin typeface="Bahnschrift Light Condensed" pitchFamily="34" charset="0"/>
                <a:cs typeface="Arial"/>
              </a:rPr>
              <a:t>features, availability </a:t>
            </a:r>
            <a:r>
              <a:rPr lang="en-US" sz="2400" spc="-5" dirty="0">
                <a:latin typeface="Bahnschrift Light Condensed" pitchFamily="34" charset="0"/>
                <a:cs typeface="Arial"/>
              </a:rPr>
              <a:t>etc.,  its </a:t>
            </a:r>
            <a:r>
              <a:rPr lang="en-US" sz="2400" dirty="0">
                <a:latin typeface="Bahnschrift Light Condensed" pitchFamily="34" charset="0"/>
                <a:cs typeface="Arial"/>
              </a:rPr>
              <a:t>marketing </a:t>
            </a:r>
            <a:r>
              <a:rPr lang="en-US" sz="2400" spc="-10" dirty="0">
                <a:latin typeface="Bahnschrift Light Condensed" pitchFamily="34" charset="0"/>
                <a:cs typeface="Arial"/>
              </a:rPr>
              <a:t>effort </a:t>
            </a:r>
            <a:r>
              <a:rPr lang="en-US" sz="2400" spc="-5" dirty="0">
                <a:latin typeface="Bahnschrift Light Condensed" pitchFamily="34" charset="0"/>
                <a:cs typeface="Arial"/>
              </a:rPr>
              <a:t>may </a:t>
            </a:r>
            <a:r>
              <a:rPr lang="en-US" sz="2400" dirty="0">
                <a:latin typeface="Bahnschrift Light Condensed" pitchFamily="34" charset="0"/>
                <a:cs typeface="Arial"/>
              </a:rPr>
              <a:t>not </a:t>
            </a:r>
            <a:r>
              <a:rPr lang="en-US" sz="2400" spc="-5" dirty="0">
                <a:latin typeface="Bahnschrift Light Condensed" pitchFamily="34" charset="0"/>
                <a:cs typeface="Arial"/>
              </a:rPr>
              <a:t>be</a:t>
            </a:r>
            <a:r>
              <a:rPr lang="en-US" sz="2400" spc="20" dirty="0">
                <a:latin typeface="Bahnschrift Light Condensed" pitchFamily="34" charset="0"/>
                <a:cs typeface="Arial"/>
              </a:rPr>
              <a:t> </a:t>
            </a:r>
            <a:r>
              <a:rPr lang="en-US" sz="2400" dirty="0">
                <a:latin typeface="Bahnschrift Light Condensed" pitchFamily="34" charset="0"/>
                <a:cs typeface="Arial"/>
              </a:rPr>
              <a:t>successful</a:t>
            </a:r>
            <a:r>
              <a:rPr lang="en-US" sz="2400" dirty="0" smtClean="0">
                <a:latin typeface="Bahnschrift Light Condensed" pitchFamily="34" charset="0"/>
                <a:cs typeface="Arial"/>
              </a:rPr>
              <a:t>.</a:t>
            </a:r>
          </a:p>
          <a:p>
            <a:pPr marL="12700" marR="5080" algn="just">
              <a:lnSpc>
                <a:spcPct val="100000"/>
              </a:lnSpc>
              <a:spcBef>
                <a:spcPts val="95"/>
              </a:spcBef>
            </a:pPr>
            <a:endParaRPr lang="en-US" sz="2400" dirty="0">
              <a:latin typeface="Bahnschrift Light Condensed" pitchFamily="34" charset="0"/>
              <a:cs typeface="Arial"/>
            </a:endParaRPr>
          </a:p>
          <a:p>
            <a:pPr marL="12700" marR="5715" algn="just">
              <a:lnSpc>
                <a:spcPct val="100000"/>
              </a:lnSpc>
              <a:spcBef>
                <a:spcPts val="705"/>
              </a:spcBef>
            </a:pPr>
            <a:r>
              <a:rPr lang="en-US" sz="2400" spc="-5" dirty="0">
                <a:latin typeface="Bahnschrift Light Condensed" pitchFamily="34" charset="0"/>
                <a:cs typeface="Arial"/>
              </a:rPr>
              <a:t>Promotion is </a:t>
            </a:r>
            <a:r>
              <a:rPr lang="en-US" sz="2400" dirty="0">
                <a:latin typeface="Bahnschrift Light Condensed" pitchFamily="34" charset="0"/>
                <a:cs typeface="Arial"/>
              </a:rPr>
              <a:t>done through </a:t>
            </a:r>
            <a:r>
              <a:rPr lang="en-US" sz="2400" spc="-5" dirty="0">
                <a:latin typeface="Bahnschrift Light Condensed" pitchFamily="34" charset="0"/>
                <a:cs typeface="Arial"/>
              </a:rPr>
              <a:t>means </a:t>
            </a:r>
            <a:r>
              <a:rPr lang="en-US" sz="2400" dirty="0">
                <a:latin typeface="Bahnschrift Light Condensed" pitchFamily="34" charset="0"/>
                <a:cs typeface="Arial"/>
              </a:rPr>
              <a:t>of </a:t>
            </a:r>
            <a:r>
              <a:rPr lang="en-US" sz="2400" u="heavy" dirty="0">
                <a:uFill>
                  <a:solidFill>
                    <a:srgbClr val="000000"/>
                  </a:solidFill>
                </a:uFill>
                <a:latin typeface="Bahnschrift Light Condensed" pitchFamily="34" charset="0"/>
                <a:cs typeface="Arial"/>
              </a:rPr>
              <a:t>personal selling, </a:t>
            </a:r>
            <a:r>
              <a:rPr lang="en-US" sz="2400" dirty="0">
                <a:latin typeface="Bahnschrift Light Condensed" pitchFamily="34" charset="0"/>
                <a:cs typeface="Arial"/>
              </a:rPr>
              <a:t> </a:t>
            </a:r>
            <a:r>
              <a:rPr lang="en-US" sz="2400" u="heavy" dirty="0">
                <a:uFill>
                  <a:solidFill>
                    <a:srgbClr val="000000"/>
                  </a:solidFill>
                </a:uFill>
                <a:latin typeface="Bahnschrift Light Condensed" pitchFamily="34" charset="0"/>
                <a:cs typeface="Arial"/>
              </a:rPr>
              <a:t>advertising,</a:t>
            </a:r>
            <a:r>
              <a:rPr lang="en-US" sz="2400" u="heavy" spc="490" dirty="0">
                <a:uFill>
                  <a:solidFill>
                    <a:srgbClr val="000000"/>
                  </a:solidFill>
                </a:uFill>
                <a:latin typeface="Bahnschrift Light Condensed" pitchFamily="34" charset="0"/>
                <a:cs typeface="Arial"/>
              </a:rPr>
              <a:t> </a:t>
            </a:r>
            <a:r>
              <a:rPr lang="en-US" sz="2400" u="heavy" spc="-5" dirty="0">
                <a:uFill>
                  <a:solidFill>
                    <a:srgbClr val="000000"/>
                  </a:solidFill>
                </a:uFill>
                <a:latin typeface="Bahnschrift Light Condensed" pitchFamily="34" charset="0"/>
                <a:cs typeface="Arial"/>
              </a:rPr>
              <a:t>publicity</a:t>
            </a:r>
            <a:r>
              <a:rPr lang="en-US" sz="2400" u="heavy" spc="495" dirty="0">
                <a:uFill>
                  <a:solidFill>
                    <a:srgbClr val="000000"/>
                  </a:solidFill>
                </a:uFill>
                <a:latin typeface="Bahnschrift Light Condensed" pitchFamily="34" charset="0"/>
                <a:cs typeface="Arial"/>
              </a:rPr>
              <a:t> </a:t>
            </a:r>
            <a:r>
              <a:rPr lang="en-US" sz="2400" u="heavy" dirty="0">
                <a:uFill>
                  <a:solidFill>
                    <a:srgbClr val="000000"/>
                  </a:solidFill>
                </a:uFill>
                <a:latin typeface="Bahnschrift Light Condensed" pitchFamily="34" charset="0"/>
                <a:cs typeface="Arial"/>
              </a:rPr>
              <a:t>and</a:t>
            </a:r>
            <a:r>
              <a:rPr lang="en-US" sz="2400" u="heavy" spc="475" dirty="0">
                <a:uFill>
                  <a:solidFill>
                    <a:srgbClr val="000000"/>
                  </a:solidFill>
                </a:uFill>
                <a:latin typeface="Bahnschrift Light Condensed" pitchFamily="34" charset="0"/>
                <a:cs typeface="Arial"/>
              </a:rPr>
              <a:t> </a:t>
            </a:r>
            <a:r>
              <a:rPr lang="en-US" sz="2400" u="heavy" spc="-5" dirty="0">
                <a:uFill>
                  <a:solidFill>
                    <a:srgbClr val="000000"/>
                  </a:solidFill>
                </a:uFill>
                <a:latin typeface="Bahnschrift Light Condensed" pitchFamily="34" charset="0"/>
                <a:cs typeface="Arial"/>
              </a:rPr>
              <a:t>sales</a:t>
            </a:r>
            <a:r>
              <a:rPr lang="en-US" sz="2400" u="heavy" spc="480" dirty="0">
                <a:uFill>
                  <a:solidFill>
                    <a:srgbClr val="000000"/>
                  </a:solidFill>
                </a:uFill>
                <a:latin typeface="Bahnschrift Light Condensed" pitchFamily="34" charset="0"/>
                <a:cs typeface="Arial"/>
              </a:rPr>
              <a:t> </a:t>
            </a:r>
            <a:r>
              <a:rPr lang="en-US" sz="2400" u="heavy" dirty="0">
                <a:uFill>
                  <a:solidFill>
                    <a:srgbClr val="000000"/>
                  </a:solidFill>
                </a:uFill>
                <a:latin typeface="Bahnschrift Light Condensed" pitchFamily="34" charset="0"/>
                <a:cs typeface="Arial"/>
              </a:rPr>
              <a:t>promotion.</a:t>
            </a:r>
            <a:r>
              <a:rPr lang="en-US" sz="2400" spc="470" dirty="0">
                <a:latin typeface="Bahnschrift Light Condensed" pitchFamily="34" charset="0"/>
                <a:cs typeface="Arial"/>
              </a:rPr>
              <a:t> </a:t>
            </a:r>
            <a:r>
              <a:rPr lang="en-US" sz="2400" spc="-5" dirty="0">
                <a:latin typeface="Bahnschrift Light Condensed" pitchFamily="34" charset="0"/>
                <a:cs typeface="Arial"/>
              </a:rPr>
              <a:t>It</a:t>
            </a:r>
            <a:r>
              <a:rPr lang="en-US" sz="2400" spc="470" dirty="0">
                <a:latin typeface="Bahnschrift Light Condensed" pitchFamily="34" charset="0"/>
                <a:cs typeface="Arial"/>
              </a:rPr>
              <a:t> </a:t>
            </a:r>
            <a:r>
              <a:rPr lang="en-US" sz="2400" spc="-5" dirty="0">
                <a:latin typeface="Bahnschrift Light Condensed" pitchFamily="34" charset="0"/>
                <a:cs typeface="Arial"/>
              </a:rPr>
              <a:t>is</a:t>
            </a:r>
            <a:r>
              <a:rPr lang="en-US" sz="2400" spc="480" dirty="0">
                <a:latin typeface="Bahnschrift Light Condensed" pitchFamily="34" charset="0"/>
                <a:cs typeface="Arial"/>
              </a:rPr>
              <a:t> </a:t>
            </a:r>
            <a:r>
              <a:rPr lang="en-US" sz="2400" dirty="0">
                <a:latin typeface="Bahnschrift Light Condensed" pitchFamily="34" charset="0"/>
                <a:cs typeface="Arial"/>
              </a:rPr>
              <a:t>done</a:t>
            </a:r>
          </a:p>
          <a:p>
            <a:pPr marL="0" indent="0">
              <a:buNone/>
            </a:pPr>
            <a:r>
              <a:rPr lang="en-US" sz="2400" spc="-5" dirty="0" smtClean="0">
                <a:latin typeface="Bahnschrift Light Condensed" pitchFamily="34" charset="0"/>
                <a:cs typeface="Arial"/>
              </a:rPr>
              <a:t>main</a:t>
            </a:r>
            <a:r>
              <a:rPr lang="en-US" sz="2400" dirty="0" smtClean="0">
                <a:latin typeface="Bahnschrift Light Condensed" pitchFamily="34" charset="0"/>
                <a:cs typeface="Arial"/>
              </a:rPr>
              <a:t>l</a:t>
            </a:r>
            <a:r>
              <a:rPr lang="en-US" sz="2400" spc="-5" dirty="0" smtClean="0">
                <a:latin typeface="Bahnschrift Light Condensed" pitchFamily="34" charset="0"/>
                <a:cs typeface="Arial"/>
              </a:rPr>
              <a:t>y</a:t>
            </a:r>
            <a:r>
              <a:rPr lang="en-US" sz="2400" dirty="0" smtClean="0">
                <a:latin typeface="Bahnschrift Light Condensed" pitchFamily="34" charset="0"/>
                <a:cs typeface="Arial"/>
              </a:rPr>
              <a:t>	</a:t>
            </a:r>
            <a:r>
              <a:rPr lang="en-US" sz="2400" spc="-5" dirty="0" smtClean="0">
                <a:latin typeface="Bahnschrift Light Condensed" pitchFamily="34" charset="0"/>
                <a:cs typeface="Arial"/>
              </a:rPr>
              <a:t>with</a:t>
            </a:r>
            <a:r>
              <a:rPr lang="en-US" sz="2400" dirty="0">
                <a:latin typeface="Bahnschrift Light Condensed" pitchFamily="34" charset="0"/>
                <a:cs typeface="Arial"/>
              </a:rPr>
              <a:t> </a:t>
            </a:r>
            <a:r>
              <a:rPr lang="en-US" sz="2400" spc="-5" dirty="0" smtClean="0">
                <a:latin typeface="Bahnschrift Light Condensed" pitchFamily="34" charset="0"/>
                <a:cs typeface="Arial"/>
              </a:rPr>
              <a:t>a</a:t>
            </a:r>
            <a:r>
              <a:rPr lang="en-US" sz="2400" dirty="0" smtClean="0">
                <a:latin typeface="Bahnschrift Light Condensed" pitchFamily="34" charset="0"/>
                <a:cs typeface="Arial"/>
              </a:rPr>
              <a:t>	</a:t>
            </a:r>
            <a:r>
              <a:rPr lang="en-US" sz="2400" spc="-5" dirty="0" smtClean="0">
                <a:latin typeface="Bahnschrift Light Condensed" pitchFamily="34" charset="0"/>
                <a:cs typeface="Arial"/>
              </a:rPr>
              <a:t>vi</a:t>
            </a:r>
            <a:r>
              <a:rPr lang="en-US" sz="2400" dirty="0" smtClean="0">
                <a:latin typeface="Bahnschrift Light Condensed" pitchFamily="34" charset="0"/>
                <a:cs typeface="Arial"/>
              </a:rPr>
              <a:t>e</a:t>
            </a:r>
            <a:r>
              <a:rPr lang="en-US" sz="2400" spc="-5" dirty="0" smtClean="0">
                <a:latin typeface="Bahnschrift Light Condensed" pitchFamily="34" charset="0"/>
                <a:cs typeface="Arial"/>
              </a:rPr>
              <a:t>w</a:t>
            </a:r>
            <a:r>
              <a:rPr lang="en-US" sz="2400" dirty="0">
                <a:latin typeface="Bahnschrift Light Condensed" pitchFamily="34" charset="0"/>
                <a:cs typeface="Arial"/>
              </a:rPr>
              <a:t> </a:t>
            </a:r>
            <a:r>
              <a:rPr lang="en-US" sz="2400" spc="-5" dirty="0" smtClean="0">
                <a:latin typeface="Bahnschrift Light Condensed" pitchFamily="34" charset="0"/>
                <a:cs typeface="Arial"/>
              </a:rPr>
              <a:t>to </a:t>
            </a:r>
            <a:r>
              <a:rPr lang="en-IN" sz="2400" spc="-5" dirty="0" smtClean="0">
                <a:latin typeface="Bahnschrift Light Condensed" pitchFamily="34" charset="0"/>
                <a:cs typeface="Arial"/>
              </a:rPr>
              <a:t>pr</a:t>
            </a:r>
            <a:r>
              <a:rPr lang="en-IN" sz="2400" dirty="0" smtClean="0">
                <a:latin typeface="Bahnschrift Light Condensed" pitchFamily="34" charset="0"/>
                <a:cs typeface="Arial"/>
              </a:rPr>
              <a:t>o</a:t>
            </a:r>
            <a:r>
              <a:rPr lang="en-IN" sz="2400" spc="-5" dirty="0" smtClean="0">
                <a:latin typeface="Bahnschrift Light Condensed" pitchFamily="34" charset="0"/>
                <a:cs typeface="Arial"/>
              </a:rPr>
              <a:t>vi</a:t>
            </a:r>
            <a:r>
              <a:rPr lang="en-IN" sz="2400" dirty="0" smtClean="0">
                <a:latin typeface="Bahnschrift Light Condensed" pitchFamily="34" charset="0"/>
                <a:cs typeface="Arial"/>
              </a:rPr>
              <a:t>d</a:t>
            </a:r>
            <a:r>
              <a:rPr lang="en-IN" sz="2400" spc="-5" dirty="0" smtClean="0">
                <a:latin typeface="Bahnschrift Light Condensed" pitchFamily="34" charset="0"/>
                <a:cs typeface="Arial"/>
              </a:rPr>
              <a:t>e</a:t>
            </a:r>
            <a:r>
              <a:rPr lang="en-IN" sz="2400" dirty="0">
                <a:latin typeface="Bahnschrift Light Condensed" pitchFamily="34" charset="0"/>
                <a:cs typeface="Arial"/>
              </a:rPr>
              <a:t> </a:t>
            </a:r>
            <a:r>
              <a:rPr lang="en-IN" sz="2400" spc="-5" dirty="0" smtClean="0">
                <a:latin typeface="Bahnschrift Light Condensed" pitchFamily="34" charset="0"/>
                <a:cs typeface="Arial"/>
              </a:rPr>
              <a:t>in</a:t>
            </a:r>
            <a:r>
              <a:rPr lang="en-IN" sz="2400" dirty="0" smtClean="0">
                <a:latin typeface="Bahnschrift Light Condensed" pitchFamily="34" charset="0"/>
                <a:cs typeface="Arial"/>
              </a:rPr>
              <a:t>f</a:t>
            </a:r>
            <a:r>
              <a:rPr lang="en-IN" sz="2400" spc="-5" dirty="0" smtClean="0">
                <a:latin typeface="Bahnschrift Light Condensed" pitchFamily="34" charset="0"/>
                <a:cs typeface="Arial"/>
              </a:rPr>
              <a:t>orm</a:t>
            </a:r>
            <a:r>
              <a:rPr lang="en-IN" sz="2400" dirty="0" smtClean="0">
                <a:latin typeface="Bahnschrift Light Condensed" pitchFamily="34" charset="0"/>
                <a:cs typeface="Arial"/>
              </a:rPr>
              <a:t>a</a:t>
            </a:r>
            <a:r>
              <a:rPr lang="en-IN" sz="2400" spc="-5" dirty="0" smtClean="0">
                <a:latin typeface="Bahnschrift Light Condensed" pitchFamily="34" charset="0"/>
                <a:cs typeface="Arial"/>
              </a:rPr>
              <a:t>ti</a:t>
            </a:r>
            <a:r>
              <a:rPr lang="en-IN" sz="2400" dirty="0" smtClean="0">
                <a:latin typeface="Bahnschrift Light Condensed" pitchFamily="34" charset="0"/>
                <a:cs typeface="Arial"/>
              </a:rPr>
              <a:t>o</a:t>
            </a:r>
            <a:r>
              <a:rPr lang="en-IN" sz="2400" spc="-5" dirty="0" smtClean="0">
                <a:latin typeface="Bahnschrift Light Condensed" pitchFamily="34" charset="0"/>
                <a:cs typeface="Arial"/>
              </a:rPr>
              <a:t>n</a:t>
            </a:r>
            <a:r>
              <a:rPr lang="en-IN" sz="2400" dirty="0" smtClean="0">
                <a:latin typeface="Bahnschrift Light Condensed" pitchFamily="34" charset="0"/>
                <a:cs typeface="Arial"/>
              </a:rPr>
              <a:t>	</a:t>
            </a:r>
            <a:r>
              <a:rPr lang="en-IN" sz="2400" spc="-5" dirty="0" smtClean="0">
                <a:latin typeface="Bahnschrift Light Condensed" pitchFamily="34" charset="0"/>
                <a:cs typeface="Arial"/>
              </a:rPr>
              <a:t>to </a:t>
            </a:r>
            <a:r>
              <a:rPr lang="en-US" sz="2400" spc="-5" dirty="0" smtClean="0">
                <a:latin typeface="Bahnschrift Light Condensed" pitchFamily="34" charset="0"/>
                <a:cs typeface="Arial"/>
              </a:rPr>
              <a:t> </a:t>
            </a:r>
            <a:r>
              <a:rPr lang="en-US" sz="2400" dirty="0" smtClean="0">
                <a:latin typeface="Bahnschrift Light Condensed" pitchFamily="34" charset="0"/>
                <a:cs typeface="Arial"/>
              </a:rPr>
              <a:t>prospective </a:t>
            </a:r>
            <a:r>
              <a:rPr lang="en-US" sz="2400" spc="-5" dirty="0" smtClean="0">
                <a:latin typeface="Bahnschrift Light Condensed" pitchFamily="34" charset="0"/>
                <a:cs typeface="Arial"/>
              </a:rPr>
              <a:t>consumers </a:t>
            </a:r>
            <a:r>
              <a:rPr lang="en-IN" sz="2400" dirty="0" smtClean="0">
                <a:latin typeface="Bahnschrift Light Condensed" pitchFamily="34" charset="0"/>
                <a:cs typeface="Arial"/>
              </a:rPr>
              <a:t>about </a:t>
            </a:r>
            <a:r>
              <a:rPr lang="en-IN" sz="2400" spc="-5" dirty="0" smtClean="0">
                <a:latin typeface="Bahnschrift Light Condensed" pitchFamily="34" charset="0"/>
                <a:cs typeface="Arial"/>
              </a:rPr>
              <a:t>the </a:t>
            </a:r>
            <a:r>
              <a:rPr lang="en-IN" sz="2400" spc="-20" dirty="0" smtClean="0">
                <a:latin typeface="Bahnschrift Light Condensed" pitchFamily="34" charset="0"/>
                <a:cs typeface="Arial"/>
              </a:rPr>
              <a:t>availability,</a:t>
            </a:r>
            <a:r>
              <a:rPr lang="en-US" sz="2400" dirty="0">
                <a:latin typeface="Bahnschrift Light Condensed" pitchFamily="34" charset="0"/>
                <a:cs typeface="Arial"/>
              </a:rPr>
              <a:t> characteristics and uses of </a:t>
            </a:r>
            <a:r>
              <a:rPr lang="en-US" sz="2400" spc="-5" dirty="0">
                <a:latin typeface="Bahnschrift Light Condensed" pitchFamily="34" charset="0"/>
                <a:cs typeface="Arial"/>
              </a:rPr>
              <a:t>a</a:t>
            </a:r>
            <a:r>
              <a:rPr lang="en-US" sz="2400" spc="-50" dirty="0">
                <a:latin typeface="Bahnschrift Light Condensed" pitchFamily="34" charset="0"/>
                <a:cs typeface="Arial"/>
              </a:rPr>
              <a:t> </a:t>
            </a:r>
            <a:r>
              <a:rPr lang="en-US" sz="2400" dirty="0" smtClean="0">
                <a:latin typeface="Bahnschrift Light Condensed" pitchFamily="34" charset="0"/>
                <a:cs typeface="Arial"/>
              </a:rPr>
              <a:t>product.</a:t>
            </a:r>
            <a:endParaRPr lang="en-IN" sz="2400" dirty="0">
              <a:latin typeface="Bahnschrift Light Condensed" pitchFamily="34" charset="0"/>
              <a:cs typeface="Arial"/>
            </a:endParaRPr>
          </a:p>
          <a:p>
            <a:pPr marL="0" indent="0">
              <a:buNone/>
            </a:pPr>
            <a:endParaRPr lang="en-IN" sz="2400" dirty="0">
              <a:latin typeface="Arial"/>
              <a:cs typeface="Arial"/>
            </a:endParaRPr>
          </a:p>
          <a:p>
            <a:pPr marL="0" indent="0">
              <a:buNone/>
            </a:pPr>
            <a:endParaRPr lang="en-US" sz="2400" dirty="0" smtClean="0">
              <a:latin typeface="Arial"/>
              <a:cs typeface="Arial"/>
            </a:endParaRPr>
          </a:p>
          <a:p>
            <a:endParaRPr lang="en-IN" dirty="0"/>
          </a:p>
        </p:txBody>
      </p:sp>
    </p:spTree>
    <p:extLst>
      <p:ext uri="{BB962C8B-B14F-4D97-AF65-F5344CB8AC3E}">
        <p14:creationId xmlns:p14="http://schemas.microsoft.com/office/powerpoint/2010/main" val="1100382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20194329">
            <a:off x="12729245" y="2191506"/>
            <a:ext cx="319354" cy="530769"/>
          </a:xfrm>
        </p:spPr>
        <p:txBody>
          <a:bodyPr>
            <a:normAutofit fontScale="90000"/>
          </a:bodyPr>
          <a:lstStyle/>
          <a:p>
            <a:pPr algn="ctr"/>
            <a:endParaRPr lang="en-IN" sz="7200" dirty="0">
              <a:solidFill>
                <a:schemeClr val="tx1"/>
              </a:solidFill>
              <a:latin typeface="Book Antiqua" pitchFamily="18" charset="0"/>
            </a:endParaRPr>
          </a:p>
        </p:txBody>
      </p:sp>
      <p:sp>
        <p:nvSpPr>
          <p:cNvPr id="5" name="Rectangle 4"/>
          <p:cNvSpPr/>
          <p:nvPr/>
        </p:nvSpPr>
        <p:spPr>
          <a:xfrm rot="20229980">
            <a:off x="2199296" y="3182220"/>
            <a:ext cx="4481392" cy="923330"/>
          </a:xfrm>
          <a:prstGeom prst="rect">
            <a:avLst/>
          </a:prstGeom>
          <a:noFill/>
        </p:spPr>
        <p:txBody>
          <a:bodyPr wrap="square" lIns="91440" tIns="45720" rIns="91440" bIns="45720">
            <a:spAutoFit/>
          </a:bodyPr>
          <a:lstStyle/>
          <a:p>
            <a:pPr algn="ctr"/>
            <a:r>
              <a:rPr lang="en-US" sz="5400" b="1" cap="none" spc="0" dirty="0" smtClean="0">
                <a:ln w="10541" cmpd="sng">
                  <a:solidFill>
                    <a:srgbClr val="7D7D7D">
                      <a:tint val="100000"/>
                      <a:shade val="100000"/>
                      <a:satMod val="110000"/>
                    </a:srgbClr>
                  </a:solidFill>
                  <a:prstDash val="solid"/>
                </a:ln>
                <a:solidFill>
                  <a:schemeClr val="accent2">
                    <a:lumMod val="75000"/>
                  </a:schemeClr>
                </a:solidFill>
                <a:effectLst/>
                <a:latin typeface="Book Antiqua" pitchFamily="18" charset="0"/>
              </a:rPr>
              <a:t>Thank you</a:t>
            </a:r>
            <a:endParaRPr lang="en-IN" sz="5400" b="1" cap="none" spc="0" dirty="0">
              <a:ln w="10541" cmpd="sng">
                <a:solidFill>
                  <a:srgbClr val="7D7D7D">
                    <a:tint val="100000"/>
                    <a:shade val="100000"/>
                    <a:satMod val="110000"/>
                  </a:srgbClr>
                </a:solidFill>
                <a:prstDash val="solid"/>
              </a:ln>
              <a:solidFill>
                <a:schemeClr val="accent2">
                  <a:lumMod val="75000"/>
                </a:schemeClr>
              </a:solidFill>
              <a:effectLst/>
            </a:endParaRPr>
          </a:p>
        </p:txBody>
      </p:sp>
    </p:spTree>
    <p:extLst>
      <p:ext uri="{BB962C8B-B14F-4D97-AF65-F5344CB8AC3E}">
        <p14:creationId xmlns:p14="http://schemas.microsoft.com/office/powerpoint/2010/main" val="19696469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80928"/>
            <a:ext cx="8305800" cy="1143000"/>
          </a:xfrm>
        </p:spPr>
        <p:txBody>
          <a:bodyPr>
            <a:normAutofit/>
          </a:bodyPr>
          <a:lstStyle/>
          <a:p>
            <a:pPr algn="ctr"/>
            <a:r>
              <a:rPr lang="en-US" sz="7200" b="1" dirty="0" smtClean="0">
                <a:latin typeface="Baskerville Old Face" pitchFamily="18" charset="0"/>
              </a:rPr>
              <a:t>Marketing Mix</a:t>
            </a:r>
            <a:endParaRPr lang="en-IN" sz="7200" b="1" dirty="0">
              <a:latin typeface="Baskerville Old Face" pitchFamily="18" charset="0"/>
            </a:endParaRPr>
          </a:p>
        </p:txBody>
      </p:sp>
    </p:spTree>
    <p:extLst>
      <p:ext uri="{BB962C8B-B14F-4D97-AF65-F5344CB8AC3E}">
        <p14:creationId xmlns:p14="http://schemas.microsoft.com/office/powerpoint/2010/main" val="10336902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692696"/>
            <a:ext cx="8507288" cy="1143000"/>
          </a:xfrm>
        </p:spPr>
        <p:txBody>
          <a:bodyPr>
            <a:normAutofit fontScale="90000"/>
          </a:bodyPr>
          <a:lstStyle/>
          <a:p>
            <a:pPr algn="ctr"/>
            <a:r>
              <a:rPr lang="en-US" sz="4400" dirty="0" smtClean="0"/>
              <a:t>Meaning and Definition of Marketing mix</a:t>
            </a:r>
            <a:endParaRPr lang="en-IN" sz="4400" dirty="0"/>
          </a:p>
        </p:txBody>
      </p:sp>
      <p:sp>
        <p:nvSpPr>
          <p:cNvPr id="3" name="Content Placeholder 2"/>
          <p:cNvSpPr>
            <a:spLocks noGrp="1"/>
          </p:cNvSpPr>
          <p:nvPr>
            <p:ph idx="1"/>
          </p:nvPr>
        </p:nvSpPr>
        <p:spPr>
          <a:xfrm>
            <a:off x="467544" y="2564904"/>
            <a:ext cx="8229600" cy="3312368"/>
          </a:xfrm>
        </p:spPr>
        <p:txBody>
          <a:bodyPr>
            <a:normAutofit/>
          </a:bodyPr>
          <a:lstStyle/>
          <a:p>
            <a:r>
              <a:rPr lang="en-US" sz="2800" dirty="0">
                <a:latin typeface="Bahnschrift Light Condensed" pitchFamily="34" charset="0"/>
              </a:rPr>
              <a:t>The </a:t>
            </a:r>
            <a:r>
              <a:rPr lang="en-US" sz="2800" b="1" dirty="0">
                <a:latin typeface="Bahnschrift Light Condensed" pitchFamily="34" charset="0"/>
              </a:rPr>
              <a:t>marketing mix</a:t>
            </a:r>
            <a:r>
              <a:rPr lang="en-US" sz="2800" dirty="0">
                <a:latin typeface="Bahnschrift Light Condensed" pitchFamily="34" charset="0"/>
              </a:rPr>
              <a:t> deals with the way in which a business uses </a:t>
            </a:r>
            <a:r>
              <a:rPr lang="en-US" sz="2800" b="1" dirty="0">
                <a:latin typeface="Bahnschrift Light Condensed" pitchFamily="34" charset="0"/>
              </a:rPr>
              <a:t>price, product, distribution and promotion </a:t>
            </a:r>
            <a:r>
              <a:rPr lang="en-US" sz="2800" dirty="0">
                <a:latin typeface="Bahnschrift Light Condensed" pitchFamily="34" charset="0"/>
              </a:rPr>
              <a:t>to market and sell its product</a:t>
            </a:r>
            <a:r>
              <a:rPr lang="en-US" sz="2800" dirty="0" smtClean="0">
                <a:latin typeface="Bahnschrift Light Condensed" pitchFamily="34" charset="0"/>
              </a:rPr>
              <a:t>.</a:t>
            </a:r>
          </a:p>
          <a:p>
            <a:endParaRPr lang="en-US" sz="2800" dirty="0">
              <a:latin typeface="Bahnschrift Light Condensed" pitchFamily="34" charset="0"/>
            </a:endParaRPr>
          </a:p>
          <a:p>
            <a:r>
              <a:rPr lang="en-US" sz="2800" dirty="0">
                <a:latin typeface="Bahnschrift Light Condensed" pitchFamily="34" charset="0"/>
              </a:rPr>
              <a:t>The marketing mix is often referred to as the </a:t>
            </a:r>
            <a:r>
              <a:rPr lang="en-US" sz="2800" b="1" dirty="0">
                <a:latin typeface="Bahnschrift Light Condensed" pitchFamily="34" charset="0"/>
              </a:rPr>
              <a:t>"Four P's</a:t>
            </a:r>
            <a:r>
              <a:rPr lang="en-US" sz="2800" dirty="0">
                <a:latin typeface="Bahnschrift Light Condensed" pitchFamily="34" charset="0"/>
              </a:rPr>
              <a:t>" - since the most important elements of marketing are concerned </a:t>
            </a:r>
            <a:r>
              <a:rPr lang="en-US" sz="2800" dirty="0" smtClean="0">
                <a:latin typeface="Bahnschrift Light Condensed" pitchFamily="34" charset="0"/>
              </a:rPr>
              <a:t>with :</a:t>
            </a:r>
            <a:r>
              <a:rPr lang="en-US" dirty="0"/>
              <a:t/>
            </a:r>
            <a:br>
              <a:rPr lang="en-US" dirty="0"/>
            </a:br>
            <a:endParaRPr lang="en-IN" dirty="0"/>
          </a:p>
        </p:txBody>
      </p:sp>
    </p:spTree>
    <p:extLst>
      <p:ext uri="{BB962C8B-B14F-4D97-AF65-F5344CB8AC3E}">
        <p14:creationId xmlns:p14="http://schemas.microsoft.com/office/powerpoint/2010/main" val="2253494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556792"/>
            <a:ext cx="8280920" cy="4176464"/>
          </a:xfrm>
        </p:spPr>
        <p:txBody>
          <a:bodyPr>
            <a:normAutofit fontScale="90000"/>
          </a:bodyPr>
          <a:lstStyle/>
          <a:p>
            <a:r>
              <a:rPr lang="en-US" sz="4000" b="1" dirty="0" smtClean="0">
                <a:latin typeface="Bahnschrift Light Condensed" pitchFamily="34" charset="0"/>
              </a:rPr>
              <a:t>Product</a:t>
            </a:r>
            <a:r>
              <a:rPr lang="en-US" sz="4000" dirty="0">
                <a:latin typeface="Bahnschrift Light Condensed" pitchFamily="34" charset="0"/>
              </a:rPr>
              <a:t> - </a:t>
            </a:r>
            <a:r>
              <a:rPr lang="en-US" sz="4000" dirty="0">
                <a:solidFill>
                  <a:schemeClr val="tx1"/>
                </a:solidFill>
                <a:latin typeface="Bahnschrift Light Condensed" pitchFamily="34" charset="0"/>
              </a:rPr>
              <a:t>the product (or service) that the customer obtains</a:t>
            </a:r>
            <a:br>
              <a:rPr lang="en-US" sz="4000" dirty="0">
                <a:solidFill>
                  <a:schemeClr val="tx1"/>
                </a:solidFill>
                <a:latin typeface="Bahnschrift Light Condensed" pitchFamily="34" charset="0"/>
              </a:rPr>
            </a:br>
            <a:r>
              <a:rPr lang="en-US" sz="4000" b="1" dirty="0" smtClean="0">
                <a:latin typeface="Bahnschrift Light Condensed" pitchFamily="34" charset="0"/>
              </a:rPr>
              <a:t>Price</a:t>
            </a:r>
            <a:r>
              <a:rPr lang="en-US" sz="4000" dirty="0">
                <a:latin typeface="Bahnschrift Light Condensed" pitchFamily="34" charset="0"/>
              </a:rPr>
              <a:t> - </a:t>
            </a:r>
            <a:r>
              <a:rPr lang="en-US" sz="4000" dirty="0">
                <a:solidFill>
                  <a:schemeClr val="tx1"/>
                </a:solidFill>
                <a:latin typeface="Bahnschrift Light Condensed" pitchFamily="34" charset="0"/>
              </a:rPr>
              <a:t>how much the customer pays for the product</a:t>
            </a:r>
            <a:r>
              <a:rPr lang="en-US" sz="4000" dirty="0">
                <a:latin typeface="Bahnschrift Light Condensed" pitchFamily="34" charset="0"/>
              </a:rPr>
              <a:t/>
            </a:r>
            <a:br>
              <a:rPr lang="en-US" sz="4000" dirty="0">
                <a:latin typeface="Bahnschrift Light Condensed" pitchFamily="34" charset="0"/>
              </a:rPr>
            </a:br>
            <a:r>
              <a:rPr lang="en-US" sz="4000" b="1" dirty="0">
                <a:latin typeface="Bahnschrift Light Condensed" pitchFamily="34" charset="0"/>
              </a:rPr>
              <a:t>Place</a:t>
            </a:r>
            <a:r>
              <a:rPr lang="en-US" sz="4000" dirty="0">
                <a:latin typeface="Bahnschrift Light Condensed" pitchFamily="34" charset="0"/>
              </a:rPr>
              <a:t> – </a:t>
            </a:r>
            <a:r>
              <a:rPr lang="en-US" sz="4000" dirty="0">
                <a:solidFill>
                  <a:schemeClr val="tx1"/>
                </a:solidFill>
                <a:latin typeface="Bahnschrift Light Condensed" pitchFamily="34" charset="0"/>
              </a:rPr>
              <a:t>how the product is distributed to the customer</a:t>
            </a:r>
            <a:r>
              <a:rPr lang="en-US" sz="4000" dirty="0">
                <a:latin typeface="Bahnschrift Light Condensed" pitchFamily="34" charset="0"/>
              </a:rPr>
              <a:t/>
            </a:r>
            <a:br>
              <a:rPr lang="en-US" sz="4000" dirty="0">
                <a:latin typeface="Bahnschrift Light Condensed" pitchFamily="34" charset="0"/>
              </a:rPr>
            </a:br>
            <a:r>
              <a:rPr lang="en-US" sz="4000" b="1" dirty="0">
                <a:latin typeface="Bahnschrift Light Condensed" pitchFamily="34" charset="0"/>
              </a:rPr>
              <a:t>Promotion</a:t>
            </a:r>
            <a:r>
              <a:rPr lang="en-US" sz="4000" dirty="0">
                <a:latin typeface="Bahnschrift Light Condensed" pitchFamily="34" charset="0"/>
              </a:rPr>
              <a:t> - </a:t>
            </a:r>
            <a:r>
              <a:rPr lang="en-US" sz="4000" dirty="0">
                <a:solidFill>
                  <a:schemeClr val="tx1"/>
                </a:solidFill>
                <a:latin typeface="Bahnschrift Light Condensed" pitchFamily="34" charset="0"/>
              </a:rPr>
              <a:t>how the customer is found and persuaded to buy the product</a:t>
            </a:r>
            <a:r>
              <a:rPr lang="en-US" sz="4000" dirty="0"/>
              <a:t/>
            </a:r>
            <a:br>
              <a:rPr lang="en-US" sz="4000" dirty="0"/>
            </a:br>
            <a:endParaRPr lang="en-IN" sz="4000" dirty="0"/>
          </a:p>
        </p:txBody>
      </p:sp>
    </p:spTree>
    <p:extLst>
      <p:ext uri="{BB962C8B-B14F-4D97-AF65-F5344CB8AC3E}">
        <p14:creationId xmlns:p14="http://schemas.microsoft.com/office/powerpoint/2010/main" val="3965739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72816"/>
            <a:ext cx="8712968" cy="3240360"/>
          </a:xfrm>
        </p:spPr>
        <p:txBody>
          <a:bodyPr>
            <a:normAutofit/>
          </a:bodyPr>
          <a:lstStyle/>
          <a:p>
            <a:r>
              <a:rPr lang="en-US" sz="4000" dirty="0">
                <a:solidFill>
                  <a:schemeClr val="tx1"/>
                </a:solidFill>
                <a:latin typeface="Bahnschrift Light Condensed" pitchFamily="34" charset="0"/>
              </a:rPr>
              <a:t>According to Philip </a:t>
            </a:r>
            <a:r>
              <a:rPr lang="en-US" sz="4000" dirty="0" err="1">
                <a:solidFill>
                  <a:schemeClr val="tx1"/>
                </a:solidFill>
                <a:latin typeface="Bahnschrift Light Condensed" pitchFamily="34" charset="0"/>
              </a:rPr>
              <a:t>Kotler</a:t>
            </a:r>
            <a:r>
              <a:rPr lang="en-US" sz="4000" dirty="0">
                <a:solidFill>
                  <a:schemeClr val="tx1"/>
                </a:solidFill>
                <a:latin typeface="Bahnschrift Light Condensed" pitchFamily="34" charset="0"/>
              </a:rPr>
              <a:t>, ‘marketing mix is the mixture of controllable marketing variable that the firm uses to pursue the sought level of sales in the target market’</a:t>
            </a:r>
            <a:endParaRPr lang="en-IN" sz="4000" dirty="0">
              <a:solidFill>
                <a:schemeClr val="tx1"/>
              </a:solidFill>
              <a:latin typeface="Bahnschrift Light Condensed" pitchFamily="34" charset="0"/>
            </a:endParaRPr>
          </a:p>
        </p:txBody>
      </p:sp>
    </p:spTree>
    <p:extLst>
      <p:ext uri="{BB962C8B-B14F-4D97-AF65-F5344CB8AC3E}">
        <p14:creationId xmlns:p14="http://schemas.microsoft.com/office/powerpoint/2010/main" val="2286933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741136"/>
          </a:xfrm>
        </p:spPr>
        <p:txBody>
          <a:bodyPr/>
          <a:lstStyle/>
          <a:p>
            <a:endParaRPr lang="en-IN" dirty="0"/>
          </a:p>
        </p:txBody>
      </p:sp>
      <p:pic>
        <p:nvPicPr>
          <p:cNvPr id="1026" name="Picture 2" descr="C:\Users\TEMP.DESKTOP-EL0SAKP\Downloads\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0645" y="1340768"/>
            <a:ext cx="4988190" cy="3888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790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  Product</a:t>
            </a:r>
            <a:endParaRPr lang="en-IN" b="1" dirty="0"/>
          </a:p>
        </p:txBody>
      </p:sp>
      <p:sp>
        <p:nvSpPr>
          <p:cNvPr id="4" name="Content Placeholder 3"/>
          <p:cNvSpPr>
            <a:spLocks noGrp="1"/>
          </p:cNvSpPr>
          <p:nvPr>
            <p:ph idx="1"/>
          </p:nvPr>
        </p:nvSpPr>
        <p:spPr>
          <a:xfrm>
            <a:off x="467544" y="2132856"/>
            <a:ext cx="8229600" cy="4389120"/>
          </a:xfrm>
        </p:spPr>
        <p:txBody>
          <a:bodyPr>
            <a:normAutofit/>
          </a:bodyPr>
          <a:lstStyle/>
          <a:p>
            <a:r>
              <a:rPr lang="en-US" b="1" u="heavy" dirty="0">
                <a:uFill>
                  <a:solidFill>
                    <a:srgbClr val="000000"/>
                  </a:solidFill>
                </a:uFill>
                <a:latin typeface="Bahnschrift Light Condensed" pitchFamily="34" charset="0"/>
                <a:cs typeface="Arial"/>
              </a:rPr>
              <a:t>Product:</a:t>
            </a:r>
            <a:r>
              <a:rPr lang="en-US" b="1" dirty="0">
                <a:latin typeface="Bahnschrift Light Condensed" pitchFamily="34" charset="0"/>
                <a:cs typeface="Arial"/>
              </a:rPr>
              <a:t> </a:t>
            </a:r>
            <a:r>
              <a:rPr lang="en-US" dirty="0">
                <a:latin typeface="Bahnschrift Light Condensed" pitchFamily="34" charset="0"/>
                <a:cs typeface="Arial"/>
              </a:rPr>
              <a:t>Product </a:t>
            </a:r>
            <a:r>
              <a:rPr lang="en-US" spc="-5" dirty="0">
                <a:latin typeface="Bahnschrift Light Condensed" pitchFamily="34" charset="0"/>
                <a:cs typeface="Arial"/>
              </a:rPr>
              <a:t>refers </a:t>
            </a:r>
            <a:r>
              <a:rPr lang="en-US" dirty="0">
                <a:latin typeface="Bahnschrift Light Condensed" pitchFamily="34" charset="0"/>
                <a:cs typeface="Arial"/>
              </a:rPr>
              <a:t>to </a:t>
            </a:r>
            <a:r>
              <a:rPr lang="en-US" spc="-5" dirty="0">
                <a:latin typeface="Bahnschrift Light Condensed" pitchFamily="34" charset="0"/>
                <a:cs typeface="Arial"/>
              </a:rPr>
              <a:t>the </a:t>
            </a:r>
            <a:r>
              <a:rPr lang="en-US" u="heavy" dirty="0">
                <a:uFill>
                  <a:solidFill>
                    <a:srgbClr val="000000"/>
                  </a:solidFill>
                </a:uFill>
                <a:latin typeface="Bahnschrift Light Condensed" pitchFamily="34" charset="0"/>
                <a:cs typeface="Arial"/>
              </a:rPr>
              <a:t>goods </a:t>
            </a:r>
            <a:r>
              <a:rPr lang="en-US" u="heavy" spc="-10" dirty="0">
                <a:uFill>
                  <a:solidFill>
                    <a:srgbClr val="000000"/>
                  </a:solidFill>
                </a:uFill>
                <a:latin typeface="Bahnschrift Light Condensed" pitchFamily="34" charset="0"/>
                <a:cs typeface="Arial"/>
              </a:rPr>
              <a:t>and  </a:t>
            </a:r>
            <a:r>
              <a:rPr lang="en-US" u="heavy" dirty="0">
                <a:uFill>
                  <a:solidFill>
                    <a:srgbClr val="000000"/>
                  </a:solidFill>
                </a:uFill>
                <a:latin typeface="Bahnschrift Light Condensed" pitchFamily="34" charset="0"/>
                <a:cs typeface="Arial"/>
              </a:rPr>
              <a:t>services</a:t>
            </a:r>
            <a:r>
              <a:rPr lang="en-US" dirty="0">
                <a:latin typeface="Bahnschrift Light Condensed" pitchFamily="34" charset="0"/>
                <a:cs typeface="Arial"/>
              </a:rPr>
              <a:t> </a:t>
            </a:r>
            <a:r>
              <a:rPr lang="en-US" spc="-10" dirty="0">
                <a:latin typeface="Bahnschrift Light Condensed" pitchFamily="34" charset="0"/>
                <a:cs typeface="Arial"/>
              </a:rPr>
              <a:t>offered </a:t>
            </a:r>
            <a:r>
              <a:rPr lang="en-US" spc="-5" dirty="0">
                <a:latin typeface="Bahnschrift Light Condensed" pitchFamily="34" charset="0"/>
                <a:cs typeface="Arial"/>
              </a:rPr>
              <a:t>by </a:t>
            </a:r>
            <a:r>
              <a:rPr lang="en-US" dirty="0">
                <a:latin typeface="Bahnschrift Light Condensed" pitchFamily="34" charset="0"/>
                <a:cs typeface="Arial"/>
              </a:rPr>
              <a:t>the organization. A pair </a:t>
            </a:r>
            <a:r>
              <a:rPr lang="en-US" spc="5" dirty="0">
                <a:latin typeface="Bahnschrift Light Condensed" pitchFamily="34" charset="0"/>
                <a:cs typeface="Arial"/>
              </a:rPr>
              <a:t>of  </a:t>
            </a:r>
            <a:r>
              <a:rPr lang="en-US" dirty="0">
                <a:latin typeface="Bahnschrift Light Condensed" pitchFamily="34" charset="0"/>
                <a:cs typeface="Arial"/>
              </a:rPr>
              <a:t>shoes, a plate </a:t>
            </a:r>
            <a:r>
              <a:rPr lang="en-US" spc="-5" dirty="0">
                <a:latin typeface="Bahnschrift Light Condensed" pitchFamily="34" charset="0"/>
                <a:cs typeface="Arial"/>
              </a:rPr>
              <a:t>of </a:t>
            </a:r>
            <a:r>
              <a:rPr lang="en-US" dirty="0">
                <a:latin typeface="Bahnschrift Light Condensed" pitchFamily="34" charset="0"/>
                <a:cs typeface="Arial"/>
              </a:rPr>
              <a:t>rice, a </a:t>
            </a:r>
            <a:r>
              <a:rPr lang="en-US" spc="-5" dirty="0">
                <a:latin typeface="Bahnschrift Light Condensed" pitchFamily="34" charset="0"/>
                <a:cs typeface="Arial"/>
              </a:rPr>
              <a:t>lipstick, </a:t>
            </a:r>
            <a:r>
              <a:rPr lang="en-US" dirty="0">
                <a:latin typeface="Bahnschrift Light Condensed" pitchFamily="34" charset="0"/>
                <a:cs typeface="Arial"/>
              </a:rPr>
              <a:t>all are </a:t>
            </a:r>
            <a:r>
              <a:rPr lang="en-US" spc="-5" dirty="0">
                <a:latin typeface="Bahnschrift Light Condensed" pitchFamily="34" charset="0"/>
                <a:cs typeface="Arial"/>
              </a:rPr>
              <a:t>products.  </a:t>
            </a:r>
            <a:r>
              <a:rPr lang="en-US" dirty="0">
                <a:latin typeface="Bahnschrift Light Condensed" pitchFamily="34" charset="0"/>
                <a:cs typeface="Arial"/>
              </a:rPr>
              <a:t>All these are purchased because </a:t>
            </a:r>
            <a:r>
              <a:rPr lang="en-US" spc="-5" dirty="0">
                <a:latin typeface="Bahnschrift Light Condensed" pitchFamily="34" charset="0"/>
                <a:cs typeface="Arial"/>
              </a:rPr>
              <a:t>they </a:t>
            </a:r>
            <a:r>
              <a:rPr lang="en-US" u="heavy" dirty="0">
                <a:uFill>
                  <a:solidFill>
                    <a:srgbClr val="000000"/>
                  </a:solidFill>
                </a:uFill>
                <a:latin typeface="Bahnschrift Light Condensed" pitchFamily="34" charset="0"/>
                <a:cs typeface="Arial"/>
              </a:rPr>
              <a:t>satisfy  one </a:t>
            </a:r>
            <a:r>
              <a:rPr lang="en-US" u="heavy" spc="-5" dirty="0">
                <a:uFill>
                  <a:solidFill>
                    <a:srgbClr val="000000"/>
                  </a:solidFill>
                </a:uFill>
                <a:latin typeface="Bahnschrift Light Condensed" pitchFamily="34" charset="0"/>
                <a:cs typeface="Arial"/>
              </a:rPr>
              <a:t>or </a:t>
            </a:r>
            <a:r>
              <a:rPr lang="en-US" u="heavy" dirty="0">
                <a:uFill>
                  <a:solidFill>
                    <a:srgbClr val="000000"/>
                  </a:solidFill>
                </a:uFill>
                <a:latin typeface="Bahnschrift Light Condensed" pitchFamily="34" charset="0"/>
                <a:cs typeface="Arial"/>
              </a:rPr>
              <a:t>more </a:t>
            </a:r>
            <a:r>
              <a:rPr lang="en-US" u="heavy" spc="-5" dirty="0">
                <a:uFill>
                  <a:solidFill>
                    <a:srgbClr val="000000"/>
                  </a:solidFill>
                </a:uFill>
                <a:latin typeface="Bahnschrift Light Condensed" pitchFamily="34" charset="0"/>
                <a:cs typeface="Arial"/>
              </a:rPr>
              <a:t>of our needs</a:t>
            </a:r>
            <a:r>
              <a:rPr lang="en-US" spc="-5" dirty="0">
                <a:latin typeface="Bahnschrift Light Condensed" pitchFamily="34" charset="0"/>
                <a:cs typeface="Arial"/>
              </a:rPr>
              <a:t>. </a:t>
            </a:r>
            <a:r>
              <a:rPr lang="en-US" u="heavy" spc="-30" dirty="0">
                <a:uFill>
                  <a:solidFill>
                    <a:srgbClr val="000000"/>
                  </a:solidFill>
                </a:uFill>
                <a:latin typeface="Bahnschrift Light Condensed" pitchFamily="34" charset="0"/>
                <a:cs typeface="Arial"/>
              </a:rPr>
              <a:t>We </a:t>
            </a:r>
            <a:r>
              <a:rPr lang="en-US" u="heavy" spc="-5" dirty="0">
                <a:uFill>
                  <a:solidFill>
                    <a:srgbClr val="000000"/>
                  </a:solidFill>
                </a:uFill>
                <a:latin typeface="Bahnschrift Light Condensed" pitchFamily="34" charset="0"/>
                <a:cs typeface="Arial"/>
              </a:rPr>
              <a:t>are </a:t>
            </a:r>
            <a:r>
              <a:rPr lang="en-US" u="heavy" dirty="0">
                <a:uFill>
                  <a:solidFill>
                    <a:srgbClr val="000000"/>
                  </a:solidFill>
                </a:uFill>
                <a:latin typeface="Bahnschrift Light Condensed" pitchFamily="34" charset="0"/>
                <a:cs typeface="Arial"/>
              </a:rPr>
              <a:t>paying not </a:t>
            </a:r>
            <a:r>
              <a:rPr lang="en-US" u="heavy" spc="-5" dirty="0">
                <a:uFill>
                  <a:solidFill>
                    <a:srgbClr val="000000"/>
                  </a:solidFill>
                </a:uFill>
                <a:latin typeface="Bahnschrift Light Condensed" pitchFamily="34" charset="0"/>
                <a:cs typeface="Arial"/>
              </a:rPr>
              <a:t>for  </a:t>
            </a:r>
            <a:r>
              <a:rPr lang="en-US" u="heavy" dirty="0">
                <a:uFill>
                  <a:solidFill>
                    <a:srgbClr val="000000"/>
                  </a:solidFill>
                </a:uFill>
                <a:latin typeface="Bahnschrift Light Condensed" pitchFamily="34" charset="0"/>
                <a:cs typeface="Arial"/>
              </a:rPr>
              <a:t>the </a:t>
            </a:r>
            <a:r>
              <a:rPr lang="en-US" u="heavy" spc="-5" dirty="0">
                <a:uFill>
                  <a:solidFill>
                    <a:srgbClr val="000000"/>
                  </a:solidFill>
                </a:uFill>
                <a:latin typeface="Bahnschrift Light Condensed" pitchFamily="34" charset="0"/>
                <a:cs typeface="Arial"/>
              </a:rPr>
              <a:t>tangible product </a:t>
            </a:r>
            <a:r>
              <a:rPr lang="en-US" u="heavy" dirty="0">
                <a:uFill>
                  <a:solidFill>
                    <a:srgbClr val="000000"/>
                  </a:solidFill>
                </a:uFill>
                <a:latin typeface="Bahnschrift Light Condensed" pitchFamily="34" charset="0"/>
                <a:cs typeface="Arial"/>
              </a:rPr>
              <a:t>but </a:t>
            </a:r>
            <a:r>
              <a:rPr lang="en-US" u="heavy" spc="-5" dirty="0">
                <a:uFill>
                  <a:solidFill>
                    <a:srgbClr val="000000"/>
                  </a:solidFill>
                </a:uFill>
                <a:latin typeface="Bahnschrift Light Condensed" pitchFamily="34" charset="0"/>
                <a:cs typeface="Arial"/>
              </a:rPr>
              <a:t>for the </a:t>
            </a:r>
            <a:r>
              <a:rPr lang="en-US" u="heavy" dirty="0">
                <a:uFill>
                  <a:solidFill>
                    <a:srgbClr val="000000"/>
                  </a:solidFill>
                </a:uFill>
                <a:latin typeface="Bahnschrift Light Condensed" pitchFamily="34" charset="0"/>
                <a:cs typeface="Arial"/>
              </a:rPr>
              <a:t>benefit </a:t>
            </a:r>
            <a:r>
              <a:rPr lang="en-US" u="heavy" spc="-5" dirty="0">
                <a:uFill>
                  <a:solidFill>
                    <a:srgbClr val="000000"/>
                  </a:solidFill>
                </a:uFill>
                <a:latin typeface="Bahnschrift Light Condensed" pitchFamily="34" charset="0"/>
                <a:cs typeface="Arial"/>
              </a:rPr>
              <a:t>it</a:t>
            </a:r>
            <a:r>
              <a:rPr lang="en-US" u="heavy" spc="495" dirty="0">
                <a:uFill>
                  <a:solidFill>
                    <a:srgbClr val="000000"/>
                  </a:solidFill>
                </a:uFill>
                <a:latin typeface="Bahnschrift Light Condensed" pitchFamily="34" charset="0"/>
                <a:cs typeface="Arial"/>
              </a:rPr>
              <a:t> </a:t>
            </a:r>
            <a:r>
              <a:rPr lang="en-US" u="heavy" dirty="0">
                <a:uFill>
                  <a:solidFill>
                    <a:srgbClr val="000000"/>
                  </a:solidFill>
                </a:uFill>
                <a:latin typeface="Bahnschrift Light Condensed" pitchFamily="34" charset="0"/>
                <a:cs typeface="Arial"/>
              </a:rPr>
              <a:t>will  provide</a:t>
            </a:r>
            <a:r>
              <a:rPr lang="en-US" dirty="0">
                <a:latin typeface="Bahnschrift Light Condensed" pitchFamily="34" charset="0"/>
                <a:cs typeface="Arial"/>
              </a:rPr>
              <a:t>. So, in </a:t>
            </a:r>
            <a:r>
              <a:rPr lang="en-US" spc="-5" dirty="0">
                <a:latin typeface="Bahnschrift Light Condensed" pitchFamily="34" charset="0"/>
                <a:cs typeface="Arial"/>
              </a:rPr>
              <a:t>simple words, product </a:t>
            </a:r>
            <a:r>
              <a:rPr lang="en-US" dirty="0">
                <a:latin typeface="Bahnschrift Light Condensed" pitchFamily="34" charset="0"/>
                <a:cs typeface="Arial"/>
              </a:rPr>
              <a:t>can </a:t>
            </a:r>
            <a:r>
              <a:rPr lang="en-US" spc="5" dirty="0">
                <a:latin typeface="Bahnschrift Light Condensed" pitchFamily="34" charset="0"/>
                <a:cs typeface="Arial"/>
              </a:rPr>
              <a:t>be  </a:t>
            </a:r>
            <a:r>
              <a:rPr lang="en-US" dirty="0">
                <a:latin typeface="Bahnschrift Light Condensed" pitchFamily="34" charset="0"/>
                <a:cs typeface="Arial"/>
              </a:rPr>
              <a:t>described as a </a:t>
            </a:r>
            <a:r>
              <a:rPr lang="en-US" u="heavy" dirty="0">
                <a:uFill>
                  <a:solidFill>
                    <a:srgbClr val="000000"/>
                  </a:solidFill>
                </a:uFill>
                <a:latin typeface="Bahnschrift Light Condensed" pitchFamily="34" charset="0"/>
                <a:cs typeface="Arial"/>
              </a:rPr>
              <a:t>bundle of benefits</a:t>
            </a:r>
            <a:r>
              <a:rPr lang="en-US" dirty="0">
                <a:latin typeface="Bahnschrift Light Condensed" pitchFamily="34" charset="0"/>
                <a:cs typeface="Arial"/>
              </a:rPr>
              <a:t> which a  marketer </a:t>
            </a:r>
            <a:r>
              <a:rPr lang="en-US" spc="-10" dirty="0">
                <a:latin typeface="Bahnschrift Light Condensed" pitchFamily="34" charset="0"/>
                <a:cs typeface="Arial"/>
              </a:rPr>
              <a:t>offers to </a:t>
            </a:r>
            <a:r>
              <a:rPr lang="en-US" spc="-5" dirty="0">
                <a:latin typeface="Bahnschrift Light Condensed" pitchFamily="34" charset="0"/>
                <a:cs typeface="Arial"/>
              </a:rPr>
              <a:t>the </a:t>
            </a:r>
            <a:r>
              <a:rPr lang="en-US" dirty="0">
                <a:latin typeface="Bahnschrift Light Condensed" pitchFamily="34" charset="0"/>
                <a:cs typeface="Arial"/>
              </a:rPr>
              <a:t>consumer </a:t>
            </a:r>
            <a:r>
              <a:rPr lang="en-US" spc="-5" dirty="0">
                <a:latin typeface="Bahnschrift Light Condensed" pitchFamily="34" charset="0"/>
                <a:cs typeface="Arial"/>
              </a:rPr>
              <a:t>for </a:t>
            </a:r>
            <a:r>
              <a:rPr lang="en-US" dirty="0">
                <a:latin typeface="Bahnschrift Light Condensed" pitchFamily="34" charset="0"/>
                <a:cs typeface="Arial"/>
              </a:rPr>
              <a:t>a </a:t>
            </a:r>
            <a:r>
              <a:rPr lang="en-US" spc="-5" dirty="0">
                <a:latin typeface="Bahnschrift Light Condensed" pitchFamily="34" charset="0"/>
                <a:cs typeface="Arial"/>
              </a:rPr>
              <a:t>price.  </a:t>
            </a:r>
            <a:r>
              <a:rPr lang="en-US" dirty="0">
                <a:latin typeface="Bahnschrift Light Condensed" pitchFamily="34" charset="0"/>
                <a:cs typeface="Arial"/>
              </a:rPr>
              <a:t>While </a:t>
            </a:r>
            <a:r>
              <a:rPr lang="en-US" u="heavy" dirty="0">
                <a:uFill>
                  <a:solidFill>
                    <a:srgbClr val="000000"/>
                  </a:solidFill>
                </a:uFill>
                <a:latin typeface="Bahnschrift Light Condensed" pitchFamily="34" charset="0"/>
                <a:cs typeface="Arial"/>
              </a:rPr>
              <a:t>buying a pair </a:t>
            </a:r>
            <a:r>
              <a:rPr lang="en-US" u="heavy" spc="-5" dirty="0">
                <a:uFill>
                  <a:solidFill>
                    <a:srgbClr val="000000"/>
                  </a:solidFill>
                </a:uFill>
                <a:latin typeface="Bahnschrift Light Condensed" pitchFamily="34" charset="0"/>
                <a:cs typeface="Arial"/>
              </a:rPr>
              <a:t>of shoes</a:t>
            </a:r>
            <a:r>
              <a:rPr lang="en-US" spc="-5" dirty="0">
                <a:latin typeface="Bahnschrift Light Condensed" pitchFamily="34" charset="0"/>
                <a:cs typeface="Arial"/>
              </a:rPr>
              <a:t>, we </a:t>
            </a:r>
            <a:r>
              <a:rPr lang="en-US" dirty="0">
                <a:latin typeface="Bahnschrift Light Condensed" pitchFamily="34" charset="0"/>
                <a:cs typeface="Arial"/>
              </a:rPr>
              <a:t>are actually  buying </a:t>
            </a:r>
            <a:r>
              <a:rPr lang="en-US" u="heavy" spc="-5" dirty="0">
                <a:uFill>
                  <a:solidFill>
                    <a:srgbClr val="000000"/>
                  </a:solidFill>
                </a:uFill>
                <a:latin typeface="Bahnschrift Light Condensed" pitchFamily="34" charset="0"/>
                <a:cs typeface="Arial"/>
              </a:rPr>
              <a:t>comfort for </a:t>
            </a:r>
            <a:r>
              <a:rPr lang="en-US" u="heavy" dirty="0">
                <a:uFill>
                  <a:solidFill>
                    <a:srgbClr val="000000"/>
                  </a:solidFill>
                </a:uFill>
                <a:latin typeface="Bahnschrift Light Condensed" pitchFamily="34" charset="0"/>
                <a:cs typeface="Arial"/>
              </a:rPr>
              <a:t>our </a:t>
            </a:r>
            <a:r>
              <a:rPr lang="en-US" u="heavy" spc="-5" dirty="0">
                <a:uFill>
                  <a:solidFill>
                    <a:srgbClr val="000000"/>
                  </a:solidFill>
                </a:uFill>
                <a:latin typeface="Bahnschrift Light Condensed" pitchFamily="34" charset="0"/>
                <a:cs typeface="Arial"/>
              </a:rPr>
              <a:t>feet</a:t>
            </a:r>
            <a:r>
              <a:rPr lang="en-US" spc="-5" dirty="0">
                <a:latin typeface="Bahnschrift Light Condensed" pitchFamily="34" charset="0"/>
                <a:cs typeface="Arial"/>
              </a:rPr>
              <a:t>, </a:t>
            </a:r>
            <a:r>
              <a:rPr lang="en-US" dirty="0">
                <a:latin typeface="Bahnschrift Light Condensed" pitchFamily="34" charset="0"/>
                <a:cs typeface="Arial"/>
              </a:rPr>
              <a:t>while </a:t>
            </a:r>
            <a:r>
              <a:rPr lang="en-US" u="heavy" dirty="0">
                <a:uFill>
                  <a:solidFill>
                    <a:srgbClr val="000000"/>
                  </a:solidFill>
                </a:uFill>
                <a:latin typeface="Bahnschrift Light Condensed" pitchFamily="34" charset="0"/>
                <a:cs typeface="Arial"/>
              </a:rPr>
              <a:t>buying a  lipstick</a:t>
            </a:r>
            <a:r>
              <a:rPr lang="en-US" dirty="0">
                <a:latin typeface="Bahnschrift Light Condensed" pitchFamily="34" charset="0"/>
                <a:cs typeface="Arial"/>
              </a:rPr>
              <a:t> we </a:t>
            </a:r>
            <a:r>
              <a:rPr lang="en-US" spc="-5" dirty="0">
                <a:latin typeface="Bahnschrift Light Condensed" pitchFamily="34" charset="0"/>
                <a:cs typeface="Arial"/>
              </a:rPr>
              <a:t>are </a:t>
            </a:r>
            <a:r>
              <a:rPr lang="en-US" dirty="0">
                <a:latin typeface="Bahnschrift Light Condensed" pitchFamily="34" charset="0"/>
                <a:cs typeface="Arial"/>
              </a:rPr>
              <a:t>actually paying </a:t>
            </a:r>
            <a:r>
              <a:rPr lang="en-US" spc="-5" dirty="0">
                <a:latin typeface="Bahnschrift Light Condensed" pitchFamily="34" charset="0"/>
                <a:cs typeface="Arial"/>
              </a:rPr>
              <a:t>for </a:t>
            </a:r>
            <a:r>
              <a:rPr lang="en-US" u="heavy" dirty="0">
                <a:uFill>
                  <a:solidFill>
                    <a:srgbClr val="000000"/>
                  </a:solidFill>
                </a:uFill>
                <a:latin typeface="Bahnschrift Light Condensed" pitchFamily="34" charset="0"/>
                <a:cs typeface="Arial"/>
              </a:rPr>
              <a:t>beauty  because lipstick</a:t>
            </a:r>
            <a:r>
              <a:rPr lang="en-US" dirty="0">
                <a:latin typeface="Bahnschrift Light Condensed" pitchFamily="34" charset="0"/>
                <a:cs typeface="Arial"/>
              </a:rPr>
              <a:t> is likely </a:t>
            </a:r>
            <a:r>
              <a:rPr lang="en-US" spc="-5" dirty="0">
                <a:latin typeface="Bahnschrift Light Condensed" pitchFamily="34" charset="0"/>
                <a:cs typeface="Arial"/>
              </a:rPr>
              <a:t>to </a:t>
            </a:r>
            <a:r>
              <a:rPr lang="en-US" dirty="0">
                <a:latin typeface="Bahnschrift Light Condensed" pitchFamily="34" charset="0"/>
                <a:cs typeface="Arial"/>
              </a:rPr>
              <a:t>make us look</a:t>
            </a:r>
            <a:r>
              <a:rPr lang="en-US" spc="-145" dirty="0">
                <a:latin typeface="Bahnschrift Light Condensed" pitchFamily="34" charset="0"/>
                <a:cs typeface="Arial"/>
              </a:rPr>
              <a:t> </a:t>
            </a:r>
            <a:r>
              <a:rPr lang="en-US" spc="5" dirty="0">
                <a:latin typeface="Bahnschrift Light Condensed" pitchFamily="34" charset="0"/>
                <a:cs typeface="Arial"/>
              </a:rPr>
              <a:t>good.</a:t>
            </a:r>
            <a:endParaRPr lang="en-US" dirty="0">
              <a:latin typeface="Bahnschrift Light Condensed" pitchFamily="34" charset="0"/>
              <a:cs typeface="Arial"/>
            </a:endParaRPr>
          </a:p>
          <a:p>
            <a:endParaRPr lang="en-IN" dirty="0"/>
          </a:p>
        </p:txBody>
      </p:sp>
    </p:spTree>
    <p:extLst>
      <p:ext uri="{BB962C8B-B14F-4D97-AF65-F5344CB8AC3E}">
        <p14:creationId xmlns:p14="http://schemas.microsoft.com/office/powerpoint/2010/main" val="3156177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23528" y="332656"/>
            <a:ext cx="8521824" cy="4752528"/>
          </a:xfrm>
        </p:spPr>
        <p:txBody>
          <a:bodyPr>
            <a:normAutofit/>
          </a:bodyPr>
          <a:lstStyle/>
          <a:p>
            <a:pPr marL="354965" marR="5080" indent="-342900">
              <a:lnSpc>
                <a:spcPct val="100000"/>
              </a:lnSpc>
              <a:spcBef>
                <a:spcPts val="105"/>
              </a:spcBef>
              <a:buFont typeface="Wingdings" pitchFamily="2" charset="2"/>
              <a:buChar char="Ø"/>
              <a:tabLst>
                <a:tab pos="332740" algn="l"/>
              </a:tabLst>
            </a:pPr>
            <a:r>
              <a:rPr lang="en-US" sz="2400" spc="-5" dirty="0" smtClean="0">
                <a:solidFill>
                  <a:schemeClr val="tx1"/>
                </a:solidFill>
                <a:latin typeface="Bahnschrift Light Condensed" pitchFamily="34" charset="0"/>
                <a:cs typeface="Arial"/>
              </a:rPr>
              <a:t>     </a:t>
            </a:r>
            <a:r>
              <a:rPr lang="en-US" sz="2800" spc="-5" dirty="0" smtClean="0">
                <a:solidFill>
                  <a:schemeClr val="tx1"/>
                </a:solidFill>
                <a:latin typeface="Bahnschrift Light Condensed" pitchFamily="34" charset="0"/>
                <a:cs typeface="Arial"/>
              </a:rPr>
              <a:t>It </a:t>
            </a:r>
            <a:r>
              <a:rPr lang="en-US" sz="2800" dirty="0">
                <a:solidFill>
                  <a:schemeClr val="tx1"/>
                </a:solidFill>
                <a:latin typeface="Bahnschrift Light Condensed" pitchFamily="34" charset="0"/>
                <a:cs typeface="Arial"/>
              </a:rPr>
              <a:t>is </a:t>
            </a:r>
            <a:r>
              <a:rPr lang="en-US" sz="2800" spc="-5" dirty="0">
                <a:solidFill>
                  <a:schemeClr val="tx1"/>
                </a:solidFill>
                <a:latin typeface="Bahnschrift Light Condensed" pitchFamily="34" charset="0"/>
                <a:cs typeface="Arial"/>
              </a:rPr>
              <a:t>important </a:t>
            </a:r>
            <a:r>
              <a:rPr lang="en-US" sz="2800" spc="-10" dirty="0">
                <a:solidFill>
                  <a:schemeClr val="tx1"/>
                </a:solidFill>
                <a:latin typeface="Bahnschrift Light Condensed" pitchFamily="34" charset="0"/>
                <a:cs typeface="Arial"/>
              </a:rPr>
              <a:t>to </a:t>
            </a:r>
            <a:r>
              <a:rPr lang="en-US" sz="2800" spc="-5" dirty="0">
                <a:solidFill>
                  <a:schemeClr val="tx1"/>
                </a:solidFill>
                <a:latin typeface="Bahnschrift Light Condensed" pitchFamily="34" charset="0"/>
                <a:cs typeface="Arial"/>
              </a:rPr>
              <a:t>note that </a:t>
            </a:r>
            <a:r>
              <a:rPr lang="en-US" sz="2800" dirty="0">
                <a:solidFill>
                  <a:schemeClr val="tx1"/>
                </a:solidFill>
                <a:latin typeface="Bahnschrift Light Condensed" pitchFamily="34" charset="0"/>
                <a:cs typeface="Arial"/>
              </a:rPr>
              <a:t>people </a:t>
            </a:r>
            <a:r>
              <a:rPr lang="en-US" sz="2800" spc="-5" dirty="0">
                <a:solidFill>
                  <a:schemeClr val="tx1"/>
                </a:solidFill>
                <a:latin typeface="Bahnschrift Light Condensed" pitchFamily="34" charset="0"/>
                <a:cs typeface="Arial"/>
              </a:rPr>
              <a:t>generally want  to </a:t>
            </a:r>
            <a:r>
              <a:rPr lang="en-US" sz="2800" u="heavy" spc="-5" dirty="0">
                <a:solidFill>
                  <a:schemeClr val="tx1"/>
                </a:solidFill>
                <a:uFill>
                  <a:solidFill>
                    <a:srgbClr val="000000"/>
                  </a:solidFill>
                </a:uFill>
                <a:latin typeface="Bahnschrift Light Condensed" pitchFamily="34" charset="0"/>
                <a:cs typeface="Arial"/>
              </a:rPr>
              <a:t>acquire the benefits </a:t>
            </a:r>
            <a:r>
              <a:rPr lang="en-US" sz="2800" u="heavy" dirty="0">
                <a:solidFill>
                  <a:schemeClr val="tx1"/>
                </a:solidFill>
                <a:uFill>
                  <a:solidFill>
                    <a:srgbClr val="000000"/>
                  </a:solidFill>
                </a:uFill>
                <a:latin typeface="Bahnschrift Light Condensed" pitchFamily="34" charset="0"/>
                <a:cs typeface="Arial"/>
              </a:rPr>
              <a:t>of </a:t>
            </a:r>
            <a:r>
              <a:rPr lang="en-US" sz="2800" u="heavy" spc="-5" dirty="0">
                <a:solidFill>
                  <a:schemeClr val="tx1"/>
                </a:solidFill>
                <a:uFill>
                  <a:solidFill>
                    <a:srgbClr val="000000"/>
                  </a:solidFill>
                </a:uFill>
                <a:latin typeface="Bahnschrift Light Condensed" pitchFamily="34" charset="0"/>
                <a:cs typeface="Arial"/>
              </a:rPr>
              <a:t>the product</a:t>
            </a:r>
            <a:r>
              <a:rPr lang="en-US" sz="2800" spc="-5" dirty="0">
                <a:solidFill>
                  <a:schemeClr val="tx1"/>
                </a:solidFill>
                <a:latin typeface="Bahnschrift Light Condensed" pitchFamily="34" charset="0"/>
                <a:cs typeface="Arial"/>
              </a:rPr>
              <a:t>, rather  </a:t>
            </a:r>
            <a:r>
              <a:rPr lang="en-US" sz="2800" dirty="0">
                <a:solidFill>
                  <a:schemeClr val="tx1"/>
                </a:solidFill>
                <a:latin typeface="Bahnschrift Light Condensed" pitchFamily="34" charset="0"/>
                <a:cs typeface="Arial"/>
              </a:rPr>
              <a:t>than its </a:t>
            </a:r>
            <a:r>
              <a:rPr lang="en-US" sz="2800" spc="-5" dirty="0">
                <a:solidFill>
                  <a:schemeClr val="tx1"/>
                </a:solidFill>
                <a:latin typeface="Bahnschrift Light Condensed" pitchFamily="34" charset="0"/>
                <a:cs typeface="Arial"/>
              </a:rPr>
              <a:t>features. For </a:t>
            </a:r>
            <a:r>
              <a:rPr lang="en-US" sz="2800" dirty="0">
                <a:solidFill>
                  <a:schemeClr val="tx1"/>
                </a:solidFill>
                <a:latin typeface="Bahnschrift Light Condensed" pitchFamily="34" charset="0"/>
                <a:cs typeface="Arial"/>
              </a:rPr>
              <a:t>example </a:t>
            </a:r>
            <a:r>
              <a:rPr lang="en-US" sz="2800" spc="-5" dirty="0">
                <a:solidFill>
                  <a:schemeClr val="tx1"/>
                </a:solidFill>
                <a:latin typeface="Bahnschrift Light Condensed" pitchFamily="34" charset="0"/>
                <a:cs typeface="Arial"/>
              </a:rPr>
              <a:t>for buying </a:t>
            </a:r>
            <a:r>
              <a:rPr lang="en-US" sz="2800" dirty="0">
                <a:solidFill>
                  <a:schemeClr val="tx1"/>
                </a:solidFill>
                <a:latin typeface="Bahnschrift Light Condensed" pitchFamily="34" charset="0"/>
                <a:cs typeface="Arial"/>
              </a:rPr>
              <a:t>a </a:t>
            </a:r>
            <a:r>
              <a:rPr lang="en-US" sz="2800" u="heavy" dirty="0">
                <a:solidFill>
                  <a:schemeClr val="tx1"/>
                </a:solidFill>
                <a:uFill>
                  <a:solidFill>
                    <a:srgbClr val="000000"/>
                  </a:solidFill>
                </a:uFill>
                <a:latin typeface="Bahnschrift Light Condensed" pitchFamily="34" charset="0"/>
                <a:cs typeface="Arial"/>
              </a:rPr>
              <a:t> motor </a:t>
            </a:r>
            <a:r>
              <a:rPr lang="en-US" sz="2800" u="heavy" spc="-5" dirty="0">
                <a:solidFill>
                  <a:schemeClr val="tx1"/>
                </a:solidFill>
                <a:uFill>
                  <a:solidFill>
                    <a:srgbClr val="000000"/>
                  </a:solidFill>
                </a:uFill>
                <a:latin typeface="Bahnschrift Light Condensed" pitchFamily="34" charset="0"/>
                <a:cs typeface="Arial"/>
              </a:rPr>
              <a:t>car</a:t>
            </a:r>
            <a:r>
              <a:rPr lang="en-US" sz="2800" spc="-5" dirty="0">
                <a:solidFill>
                  <a:schemeClr val="tx1"/>
                </a:solidFill>
                <a:latin typeface="Bahnschrift Light Condensed" pitchFamily="34" charset="0"/>
                <a:cs typeface="Arial"/>
              </a:rPr>
              <a:t> </a:t>
            </a:r>
            <a:r>
              <a:rPr lang="en-US" sz="2800" dirty="0">
                <a:solidFill>
                  <a:schemeClr val="tx1"/>
                </a:solidFill>
                <a:latin typeface="Bahnschrift Light Condensed" pitchFamily="34" charset="0"/>
                <a:cs typeface="Arial"/>
              </a:rPr>
              <a:t>a person is buying </a:t>
            </a:r>
            <a:r>
              <a:rPr lang="en-US" sz="2800" spc="-5" dirty="0">
                <a:solidFill>
                  <a:schemeClr val="tx1"/>
                </a:solidFill>
                <a:latin typeface="Bahnschrift Light Condensed" pitchFamily="34" charset="0"/>
                <a:cs typeface="Arial"/>
              </a:rPr>
              <a:t>such </a:t>
            </a:r>
            <a:r>
              <a:rPr lang="en-US" sz="2800" dirty="0">
                <a:solidFill>
                  <a:schemeClr val="tx1"/>
                </a:solidFill>
                <a:latin typeface="Bahnschrift Light Condensed" pitchFamily="34" charset="0"/>
                <a:cs typeface="Arial"/>
              </a:rPr>
              <a:t>thing </a:t>
            </a:r>
            <a:r>
              <a:rPr lang="en-US" sz="2800" spc="-10" dirty="0">
                <a:solidFill>
                  <a:schemeClr val="tx1"/>
                </a:solidFill>
                <a:latin typeface="Bahnschrift Light Condensed" pitchFamily="34" charset="0"/>
                <a:cs typeface="Arial"/>
              </a:rPr>
              <a:t>as </a:t>
            </a:r>
            <a:r>
              <a:rPr lang="en-US" sz="2800" u="heavy" spc="-10" dirty="0">
                <a:solidFill>
                  <a:schemeClr val="tx1"/>
                </a:solidFill>
                <a:uFill>
                  <a:solidFill>
                    <a:srgbClr val="000000"/>
                  </a:solidFill>
                </a:uFill>
                <a:latin typeface="Bahnschrift Light Condensed" pitchFamily="34" charset="0"/>
                <a:cs typeface="Arial"/>
              </a:rPr>
              <a:t> </a:t>
            </a:r>
            <a:r>
              <a:rPr lang="en-US" sz="2800" u="heavy" dirty="0">
                <a:solidFill>
                  <a:schemeClr val="tx1"/>
                </a:solidFill>
                <a:uFill>
                  <a:solidFill>
                    <a:srgbClr val="000000"/>
                  </a:solidFill>
                </a:uFill>
                <a:latin typeface="Bahnschrift Light Condensed" pitchFamily="34" charset="0"/>
                <a:cs typeface="Arial"/>
              </a:rPr>
              <a:t>luxury </a:t>
            </a:r>
            <a:r>
              <a:rPr lang="en-US" sz="2800" u="heavy" spc="-5" dirty="0">
                <a:solidFill>
                  <a:schemeClr val="tx1"/>
                </a:solidFill>
                <a:uFill>
                  <a:solidFill>
                    <a:srgbClr val="000000"/>
                  </a:solidFill>
                </a:uFill>
                <a:latin typeface="Bahnschrift Light Condensed" pitchFamily="34" charset="0"/>
                <a:cs typeface="Arial"/>
              </a:rPr>
              <a:t>or </a:t>
            </a:r>
            <a:r>
              <a:rPr lang="en-US" sz="2800" u="heavy" dirty="0">
                <a:solidFill>
                  <a:schemeClr val="tx1"/>
                </a:solidFill>
                <a:uFill>
                  <a:solidFill>
                    <a:srgbClr val="000000"/>
                  </a:solidFill>
                </a:uFill>
                <a:latin typeface="Bahnschrift Light Condensed" pitchFamily="34" charset="0"/>
                <a:cs typeface="Arial"/>
              </a:rPr>
              <a:t>speed </a:t>
            </a:r>
            <a:r>
              <a:rPr lang="en-US" sz="2800" u="heavy" spc="-5" dirty="0">
                <a:solidFill>
                  <a:schemeClr val="tx1"/>
                </a:solidFill>
                <a:uFill>
                  <a:solidFill>
                    <a:srgbClr val="000000"/>
                  </a:solidFill>
                </a:uFill>
                <a:latin typeface="Bahnschrift Light Condensed" pitchFamily="34" charset="0"/>
                <a:cs typeface="Arial"/>
              </a:rPr>
              <a:t>or economy or status</a:t>
            </a:r>
            <a:r>
              <a:rPr lang="en-US" sz="2800" spc="-5" dirty="0">
                <a:solidFill>
                  <a:schemeClr val="tx1"/>
                </a:solidFill>
                <a:latin typeface="Bahnschrift Light Condensed" pitchFamily="34" charset="0"/>
                <a:cs typeface="Arial"/>
              </a:rPr>
              <a:t>. </a:t>
            </a:r>
            <a:r>
              <a:rPr lang="en-US" sz="2800" dirty="0" smtClean="0">
                <a:solidFill>
                  <a:schemeClr val="tx1"/>
                </a:solidFill>
                <a:latin typeface="Bahnschrift Light Condensed" pitchFamily="34" charset="0"/>
                <a:cs typeface="Arial"/>
              </a:rPr>
              <a:t>The </a:t>
            </a:r>
            <a:r>
              <a:rPr lang="en-US" sz="2800" spc="-5" dirty="0">
                <a:solidFill>
                  <a:schemeClr val="tx1"/>
                </a:solidFill>
                <a:latin typeface="Bahnschrift Light Condensed" pitchFamily="34" charset="0"/>
                <a:cs typeface="Arial"/>
              </a:rPr>
              <a:t>facts  </a:t>
            </a:r>
            <a:r>
              <a:rPr lang="en-US" sz="2800" dirty="0">
                <a:solidFill>
                  <a:schemeClr val="tx1"/>
                </a:solidFill>
                <a:latin typeface="Bahnschrift Light Condensed" pitchFamily="34" charset="0"/>
                <a:cs typeface="Arial"/>
              </a:rPr>
              <a:t>that </a:t>
            </a:r>
            <a:r>
              <a:rPr lang="en-US" sz="2800" spc="-5" dirty="0">
                <a:solidFill>
                  <a:schemeClr val="tx1"/>
                </a:solidFill>
                <a:latin typeface="Bahnschrift Light Condensed" pitchFamily="34" charset="0"/>
                <a:cs typeface="Arial"/>
              </a:rPr>
              <a:t>these benefits are achieved by </a:t>
            </a:r>
            <a:r>
              <a:rPr lang="en-US" sz="2800" u="heavy" spc="-10" dirty="0">
                <a:solidFill>
                  <a:schemeClr val="tx1"/>
                </a:solidFill>
                <a:uFill>
                  <a:solidFill>
                    <a:srgbClr val="000000"/>
                  </a:solidFill>
                </a:uFill>
                <a:latin typeface="Bahnschrift Light Condensed" pitchFamily="34" charset="0"/>
                <a:cs typeface="Arial"/>
              </a:rPr>
              <a:t>differences  </a:t>
            </a:r>
            <a:r>
              <a:rPr lang="en-US" sz="2800" u="heavy" dirty="0">
                <a:solidFill>
                  <a:schemeClr val="tx1"/>
                </a:solidFill>
                <a:uFill>
                  <a:solidFill>
                    <a:srgbClr val="000000"/>
                  </a:solidFill>
                </a:uFill>
                <a:latin typeface="Bahnschrift Light Condensed" pitchFamily="34" charset="0"/>
                <a:cs typeface="Arial"/>
              </a:rPr>
              <a:t>in </a:t>
            </a:r>
            <a:r>
              <a:rPr lang="en-US" sz="2800" u="heavy" spc="-5" dirty="0">
                <a:solidFill>
                  <a:schemeClr val="tx1"/>
                </a:solidFill>
                <a:uFill>
                  <a:solidFill>
                    <a:srgbClr val="000000"/>
                  </a:solidFill>
                </a:uFill>
                <a:latin typeface="Bahnschrift Light Condensed" pitchFamily="34" charset="0"/>
                <a:cs typeface="Arial"/>
              </a:rPr>
              <a:t>engine </a:t>
            </a:r>
            <a:r>
              <a:rPr lang="en-US" sz="2800" u="heavy" dirty="0">
                <a:solidFill>
                  <a:schemeClr val="tx1"/>
                </a:solidFill>
                <a:uFill>
                  <a:solidFill>
                    <a:srgbClr val="000000"/>
                  </a:solidFill>
                </a:uFill>
                <a:latin typeface="Bahnschrift Light Condensed" pitchFamily="34" charset="0"/>
                <a:cs typeface="Arial"/>
              </a:rPr>
              <a:t>size suspension </a:t>
            </a:r>
            <a:r>
              <a:rPr lang="en-US" sz="2800" u="heavy" spc="-5" dirty="0">
                <a:solidFill>
                  <a:schemeClr val="tx1"/>
                </a:solidFill>
                <a:uFill>
                  <a:solidFill>
                    <a:srgbClr val="000000"/>
                  </a:solidFill>
                </a:uFill>
                <a:latin typeface="Bahnschrift Light Condensed" pitchFamily="34" charset="0"/>
                <a:cs typeface="Arial"/>
              </a:rPr>
              <a:t>design or </a:t>
            </a:r>
            <a:r>
              <a:rPr lang="en-US" sz="2800" u="heavy" dirty="0">
                <a:solidFill>
                  <a:schemeClr val="tx1"/>
                </a:solidFill>
                <a:uFill>
                  <a:solidFill>
                    <a:srgbClr val="000000"/>
                  </a:solidFill>
                </a:uFill>
                <a:latin typeface="Bahnschrift Light Condensed" pitchFamily="34" charset="0"/>
                <a:cs typeface="Arial"/>
              </a:rPr>
              <a:t>paintwork is </a:t>
            </a:r>
            <a:r>
              <a:rPr lang="en-US" sz="2800" dirty="0">
                <a:solidFill>
                  <a:schemeClr val="tx1"/>
                </a:solidFill>
                <a:latin typeface="Bahnschrift Light Condensed" pitchFamily="34" charset="0"/>
                <a:cs typeface="Arial"/>
              </a:rPr>
              <a:t> really of </a:t>
            </a:r>
            <a:r>
              <a:rPr lang="en-US" sz="2800" spc="-5" dirty="0">
                <a:solidFill>
                  <a:schemeClr val="tx1"/>
                </a:solidFill>
                <a:latin typeface="Bahnschrift Light Condensed" pitchFamily="34" charset="0"/>
                <a:cs typeface="Arial"/>
              </a:rPr>
              <a:t>secondary interest. </a:t>
            </a:r>
            <a:r>
              <a:rPr lang="en-US" sz="2800" dirty="0">
                <a:solidFill>
                  <a:schemeClr val="tx1"/>
                </a:solidFill>
                <a:latin typeface="Bahnschrift Light Condensed" pitchFamily="34" charset="0"/>
                <a:cs typeface="Arial"/>
              </a:rPr>
              <a:t>All </a:t>
            </a:r>
            <a:r>
              <a:rPr lang="en-US" sz="2800" spc="-5" dirty="0">
                <a:solidFill>
                  <a:schemeClr val="tx1"/>
                </a:solidFill>
                <a:latin typeface="Bahnschrift Light Condensed" pitchFamily="34" charset="0"/>
                <a:cs typeface="Arial"/>
              </a:rPr>
              <a:t>the  </a:t>
            </a:r>
            <a:r>
              <a:rPr lang="en-US" sz="2800" dirty="0">
                <a:solidFill>
                  <a:schemeClr val="tx1"/>
                </a:solidFill>
                <a:latin typeface="Bahnschrift Light Condensed" pitchFamily="34" charset="0"/>
                <a:cs typeface="Arial"/>
              </a:rPr>
              <a:t>organizations are </a:t>
            </a:r>
            <a:r>
              <a:rPr lang="en-US" sz="2800" u="heavy" dirty="0">
                <a:solidFill>
                  <a:schemeClr val="tx1"/>
                </a:solidFill>
                <a:uFill>
                  <a:solidFill>
                    <a:srgbClr val="000000"/>
                  </a:solidFill>
                </a:uFill>
                <a:latin typeface="Bahnschrift Light Condensed" pitchFamily="34" charset="0"/>
                <a:cs typeface="Arial"/>
              </a:rPr>
              <a:t>selling </a:t>
            </a:r>
            <a:r>
              <a:rPr lang="en-US" sz="2800" u="heavy" spc="-5" dirty="0">
                <a:solidFill>
                  <a:schemeClr val="tx1"/>
                </a:solidFill>
                <a:uFill>
                  <a:solidFill>
                    <a:srgbClr val="000000"/>
                  </a:solidFill>
                </a:uFill>
                <a:latin typeface="Bahnschrift Light Condensed" pitchFamily="34" charset="0"/>
                <a:cs typeface="Arial"/>
              </a:rPr>
              <a:t>benefits</a:t>
            </a:r>
            <a:r>
              <a:rPr lang="en-US" sz="2800" spc="-5" dirty="0">
                <a:solidFill>
                  <a:schemeClr val="tx1"/>
                </a:solidFill>
                <a:latin typeface="Bahnschrift Light Condensed" pitchFamily="34" charset="0"/>
                <a:cs typeface="Arial"/>
              </a:rPr>
              <a:t> </a:t>
            </a:r>
            <a:r>
              <a:rPr lang="en-US" sz="2800" dirty="0">
                <a:solidFill>
                  <a:schemeClr val="tx1"/>
                </a:solidFill>
                <a:latin typeface="Bahnschrift Light Condensed" pitchFamily="34" charset="0"/>
                <a:cs typeface="Arial"/>
              </a:rPr>
              <a:t>of the </a:t>
            </a:r>
            <a:r>
              <a:rPr lang="en-US" sz="2800" spc="-5" dirty="0">
                <a:solidFill>
                  <a:schemeClr val="tx1"/>
                </a:solidFill>
                <a:latin typeface="Bahnschrift Light Condensed" pitchFamily="34" charset="0"/>
                <a:cs typeface="Arial"/>
              </a:rPr>
              <a:t>product  to </a:t>
            </a:r>
            <a:r>
              <a:rPr lang="en-US" sz="2800" dirty="0">
                <a:solidFill>
                  <a:schemeClr val="tx1"/>
                </a:solidFill>
                <a:latin typeface="Bahnschrift Light Condensed" pitchFamily="34" charset="0"/>
                <a:cs typeface="Arial"/>
              </a:rPr>
              <a:t>their</a:t>
            </a:r>
            <a:r>
              <a:rPr lang="en-US" sz="2800" spc="-45" dirty="0">
                <a:solidFill>
                  <a:schemeClr val="tx1"/>
                </a:solidFill>
                <a:latin typeface="Bahnschrift Light Condensed" pitchFamily="34" charset="0"/>
                <a:cs typeface="Arial"/>
              </a:rPr>
              <a:t> </a:t>
            </a:r>
            <a:r>
              <a:rPr lang="en-US" sz="2800" dirty="0">
                <a:solidFill>
                  <a:schemeClr val="tx1"/>
                </a:solidFill>
                <a:latin typeface="Bahnschrift Light Condensed" pitchFamily="34" charset="0"/>
                <a:cs typeface="Arial"/>
              </a:rPr>
              <a:t>customers</a:t>
            </a:r>
            <a:r>
              <a:rPr lang="en-US" sz="2800" dirty="0">
                <a:latin typeface="Bahnschrift Light Condensed" pitchFamily="34" charset="0"/>
                <a:cs typeface="Arial"/>
              </a:rPr>
              <a:t>.</a:t>
            </a:r>
            <a:endParaRPr lang="en-US" sz="2800" dirty="0">
              <a:latin typeface="Bahnschrift Light Condensed" pitchFamily="34" charset="0"/>
              <a:cs typeface="Arial"/>
            </a:endParaRPr>
          </a:p>
        </p:txBody>
      </p:sp>
    </p:spTree>
    <p:extLst>
      <p:ext uri="{BB962C8B-B14F-4D97-AF65-F5344CB8AC3E}">
        <p14:creationId xmlns:p14="http://schemas.microsoft.com/office/powerpoint/2010/main" val="2115320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852936"/>
            <a:ext cx="8280920" cy="2727176"/>
          </a:xfrm>
        </p:spPr>
        <p:txBody>
          <a:bodyPr>
            <a:normAutofit fontScale="90000"/>
          </a:bodyPr>
          <a:lstStyle/>
          <a:p>
            <a:pPr marL="12065" marR="6350">
              <a:lnSpc>
                <a:spcPct val="100000"/>
              </a:lnSpc>
              <a:spcBef>
                <a:spcPts val="105"/>
              </a:spcBef>
              <a:tabLst>
                <a:tab pos="332740" algn="l"/>
              </a:tabLst>
            </a:pPr>
            <a:r>
              <a:rPr lang="en-US" sz="3100" spc="5" dirty="0">
                <a:solidFill>
                  <a:schemeClr val="tx1"/>
                </a:solidFill>
                <a:latin typeface="Bahnschrift Light Condensed" pitchFamily="34" charset="0"/>
                <a:cs typeface="Arial"/>
              </a:rPr>
              <a:t>The </a:t>
            </a:r>
            <a:r>
              <a:rPr lang="en-US" sz="3100" dirty="0">
                <a:solidFill>
                  <a:schemeClr val="tx1"/>
                </a:solidFill>
                <a:latin typeface="Bahnschrift Light Condensed" pitchFamily="34" charset="0"/>
                <a:cs typeface="Arial"/>
              </a:rPr>
              <a:t>range of </a:t>
            </a:r>
            <a:r>
              <a:rPr lang="en-US" sz="3100" spc="-5" dirty="0">
                <a:solidFill>
                  <a:schemeClr val="tx1"/>
                </a:solidFill>
                <a:latin typeface="Bahnschrift Light Condensed" pitchFamily="34" charset="0"/>
                <a:cs typeface="Arial"/>
              </a:rPr>
              <a:t>products </a:t>
            </a:r>
            <a:r>
              <a:rPr lang="en-US" sz="3100" spc="-10" dirty="0">
                <a:solidFill>
                  <a:schemeClr val="tx1"/>
                </a:solidFill>
                <a:latin typeface="Bahnschrift Light Condensed" pitchFamily="34" charset="0"/>
                <a:cs typeface="Arial"/>
              </a:rPr>
              <a:t>offered </a:t>
            </a:r>
            <a:r>
              <a:rPr lang="en-US" sz="3100" dirty="0">
                <a:solidFill>
                  <a:schemeClr val="tx1"/>
                </a:solidFill>
                <a:latin typeface="Bahnschrift Light Condensed" pitchFamily="34" charset="0"/>
                <a:cs typeface="Arial"/>
              </a:rPr>
              <a:t>by </a:t>
            </a:r>
            <a:r>
              <a:rPr lang="en-US" sz="3100" spc="-10" dirty="0">
                <a:solidFill>
                  <a:schemeClr val="tx1"/>
                </a:solidFill>
                <a:latin typeface="Bahnschrift Light Condensed" pitchFamily="34" charset="0"/>
                <a:cs typeface="Arial"/>
              </a:rPr>
              <a:t>an  </a:t>
            </a:r>
            <a:r>
              <a:rPr lang="en-US" sz="3100" dirty="0">
                <a:solidFill>
                  <a:schemeClr val="tx1"/>
                </a:solidFill>
                <a:latin typeface="Bahnschrift Light Condensed" pitchFamily="34" charset="0"/>
                <a:cs typeface="Arial"/>
              </a:rPr>
              <a:t>organization is called the product</a:t>
            </a:r>
            <a:r>
              <a:rPr lang="en-US" sz="3100" spc="-140" dirty="0">
                <a:solidFill>
                  <a:schemeClr val="tx1"/>
                </a:solidFill>
                <a:latin typeface="Bahnschrift Light Condensed" pitchFamily="34" charset="0"/>
                <a:cs typeface="Arial"/>
              </a:rPr>
              <a:t> </a:t>
            </a:r>
            <a:r>
              <a:rPr lang="en-US" sz="3100" dirty="0">
                <a:solidFill>
                  <a:schemeClr val="tx1"/>
                </a:solidFill>
                <a:latin typeface="Bahnschrift Light Condensed" pitchFamily="34" charset="0"/>
                <a:cs typeface="Arial"/>
              </a:rPr>
              <a:t>mix.</a:t>
            </a:r>
            <a:br>
              <a:rPr lang="en-US" sz="3100" dirty="0">
                <a:solidFill>
                  <a:schemeClr val="tx1"/>
                </a:solidFill>
                <a:latin typeface="Bahnschrift Light Condensed" pitchFamily="34" charset="0"/>
                <a:cs typeface="Arial"/>
              </a:rPr>
            </a:br>
            <a:r>
              <a:rPr lang="en-US" sz="3100" dirty="0" smtClean="0">
                <a:solidFill>
                  <a:schemeClr val="tx1"/>
                </a:solidFill>
                <a:latin typeface="Bahnschrift Light Condensed" pitchFamily="34" charset="0"/>
                <a:cs typeface="Arial"/>
              </a:rPr>
              <a:t/>
            </a:r>
            <a:br>
              <a:rPr lang="en-US" sz="3100" dirty="0" smtClean="0">
                <a:solidFill>
                  <a:schemeClr val="tx1"/>
                </a:solidFill>
                <a:latin typeface="Bahnschrift Light Condensed" pitchFamily="34" charset="0"/>
                <a:cs typeface="Arial"/>
              </a:rPr>
            </a:br>
            <a:r>
              <a:rPr lang="en-US" sz="3100" dirty="0" smtClean="0">
                <a:solidFill>
                  <a:schemeClr val="tx1"/>
                </a:solidFill>
                <a:latin typeface="Bahnschrift Light Condensed" pitchFamily="34" charset="0"/>
                <a:cs typeface="Arial"/>
              </a:rPr>
              <a:t>Motor </a:t>
            </a:r>
            <a:r>
              <a:rPr lang="en-US" sz="3100" spc="-5" dirty="0">
                <a:solidFill>
                  <a:schemeClr val="tx1"/>
                </a:solidFill>
                <a:latin typeface="Bahnschrift Light Condensed" pitchFamily="34" charset="0"/>
                <a:cs typeface="Arial"/>
              </a:rPr>
              <a:t>car manufacturer- cheap, </a:t>
            </a:r>
            <a:r>
              <a:rPr lang="en-US" sz="3100" dirty="0">
                <a:solidFill>
                  <a:schemeClr val="tx1"/>
                </a:solidFill>
                <a:latin typeface="Bahnschrift Light Condensed" pitchFamily="34" charset="0"/>
                <a:cs typeface="Arial"/>
              </a:rPr>
              <a:t>basic </a:t>
            </a:r>
            <a:r>
              <a:rPr lang="en-US" sz="3100" spc="-5" dirty="0">
                <a:solidFill>
                  <a:schemeClr val="tx1"/>
                </a:solidFill>
                <a:latin typeface="Bahnschrift Light Condensed" pitchFamily="34" charset="0"/>
                <a:cs typeface="Arial"/>
              </a:rPr>
              <a:t>family  </a:t>
            </a:r>
            <a:r>
              <a:rPr lang="en-US" sz="3100" dirty="0">
                <a:solidFill>
                  <a:schemeClr val="tx1"/>
                </a:solidFill>
                <a:latin typeface="Bahnschrift Light Condensed" pitchFamily="34" charset="0"/>
                <a:cs typeface="Arial"/>
              </a:rPr>
              <a:t>runabouts, medium prices family </a:t>
            </a:r>
            <a:r>
              <a:rPr lang="en-US" sz="3100" spc="-5" dirty="0">
                <a:solidFill>
                  <a:schemeClr val="tx1"/>
                </a:solidFill>
                <a:latin typeface="Bahnschrift Light Condensed" pitchFamily="34" charset="0"/>
                <a:cs typeface="Arial"/>
              </a:rPr>
              <a:t>saloons, estate  </a:t>
            </a:r>
            <a:r>
              <a:rPr lang="en-US" sz="3100" dirty="0">
                <a:solidFill>
                  <a:schemeClr val="tx1"/>
                </a:solidFill>
                <a:latin typeface="Bahnschrift Light Condensed" pitchFamily="34" charset="0"/>
                <a:cs typeface="Arial"/>
              </a:rPr>
              <a:t>cars, executive </a:t>
            </a:r>
            <a:r>
              <a:rPr lang="en-US" sz="3100" spc="-5" dirty="0">
                <a:solidFill>
                  <a:schemeClr val="tx1"/>
                </a:solidFill>
                <a:latin typeface="Bahnschrift Light Condensed" pitchFamily="34" charset="0"/>
                <a:cs typeface="Arial"/>
              </a:rPr>
              <a:t>saloons, and sports </a:t>
            </a:r>
            <a:r>
              <a:rPr lang="en-US" sz="3100" dirty="0">
                <a:solidFill>
                  <a:schemeClr val="tx1"/>
                </a:solidFill>
                <a:latin typeface="Bahnschrift Light Condensed" pitchFamily="34" charset="0"/>
                <a:cs typeface="Arial"/>
              </a:rPr>
              <a:t>cars. Within  most </a:t>
            </a:r>
            <a:r>
              <a:rPr lang="en-US" sz="3100" spc="-5" dirty="0">
                <a:solidFill>
                  <a:schemeClr val="tx1"/>
                </a:solidFill>
                <a:latin typeface="Bahnschrift Light Condensed" pitchFamily="34" charset="0"/>
                <a:cs typeface="Arial"/>
              </a:rPr>
              <a:t>of these product </a:t>
            </a:r>
            <a:r>
              <a:rPr lang="en-US" sz="3100" dirty="0">
                <a:solidFill>
                  <a:schemeClr val="tx1"/>
                </a:solidFill>
                <a:latin typeface="Bahnschrift Light Condensed" pitchFamily="34" charset="0"/>
                <a:cs typeface="Arial"/>
              </a:rPr>
              <a:t>lines, </a:t>
            </a:r>
            <a:r>
              <a:rPr lang="en-US" sz="3100" spc="-5" dirty="0">
                <a:solidFill>
                  <a:schemeClr val="tx1"/>
                </a:solidFill>
                <a:latin typeface="Bahnschrift Light Condensed" pitchFamily="34" charset="0"/>
                <a:cs typeface="Arial"/>
              </a:rPr>
              <a:t>various refinement  </a:t>
            </a:r>
            <a:r>
              <a:rPr lang="en-US" sz="3100" dirty="0">
                <a:solidFill>
                  <a:schemeClr val="tx1"/>
                </a:solidFill>
                <a:latin typeface="Bahnschrift Light Condensed" pitchFamily="34" charset="0"/>
                <a:cs typeface="Arial"/>
              </a:rPr>
              <a:t>can be </a:t>
            </a:r>
            <a:r>
              <a:rPr lang="en-US" sz="3100" spc="-10" dirty="0">
                <a:solidFill>
                  <a:schemeClr val="tx1"/>
                </a:solidFill>
                <a:latin typeface="Bahnschrift Light Condensed" pitchFamily="34" charset="0"/>
                <a:cs typeface="Arial"/>
              </a:rPr>
              <a:t>offered </a:t>
            </a:r>
            <a:r>
              <a:rPr lang="en-US" sz="3100" spc="-5" dirty="0">
                <a:solidFill>
                  <a:schemeClr val="tx1"/>
                </a:solidFill>
                <a:latin typeface="Bahnschrift Light Condensed" pitchFamily="34" charset="0"/>
                <a:cs typeface="Arial"/>
              </a:rPr>
              <a:t>e.g. two door </a:t>
            </a:r>
            <a:r>
              <a:rPr lang="en-US" sz="3100" dirty="0">
                <a:solidFill>
                  <a:schemeClr val="tx1"/>
                </a:solidFill>
                <a:latin typeface="Bahnschrift Light Condensed" pitchFamily="34" charset="0"/>
                <a:cs typeface="Arial"/>
              </a:rPr>
              <a:t>and </a:t>
            </a:r>
            <a:r>
              <a:rPr lang="en-US" sz="3100" spc="-5" dirty="0">
                <a:solidFill>
                  <a:schemeClr val="tx1"/>
                </a:solidFill>
                <a:latin typeface="Bahnschrift Light Condensed" pitchFamily="34" charset="0"/>
                <a:cs typeface="Arial"/>
              </a:rPr>
              <a:t>four door  </a:t>
            </a:r>
            <a:r>
              <a:rPr lang="en-US" sz="3100" dirty="0">
                <a:solidFill>
                  <a:schemeClr val="tx1"/>
                </a:solidFill>
                <a:latin typeface="Bahnschrift Light Condensed" pitchFamily="34" charset="0"/>
                <a:cs typeface="Arial"/>
              </a:rPr>
              <a:t>function of </a:t>
            </a:r>
            <a:r>
              <a:rPr lang="en-US" sz="3100" spc="-5" dirty="0">
                <a:solidFill>
                  <a:schemeClr val="tx1"/>
                </a:solidFill>
                <a:latin typeface="Bahnschrift Light Condensed" pitchFamily="34" charset="0"/>
                <a:cs typeface="Arial"/>
              </a:rPr>
              <a:t>the family saloons, </a:t>
            </a:r>
            <a:r>
              <a:rPr lang="en-US" sz="3100" dirty="0">
                <a:solidFill>
                  <a:schemeClr val="tx1"/>
                </a:solidFill>
                <a:latin typeface="Bahnschrift Light Condensed" pitchFamily="34" charset="0"/>
                <a:cs typeface="Arial"/>
              </a:rPr>
              <a:t>variations </a:t>
            </a:r>
            <a:r>
              <a:rPr lang="en-US" sz="3100" spc="-5" dirty="0">
                <a:solidFill>
                  <a:schemeClr val="tx1"/>
                </a:solidFill>
                <a:latin typeface="Bahnschrift Light Condensed" pitchFamily="34" charset="0"/>
                <a:cs typeface="Arial"/>
              </a:rPr>
              <a:t>in the  </a:t>
            </a:r>
            <a:r>
              <a:rPr lang="en-US" sz="3100" dirty="0">
                <a:solidFill>
                  <a:schemeClr val="tx1"/>
                </a:solidFill>
                <a:latin typeface="Bahnschrift Light Condensed" pitchFamily="34" charset="0"/>
                <a:cs typeface="Arial"/>
              </a:rPr>
              <a:t>engine size </a:t>
            </a:r>
            <a:r>
              <a:rPr lang="en-US" sz="3100" spc="5" dirty="0">
                <a:solidFill>
                  <a:schemeClr val="tx1"/>
                </a:solidFill>
                <a:latin typeface="Bahnschrift Light Condensed" pitchFamily="34" charset="0"/>
                <a:cs typeface="Arial"/>
              </a:rPr>
              <a:t>and </a:t>
            </a:r>
            <a:r>
              <a:rPr lang="en-US" sz="3100" dirty="0">
                <a:solidFill>
                  <a:schemeClr val="tx1"/>
                </a:solidFill>
                <a:latin typeface="Bahnschrift Light Condensed" pitchFamily="34" charset="0"/>
                <a:cs typeface="Arial"/>
              </a:rPr>
              <a:t>of course a </a:t>
            </a:r>
            <a:r>
              <a:rPr lang="en-US" sz="3100" spc="5" dirty="0">
                <a:solidFill>
                  <a:schemeClr val="tx1"/>
                </a:solidFill>
                <a:latin typeface="Bahnschrift Light Condensed" pitchFamily="34" charset="0"/>
                <a:cs typeface="Arial"/>
              </a:rPr>
              <a:t>range </a:t>
            </a:r>
            <a:r>
              <a:rPr lang="en-US" sz="3100" dirty="0">
                <a:solidFill>
                  <a:schemeClr val="tx1"/>
                </a:solidFill>
                <a:latin typeface="Bahnschrift Light Condensed" pitchFamily="34" charset="0"/>
                <a:cs typeface="Arial"/>
              </a:rPr>
              <a:t>of</a:t>
            </a:r>
            <a:r>
              <a:rPr lang="en-US" sz="3100" spc="-204" dirty="0">
                <a:solidFill>
                  <a:schemeClr val="tx1"/>
                </a:solidFill>
                <a:latin typeface="Bahnschrift Light Condensed" pitchFamily="34" charset="0"/>
                <a:cs typeface="Arial"/>
              </a:rPr>
              <a:t> </a:t>
            </a:r>
            <a:r>
              <a:rPr lang="en-US" sz="3100" dirty="0">
                <a:solidFill>
                  <a:schemeClr val="tx1"/>
                </a:solidFill>
                <a:latin typeface="Bahnschrift Light Condensed" pitchFamily="34" charset="0"/>
                <a:cs typeface="Arial"/>
              </a:rPr>
              <a:t>colors</a:t>
            </a:r>
            <a:r>
              <a:rPr lang="en-US" sz="3100" dirty="0">
                <a:latin typeface="Bahnschrift Light Condensed" pitchFamily="34" charset="0"/>
                <a:cs typeface="Arial"/>
              </a:rPr>
              <a:t>.</a:t>
            </a:r>
            <a:r>
              <a:rPr lang="en-US" sz="2800" dirty="0">
                <a:latin typeface="Arial"/>
                <a:cs typeface="Arial"/>
              </a:rPr>
              <a:t/>
            </a:r>
            <a:br>
              <a:rPr lang="en-US" sz="2800" dirty="0">
                <a:latin typeface="Arial"/>
                <a:cs typeface="Arial"/>
              </a:rPr>
            </a:br>
            <a:endParaRPr lang="en-IN" sz="2800" dirty="0"/>
          </a:p>
        </p:txBody>
      </p:sp>
    </p:spTree>
    <p:extLst>
      <p:ext uri="{BB962C8B-B14F-4D97-AF65-F5344CB8AC3E}">
        <p14:creationId xmlns:p14="http://schemas.microsoft.com/office/powerpoint/2010/main" val="981862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TotalTime>
  <Words>539</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M.PAPPATHI M.COM.,M.PHIL., ASSISTANT PROFESSOR,  II B.COM.,(CA) – PPT MARKETING MANAGEMENT, P.G DEPARTMENT OF COMMERCE(CA). </vt:lpstr>
      <vt:lpstr>Marketing Mix</vt:lpstr>
      <vt:lpstr>Meaning and Definition of Marketing mix</vt:lpstr>
      <vt:lpstr>Product - the product (or service) that the customer obtains Price - how much the customer pays for the product Place – how the product is distributed to the customer Promotion - how the customer is found and persuaded to buy the product </vt:lpstr>
      <vt:lpstr>According to Philip Kotler, ‘marketing mix is the mixture of controllable marketing variable that the firm uses to pursue the sought level of sales in the target market’</vt:lpstr>
      <vt:lpstr>PowerPoint Presentation</vt:lpstr>
      <vt:lpstr>  Product</vt:lpstr>
      <vt:lpstr>     It is important to note that people generally want  to acquire the benefits of the product, rather  than its features. For example for buying a  motor car a person is buying such thing as  luxury or speed or economy or status. The facts  that these benefits are achieved by differences  in engine size suspension design or paintwork is  really of secondary interest. All the  organizations are selling benefits of the product  to their customers.</vt:lpstr>
      <vt:lpstr>The range of products offered by an  organization is called the product mix.  Motor car manufacturer- cheap, basic family  runabouts, medium prices family saloons, estate  cars, executive saloons, and sports cars. Within  most of these product lines, various refinement  can be offered e.g. two door and four door  function of the family saloons, variations in the  engine size and of course a range of colors. </vt:lpstr>
      <vt:lpstr>Price</vt:lpstr>
      <vt:lpstr>The activities of competitors have an important  bearing on pricing decision.   The most obvious example is when a competitor’s  raises or lowers his prices. If your product can offer  no particular advantages over his, then if he drops  his price, you will have to follow suit.</vt:lpstr>
      <vt:lpstr>Place</vt:lpstr>
      <vt:lpstr>Promotion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M.PAPPATHI M.COM.,M.PHIL., ASSISTANT PROFESSOR,  II B.COM.,(CA) – PPT MARKETING MANAGEMENT, P.G DEPARTMENT OF COMMERCE(CA).</dc:title>
  <dc:creator>user</dc:creator>
  <cp:lastModifiedBy>user</cp:lastModifiedBy>
  <cp:revision>5</cp:revision>
  <dcterms:created xsi:type="dcterms:W3CDTF">2020-10-21T06:17:41Z</dcterms:created>
  <dcterms:modified xsi:type="dcterms:W3CDTF">2020-10-21T07:05:53Z</dcterms:modified>
</cp:coreProperties>
</file>