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3810C7-4043-44B3-A721-4EADFF104FDA}" type="datetimeFigureOut">
              <a:rPr lang="en-IN" smtClean="0"/>
              <a:t>21-10-2020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F28708-0D83-4452-B80A-B7E50DE7B21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23728" y="2060848"/>
            <a:ext cx="7182544" cy="1894362"/>
          </a:xfrm>
        </p:spPr>
        <p:txBody>
          <a:bodyPr>
            <a:normAutofit fontScale="90000"/>
          </a:bodyPr>
          <a:lstStyle/>
          <a:p>
            <a:r>
              <a:rPr lang="en-IN" sz="4400" spc="-5" dirty="0">
                <a:solidFill>
                  <a:srgbClr val="211203"/>
                </a:solidFill>
                <a:latin typeface="Times New Roman"/>
                <a:cs typeface="Times New Roman"/>
              </a:rPr>
              <a:t>Marketing  </a:t>
            </a:r>
            <a:r>
              <a:rPr lang="en-IN" sz="4400" dirty="0" smtClean="0">
                <a:solidFill>
                  <a:srgbClr val="211203"/>
                </a:solidFill>
                <a:latin typeface="Times New Roman"/>
                <a:cs typeface="Times New Roman"/>
              </a:rPr>
              <a:t>manage</a:t>
            </a:r>
            <a:r>
              <a:rPr lang="en-IN" sz="4400" spc="5" dirty="0" smtClean="0">
                <a:solidFill>
                  <a:srgbClr val="211203"/>
                </a:solidFill>
                <a:latin typeface="Times New Roman"/>
                <a:cs typeface="Times New Roman"/>
              </a:rPr>
              <a:t>m</a:t>
            </a:r>
            <a:r>
              <a:rPr lang="en-IN" sz="4400" dirty="0" smtClean="0">
                <a:solidFill>
                  <a:srgbClr val="211203"/>
                </a:solidFill>
                <a:latin typeface="Times New Roman"/>
                <a:cs typeface="Times New Roman"/>
              </a:rPr>
              <a:t>ent </a:t>
            </a:r>
            <a:br>
              <a:rPr lang="en-IN" sz="4400" dirty="0" smtClean="0">
                <a:solidFill>
                  <a:srgbClr val="211203"/>
                </a:solidFill>
                <a:latin typeface="Times New Roman"/>
                <a:cs typeface="Times New Roman"/>
              </a:rPr>
            </a:br>
            <a:r>
              <a:rPr lang="en-IN" sz="4400" dirty="0">
                <a:solidFill>
                  <a:srgbClr val="211203"/>
                </a:solidFill>
                <a:latin typeface="Times New Roman"/>
                <a:cs typeface="Times New Roman"/>
              </a:rPr>
              <a:t/>
            </a:r>
            <a:br>
              <a:rPr lang="en-IN" sz="4400" dirty="0">
                <a:solidFill>
                  <a:srgbClr val="211203"/>
                </a:solidFill>
                <a:latin typeface="Times New Roman"/>
                <a:cs typeface="Times New Roman"/>
              </a:rPr>
            </a:br>
            <a:r>
              <a:rPr lang="en-IN" sz="3200" dirty="0" smtClean="0">
                <a:solidFill>
                  <a:srgbClr val="211203"/>
                </a:solidFill>
                <a:latin typeface="Times New Roman"/>
                <a:cs typeface="Times New Roman"/>
              </a:rPr>
              <a:t>	</a:t>
            </a:r>
            <a:r>
              <a:rPr lang="en-IN" sz="3200" spc="-5" dirty="0"/>
              <a:t/>
            </a:r>
            <a:br>
              <a:rPr lang="en-IN" sz="3200" spc="-5" dirty="0"/>
            </a:br>
            <a:r>
              <a:rPr lang="en-IN" sz="3200" dirty="0">
                <a:latin typeface="Times New Roman"/>
                <a:cs typeface="Times New Roman"/>
              </a:rPr>
              <a:t/>
            </a:r>
            <a:br>
              <a:rPr lang="en-IN" sz="3200" dirty="0">
                <a:latin typeface="Times New Roman"/>
                <a:cs typeface="Times New Roman"/>
              </a:rPr>
            </a:br>
            <a:endParaRPr lang="en-I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  <a:t>M.PAPPATHI M.COM.,M.PHIL.,</a:t>
            </a:r>
            <a:b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</a:br>
            <a: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  <a:t>ASSISTANT PROFESSOR, </a:t>
            </a:r>
            <a:b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</a:br>
            <a: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  <a:t>II B.COM.,(CA) – PPT</a:t>
            </a:r>
            <a:b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</a:br>
            <a: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  <a:t>MARKETING MANAGEMENT,</a:t>
            </a:r>
            <a:b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</a:br>
            <a:r>
              <a: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ahnschrift Light SemiCondensed" pitchFamily="34" charset="0"/>
              </a:rPr>
              <a:t>P.G DEPARTMENT OF COMMERCE(CA).</a:t>
            </a:r>
            <a:endParaRPr lang="en-IN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IN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Implications and </a:t>
            </a:r>
            <a:r>
              <a:rPr lang="en-US" spc="-5" dirty="0">
                <a:solidFill>
                  <a:schemeClr val="accent1">
                    <a:lumMod val="75000"/>
                  </a:schemeClr>
                </a:solidFill>
              </a:rPr>
              <a:t>Limitations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pc="-5" dirty="0">
                <a:solidFill>
                  <a:schemeClr val="accent1">
                    <a:lumMod val="75000"/>
                  </a:schemeClr>
                </a:solidFill>
              </a:rPr>
              <a:t>Product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Life  Cycle </a:t>
            </a:r>
            <a:r>
              <a:rPr lang="en-US" spc="-5" dirty="0">
                <a:solidFill>
                  <a:schemeClr val="accent1">
                    <a:lumMod val="75000"/>
                  </a:schemeClr>
                </a:solidFill>
              </a:rPr>
              <a:t>Concept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8064896" cy="1872208"/>
          </a:xfrm>
        </p:spPr>
        <p:txBody>
          <a:bodyPr/>
          <a:lstStyle/>
          <a:p>
            <a:r>
              <a:rPr lang="en-US" spc="-5" dirty="0">
                <a:latin typeface="Bahnschrift Light Condensed" pitchFamily="34" charset="0"/>
                <a:cs typeface="Arial"/>
              </a:rPr>
              <a:t>Product life </a:t>
            </a:r>
            <a:r>
              <a:rPr lang="en-US" dirty="0">
                <a:latin typeface="Bahnschrift Light Condensed" pitchFamily="34" charset="0"/>
                <a:cs typeface="Arial"/>
              </a:rPr>
              <a:t>cycle </a:t>
            </a:r>
            <a:r>
              <a:rPr lang="en-US" spc="-10" dirty="0">
                <a:latin typeface="Bahnschrift Light Condensed" pitchFamily="34" charset="0"/>
                <a:cs typeface="Arial"/>
              </a:rPr>
              <a:t>concept </a:t>
            </a:r>
            <a:r>
              <a:rPr lang="en-US" spc="-5" dirty="0">
                <a:latin typeface="Bahnschrift Light Condensed" pitchFamily="34" charset="0"/>
                <a:cs typeface="Arial"/>
              </a:rPr>
              <a:t>shows </a:t>
            </a:r>
            <a:r>
              <a:rPr lang="en-US" dirty="0">
                <a:latin typeface="Bahnschrift Light Condensed" pitchFamily="34" charset="0"/>
                <a:cs typeface="Arial"/>
              </a:rPr>
              <a:t>a </a:t>
            </a:r>
            <a:r>
              <a:rPr lang="en-US" spc="-5" dirty="0">
                <a:latin typeface="Bahnschrift Light Condensed" pitchFamily="34" charset="0"/>
                <a:cs typeface="Arial"/>
              </a:rPr>
              <a:t>framework </a:t>
            </a:r>
            <a:r>
              <a:rPr lang="en-US" dirty="0">
                <a:latin typeface="Bahnschrift Light Condensed" pitchFamily="34" charset="0"/>
                <a:cs typeface="Arial"/>
              </a:rPr>
              <a:t>to </a:t>
            </a:r>
            <a:r>
              <a:rPr lang="en-US" spc="-5" dirty="0">
                <a:latin typeface="Bahnschrift Light Condensed" pitchFamily="34" charset="0"/>
                <a:cs typeface="Arial"/>
              </a:rPr>
              <a:t>spot the occurrence  </a:t>
            </a:r>
            <a:r>
              <a:rPr lang="en-US" spc="-10" dirty="0">
                <a:latin typeface="Bahnschrift Light Condensed" pitchFamily="34" charset="0"/>
                <a:cs typeface="Arial"/>
              </a:rPr>
              <a:t>of opportunities and </a:t>
            </a:r>
            <a:r>
              <a:rPr lang="en-US" spc="-5" dirty="0">
                <a:latin typeface="Bahnschrift Light Condensed" pitchFamily="34" charset="0"/>
                <a:cs typeface="Arial"/>
              </a:rPr>
              <a:t>threats in </a:t>
            </a:r>
            <a:r>
              <a:rPr lang="en-US" dirty="0">
                <a:latin typeface="Bahnschrift Light Condensed" pitchFamily="34" charset="0"/>
                <a:cs typeface="Arial"/>
              </a:rPr>
              <a:t>a </a:t>
            </a:r>
            <a:r>
              <a:rPr lang="en-US" spc="-5" dirty="0">
                <a:latin typeface="Bahnschrift Light Condensed" pitchFamily="34" charset="0"/>
                <a:cs typeface="Arial"/>
              </a:rPr>
              <a:t>product market </a:t>
            </a:r>
            <a:r>
              <a:rPr lang="en-US" spc="-10" dirty="0">
                <a:latin typeface="Bahnschrift Light Condensed" pitchFamily="34" charset="0"/>
                <a:cs typeface="Arial"/>
              </a:rPr>
              <a:t>and </a:t>
            </a:r>
            <a:r>
              <a:rPr lang="en-US" spc="-5" dirty="0">
                <a:latin typeface="Bahnschrift Light Condensed" pitchFamily="34" charset="0"/>
                <a:cs typeface="Arial"/>
              </a:rPr>
              <a:t>the industry. This  </a:t>
            </a:r>
            <a:r>
              <a:rPr lang="en-US" dirty="0">
                <a:latin typeface="Bahnschrift Light Condensed" pitchFamily="34" charset="0"/>
                <a:cs typeface="Arial"/>
              </a:rPr>
              <a:t>can </a:t>
            </a:r>
            <a:r>
              <a:rPr lang="en-US" spc="-10" dirty="0">
                <a:latin typeface="Bahnschrift Light Condensed" pitchFamily="34" charset="0"/>
                <a:cs typeface="Arial"/>
              </a:rPr>
              <a:t>help </a:t>
            </a:r>
            <a:r>
              <a:rPr lang="en-US" spc="-5" dirty="0">
                <a:latin typeface="Bahnschrift Light Condensed" pitchFamily="34" charset="0"/>
                <a:cs typeface="Arial"/>
              </a:rPr>
              <a:t>firms </a:t>
            </a:r>
            <a:r>
              <a:rPr lang="en-US" dirty="0">
                <a:latin typeface="Bahnschrift Light Condensed" pitchFamily="34" charset="0"/>
                <a:cs typeface="Arial"/>
              </a:rPr>
              <a:t>to </a:t>
            </a:r>
            <a:r>
              <a:rPr lang="en-US" spc="-5" dirty="0">
                <a:latin typeface="Bahnschrift Light Condensed" pitchFamily="34" charset="0"/>
                <a:cs typeface="Arial"/>
              </a:rPr>
              <a:t>reassess their objectives, strategies, and different  </a:t>
            </a:r>
            <a:r>
              <a:rPr lang="en-US" spc="-10" dirty="0">
                <a:latin typeface="Bahnschrift Light Condensed" pitchFamily="34" charset="0"/>
                <a:cs typeface="Arial"/>
              </a:rPr>
              <a:t>elements of </a:t>
            </a:r>
            <a:r>
              <a:rPr lang="en-US" spc="-5" dirty="0">
                <a:latin typeface="Bahnschrift Light Condensed" pitchFamily="34" charset="0"/>
                <a:cs typeface="Arial"/>
              </a:rPr>
              <a:t>marketing</a:t>
            </a:r>
            <a:r>
              <a:rPr lang="en-US" spc="20" dirty="0">
                <a:latin typeface="Bahnschrift Light Condensed" pitchFamily="34" charset="0"/>
                <a:cs typeface="Arial"/>
              </a:rPr>
              <a:t> </a:t>
            </a:r>
            <a:r>
              <a:rPr lang="en-US" spc="-5" dirty="0" smtClean="0">
                <a:latin typeface="Bahnschrift Light Condensed" pitchFamily="34" charset="0"/>
                <a:cs typeface="Arial"/>
              </a:rPr>
              <a:t>program.</a:t>
            </a:r>
            <a:endParaRPr lang="en-US" dirty="0">
              <a:latin typeface="Bahnschrift Light Condensed" pitchFamily="34" charset="0"/>
              <a:cs typeface="Arial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97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1362923">
            <a:off x="2483768" y="3212976"/>
            <a:ext cx="4104456" cy="64807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Thank you</a:t>
            </a:r>
            <a:endParaRPr lang="en-IN" sz="6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9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492896"/>
            <a:ext cx="7539608" cy="1368152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211203"/>
                </a:solidFill>
                <a:latin typeface="Times New Roman"/>
                <a:cs typeface="Times New Roman"/>
              </a:rPr>
              <a:t> </a:t>
            </a:r>
            <a:r>
              <a:rPr lang="en-IN" sz="5400" dirty="0">
                <a:solidFill>
                  <a:srgbClr val="FF0000"/>
                </a:solidFill>
              </a:rPr>
              <a:t>Product life</a:t>
            </a:r>
            <a:r>
              <a:rPr lang="en-IN" sz="5400" spc="-105" dirty="0">
                <a:solidFill>
                  <a:srgbClr val="FF0000"/>
                </a:solidFill>
              </a:rPr>
              <a:t> </a:t>
            </a:r>
            <a:r>
              <a:rPr lang="en-IN" sz="5400" spc="-5" dirty="0">
                <a:solidFill>
                  <a:srgbClr val="FF0000"/>
                </a:solidFill>
              </a:rPr>
              <a:t>cycle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31634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35696" y="-387424"/>
            <a:ext cx="6984776" cy="189436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Meaning and definition of PLC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23728" y="2420888"/>
            <a:ext cx="6768752" cy="338437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  <a:latin typeface="Bahnschrift Light Condensed" pitchFamily="34" charset="0"/>
              </a:rPr>
              <a:t>Product life cycle is the progression of an item through the four stages of its time on the market. The four life cycle stages are: Introduction, Growth, Maturity and Decline. Every product has a life cycle and time spent at each stage differs from product to </a:t>
            </a:r>
            <a:r>
              <a:rPr lang="en-US" sz="2400" b="0" dirty="0" smtClean="0">
                <a:solidFill>
                  <a:schemeClr val="tx1"/>
                </a:solidFill>
                <a:latin typeface="Bahnschrift Light Condensed" pitchFamily="34" charset="0"/>
              </a:rPr>
              <a:t>product.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b="0" dirty="0" smtClean="0">
              <a:solidFill>
                <a:schemeClr val="tx1"/>
              </a:solidFill>
              <a:latin typeface="Bahnschrift Light Condense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Bahnschrift Light Condensed" pitchFamily="34" charset="0"/>
              </a:rPr>
              <a:t>Product life cycle</a:t>
            </a:r>
            <a:r>
              <a:rPr lang="en-US" sz="2400" b="0" dirty="0">
                <a:solidFill>
                  <a:schemeClr val="tx1"/>
                </a:solidFill>
                <a:latin typeface="Bahnschrift Light Condensed" pitchFamily="34" charset="0"/>
              </a:rPr>
              <a:t> (</a:t>
            </a:r>
            <a:r>
              <a:rPr lang="en-US" sz="2400" dirty="0">
                <a:solidFill>
                  <a:schemeClr val="tx1"/>
                </a:solidFill>
                <a:latin typeface="Bahnschrift Light Condensed" pitchFamily="34" charset="0"/>
              </a:rPr>
              <a:t>PLC</a:t>
            </a:r>
            <a:r>
              <a:rPr lang="en-US" sz="2400" b="0" dirty="0">
                <a:solidFill>
                  <a:schemeClr val="tx1"/>
                </a:solidFill>
                <a:latin typeface="Bahnschrift Light Condensed" pitchFamily="34" charset="0"/>
              </a:rPr>
              <a:t>) is the </a:t>
            </a:r>
            <a:r>
              <a:rPr lang="en-US" sz="2400" dirty="0">
                <a:solidFill>
                  <a:schemeClr val="tx1"/>
                </a:solidFill>
                <a:latin typeface="Bahnschrift Light Condensed" pitchFamily="34" charset="0"/>
              </a:rPr>
              <a:t>cycle</a:t>
            </a:r>
            <a:r>
              <a:rPr lang="en-US" sz="2400" b="0" dirty="0">
                <a:solidFill>
                  <a:schemeClr val="tx1"/>
                </a:solidFill>
                <a:latin typeface="Bahnschrift Light Condensed" pitchFamily="34" charset="0"/>
              </a:rPr>
              <a:t> through which every </a:t>
            </a:r>
            <a:r>
              <a:rPr lang="en-US" sz="2400" dirty="0">
                <a:solidFill>
                  <a:schemeClr val="tx1"/>
                </a:solidFill>
                <a:latin typeface="Bahnschrift Light Condensed" pitchFamily="34" charset="0"/>
              </a:rPr>
              <a:t>product</a:t>
            </a:r>
            <a:r>
              <a:rPr lang="en-US" sz="2400" b="0" dirty="0">
                <a:solidFill>
                  <a:schemeClr val="tx1"/>
                </a:solidFill>
                <a:latin typeface="Bahnschrift Light Condensed" pitchFamily="34" charset="0"/>
              </a:rPr>
              <a:t> goes through from introduction to withdrawal or eventual demise. </a:t>
            </a:r>
            <a:r>
              <a:rPr lang="en-US" sz="2400" b="0" dirty="0" smtClean="0">
                <a:solidFill>
                  <a:schemeClr val="tx1"/>
                </a:solidFill>
                <a:latin typeface="Bahnschrift Light Condensed" pitchFamily="34" charset="0"/>
              </a:rPr>
              <a:t>In </a:t>
            </a:r>
            <a:r>
              <a:rPr lang="en-US" sz="2400" b="0" dirty="0">
                <a:solidFill>
                  <a:schemeClr val="tx1"/>
                </a:solidFill>
                <a:latin typeface="Bahnschrift Light Condensed" pitchFamily="34" charset="0"/>
              </a:rPr>
              <a:t>this stage, sales take off, the market knows of the </a:t>
            </a:r>
            <a:r>
              <a:rPr lang="en-US" sz="2400" dirty="0">
                <a:solidFill>
                  <a:schemeClr val="tx1"/>
                </a:solidFill>
                <a:latin typeface="Bahnschrift Light Condensed" pitchFamily="34" charset="0"/>
              </a:rPr>
              <a:t>product</a:t>
            </a:r>
            <a:r>
              <a:rPr lang="en-US" sz="2400" b="0" dirty="0">
                <a:solidFill>
                  <a:schemeClr val="tx1"/>
                </a:solidFill>
                <a:latin typeface="Bahnschrift Light Condensed" pitchFamily="34" charset="0"/>
              </a:rPr>
              <a:t>; other companies are attracted, profits begin to come in and market shares stabilize.</a:t>
            </a:r>
            <a:endParaRPr lang="en-US" sz="2400" b="0" dirty="0">
              <a:solidFill>
                <a:schemeClr val="tx1"/>
              </a:solidFill>
              <a:latin typeface="Bahnschrift Light Condense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Common Product </a:t>
            </a:r>
            <a:r>
              <a:rPr lang="en-IN" sz="2800" b="1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Life</a:t>
            </a:r>
            <a:r>
              <a:rPr lang="en-IN" sz="2800" b="1" spc="-8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IN" sz="2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Curves</a:t>
            </a:r>
            <a:endParaRPr lang="en-IN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50" name="Content Placeholder 124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27" y="2127624"/>
            <a:ext cx="7418038" cy="3677640"/>
          </a:xfrm>
        </p:spPr>
      </p:pic>
    </p:spTree>
    <p:extLst>
      <p:ext uri="{BB962C8B-B14F-4D97-AF65-F5344CB8AC3E}">
        <p14:creationId xmlns:p14="http://schemas.microsoft.com/office/powerpoint/2010/main" val="21366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r>
              <a:rPr lang="en-IN" sz="4000" spc="-85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4000" dirty="0">
                <a:solidFill>
                  <a:schemeClr val="accent1">
                    <a:lumMod val="75000"/>
                  </a:schemeClr>
                </a:solidFill>
              </a:rPr>
              <a:t>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2700" marR="5080" algn="just">
              <a:lnSpc>
                <a:spcPct val="130000"/>
              </a:lnSpc>
              <a:spcBef>
                <a:spcPts val="100"/>
              </a:spcBef>
            </a:pPr>
            <a:r>
              <a:rPr lang="en-US" dirty="0">
                <a:latin typeface="Bahnschrift SemiLight" pitchFamily="34" charset="0"/>
                <a:cs typeface="Arial"/>
              </a:rPr>
              <a:t>The introductory stage </a:t>
            </a:r>
            <a:r>
              <a:rPr lang="en-US" spc="-5" dirty="0">
                <a:latin typeface="Bahnschrift SemiLight" pitchFamily="34" charset="0"/>
                <a:cs typeface="Arial"/>
              </a:rPr>
              <a:t>is </a:t>
            </a:r>
            <a:r>
              <a:rPr lang="en-US" dirty="0">
                <a:latin typeface="Bahnschrift SemiLight" pitchFamily="34" charset="0"/>
                <a:cs typeface="Arial"/>
              </a:rPr>
              <a:t>viewed </a:t>
            </a:r>
            <a:r>
              <a:rPr lang="en-US" spc="-5" dirty="0">
                <a:latin typeface="Bahnschrift SemiLight" pitchFamily="34" charset="0"/>
                <a:cs typeface="Arial"/>
              </a:rPr>
              <a:t>as fairly </a:t>
            </a:r>
            <a:r>
              <a:rPr lang="en-US" dirty="0">
                <a:latin typeface="Bahnschrift SemiLight" pitchFamily="34" charset="0"/>
                <a:cs typeface="Arial"/>
              </a:rPr>
              <a:t>risky and </a:t>
            </a:r>
            <a:r>
              <a:rPr lang="en-US" spc="-5" dirty="0">
                <a:latin typeface="Bahnschrift SemiLight" pitchFamily="34" charset="0"/>
                <a:cs typeface="Arial"/>
              </a:rPr>
              <a:t>quite </a:t>
            </a:r>
            <a:r>
              <a:rPr lang="en-US" dirty="0">
                <a:latin typeface="Bahnschrift SemiLight" pitchFamily="34" charset="0"/>
                <a:cs typeface="Arial"/>
              </a:rPr>
              <a:t>expensive  because large amounts </a:t>
            </a:r>
            <a:r>
              <a:rPr lang="en-US" spc="-5" dirty="0">
                <a:latin typeface="Bahnschrift SemiLight" pitchFamily="34" charset="0"/>
                <a:cs typeface="Arial"/>
              </a:rPr>
              <a:t>of money </a:t>
            </a:r>
            <a:r>
              <a:rPr lang="en-US" dirty="0">
                <a:latin typeface="Bahnschrift SemiLight" pitchFamily="34" charset="0"/>
                <a:cs typeface="Arial"/>
              </a:rPr>
              <a:t>is spent </a:t>
            </a:r>
            <a:r>
              <a:rPr lang="en-US" spc="-5" dirty="0">
                <a:latin typeface="Bahnschrift SemiLight" pitchFamily="34" charset="0"/>
                <a:cs typeface="Arial"/>
              </a:rPr>
              <a:t>on </a:t>
            </a:r>
            <a:r>
              <a:rPr lang="en-US" dirty="0">
                <a:latin typeface="Bahnschrift SemiLight" pitchFamily="34" charset="0"/>
                <a:cs typeface="Arial"/>
              </a:rPr>
              <a:t>advertising and </a:t>
            </a:r>
            <a:r>
              <a:rPr lang="en-US" spc="-5" dirty="0">
                <a:latin typeface="Bahnschrift SemiLight" pitchFamily="34" charset="0"/>
                <a:cs typeface="Arial"/>
              </a:rPr>
              <a:t>other  tools of </a:t>
            </a:r>
            <a:r>
              <a:rPr lang="en-US" dirty="0">
                <a:latin typeface="Bahnschrift SemiLight" pitchFamily="34" charset="0"/>
                <a:cs typeface="Arial"/>
              </a:rPr>
              <a:t>marketing communications </a:t>
            </a:r>
            <a:r>
              <a:rPr lang="en-US" spc="-5" dirty="0">
                <a:latin typeface="Bahnschrift SemiLight" pitchFamily="34" charset="0"/>
                <a:cs typeface="Arial"/>
              </a:rPr>
              <a:t>to </a:t>
            </a:r>
            <a:r>
              <a:rPr lang="en-US" dirty="0">
                <a:latin typeface="Bahnschrift SemiLight" pitchFamily="34" charset="0"/>
                <a:cs typeface="Arial"/>
              </a:rPr>
              <a:t>create consumer awareness  </a:t>
            </a:r>
            <a:r>
              <a:rPr lang="en-US" spc="-5" dirty="0">
                <a:latin typeface="Bahnschrift SemiLight" pitchFamily="34" charset="0"/>
                <a:cs typeface="Arial"/>
              </a:rPr>
              <a:t>in sufficiently </a:t>
            </a:r>
            <a:r>
              <a:rPr lang="en-US" dirty="0">
                <a:latin typeface="Bahnschrift SemiLight" pitchFamily="34" charset="0"/>
                <a:cs typeface="Arial"/>
              </a:rPr>
              <a:t>large numbers, and encourage</a:t>
            </a:r>
            <a:r>
              <a:rPr lang="en-US" spc="5" dirty="0">
                <a:latin typeface="Bahnschrift SemiLight" pitchFamily="34" charset="0"/>
                <a:cs typeface="Arial"/>
              </a:rPr>
              <a:t> </a:t>
            </a:r>
            <a:r>
              <a:rPr lang="en-US" spc="-5" dirty="0">
                <a:latin typeface="Bahnschrift SemiLight" pitchFamily="34" charset="0"/>
                <a:cs typeface="Arial"/>
              </a:rPr>
              <a:t>trial.</a:t>
            </a:r>
            <a:endParaRPr lang="en-US" dirty="0">
              <a:latin typeface="Bahnschrift SemiLight" pitchFamily="34" charset="0"/>
              <a:cs typeface="Arial"/>
            </a:endParaRPr>
          </a:p>
          <a:p>
            <a:pPr marL="12700" marR="149225">
              <a:lnSpc>
                <a:spcPct val="150000"/>
              </a:lnSpc>
              <a:spcBef>
                <a:spcPts val="1250"/>
              </a:spcBef>
            </a:pPr>
            <a:r>
              <a:rPr lang="en-US" dirty="0">
                <a:latin typeface="Bahnschrift SemiLight" pitchFamily="34" charset="0"/>
                <a:cs typeface="Arial"/>
              </a:rPr>
              <a:t>3D Televisions: </a:t>
            </a:r>
            <a:r>
              <a:rPr lang="en-US" spc="-5" dirty="0">
                <a:latin typeface="Bahnschrift SemiLight" pitchFamily="34" charset="0"/>
                <a:cs typeface="Arial"/>
              </a:rPr>
              <a:t>3D may </a:t>
            </a:r>
            <a:r>
              <a:rPr lang="en-US" dirty="0">
                <a:latin typeface="Bahnschrift SemiLight" pitchFamily="34" charset="0"/>
                <a:cs typeface="Arial"/>
              </a:rPr>
              <a:t>have been around </a:t>
            </a:r>
            <a:r>
              <a:rPr lang="en-US" spc="-5" dirty="0">
                <a:latin typeface="Bahnschrift SemiLight" pitchFamily="34" charset="0"/>
                <a:cs typeface="Arial"/>
              </a:rPr>
              <a:t>for </a:t>
            </a:r>
            <a:r>
              <a:rPr lang="en-US" dirty="0">
                <a:latin typeface="Bahnschrift SemiLight" pitchFamily="34" charset="0"/>
                <a:cs typeface="Arial"/>
              </a:rPr>
              <a:t>a </a:t>
            </a:r>
            <a:r>
              <a:rPr lang="en-US" spc="-5" dirty="0">
                <a:latin typeface="Bahnschrift SemiLight" pitchFamily="34" charset="0"/>
                <a:cs typeface="Arial"/>
              </a:rPr>
              <a:t>few </a:t>
            </a:r>
            <a:r>
              <a:rPr lang="en-US" dirty="0">
                <a:latin typeface="Bahnschrift SemiLight" pitchFamily="34" charset="0"/>
                <a:cs typeface="Arial"/>
              </a:rPr>
              <a:t>decades, but  only </a:t>
            </a:r>
            <a:r>
              <a:rPr lang="en-US" spc="-5" dirty="0">
                <a:latin typeface="Bahnschrift SemiLight" pitchFamily="34" charset="0"/>
                <a:cs typeface="Arial"/>
              </a:rPr>
              <a:t>after </a:t>
            </a:r>
            <a:r>
              <a:rPr lang="en-US" dirty="0">
                <a:latin typeface="Bahnschrift SemiLight" pitchFamily="34" charset="0"/>
                <a:cs typeface="Arial"/>
              </a:rPr>
              <a:t>considerable investment </a:t>
            </a:r>
            <a:r>
              <a:rPr lang="en-US" spc="-5" dirty="0">
                <a:latin typeface="Bahnschrift SemiLight" pitchFamily="34" charset="0"/>
                <a:cs typeface="Arial"/>
              </a:rPr>
              <a:t>from </a:t>
            </a:r>
            <a:r>
              <a:rPr lang="en-US" dirty="0">
                <a:latin typeface="Bahnschrift SemiLight" pitchFamily="34" charset="0"/>
                <a:cs typeface="Arial"/>
              </a:rPr>
              <a:t>broadcasters and  technology companies are </a:t>
            </a:r>
            <a:r>
              <a:rPr lang="en-US" spc="-5" dirty="0">
                <a:latin typeface="Bahnschrift SemiLight" pitchFamily="34" charset="0"/>
                <a:cs typeface="Arial"/>
              </a:rPr>
              <a:t>3D TVs </a:t>
            </a:r>
            <a:r>
              <a:rPr lang="en-US" dirty="0">
                <a:latin typeface="Bahnschrift SemiLight" pitchFamily="34" charset="0"/>
                <a:cs typeface="Arial"/>
              </a:rPr>
              <a:t>available </a:t>
            </a:r>
            <a:r>
              <a:rPr lang="en-US" spc="-5" dirty="0">
                <a:latin typeface="Bahnschrift SemiLight" pitchFamily="34" charset="0"/>
                <a:cs typeface="Arial"/>
              </a:rPr>
              <a:t>for the </a:t>
            </a:r>
            <a:r>
              <a:rPr lang="en-US" dirty="0">
                <a:latin typeface="Bahnschrift SemiLight" pitchFamily="34" charset="0"/>
                <a:cs typeface="Arial"/>
              </a:rPr>
              <a:t>home,  providing a good example of a product </a:t>
            </a:r>
            <a:r>
              <a:rPr lang="en-US" spc="-5" dirty="0">
                <a:latin typeface="Bahnschrift SemiLight" pitchFamily="34" charset="0"/>
                <a:cs typeface="Arial"/>
              </a:rPr>
              <a:t>that </a:t>
            </a:r>
            <a:r>
              <a:rPr lang="en-US" dirty="0">
                <a:latin typeface="Bahnschrift SemiLight" pitchFamily="34" charset="0"/>
                <a:cs typeface="Arial"/>
              </a:rPr>
              <a:t>is </a:t>
            </a:r>
            <a:r>
              <a:rPr lang="en-US" spc="-5" dirty="0">
                <a:latin typeface="Bahnschrift SemiLight" pitchFamily="34" charset="0"/>
                <a:cs typeface="Arial"/>
              </a:rPr>
              <a:t>in the Introduction  Stage.</a:t>
            </a:r>
            <a:endParaRPr lang="en-US" dirty="0">
              <a:latin typeface="Bahnschrift SemiLight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33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Introduction Stage of</a:t>
            </a:r>
            <a:r>
              <a:rPr lang="en-US" sz="4000" spc="-7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the  PLC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32856"/>
            <a:ext cx="2110322" cy="357210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962" y="2142881"/>
            <a:ext cx="3410426" cy="3486637"/>
          </a:xfrm>
        </p:spPr>
      </p:pic>
      <p:cxnSp>
        <p:nvCxnSpPr>
          <p:cNvPr id="8" name="Straight Arrow Connector 7"/>
          <p:cNvCxnSpPr/>
          <p:nvPr/>
        </p:nvCxnSpPr>
        <p:spPr>
          <a:xfrm>
            <a:off x="3131840" y="234888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31840" y="278092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31840" y="321297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5856" y="364502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75856" y="407707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75856" y="458112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75856" y="551723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4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spc="-5" dirty="0">
                <a:solidFill>
                  <a:schemeClr val="accent1">
                    <a:lumMod val="75000"/>
                  </a:schemeClr>
                </a:solidFill>
              </a:rPr>
              <a:t>Growth</a:t>
            </a:r>
            <a:r>
              <a:rPr lang="en-IN" sz="4400" spc="-8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4400" spc="-5" dirty="0">
                <a:solidFill>
                  <a:schemeClr val="accent1">
                    <a:lumMod val="75000"/>
                  </a:schemeClr>
                </a:solidFill>
              </a:rPr>
              <a:t>Stage</a:t>
            </a:r>
            <a:endParaRPr lang="en-IN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2700" marR="147320" algn="just">
              <a:lnSpc>
                <a:spcPct val="150000"/>
              </a:lnSpc>
              <a:spcBef>
                <a:spcPts val="100"/>
              </a:spcBef>
            </a:pPr>
            <a:r>
              <a:rPr lang="en-US" dirty="0">
                <a:latin typeface="Bahnschrift Light Condensed" pitchFamily="34" charset="0"/>
                <a:cs typeface="Arial"/>
              </a:rPr>
              <a:t>The </a:t>
            </a:r>
            <a:r>
              <a:rPr lang="en-US" spc="-5" dirty="0">
                <a:latin typeface="Bahnschrift Light Condensed" pitchFamily="34" charset="0"/>
                <a:cs typeface="Arial"/>
              </a:rPr>
              <a:t>growth </a:t>
            </a:r>
            <a:r>
              <a:rPr lang="en-US" dirty="0">
                <a:latin typeface="Bahnschrift Light Condensed" pitchFamily="34" charset="0"/>
                <a:cs typeface="Arial"/>
              </a:rPr>
              <a:t>stage of </a:t>
            </a:r>
            <a:r>
              <a:rPr lang="en-US" spc="-5" dirty="0">
                <a:latin typeface="Bahnschrift Light Condensed" pitchFamily="34" charset="0"/>
                <a:cs typeface="Arial"/>
              </a:rPr>
              <a:t>life </a:t>
            </a:r>
            <a:r>
              <a:rPr lang="en-US" spc="5" dirty="0">
                <a:latin typeface="Bahnschrift Light Condensed" pitchFamily="34" charset="0"/>
                <a:cs typeface="Arial"/>
              </a:rPr>
              <a:t>cycle </a:t>
            </a:r>
            <a:r>
              <a:rPr lang="en-US" spc="-5" dirty="0">
                <a:latin typeface="Bahnschrift Light Condensed" pitchFamily="34" charset="0"/>
                <a:cs typeface="Arial"/>
              </a:rPr>
              <a:t>is </a:t>
            </a:r>
            <a:r>
              <a:rPr lang="en-US" dirty="0" err="1">
                <a:latin typeface="Bahnschrift Light Condensed" pitchFamily="34" charset="0"/>
                <a:cs typeface="Arial"/>
              </a:rPr>
              <a:t>characterised</a:t>
            </a:r>
            <a:r>
              <a:rPr lang="en-US" dirty="0">
                <a:latin typeface="Bahnschrift Light Condensed" pitchFamily="34" charset="0"/>
                <a:cs typeface="Arial"/>
              </a:rPr>
              <a:t> by a sharp rise  </a:t>
            </a:r>
            <a:r>
              <a:rPr lang="en-US" spc="-5" dirty="0">
                <a:latin typeface="Bahnschrift Light Condensed" pitchFamily="34" charset="0"/>
                <a:cs typeface="Arial"/>
              </a:rPr>
              <a:t>in </a:t>
            </a:r>
            <a:r>
              <a:rPr lang="en-US" dirty="0">
                <a:latin typeface="Bahnschrift Light Condensed" pitchFamily="34" charset="0"/>
                <a:cs typeface="Arial"/>
              </a:rPr>
              <a:t>sales. Only a small percentage of new products introduced  survive </a:t>
            </a:r>
            <a:r>
              <a:rPr lang="en-US" spc="-5" dirty="0">
                <a:latin typeface="Bahnschrift Light Condensed" pitchFamily="34" charset="0"/>
                <a:cs typeface="Arial"/>
              </a:rPr>
              <a:t>to </a:t>
            </a:r>
            <a:r>
              <a:rPr lang="en-US" dirty="0">
                <a:latin typeface="Bahnschrift Light Condensed" pitchFamily="34" charset="0"/>
                <a:cs typeface="Arial"/>
              </a:rPr>
              <a:t>reach </a:t>
            </a:r>
            <a:r>
              <a:rPr lang="en-US" spc="-5" dirty="0">
                <a:latin typeface="Bahnschrift Light Condensed" pitchFamily="34" charset="0"/>
                <a:cs typeface="Arial"/>
              </a:rPr>
              <a:t>the </a:t>
            </a:r>
            <a:r>
              <a:rPr lang="en-US" dirty="0">
                <a:latin typeface="Bahnschrift Light Condensed" pitchFamily="34" charset="0"/>
                <a:cs typeface="Arial"/>
              </a:rPr>
              <a:t>growth</a:t>
            </a:r>
            <a:r>
              <a:rPr lang="en-US" spc="-15" dirty="0">
                <a:latin typeface="Bahnschrift Light Condensed" pitchFamily="34" charset="0"/>
                <a:cs typeface="Arial"/>
              </a:rPr>
              <a:t> </a:t>
            </a:r>
            <a:r>
              <a:rPr lang="en-US" dirty="0">
                <a:latin typeface="Bahnschrift Light Condensed" pitchFamily="34" charset="0"/>
                <a:cs typeface="Arial"/>
              </a:rPr>
              <a:t>stage.</a:t>
            </a:r>
          </a:p>
          <a:p>
            <a:pPr marL="12700" marR="5080">
              <a:lnSpc>
                <a:spcPct val="150000"/>
              </a:lnSpc>
              <a:spcBef>
                <a:spcPts val="1250"/>
              </a:spcBef>
              <a:tabLst>
                <a:tab pos="1692275" algn="l"/>
              </a:tabLst>
            </a:pPr>
            <a:r>
              <a:rPr lang="en-US" b="1" dirty="0">
                <a:latin typeface="Bahnschrift Light Condensed" pitchFamily="34" charset="0"/>
                <a:cs typeface="Arial"/>
              </a:rPr>
              <a:t>Tablet PCs: </a:t>
            </a:r>
            <a:r>
              <a:rPr lang="en-US" dirty="0">
                <a:latin typeface="Bahnschrift Light Condensed" pitchFamily="34" charset="0"/>
                <a:cs typeface="Arial"/>
              </a:rPr>
              <a:t>There are a growing number of tablet PCs </a:t>
            </a:r>
            <a:r>
              <a:rPr lang="en-US" spc="-5" dirty="0">
                <a:latin typeface="Bahnschrift Light Condensed" pitchFamily="34" charset="0"/>
                <a:cs typeface="Arial"/>
              </a:rPr>
              <a:t>for  </a:t>
            </a:r>
            <a:r>
              <a:rPr lang="en-US" dirty="0">
                <a:latin typeface="Bahnschrift Light Condensed" pitchFamily="34" charset="0"/>
                <a:cs typeface="Arial"/>
              </a:rPr>
              <a:t>consumers </a:t>
            </a:r>
            <a:r>
              <a:rPr lang="en-US" spc="-5" dirty="0">
                <a:latin typeface="Bahnschrift Light Condensed" pitchFamily="34" charset="0"/>
                <a:cs typeface="Arial"/>
              </a:rPr>
              <a:t>to </a:t>
            </a:r>
            <a:r>
              <a:rPr lang="en-US" dirty="0">
                <a:latin typeface="Bahnschrift Light Condensed" pitchFamily="34" charset="0"/>
                <a:cs typeface="Arial"/>
              </a:rPr>
              <a:t>choose </a:t>
            </a:r>
            <a:r>
              <a:rPr lang="en-US" spc="-5" dirty="0">
                <a:latin typeface="Bahnschrift Light Condensed" pitchFamily="34" charset="0"/>
                <a:cs typeface="Arial"/>
              </a:rPr>
              <a:t>from, </a:t>
            </a:r>
            <a:r>
              <a:rPr lang="en-US" dirty="0">
                <a:latin typeface="Bahnschrift Light Condensed" pitchFamily="34" charset="0"/>
                <a:cs typeface="Arial"/>
              </a:rPr>
              <a:t>as </a:t>
            </a:r>
            <a:r>
              <a:rPr lang="en-US" spc="-5" dirty="0">
                <a:latin typeface="Bahnschrift Light Condensed" pitchFamily="34" charset="0"/>
                <a:cs typeface="Arial"/>
              </a:rPr>
              <a:t>this </a:t>
            </a:r>
            <a:r>
              <a:rPr lang="en-US" dirty="0">
                <a:latin typeface="Bahnschrift Light Condensed" pitchFamily="34" charset="0"/>
                <a:cs typeface="Arial"/>
              </a:rPr>
              <a:t>product passes through </a:t>
            </a:r>
            <a:r>
              <a:rPr lang="en-US" spc="-5" dirty="0">
                <a:latin typeface="Bahnschrift Light Condensed" pitchFamily="34" charset="0"/>
                <a:cs typeface="Arial"/>
              </a:rPr>
              <a:t>the  </a:t>
            </a:r>
            <a:r>
              <a:rPr lang="en-US" dirty="0">
                <a:latin typeface="Bahnschrift Light Condensed" pitchFamily="34" charset="0"/>
                <a:cs typeface="Arial"/>
              </a:rPr>
              <a:t>Growth stage </a:t>
            </a:r>
            <a:r>
              <a:rPr lang="en-US" spc="-5" dirty="0">
                <a:latin typeface="Bahnschrift Light Condensed" pitchFamily="34" charset="0"/>
                <a:cs typeface="Arial"/>
              </a:rPr>
              <a:t>of the </a:t>
            </a:r>
            <a:r>
              <a:rPr lang="en-US" dirty="0">
                <a:latin typeface="Bahnschrift Light Condensed" pitchFamily="34" charset="0"/>
                <a:cs typeface="Arial"/>
              </a:rPr>
              <a:t>cycle and more </a:t>
            </a:r>
            <a:r>
              <a:rPr lang="en-US" spc="-5" dirty="0">
                <a:latin typeface="Bahnschrift Light Condensed" pitchFamily="34" charset="0"/>
                <a:cs typeface="Arial"/>
              </a:rPr>
              <a:t>competitors </a:t>
            </a:r>
            <a:r>
              <a:rPr lang="en-US" dirty="0">
                <a:latin typeface="Bahnschrift Light Condensed" pitchFamily="34" charset="0"/>
                <a:cs typeface="Arial"/>
              </a:rPr>
              <a:t>start </a:t>
            </a:r>
            <a:r>
              <a:rPr lang="en-US" spc="-5" dirty="0">
                <a:latin typeface="Bahnschrift Light Condensed" pitchFamily="34" charset="0"/>
                <a:cs typeface="Arial"/>
              </a:rPr>
              <a:t>to </a:t>
            </a:r>
            <a:r>
              <a:rPr lang="en-US" dirty="0">
                <a:latin typeface="Bahnschrift Light Condensed" pitchFamily="34" charset="0"/>
                <a:cs typeface="Arial"/>
              </a:rPr>
              <a:t>come  </a:t>
            </a:r>
            <a:r>
              <a:rPr lang="en-US" spc="-5" dirty="0">
                <a:latin typeface="Bahnschrift Light Condensed" pitchFamily="34" charset="0"/>
                <a:cs typeface="Arial"/>
              </a:rPr>
              <a:t>into </a:t>
            </a:r>
            <a:r>
              <a:rPr lang="en-US" dirty="0">
                <a:latin typeface="Bahnschrift Light Condensed" pitchFamily="34" charset="0"/>
                <a:cs typeface="Arial"/>
              </a:rPr>
              <a:t>a market </a:t>
            </a:r>
            <a:r>
              <a:rPr lang="en-US" spc="-5" dirty="0">
                <a:latin typeface="Bahnschrift Light Condensed" pitchFamily="34" charset="0"/>
                <a:cs typeface="Arial"/>
              </a:rPr>
              <a:t>that </a:t>
            </a:r>
            <a:r>
              <a:rPr lang="en-US" dirty="0">
                <a:latin typeface="Bahnschrift Light Condensed" pitchFamily="34" charset="0"/>
                <a:cs typeface="Arial"/>
              </a:rPr>
              <a:t>really developed </a:t>
            </a:r>
            <a:r>
              <a:rPr lang="en-US" spc="-5" dirty="0">
                <a:latin typeface="Bahnschrift Light Condensed" pitchFamily="34" charset="0"/>
                <a:cs typeface="Arial"/>
              </a:rPr>
              <a:t>after the </a:t>
            </a:r>
            <a:r>
              <a:rPr lang="en-US" dirty="0">
                <a:latin typeface="Bahnschrift Light Condensed" pitchFamily="34" charset="0"/>
                <a:cs typeface="Arial"/>
              </a:rPr>
              <a:t>launch of Apple’s  </a:t>
            </a:r>
            <a:r>
              <a:rPr lang="en-US" dirty="0" err="1">
                <a:latin typeface="Bahnschrift Light Condensed" pitchFamily="34" charset="0"/>
                <a:cs typeface="Arial"/>
              </a:rPr>
              <a:t>iPad</a:t>
            </a:r>
            <a:r>
              <a:rPr lang="en-US" dirty="0">
                <a:latin typeface="Bahnschrift Light Condensed" pitchFamily="34" charset="0"/>
                <a:cs typeface="Arial"/>
              </a:rPr>
              <a:t>.</a:t>
            </a:r>
            <a:r>
              <a:rPr lang="en-US" spc="-10" dirty="0">
                <a:latin typeface="Bahnschrift Light Condensed" pitchFamily="34" charset="0"/>
                <a:cs typeface="Arial"/>
              </a:rPr>
              <a:t> </a:t>
            </a:r>
            <a:r>
              <a:rPr lang="en-US" spc="-5" dirty="0">
                <a:latin typeface="Bahnschrift Light Condensed" pitchFamily="34" charset="0"/>
                <a:cs typeface="Arial"/>
              </a:rPr>
              <a:t>Another	</a:t>
            </a:r>
            <a:r>
              <a:rPr lang="en-US" dirty="0">
                <a:latin typeface="Bahnschrift Light Condensed" pitchFamily="34" charset="0"/>
                <a:cs typeface="Arial"/>
              </a:rPr>
              <a:t>example </a:t>
            </a:r>
            <a:r>
              <a:rPr lang="en-US" spc="-5" dirty="0">
                <a:latin typeface="Bahnschrift Light Condensed" pitchFamily="34" charset="0"/>
                <a:cs typeface="Arial"/>
              </a:rPr>
              <a:t>is </a:t>
            </a:r>
            <a:r>
              <a:rPr lang="en-US" dirty="0">
                <a:latin typeface="Bahnschrift Light Condensed" pitchFamily="34" charset="0"/>
                <a:cs typeface="Arial"/>
              </a:rPr>
              <a:t>NANO</a:t>
            </a:r>
            <a:r>
              <a:rPr lang="en-US" spc="10" dirty="0">
                <a:latin typeface="Bahnschrift Light Condensed" pitchFamily="34" charset="0"/>
                <a:cs typeface="Arial"/>
              </a:rPr>
              <a:t> </a:t>
            </a:r>
            <a:r>
              <a:rPr lang="en-US" dirty="0">
                <a:latin typeface="Bahnschrift Light Condensed" pitchFamily="34" charset="0"/>
                <a:cs typeface="Arial"/>
              </a:rPr>
              <a:t>car.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39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spc="-5" dirty="0">
                <a:solidFill>
                  <a:schemeClr val="accent1">
                    <a:lumMod val="75000"/>
                  </a:schemeClr>
                </a:solidFill>
              </a:rPr>
              <a:t>Maturity</a:t>
            </a:r>
            <a:r>
              <a:rPr lang="en-IN" sz="4800" spc="-65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4800" spc="-5" dirty="0">
                <a:solidFill>
                  <a:schemeClr val="accent1">
                    <a:lumMod val="75000"/>
                  </a:schemeClr>
                </a:solidFill>
              </a:rPr>
              <a:t>Stage</a:t>
            </a:r>
            <a:endParaRPr lang="en-IN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12700" marR="6985">
              <a:lnSpc>
                <a:spcPct val="150000"/>
              </a:lnSpc>
              <a:spcBef>
                <a:spcPts val="100"/>
              </a:spcBef>
            </a:pPr>
            <a:r>
              <a:rPr lang="en-US" sz="3300" dirty="0">
                <a:latin typeface="Bahnschrift Light Condensed" pitchFamily="34" charset="0"/>
                <a:cs typeface="Arial"/>
              </a:rPr>
              <a:t>Most products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after </a:t>
            </a:r>
            <a:r>
              <a:rPr lang="en-US" sz="3300" dirty="0">
                <a:latin typeface="Bahnschrift Light Condensed" pitchFamily="34" charset="0"/>
                <a:cs typeface="Arial"/>
              </a:rPr>
              <a:t>surviving competitive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battles, </a:t>
            </a:r>
            <a:r>
              <a:rPr lang="en-US" sz="3300" dirty="0">
                <a:latin typeface="Bahnschrift Light Condensed" pitchFamily="34" charset="0"/>
                <a:cs typeface="Arial"/>
              </a:rPr>
              <a:t>winning  customer confidence and successful through growth phase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enter  their maturity </a:t>
            </a:r>
            <a:r>
              <a:rPr lang="en-US" sz="3300" dirty="0">
                <a:latin typeface="Bahnschrift Light Condensed" pitchFamily="34" charset="0"/>
                <a:cs typeface="Arial"/>
              </a:rPr>
              <a:t>stage. The sales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plateau, </a:t>
            </a:r>
            <a:r>
              <a:rPr lang="en-US" sz="3300" dirty="0">
                <a:latin typeface="Bahnschrift Light Condensed" pitchFamily="34" charset="0"/>
                <a:cs typeface="Arial"/>
              </a:rPr>
              <a:t>and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this flattening </a:t>
            </a:r>
            <a:r>
              <a:rPr lang="en-US" sz="3300" dirty="0">
                <a:latin typeface="Bahnschrift Light Condensed" pitchFamily="34" charset="0"/>
                <a:cs typeface="Arial"/>
              </a:rPr>
              <a:t>of  sales usually lasts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for </a:t>
            </a:r>
            <a:r>
              <a:rPr lang="en-US" sz="3300" dirty="0">
                <a:latin typeface="Bahnschrift Light Condensed" pitchFamily="34" charset="0"/>
                <a:cs typeface="Arial"/>
              </a:rPr>
              <a:t>some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time </a:t>
            </a:r>
            <a:r>
              <a:rPr lang="en-US" sz="3300" dirty="0">
                <a:latin typeface="Bahnschrift Light Condensed" pitchFamily="34" charset="0"/>
                <a:cs typeface="Arial"/>
              </a:rPr>
              <a:t>because most products in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the  </a:t>
            </a:r>
            <a:r>
              <a:rPr lang="en-US" sz="3300" dirty="0">
                <a:latin typeface="Bahnschrift Light Condensed" pitchFamily="34" charset="0"/>
                <a:cs typeface="Arial"/>
              </a:rPr>
              <a:t>category have reached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their maturity </a:t>
            </a:r>
            <a:r>
              <a:rPr lang="en-US" sz="3300" dirty="0">
                <a:latin typeface="Bahnschrift Light Condensed" pitchFamily="34" charset="0"/>
                <a:cs typeface="Arial"/>
              </a:rPr>
              <a:t>stage, and there is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stability  in terms of </a:t>
            </a:r>
            <a:r>
              <a:rPr lang="en-US" sz="3300" dirty="0">
                <a:latin typeface="Bahnschrift Light Condensed" pitchFamily="34" charset="0"/>
                <a:cs typeface="Arial"/>
              </a:rPr>
              <a:t>demand, technology, and</a:t>
            </a:r>
            <a:r>
              <a:rPr lang="en-US" sz="3300" spc="-30" dirty="0">
                <a:latin typeface="Bahnschrift Light Condensed" pitchFamily="34" charset="0"/>
                <a:cs typeface="Arial"/>
              </a:rPr>
              <a:t>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competition.</a:t>
            </a:r>
            <a:endParaRPr lang="en-US" sz="3300" dirty="0">
              <a:latin typeface="Bahnschrift Light Condensed" pitchFamily="34" charset="0"/>
              <a:cs typeface="Arial"/>
            </a:endParaRPr>
          </a:p>
          <a:p>
            <a:pPr marL="12700" marR="5080">
              <a:lnSpc>
                <a:spcPct val="150000"/>
              </a:lnSpc>
              <a:spcBef>
                <a:spcPts val="1250"/>
              </a:spcBef>
            </a:pPr>
            <a:r>
              <a:rPr lang="en-US" sz="3300" dirty="0">
                <a:latin typeface="Bahnschrift Light Condensed" pitchFamily="34" charset="0"/>
                <a:cs typeface="Arial"/>
              </a:rPr>
              <a:t>Laptops: Laptop computers have been around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for </a:t>
            </a:r>
            <a:r>
              <a:rPr lang="en-US" sz="3300" dirty="0">
                <a:latin typeface="Bahnschrift Light Condensed" pitchFamily="34" charset="0"/>
                <a:cs typeface="Arial"/>
              </a:rPr>
              <a:t>a number of  years, but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more </a:t>
            </a:r>
            <a:r>
              <a:rPr lang="en-US" sz="3300" dirty="0">
                <a:latin typeface="Bahnschrift Light Condensed" pitchFamily="34" charset="0"/>
                <a:cs typeface="Arial"/>
              </a:rPr>
              <a:t>advanced components, as well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as </a:t>
            </a:r>
            <a:r>
              <a:rPr lang="en-US" sz="3300" dirty="0">
                <a:latin typeface="Bahnschrift Light Condensed" pitchFamily="34" charset="0"/>
                <a:cs typeface="Arial"/>
              </a:rPr>
              <a:t>diverse 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features that </a:t>
            </a:r>
            <a:r>
              <a:rPr lang="en-US" sz="3300" dirty="0">
                <a:latin typeface="Bahnschrift Light Condensed" pitchFamily="34" charset="0"/>
                <a:cs typeface="Arial"/>
              </a:rPr>
              <a:t>appeal to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different </a:t>
            </a:r>
            <a:r>
              <a:rPr lang="en-US" sz="3300" dirty="0">
                <a:latin typeface="Bahnschrift Light Condensed" pitchFamily="34" charset="0"/>
                <a:cs typeface="Arial"/>
              </a:rPr>
              <a:t>segments of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the </a:t>
            </a:r>
            <a:r>
              <a:rPr lang="en-US" sz="3300" dirty="0">
                <a:latin typeface="Bahnschrift Light Condensed" pitchFamily="34" charset="0"/>
                <a:cs typeface="Arial"/>
              </a:rPr>
              <a:t>market, will help 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to </a:t>
            </a:r>
            <a:r>
              <a:rPr lang="en-US" sz="3300" dirty="0">
                <a:latin typeface="Bahnschrift Light Condensed" pitchFamily="34" charset="0"/>
                <a:cs typeface="Arial"/>
              </a:rPr>
              <a:t>sustain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this </a:t>
            </a:r>
            <a:r>
              <a:rPr lang="en-US" sz="3300" dirty="0">
                <a:latin typeface="Bahnschrift Light Condensed" pitchFamily="34" charset="0"/>
                <a:cs typeface="Arial"/>
              </a:rPr>
              <a:t>product as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it </a:t>
            </a:r>
            <a:r>
              <a:rPr lang="en-US" sz="3300" dirty="0">
                <a:latin typeface="Bahnschrift Light Condensed" pitchFamily="34" charset="0"/>
                <a:cs typeface="Arial"/>
              </a:rPr>
              <a:t>passes through </a:t>
            </a:r>
            <a:r>
              <a:rPr lang="en-US" sz="3300" spc="-5" dirty="0">
                <a:latin typeface="Bahnschrift Light Condensed" pitchFamily="34" charset="0"/>
                <a:cs typeface="Arial"/>
              </a:rPr>
              <a:t>the Maturity</a:t>
            </a:r>
            <a:r>
              <a:rPr lang="en-US" sz="3300" spc="-10" dirty="0">
                <a:latin typeface="Bahnschrift Light Condensed" pitchFamily="34" charset="0"/>
                <a:cs typeface="Arial"/>
              </a:rPr>
              <a:t> </a:t>
            </a:r>
            <a:r>
              <a:rPr lang="en-US" sz="3300" dirty="0">
                <a:latin typeface="Bahnschrift Light Condensed" pitchFamily="34" charset="0"/>
                <a:cs typeface="Arial"/>
              </a:rPr>
              <a:t>stage.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20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5400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 Decline</a:t>
            </a:r>
            <a:r>
              <a:rPr lang="en-IN" sz="5400" spc="-85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 </a:t>
            </a:r>
            <a:r>
              <a:rPr lang="en-IN" sz="5400" spc="-5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Stage</a:t>
            </a:r>
            <a:endParaRPr lang="en-IN" sz="5400" dirty="0">
              <a:solidFill>
                <a:schemeClr val="accent1">
                  <a:lumMod val="75000"/>
                </a:schemeClr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564904"/>
            <a:ext cx="7467600" cy="2476872"/>
          </a:xfrm>
        </p:spPr>
        <p:txBody>
          <a:bodyPr/>
          <a:lstStyle/>
          <a:p>
            <a:r>
              <a:rPr lang="en-US" sz="2800" spc="-5" dirty="0">
                <a:latin typeface="Bahnschrift Light Condensed" pitchFamily="34" charset="0"/>
                <a:cs typeface="Arial"/>
              </a:rPr>
              <a:t>Decline stage sets in </a:t>
            </a:r>
            <a:r>
              <a:rPr lang="en-US" sz="2800" spc="-10" dirty="0">
                <a:latin typeface="Bahnschrift Light Condensed" pitchFamily="34" charset="0"/>
                <a:cs typeface="Arial"/>
              </a:rPr>
              <a:t>when </a:t>
            </a:r>
            <a:r>
              <a:rPr lang="en-US" sz="2800" spc="-5" dirty="0">
                <a:latin typeface="Bahnschrift Light Condensed" pitchFamily="34" charset="0"/>
                <a:cs typeface="Arial"/>
              </a:rPr>
              <a:t>customer preferences change </a:t>
            </a:r>
            <a:r>
              <a:rPr lang="en-US" sz="2800" spc="-10" dirty="0">
                <a:latin typeface="Bahnschrift Light Condensed" pitchFamily="34" charset="0"/>
                <a:cs typeface="Arial"/>
              </a:rPr>
              <a:t>due </a:t>
            </a:r>
            <a:r>
              <a:rPr lang="en-US" sz="2800" dirty="0">
                <a:latin typeface="Bahnschrift Light Condensed" pitchFamily="34" charset="0"/>
                <a:cs typeface="Arial"/>
              </a:rPr>
              <a:t>to </a:t>
            </a:r>
            <a:r>
              <a:rPr lang="en-US" sz="2800" spc="-5" dirty="0">
                <a:latin typeface="Bahnschrift Light Condensed" pitchFamily="34" charset="0"/>
                <a:cs typeface="Arial"/>
              </a:rPr>
              <a:t>the  </a:t>
            </a:r>
            <a:r>
              <a:rPr lang="en-US" sz="2800" spc="-10" dirty="0">
                <a:latin typeface="Bahnschrift Light Condensed" pitchFamily="34" charset="0"/>
                <a:cs typeface="Arial"/>
              </a:rPr>
              <a:t>availability </a:t>
            </a:r>
            <a:r>
              <a:rPr lang="en-US" sz="2800" spc="-5" dirty="0">
                <a:latin typeface="Bahnschrift Light Condensed" pitchFamily="34" charset="0"/>
                <a:cs typeface="Arial"/>
              </a:rPr>
              <a:t>of </a:t>
            </a:r>
            <a:r>
              <a:rPr lang="en-US" sz="2800" spc="-10" dirty="0">
                <a:latin typeface="Bahnschrift Light Condensed" pitchFamily="34" charset="0"/>
                <a:cs typeface="Arial"/>
              </a:rPr>
              <a:t>technologically </a:t>
            </a:r>
            <a:r>
              <a:rPr lang="en-US" sz="2800" spc="-5" dirty="0">
                <a:latin typeface="Bahnschrift Light Condensed" pitchFamily="34" charset="0"/>
                <a:cs typeface="Arial"/>
              </a:rPr>
              <a:t>superior products </a:t>
            </a:r>
            <a:r>
              <a:rPr lang="en-US" sz="2800" spc="-10" dirty="0">
                <a:latin typeface="Bahnschrift Light Condensed" pitchFamily="34" charset="0"/>
                <a:cs typeface="Arial"/>
              </a:rPr>
              <a:t>and </a:t>
            </a:r>
            <a:r>
              <a:rPr lang="en-US" sz="2800" spc="-5" dirty="0">
                <a:latin typeface="Bahnschrift Light Condensed" pitchFamily="34" charset="0"/>
                <a:cs typeface="Arial"/>
              </a:rPr>
              <a:t>consumers’ shift in  values, beliefs, and tastes </a:t>
            </a:r>
            <a:r>
              <a:rPr lang="en-US" sz="2800" dirty="0">
                <a:latin typeface="Bahnschrift Light Condensed" pitchFamily="34" charset="0"/>
                <a:cs typeface="Arial"/>
              </a:rPr>
              <a:t>to </a:t>
            </a:r>
            <a:r>
              <a:rPr lang="en-US" sz="2800" spc="-5" dirty="0">
                <a:latin typeface="Bahnschrift Light Condensed" pitchFamily="34" charset="0"/>
                <a:cs typeface="Arial"/>
              </a:rPr>
              <a:t>products offering more</a:t>
            </a:r>
            <a:r>
              <a:rPr lang="en-US" sz="2800" spc="5" dirty="0">
                <a:latin typeface="Bahnschrift Light Condensed" pitchFamily="34" charset="0"/>
                <a:cs typeface="Arial"/>
              </a:rPr>
              <a:t> </a:t>
            </a:r>
            <a:r>
              <a:rPr lang="en-US" sz="2800" spc="-5" dirty="0">
                <a:latin typeface="Bahnschrift Light Condensed" pitchFamily="34" charset="0"/>
                <a:cs typeface="Arial"/>
              </a:rPr>
              <a:t>value</a:t>
            </a:r>
            <a:r>
              <a:rPr lang="en-US" spc="-5" dirty="0">
                <a:latin typeface="Arial"/>
                <a:cs typeface="Arial"/>
              </a:rPr>
              <a:t>.</a:t>
            </a:r>
            <a:endParaRPr lang="en-US" dirty="0">
              <a:latin typeface="Arial"/>
              <a:cs typeface="Arial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77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442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Marketing  management      </vt:lpstr>
      <vt:lpstr> Product life cycle</vt:lpstr>
      <vt:lpstr>Meaning and definition of PLC</vt:lpstr>
      <vt:lpstr>Common Product Life Curves</vt:lpstr>
      <vt:lpstr>Introduction Stage</vt:lpstr>
      <vt:lpstr>Introduction Stage of the  PLC</vt:lpstr>
      <vt:lpstr>Growth Stage</vt:lpstr>
      <vt:lpstr>Maturity Stage</vt:lpstr>
      <vt:lpstr> Decline Stage</vt:lpstr>
      <vt:lpstr>Implications and Limitations of Product Life  Cycle Concept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management</dc:title>
  <dc:creator>user</dc:creator>
  <cp:lastModifiedBy>user</cp:lastModifiedBy>
  <cp:revision>3</cp:revision>
  <dcterms:created xsi:type="dcterms:W3CDTF">2020-10-21T07:09:25Z</dcterms:created>
  <dcterms:modified xsi:type="dcterms:W3CDTF">2020-10-21T07:41:11Z</dcterms:modified>
</cp:coreProperties>
</file>