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05FEE1-729B-4673-81F7-E8A5988F3788}" type="datetimeFigureOut">
              <a:rPr lang="en-IN" smtClean="0"/>
              <a:t>21-10-2020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5441F0-B695-4A7A-B3CB-5510EAD06C0B}" type="slidenum">
              <a:rPr lang="en-IN" smtClean="0"/>
              <a:t>‹#›</a:t>
            </a:fld>
            <a:endParaRPr lang="en-IN"/>
          </a:p>
        </p:txBody>
      </p:sp>
    </p:spTree>
    <p:extLst>
      <p:ext uri="{BB962C8B-B14F-4D97-AF65-F5344CB8AC3E}">
        <p14:creationId xmlns:p14="http://schemas.microsoft.com/office/powerpoint/2010/main" val="4233469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55441F0-B695-4A7A-B3CB-5510EAD06C0B}" type="slidenum">
              <a:rPr lang="en-IN" smtClean="0"/>
              <a:t>4</a:t>
            </a:fld>
            <a:endParaRPr lang="en-IN"/>
          </a:p>
        </p:txBody>
      </p:sp>
    </p:spTree>
    <p:extLst>
      <p:ext uri="{BB962C8B-B14F-4D97-AF65-F5344CB8AC3E}">
        <p14:creationId xmlns:p14="http://schemas.microsoft.com/office/powerpoint/2010/main" val="2813997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1857E86-567B-4799-8C25-F917C39C2309}" type="datetimeFigureOut">
              <a:rPr lang="en-IN" smtClean="0"/>
              <a:t>21-10-2020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0F5AFE6-2472-4472-9118-97C382856222}"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857E86-567B-4799-8C25-F917C39C2309}" type="datetimeFigureOut">
              <a:rPr lang="en-IN" smtClean="0"/>
              <a:t>21-10-2020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0F5AFE6-2472-4472-9118-97C38285622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1857E86-567B-4799-8C25-F917C39C2309}" type="datetimeFigureOut">
              <a:rPr lang="en-IN" smtClean="0"/>
              <a:t>21-10-2020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0F5AFE6-2472-4472-9118-97C382856222}"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857E86-567B-4799-8C25-F917C39C2309}" type="datetimeFigureOut">
              <a:rPr lang="en-IN" smtClean="0"/>
              <a:t>21-10-2020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0F5AFE6-2472-4472-9118-97C382856222}"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1857E86-567B-4799-8C25-F917C39C2309}" type="datetimeFigureOut">
              <a:rPr lang="en-IN" smtClean="0"/>
              <a:t>21-10-2020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0F5AFE6-2472-4472-9118-97C382856222}"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857E86-567B-4799-8C25-F917C39C2309}" type="datetimeFigureOut">
              <a:rPr lang="en-IN" smtClean="0"/>
              <a:t>21-10-2020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0F5AFE6-2472-4472-9118-97C38285622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857E86-567B-4799-8C25-F917C39C2309}" type="datetimeFigureOut">
              <a:rPr lang="en-IN" smtClean="0"/>
              <a:t>21-10-2020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E0F5AFE6-2472-4472-9118-97C382856222}"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857E86-567B-4799-8C25-F917C39C2309}" type="datetimeFigureOut">
              <a:rPr lang="en-IN" smtClean="0"/>
              <a:t>21-10-2020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E0F5AFE6-2472-4472-9118-97C38285622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1857E86-567B-4799-8C25-F917C39C2309}" type="datetimeFigureOut">
              <a:rPr lang="en-IN" smtClean="0"/>
              <a:t>21-10-2020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E0F5AFE6-2472-4472-9118-97C38285622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857E86-567B-4799-8C25-F917C39C2309}" type="datetimeFigureOut">
              <a:rPr lang="en-IN" smtClean="0"/>
              <a:t>21-10-2020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0F5AFE6-2472-4472-9118-97C382856222}"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1857E86-567B-4799-8C25-F917C39C2309}" type="datetimeFigureOut">
              <a:rPr lang="en-IN" smtClean="0"/>
              <a:t>21-10-2020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0F5AFE6-2472-4472-9118-97C382856222}" type="slidenum">
              <a:rPr lang="en-IN" smtClean="0"/>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1857E86-567B-4799-8C25-F917C39C2309}" type="datetimeFigureOut">
              <a:rPr lang="en-IN" smtClean="0"/>
              <a:t>21-10-2020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0F5AFE6-2472-4472-9118-97C382856222}"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3645024"/>
            <a:ext cx="6255488" cy="1362075"/>
          </a:xfrm>
        </p:spPr>
        <p:txBody>
          <a:bodyPr>
            <a:normAutofit fontScale="90000"/>
          </a:bodyPr>
          <a:lstStyle/>
          <a:p>
            <a:pPr algn="l"/>
            <a:r>
              <a:rPr lang="en-US" sz="31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t>M.PAPPATHI M.COM.,M.PHIL.,</a:t>
            </a:r>
            <a:br>
              <a:rPr lang="en-US" sz="31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br>
            <a:r>
              <a:rPr lang="en-US" sz="31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t>ASSISTANT PROFESSOR, </a:t>
            </a:r>
            <a:br>
              <a:rPr lang="en-US" sz="31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br>
            <a:r>
              <a:rPr lang="en-US" sz="31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t>I M.COM</a:t>
            </a:r>
            <a:r>
              <a:rPr lang="en-US" sz="31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t>.,(CA) – PPT</a:t>
            </a:r>
            <a:br>
              <a:rPr lang="en-US" sz="31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br>
            <a:r>
              <a:rPr lang="en-US" sz="31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t>Business  </a:t>
            </a:r>
            <a:r>
              <a:rPr lang="en-US" sz="31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t>MANAGEMENT,</a:t>
            </a:r>
            <a:br>
              <a:rPr lang="en-US" sz="31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br>
            <a:r>
              <a:rPr lang="en-US" sz="31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6">
                    <a:lumMod val="75000"/>
                  </a:schemeClr>
                </a:solidFill>
                <a:effectLst>
                  <a:outerShdw blurRad="41275" dist="12700" dir="12000000" algn="tl" rotWithShape="0">
                    <a:srgbClr val="000000">
                      <a:alpha val="40000"/>
                    </a:srgbClr>
                  </a:outerShdw>
                </a:effectLst>
                <a:latin typeface="Bahnschrift Light SemiCondensed" pitchFamily="34" charset="0"/>
              </a:rPr>
              <a:t>P.G DEPARTMENT OF COMMERCE(CA).</a:t>
            </a:r>
            <a:r>
              <a:rPr lang="en-IN"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solidFill>
                <a:effectLst>
                  <a:outerShdw blurRad="41275" dist="12700" dir="12000000" algn="tl" rotWithShape="0">
                    <a:srgbClr val="000000">
                      <a:alpha val="40000"/>
                    </a:srgbClr>
                  </a:outerShdw>
                </a:effectLst>
              </a:rPr>
              <a:t/>
            </a:r>
            <a:br>
              <a:rPr lang="en-IN"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solidFill>
                <a:effectLst>
                  <a:outerShdw blurRad="41275" dist="12700" dir="12000000" algn="tl" rotWithShape="0">
                    <a:srgbClr val="000000">
                      <a:alpha val="40000"/>
                    </a:srgbClr>
                  </a:outerShdw>
                </a:effectLst>
              </a:rPr>
            </a:br>
            <a:r>
              <a:rPr lang="en-IN" dirty="0">
                <a:solidFill>
                  <a:schemeClr val="accent1">
                    <a:lumMod val="60000"/>
                    <a:lumOff val="40000"/>
                  </a:schemeClr>
                </a:solidFill>
              </a:rPr>
              <a:t/>
            </a:r>
            <a:br>
              <a:rPr lang="en-IN" dirty="0">
                <a:solidFill>
                  <a:schemeClr val="accent1">
                    <a:lumMod val="60000"/>
                    <a:lumOff val="40000"/>
                  </a:schemeClr>
                </a:solidFill>
              </a:rPr>
            </a:br>
            <a:endParaRPr lang="en-IN" dirty="0"/>
          </a:p>
        </p:txBody>
      </p:sp>
      <p:sp>
        <p:nvSpPr>
          <p:cNvPr id="4" name="Text Placeholder 3"/>
          <p:cNvSpPr>
            <a:spLocks noGrp="1"/>
          </p:cNvSpPr>
          <p:nvPr>
            <p:ph type="body" idx="1"/>
          </p:nvPr>
        </p:nvSpPr>
        <p:spPr>
          <a:xfrm>
            <a:off x="323528" y="1916832"/>
            <a:ext cx="8689776" cy="743507"/>
          </a:xfrm>
        </p:spPr>
        <p:txBody>
          <a:bodyPr>
            <a:noAutofit/>
          </a:bodyPr>
          <a:lstStyle/>
          <a:p>
            <a:pPr algn="l"/>
            <a: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BUSINESS MANAGEMENT</a:t>
            </a:r>
            <a:endParaRPr lang="en-IN"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l"/>
            <a:endParaRPr lang="en-IN" sz="4800" dirty="0"/>
          </a:p>
        </p:txBody>
      </p:sp>
    </p:spTree>
    <p:extLst>
      <p:ext uri="{BB962C8B-B14F-4D97-AF65-F5344CB8AC3E}">
        <p14:creationId xmlns:p14="http://schemas.microsoft.com/office/powerpoint/2010/main" val="2628919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420888"/>
            <a:ext cx="7200800" cy="3456384"/>
          </a:xfrm>
        </p:spPr>
        <p:txBody>
          <a:bodyPr>
            <a:normAutofit/>
          </a:bodyPr>
          <a:lstStyle/>
          <a:p>
            <a:pPr algn="l"/>
            <a:r>
              <a:rPr lang="en-US" sz="2000" b="0" dirty="0">
                <a:solidFill>
                  <a:schemeClr val="accent2"/>
                </a:solidFill>
              </a:rPr>
              <a:t>Every enterprise is very much concerned with the quality of its people, especially its managers. The staffing function is concerned with this aspect of management. According to Harold Koontz and Cyril O’ </a:t>
            </a:r>
            <a:r>
              <a:rPr lang="en-US" sz="2000" b="0" dirty="0" err="1">
                <a:solidFill>
                  <a:schemeClr val="accent2"/>
                </a:solidFill>
              </a:rPr>
              <a:t>Donell</a:t>
            </a:r>
            <a:r>
              <a:rPr lang="en-US" sz="2000" b="0" dirty="0">
                <a:solidFill>
                  <a:schemeClr val="accent2"/>
                </a:solidFill>
              </a:rPr>
              <a:t>, “the managerial function of staffing involves manning the </a:t>
            </a:r>
            <a:r>
              <a:rPr lang="en-US" sz="2000" b="0" dirty="0" smtClean="0">
                <a:solidFill>
                  <a:schemeClr val="accent2"/>
                </a:solidFill>
              </a:rPr>
              <a:t>organizational </a:t>
            </a:r>
            <a:r>
              <a:rPr lang="en-US" sz="2000" b="0" dirty="0">
                <a:solidFill>
                  <a:schemeClr val="accent2"/>
                </a:solidFill>
              </a:rPr>
              <a:t>structure through proper and effective selection, appraisal and development of personnel to fill the roles designed into the structure.”</a:t>
            </a:r>
            <a:endParaRPr lang="en-IN" sz="2000" dirty="0">
              <a:solidFill>
                <a:schemeClr val="accent2"/>
              </a:solidFill>
            </a:endParaRPr>
          </a:p>
        </p:txBody>
      </p:sp>
      <p:sp>
        <p:nvSpPr>
          <p:cNvPr id="5" name="Text Placeholder 4"/>
          <p:cNvSpPr>
            <a:spLocks noGrp="1"/>
          </p:cNvSpPr>
          <p:nvPr>
            <p:ph type="body" idx="1"/>
          </p:nvPr>
        </p:nvSpPr>
        <p:spPr>
          <a:xfrm>
            <a:off x="827584" y="1124744"/>
            <a:ext cx="6255488" cy="743507"/>
          </a:xfrm>
        </p:spPr>
        <p:txBody>
          <a:bodyPr>
            <a:normAutofit/>
          </a:bodyPr>
          <a:lstStyle/>
          <a:p>
            <a:pPr algn="l"/>
            <a:r>
              <a:rPr lang="en-US"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Staffing</a:t>
            </a:r>
            <a:endParaRPr lang="en-IN" sz="4000" dirty="0"/>
          </a:p>
        </p:txBody>
      </p:sp>
    </p:spTree>
    <p:extLst>
      <p:ext uri="{BB962C8B-B14F-4D97-AF65-F5344CB8AC3E}">
        <p14:creationId xmlns:p14="http://schemas.microsoft.com/office/powerpoint/2010/main" val="3171656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988840"/>
            <a:ext cx="7632848" cy="4869160"/>
          </a:xfrm>
        </p:spPr>
        <p:txBody>
          <a:bodyPr>
            <a:normAutofit fontScale="90000"/>
          </a:bodyPr>
          <a:lstStyle/>
          <a:p>
            <a:pPr algn="l" fontAlgn="base"/>
            <a:r>
              <a:rPr lang="en-US" sz="2000" b="0" dirty="0" smtClean="0"/>
              <a:t>	</a:t>
            </a:r>
            <a:r>
              <a:rPr lang="en-US" sz="2000" b="0" dirty="0" smtClean="0">
                <a:solidFill>
                  <a:schemeClr val="accent2"/>
                </a:solidFill>
              </a:rPr>
              <a:t>Directing </a:t>
            </a:r>
            <a:r>
              <a:rPr lang="en-US" sz="2000" b="0" dirty="0">
                <a:solidFill>
                  <a:schemeClr val="accent2"/>
                </a:solidFill>
              </a:rPr>
              <a:t>is one of the important functions of management and is the art and process of getting things done. While other functions like planning, </a:t>
            </a:r>
            <a:r>
              <a:rPr lang="en-US" sz="2000" b="0" dirty="0" err="1">
                <a:solidFill>
                  <a:schemeClr val="accent2"/>
                </a:solidFill>
              </a:rPr>
              <a:t>organising</a:t>
            </a:r>
            <a:r>
              <a:rPr lang="en-US" sz="2000" b="0" dirty="0">
                <a:solidFill>
                  <a:schemeClr val="accent2"/>
                </a:solidFill>
              </a:rPr>
              <a:t> and staffing are merely preparations for doing the work, the directing function actually starts the work</a:t>
            </a:r>
            <a:r>
              <a:rPr lang="en-US" sz="2000" b="0" dirty="0" smtClean="0">
                <a:solidFill>
                  <a:schemeClr val="accent2"/>
                </a:solidFill>
              </a:rPr>
              <a:t>.</a:t>
            </a:r>
            <a:br>
              <a:rPr lang="en-US" sz="2000" b="0" dirty="0" smtClean="0">
                <a:solidFill>
                  <a:schemeClr val="accent2"/>
                </a:solidFill>
              </a:rPr>
            </a:br>
            <a:r>
              <a:rPr lang="en-US" sz="2000" b="0" dirty="0">
                <a:solidFill>
                  <a:schemeClr val="accent2"/>
                </a:solidFill>
              </a:rPr>
              <a:t/>
            </a:r>
            <a:br>
              <a:rPr lang="en-US" sz="2000" b="0" dirty="0">
                <a:solidFill>
                  <a:schemeClr val="accent2"/>
                </a:solidFill>
              </a:rPr>
            </a:br>
            <a:r>
              <a:rPr lang="en-US" sz="2000" b="0" dirty="0" smtClean="0">
                <a:solidFill>
                  <a:schemeClr val="accent2"/>
                </a:solidFill>
              </a:rPr>
              <a:t>	Directing </a:t>
            </a:r>
            <a:r>
              <a:rPr lang="en-US" sz="2000" b="0" dirty="0">
                <a:solidFill>
                  <a:schemeClr val="accent2"/>
                </a:solidFill>
              </a:rPr>
              <a:t>is concerned with actuating the members of the </a:t>
            </a:r>
            <a:r>
              <a:rPr lang="en-US" sz="2000" b="0" dirty="0" err="1">
                <a:solidFill>
                  <a:schemeClr val="accent2"/>
                </a:solidFill>
              </a:rPr>
              <a:t>organisation</a:t>
            </a:r>
            <a:r>
              <a:rPr lang="en-US" sz="2000" b="0" dirty="0">
                <a:solidFill>
                  <a:schemeClr val="accent2"/>
                </a:solidFill>
              </a:rPr>
              <a:t> to work efficiently and effectively for the attainment of </a:t>
            </a:r>
            <a:r>
              <a:rPr lang="en-US" sz="2000" b="0" dirty="0" err="1">
                <a:solidFill>
                  <a:schemeClr val="accent2"/>
                </a:solidFill>
              </a:rPr>
              <a:t>organisation</a:t>
            </a:r>
            <a:r>
              <a:rPr lang="en-US" sz="2000" b="0" dirty="0">
                <a:solidFill>
                  <a:schemeClr val="accent2"/>
                </a:solidFill>
              </a:rPr>
              <a:t> goals. Directing involves the manager telling the subordinates how they have to perform jobs assigned to them. It is concerned with guiding, supervising and motivating the subordinates for achieving the enterprise objectives. According to Joseph Massie, “Directing concerns the total manner in which a manager influences the action of his subordinates. It is the final action of a manager in getting others to act after all preparations have been completed.”</a:t>
            </a:r>
            <a:r>
              <a:rPr lang="en-US" sz="1400" b="0" dirty="0"/>
              <a:t/>
            </a:r>
            <a:br>
              <a:rPr lang="en-US" sz="1400" b="0" dirty="0"/>
            </a:br>
            <a:endParaRPr lang="en-IN" sz="1400" dirty="0"/>
          </a:p>
        </p:txBody>
      </p:sp>
      <p:sp>
        <p:nvSpPr>
          <p:cNvPr id="5" name="Text Placeholder 4"/>
          <p:cNvSpPr>
            <a:spLocks noGrp="1"/>
          </p:cNvSpPr>
          <p:nvPr>
            <p:ph type="body" idx="1"/>
          </p:nvPr>
        </p:nvSpPr>
        <p:spPr>
          <a:xfrm>
            <a:off x="611560" y="692696"/>
            <a:ext cx="6255488" cy="743507"/>
          </a:xfrm>
        </p:spPr>
        <p:txBody>
          <a:bodyPr>
            <a:noAutofit/>
          </a:bodyPr>
          <a:lstStyle/>
          <a:p>
            <a:pPr algn="l"/>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Directing</a:t>
            </a:r>
            <a:endParaRPr lang="en-IN" sz="4800" dirty="0"/>
          </a:p>
        </p:txBody>
      </p:sp>
    </p:spTree>
    <p:extLst>
      <p:ext uri="{BB962C8B-B14F-4D97-AF65-F5344CB8AC3E}">
        <p14:creationId xmlns:p14="http://schemas.microsoft.com/office/powerpoint/2010/main" val="2509522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93505"/>
            <a:ext cx="7488832" cy="4464495"/>
          </a:xfrm>
        </p:spPr>
        <p:txBody>
          <a:bodyPr>
            <a:noAutofit/>
          </a:bodyPr>
          <a:lstStyle/>
          <a:p>
            <a:pPr algn="l"/>
            <a:r>
              <a:rPr lang="en-US" sz="2400" dirty="0" smtClean="0">
                <a:solidFill>
                  <a:schemeClr val="accent2"/>
                </a:solidFill>
              </a:rPr>
              <a:t>	Co-ordination</a:t>
            </a:r>
            <a:r>
              <a:rPr lang="en-US" sz="2400" b="0" dirty="0">
                <a:solidFill>
                  <a:schemeClr val="accent2"/>
                </a:solidFill>
              </a:rPr>
              <a:t> is the integration, unification, synchronization of the efforts of the departments to provide unity of action for pursuing common goals</a:t>
            </a:r>
            <a:r>
              <a:rPr lang="en-US" sz="2400" b="0" dirty="0" smtClean="0">
                <a:solidFill>
                  <a:schemeClr val="accent2"/>
                </a:solidFill>
              </a:rPr>
              <a:t>. </a:t>
            </a:r>
            <a:r>
              <a:rPr lang="en-US" sz="2400" b="0" dirty="0">
                <a:solidFill>
                  <a:schemeClr val="accent2"/>
                </a:solidFill>
              </a:rPr>
              <a:t>The </a:t>
            </a:r>
            <a:r>
              <a:rPr lang="en-US" sz="2400" dirty="0">
                <a:solidFill>
                  <a:schemeClr val="accent2"/>
                </a:solidFill>
              </a:rPr>
              <a:t>management</a:t>
            </a:r>
            <a:r>
              <a:rPr lang="en-US" sz="2400" b="0" dirty="0">
                <a:solidFill>
                  <a:schemeClr val="accent2"/>
                </a:solidFill>
              </a:rPr>
              <a:t> of an organization </a:t>
            </a:r>
            <a:r>
              <a:rPr lang="en-US" sz="2400" b="0" dirty="0" err="1">
                <a:solidFill>
                  <a:schemeClr val="accent2"/>
                </a:solidFill>
              </a:rPr>
              <a:t>endeavours</a:t>
            </a:r>
            <a:r>
              <a:rPr lang="en-US" sz="2400" b="0" dirty="0">
                <a:solidFill>
                  <a:schemeClr val="accent2"/>
                </a:solidFill>
              </a:rPr>
              <a:t> to achieve optimum </a:t>
            </a:r>
            <a:r>
              <a:rPr lang="en-US" sz="2400" dirty="0">
                <a:solidFill>
                  <a:schemeClr val="accent2"/>
                </a:solidFill>
              </a:rPr>
              <a:t>coordination</a:t>
            </a:r>
            <a:r>
              <a:rPr lang="en-US" sz="2400" b="0" dirty="0">
                <a:solidFill>
                  <a:schemeClr val="accent2"/>
                </a:solidFill>
              </a:rPr>
              <a:t> through its basic functions of planning, organizing, staffing, directing, and controlling.</a:t>
            </a:r>
            <a:endParaRPr lang="en-IN" sz="2400" dirty="0">
              <a:solidFill>
                <a:schemeClr val="accent2"/>
              </a:solidFill>
            </a:endParaRPr>
          </a:p>
        </p:txBody>
      </p:sp>
      <p:sp>
        <p:nvSpPr>
          <p:cNvPr id="3" name="Text Placeholder 2"/>
          <p:cNvSpPr>
            <a:spLocks noGrp="1"/>
          </p:cNvSpPr>
          <p:nvPr>
            <p:ph type="body" idx="1"/>
          </p:nvPr>
        </p:nvSpPr>
        <p:spPr>
          <a:xfrm>
            <a:off x="539552" y="980728"/>
            <a:ext cx="6255488" cy="743507"/>
          </a:xfrm>
        </p:spPr>
        <p:txBody>
          <a:bodyPr>
            <a:noAutofit/>
          </a:bodyPr>
          <a:lstStyle/>
          <a:p>
            <a:pPr algn="l"/>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Co-ordination</a:t>
            </a:r>
            <a:endParaRPr lang="en-IN" sz="4400" dirty="0"/>
          </a:p>
        </p:txBody>
      </p:sp>
    </p:spTree>
    <p:extLst>
      <p:ext uri="{BB962C8B-B14F-4D97-AF65-F5344CB8AC3E}">
        <p14:creationId xmlns:p14="http://schemas.microsoft.com/office/powerpoint/2010/main" val="3799759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7584" y="2204864"/>
            <a:ext cx="7272808" cy="4392488"/>
          </a:xfrm>
        </p:spPr>
        <p:txBody>
          <a:bodyPr>
            <a:normAutofit/>
          </a:bodyPr>
          <a:lstStyle/>
          <a:p>
            <a:pPr algn="l"/>
            <a:r>
              <a:rPr lang="en-US" sz="2000" b="0" dirty="0">
                <a:solidFill>
                  <a:schemeClr val="accent2"/>
                </a:solidFill>
              </a:rPr>
              <a:t>Controlling is related to all other management functions. It is concerned with seeing whether the activities have been or being performed in conformity with the plans. According to </a:t>
            </a:r>
            <a:r>
              <a:rPr lang="en-US" sz="2000" b="0" dirty="0" err="1">
                <a:solidFill>
                  <a:schemeClr val="accent2"/>
                </a:solidFill>
              </a:rPr>
              <a:t>Haimann</a:t>
            </a:r>
            <a:r>
              <a:rPr lang="en-US" sz="2000" b="0" dirty="0">
                <a:solidFill>
                  <a:schemeClr val="accent2"/>
                </a:solidFill>
              </a:rPr>
              <a:t>, “Control is the process of checking to determine whether or not, proper progress is being made towards the objectives and goals and acting if necessary to correct any deviation.” Koontz and O’Donnell have defined controlling “as the measurement and correction of the performance of activities of subordinates in order to make sure that enterprise’s objectives and the plans devised to attain them are being accomplished.”</a:t>
            </a:r>
            <a:endParaRPr lang="en-IN" sz="2000" dirty="0">
              <a:solidFill>
                <a:schemeClr val="accent2"/>
              </a:solidFill>
            </a:endParaRPr>
          </a:p>
        </p:txBody>
      </p:sp>
      <p:sp>
        <p:nvSpPr>
          <p:cNvPr id="5" name="Text Placeholder 4"/>
          <p:cNvSpPr>
            <a:spLocks noGrp="1"/>
          </p:cNvSpPr>
          <p:nvPr>
            <p:ph type="body" idx="1"/>
          </p:nvPr>
        </p:nvSpPr>
        <p:spPr>
          <a:xfrm>
            <a:off x="827584" y="764704"/>
            <a:ext cx="6255488" cy="743507"/>
          </a:xfrm>
        </p:spPr>
        <p:txBody>
          <a:bodyPr>
            <a:noAutofit/>
          </a:bodyPr>
          <a:lstStyle/>
          <a:p>
            <a:pPr algn="l"/>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Controlling</a:t>
            </a:r>
            <a:endParaRPr lang="en-IN" sz="4400" dirty="0"/>
          </a:p>
        </p:txBody>
      </p:sp>
    </p:spTree>
    <p:extLst>
      <p:ext uri="{BB962C8B-B14F-4D97-AF65-F5344CB8AC3E}">
        <p14:creationId xmlns:p14="http://schemas.microsoft.com/office/powerpoint/2010/main" val="638546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1156961">
            <a:off x="2399166" y="2777642"/>
            <a:ext cx="3384376" cy="1143000"/>
          </a:xfrm>
        </p:spPr>
        <p:txBody>
          <a:bodyPr>
            <a:normAutofit fontScale="90000"/>
          </a:bodyPr>
          <a:lstStyle/>
          <a:p>
            <a:r>
              <a:rPr lang="en-US" dirty="0" smtClean="0">
                <a:latin typeface="Castellar" pitchFamily="18" charset="0"/>
              </a:rPr>
              <a:t>Thank you</a:t>
            </a:r>
            <a:endParaRPr lang="en-IN" dirty="0">
              <a:latin typeface="Castellar" pitchFamily="18" charset="0"/>
            </a:endParaRPr>
          </a:p>
        </p:txBody>
      </p:sp>
    </p:spTree>
    <p:extLst>
      <p:ext uri="{BB962C8B-B14F-4D97-AF65-F5344CB8AC3E}">
        <p14:creationId xmlns:p14="http://schemas.microsoft.com/office/powerpoint/2010/main" val="1459977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4544" y="1628800"/>
            <a:ext cx="9125450" cy="2647295"/>
          </a:xfrm>
        </p:spPr>
        <p:txBody>
          <a:bodyPr>
            <a:normAutofit/>
          </a:bodyPr>
          <a:lstStyle/>
          <a:p>
            <a:pPr algn="ctr"/>
            <a:r>
              <a:rPr lang="en-US" sz="40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Functions </a:t>
            </a:r>
            <a:r>
              <a:rPr lang="en-US" sz="40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of </a:t>
            </a:r>
            <a:r>
              <a:rPr lang="en-US" sz="40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Business Management</a:t>
            </a:r>
            <a:r>
              <a:rPr lang="en-IN" sz="40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en-IN" sz="40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endParaRPr lang="en-IN" dirty="0"/>
          </a:p>
        </p:txBody>
      </p:sp>
    </p:spTree>
    <p:extLst>
      <p:ext uri="{BB962C8B-B14F-4D97-AF65-F5344CB8AC3E}">
        <p14:creationId xmlns:p14="http://schemas.microsoft.com/office/powerpoint/2010/main" val="1052294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2420888"/>
            <a:ext cx="8064896" cy="3672408"/>
          </a:xfrm>
        </p:spPr>
        <p:txBody>
          <a:bodyPr>
            <a:normAutofit/>
          </a:bodyPr>
          <a:lstStyle/>
          <a:p>
            <a:pPr algn="l" fontAlgn="base"/>
            <a:r>
              <a:rPr lang="en-US" sz="2000" b="0" i="1" dirty="0" smtClean="0">
                <a:solidFill>
                  <a:schemeClr val="tx2">
                    <a:lumMod val="75000"/>
                  </a:schemeClr>
                </a:solidFill>
              </a:rPr>
              <a:t>	Everything </a:t>
            </a:r>
            <a:r>
              <a:rPr lang="en-US" sz="2000" b="0" i="1" dirty="0">
                <a:solidFill>
                  <a:schemeClr val="tx2">
                    <a:lumMod val="75000"/>
                  </a:schemeClr>
                </a:solidFill>
              </a:rPr>
              <a:t>you need to know about the functions of management. Management is the process of getting things done through </a:t>
            </a:r>
            <a:r>
              <a:rPr lang="en-US" sz="2000" b="0" i="1" dirty="0" smtClean="0">
                <a:solidFill>
                  <a:schemeClr val="tx2">
                    <a:lumMod val="75000"/>
                  </a:schemeClr>
                </a:solidFill>
              </a:rPr>
              <a:t>others.</a:t>
            </a:r>
            <a:r>
              <a:rPr lang="en-US" sz="2000" b="0" i="1" dirty="0">
                <a:solidFill>
                  <a:schemeClr val="tx2">
                    <a:lumMod val="75000"/>
                  </a:schemeClr>
                </a:solidFill>
              </a:rPr>
              <a:t> </a:t>
            </a:r>
            <a:r>
              <a:rPr lang="en-US" sz="2000" b="0" i="1" dirty="0" smtClean="0">
                <a:solidFill>
                  <a:schemeClr val="tx2">
                    <a:lumMod val="75000"/>
                  </a:schemeClr>
                </a:solidFill>
              </a:rPr>
              <a:t>This </a:t>
            </a:r>
            <a:r>
              <a:rPr lang="en-US" sz="2000" b="0" i="1" dirty="0">
                <a:solidFill>
                  <a:schemeClr val="tx2">
                    <a:lumMod val="75000"/>
                  </a:schemeClr>
                </a:solidFill>
              </a:rPr>
              <a:t>process is identified in a set of functions performed by managers to accomplish the goals</a:t>
            </a:r>
            <a:r>
              <a:rPr lang="en-US" sz="2000" b="0" i="1" dirty="0" smtClean="0">
                <a:solidFill>
                  <a:schemeClr val="tx2">
                    <a:lumMod val="75000"/>
                  </a:schemeClr>
                </a:solidFill>
              </a:rPr>
              <a:t>.</a:t>
            </a:r>
            <a:br>
              <a:rPr lang="en-US" sz="2000" b="0" i="1" dirty="0" smtClean="0">
                <a:solidFill>
                  <a:schemeClr val="tx2">
                    <a:lumMod val="75000"/>
                  </a:schemeClr>
                </a:solidFill>
              </a:rPr>
            </a:br>
            <a:r>
              <a:rPr lang="en-US" sz="2000" b="0" i="1" dirty="0" smtClean="0">
                <a:solidFill>
                  <a:schemeClr val="tx2">
                    <a:lumMod val="75000"/>
                  </a:schemeClr>
                </a:solidFill>
              </a:rPr>
              <a:t/>
            </a:r>
            <a:br>
              <a:rPr lang="en-US" sz="2000" b="0" i="1" dirty="0" smtClean="0">
                <a:solidFill>
                  <a:schemeClr val="tx2">
                    <a:lumMod val="75000"/>
                  </a:schemeClr>
                </a:solidFill>
              </a:rPr>
            </a:br>
            <a:r>
              <a:rPr lang="en-US" sz="2000" b="0" i="1" dirty="0" smtClean="0">
                <a:solidFill>
                  <a:schemeClr val="tx2">
                    <a:lumMod val="75000"/>
                  </a:schemeClr>
                </a:solidFill>
              </a:rPr>
              <a:t> 	Management </a:t>
            </a:r>
            <a:r>
              <a:rPr lang="en-US" sz="2000" b="0" i="1" dirty="0">
                <a:solidFill>
                  <a:schemeClr val="tx2">
                    <a:lumMod val="75000"/>
                  </a:schemeClr>
                </a:solidFill>
              </a:rPr>
              <a:t>in an organization plays a dominant role to achieve the targeted goals of profit maximization and increased market </a:t>
            </a:r>
            <a:r>
              <a:rPr lang="en-US" sz="2000" b="0" i="1" dirty="0" smtClean="0">
                <a:solidFill>
                  <a:schemeClr val="tx2">
                    <a:lumMod val="75000"/>
                  </a:schemeClr>
                </a:solidFill>
              </a:rPr>
              <a:t>share.</a:t>
            </a:r>
            <a:r>
              <a:rPr lang="en-US" sz="2000" b="0" i="1" dirty="0">
                <a:solidFill>
                  <a:schemeClr val="tx2">
                    <a:lumMod val="75000"/>
                  </a:schemeClr>
                </a:solidFill>
              </a:rPr>
              <a:t> </a:t>
            </a:r>
            <a:r>
              <a:rPr lang="en-US" sz="2000" b="0" i="1" dirty="0" smtClean="0">
                <a:solidFill>
                  <a:schemeClr val="tx2">
                    <a:lumMod val="75000"/>
                  </a:schemeClr>
                </a:solidFill>
              </a:rPr>
              <a:t>The </a:t>
            </a:r>
            <a:r>
              <a:rPr lang="en-US" sz="2000" b="0" i="1" dirty="0">
                <a:solidFill>
                  <a:schemeClr val="tx2">
                    <a:lumMod val="75000"/>
                  </a:schemeClr>
                </a:solidFill>
              </a:rPr>
              <a:t>main aim of management is to achieve the </a:t>
            </a:r>
            <a:r>
              <a:rPr lang="en-US" sz="2000" b="0" i="1" dirty="0" err="1">
                <a:solidFill>
                  <a:schemeClr val="tx2">
                    <a:lumMod val="75000"/>
                  </a:schemeClr>
                </a:solidFill>
              </a:rPr>
              <a:t>organisational</a:t>
            </a:r>
            <a:r>
              <a:rPr lang="en-US" sz="2000" b="0" i="1" dirty="0">
                <a:solidFill>
                  <a:schemeClr val="tx2">
                    <a:lumMod val="75000"/>
                  </a:schemeClr>
                </a:solidFill>
              </a:rPr>
              <a:t> goals while using the </a:t>
            </a:r>
            <a:r>
              <a:rPr lang="en-US" sz="2000" b="0" i="1" dirty="0" err="1">
                <a:solidFill>
                  <a:schemeClr val="tx2">
                    <a:lumMod val="75000"/>
                  </a:schemeClr>
                </a:solidFill>
              </a:rPr>
              <a:t>organisational</a:t>
            </a:r>
            <a:r>
              <a:rPr lang="en-US" sz="2000" b="0" i="1" dirty="0">
                <a:solidFill>
                  <a:schemeClr val="tx2">
                    <a:lumMod val="75000"/>
                  </a:schemeClr>
                </a:solidFill>
              </a:rPr>
              <a:t> resources most effectively.</a:t>
            </a:r>
            <a:r>
              <a:rPr lang="en-US" sz="1000" b="0" dirty="0"/>
              <a:t/>
            </a:r>
            <a:br>
              <a:rPr lang="en-US" sz="1000" b="0" dirty="0"/>
            </a:br>
            <a:endParaRPr lang="en-IN" sz="1000" dirty="0"/>
          </a:p>
        </p:txBody>
      </p:sp>
      <p:sp>
        <p:nvSpPr>
          <p:cNvPr id="4" name="Text Placeholder 3"/>
          <p:cNvSpPr>
            <a:spLocks noGrp="1"/>
          </p:cNvSpPr>
          <p:nvPr>
            <p:ph type="body" idx="1"/>
          </p:nvPr>
        </p:nvSpPr>
        <p:spPr>
          <a:xfrm>
            <a:off x="0" y="1412776"/>
            <a:ext cx="7322288" cy="743507"/>
          </a:xfrm>
        </p:spPr>
        <p:txBody>
          <a:bodyPr>
            <a:noAutofit/>
          </a:bodyPr>
          <a:lstStyle/>
          <a:p>
            <a:pPr algn="ctr"/>
            <a:r>
              <a:rPr lang="en-US"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Meaning of Business Management</a:t>
            </a:r>
            <a:endParaRPr lang="en-IN"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endParaRPr lang="en-IN" sz="3600" b="1" dirty="0">
              <a:solidFill>
                <a:schemeClr val="accent2"/>
              </a:solidFill>
              <a:latin typeface="Book Antiqua" pitchFamily="18" charset="0"/>
            </a:endParaRPr>
          </a:p>
        </p:txBody>
      </p:sp>
    </p:spTree>
    <p:extLst>
      <p:ext uri="{BB962C8B-B14F-4D97-AF65-F5344CB8AC3E}">
        <p14:creationId xmlns:p14="http://schemas.microsoft.com/office/powerpoint/2010/main" val="2460998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124744"/>
            <a:ext cx="7897688" cy="3960440"/>
          </a:xfrm>
        </p:spPr>
        <p:txBody>
          <a:bodyPr>
            <a:normAutofit/>
          </a:bodyPr>
          <a:lstStyle/>
          <a:p>
            <a:pPr fontAlgn="base"/>
            <a:r>
              <a:rPr lang="en-US" sz="2000" b="0" i="1" dirty="0" smtClean="0">
                <a:solidFill>
                  <a:schemeClr val="accent2"/>
                </a:solidFill>
              </a:rPr>
              <a:t>	</a:t>
            </a:r>
            <a:r>
              <a:rPr lang="en-US" sz="2400" b="0" i="1" dirty="0" smtClean="0">
                <a:solidFill>
                  <a:schemeClr val="accent2"/>
                </a:solidFill>
              </a:rPr>
              <a:t>Management </a:t>
            </a:r>
            <a:r>
              <a:rPr lang="en-US" sz="2400" b="0" i="1" dirty="0">
                <a:solidFill>
                  <a:schemeClr val="accent2"/>
                </a:solidFill>
              </a:rPr>
              <a:t>is what management does. It is the art of getting things done through and with people in formally organized groups. We manage an </a:t>
            </a:r>
            <a:r>
              <a:rPr lang="en-US" sz="2400" b="0" i="1" dirty="0" smtClean="0">
                <a:solidFill>
                  <a:schemeClr val="accent2"/>
                </a:solidFill>
              </a:rPr>
              <a:t>organization </a:t>
            </a:r>
            <a:r>
              <a:rPr lang="en-US" sz="2400" b="0" i="1" dirty="0">
                <a:solidFill>
                  <a:schemeClr val="accent2"/>
                </a:solidFill>
              </a:rPr>
              <a:t>to achieve certain objectives and goals.</a:t>
            </a:r>
            <a:r>
              <a:rPr lang="en-US" sz="2400" b="0" dirty="0">
                <a:solidFill>
                  <a:schemeClr val="accent2"/>
                </a:solidFill>
              </a:rPr>
              <a:t/>
            </a:r>
            <a:br>
              <a:rPr lang="en-US" sz="2400" b="0" dirty="0">
                <a:solidFill>
                  <a:schemeClr val="accent2"/>
                </a:solidFill>
              </a:rPr>
            </a:br>
            <a:r>
              <a:rPr lang="en-US" sz="2400" b="0" dirty="0" smtClean="0">
                <a:solidFill>
                  <a:schemeClr val="accent2"/>
                </a:solidFill>
              </a:rPr>
              <a:t/>
            </a:r>
            <a:br>
              <a:rPr lang="en-US" sz="2400" b="0" dirty="0" smtClean="0">
                <a:solidFill>
                  <a:schemeClr val="accent2"/>
                </a:solidFill>
              </a:rPr>
            </a:br>
            <a:r>
              <a:rPr lang="en-US" sz="2400" b="0" dirty="0">
                <a:solidFill>
                  <a:schemeClr val="accent2"/>
                </a:solidFill>
              </a:rPr>
              <a:t>	</a:t>
            </a:r>
            <a:r>
              <a:rPr lang="en-US" sz="2400" b="0" i="1" dirty="0" smtClean="0">
                <a:solidFill>
                  <a:schemeClr val="accent2"/>
                </a:solidFill>
              </a:rPr>
              <a:t>For </a:t>
            </a:r>
            <a:r>
              <a:rPr lang="en-US" sz="2400" b="0" i="1" dirty="0">
                <a:solidFill>
                  <a:schemeClr val="accent2"/>
                </a:solidFill>
              </a:rPr>
              <a:t>this purpose, the manager performs some fundamental functions. They are called managerial functions and basically consist of five elements</a:t>
            </a:r>
            <a:r>
              <a:rPr lang="en-US" sz="2000" b="0" i="1" dirty="0">
                <a:solidFill>
                  <a:schemeClr val="accent2"/>
                </a:solidFill>
              </a:rPr>
              <a:t>.</a:t>
            </a:r>
            <a:endParaRPr lang="en-US" sz="2000" b="0" dirty="0">
              <a:solidFill>
                <a:schemeClr val="accent2"/>
              </a:solidFill>
            </a:endParaRPr>
          </a:p>
        </p:txBody>
      </p:sp>
    </p:spTree>
    <p:extLst>
      <p:ext uri="{BB962C8B-B14F-4D97-AF65-F5344CB8AC3E}">
        <p14:creationId xmlns:p14="http://schemas.microsoft.com/office/powerpoint/2010/main" val="3532816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96752"/>
            <a:ext cx="7242048" cy="4261088"/>
          </a:xfrm>
        </p:spPr>
        <p:txBody>
          <a:bodyPr>
            <a:normAutofit/>
          </a:bodyPr>
          <a:lstStyle/>
          <a:p>
            <a:r>
              <a:rPr lang="en-US" sz="2800" b="0" dirty="0">
                <a:solidFill>
                  <a:schemeClr val="accent2"/>
                </a:solidFill>
              </a:rPr>
              <a:t>The functions of management </a:t>
            </a:r>
            <a:r>
              <a:rPr lang="en-US" sz="2800" b="0" dirty="0" smtClean="0">
                <a:solidFill>
                  <a:schemeClr val="accent2"/>
                </a:solidFill>
              </a:rPr>
              <a:t>are:</a:t>
            </a:r>
            <a:br>
              <a:rPr lang="en-US" sz="2800" b="0" dirty="0" smtClean="0">
                <a:solidFill>
                  <a:schemeClr val="accent2"/>
                </a:solidFill>
              </a:rPr>
            </a:br>
            <a:r>
              <a:rPr lang="en-US" sz="2800" b="0" dirty="0" smtClean="0">
                <a:solidFill>
                  <a:schemeClr val="accent2"/>
                </a:solidFill>
              </a:rPr>
              <a:t/>
            </a:r>
            <a:br>
              <a:rPr lang="en-US" sz="2800" b="0" dirty="0" smtClean="0">
                <a:solidFill>
                  <a:schemeClr val="accent2"/>
                </a:solidFill>
              </a:rPr>
            </a:br>
            <a:r>
              <a:rPr lang="en-US" sz="2800" b="0" dirty="0" smtClean="0">
                <a:solidFill>
                  <a:schemeClr val="accent2"/>
                </a:solidFill>
              </a:rPr>
              <a:t>1</a:t>
            </a:r>
            <a:r>
              <a:rPr lang="en-US" sz="2800" b="0" dirty="0">
                <a:solidFill>
                  <a:schemeClr val="accent2"/>
                </a:solidFill>
              </a:rPr>
              <a:t>. Planning </a:t>
            </a:r>
            <a:r>
              <a:rPr lang="en-US" sz="2800" b="0" dirty="0" smtClean="0">
                <a:solidFill>
                  <a:schemeClr val="accent2"/>
                </a:solidFill>
              </a:rPr>
              <a:t/>
            </a:r>
            <a:br>
              <a:rPr lang="en-US" sz="2800" b="0" dirty="0" smtClean="0">
                <a:solidFill>
                  <a:schemeClr val="accent2"/>
                </a:solidFill>
              </a:rPr>
            </a:br>
            <a:r>
              <a:rPr lang="en-US" sz="2800" b="0" dirty="0" smtClean="0">
                <a:solidFill>
                  <a:schemeClr val="accent2"/>
                </a:solidFill>
              </a:rPr>
              <a:t>2</a:t>
            </a:r>
            <a:r>
              <a:rPr lang="en-US" sz="2800" b="0" dirty="0">
                <a:solidFill>
                  <a:schemeClr val="accent2"/>
                </a:solidFill>
              </a:rPr>
              <a:t>. </a:t>
            </a:r>
            <a:r>
              <a:rPr lang="en-US" sz="2800" b="0" dirty="0" smtClean="0">
                <a:solidFill>
                  <a:schemeClr val="accent2"/>
                </a:solidFill>
              </a:rPr>
              <a:t>Organizing </a:t>
            </a:r>
            <a:br>
              <a:rPr lang="en-US" sz="2800" b="0" dirty="0" smtClean="0">
                <a:solidFill>
                  <a:schemeClr val="accent2"/>
                </a:solidFill>
              </a:rPr>
            </a:br>
            <a:r>
              <a:rPr lang="en-US" sz="2800" b="0" dirty="0" smtClean="0">
                <a:solidFill>
                  <a:schemeClr val="accent2"/>
                </a:solidFill>
              </a:rPr>
              <a:t>3</a:t>
            </a:r>
            <a:r>
              <a:rPr lang="en-US" sz="2800" b="0" dirty="0">
                <a:solidFill>
                  <a:schemeClr val="accent2"/>
                </a:solidFill>
              </a:rPr>
              <a:t>. </a:t>
            </a:r>
            <a:r>
              <a:rPr lang="en-US" sz="2800" b="0" dirty="0" smtClean="0">
                <a:solidFill>
                  <a:schemeClr val="accent2"/>
                </a:solidFill>
              </a:rPr>
              <a:t>Staffing</a:t>
            </a:r>
            <a:br>
              <a:rPr lang="en-US" sz="2800" b="0" dirty="0" smtClean="0">
                <a:solidFill>
                  <a:schemeClr val="accent2"/>
                </a:solidFill>
              </a:rPr>
            </a:br>
            <a:r>
              <a:rPr lang="en-US" sz="2800" b="0" dirty="0" smtClean="0">
                <a:solidFill>
                  <a:schemeClr val="accent2"/>
                </a:solidFill>
              </a:rPr>
              <a:t>4</a:t>
            </a:r>
            <a:r>
              <a:rPr lang="en-US" sz="2800" b="0" dirty="0">
                <a:solidFill>
                  <a:schemeClr val="accent2"/>
                </a:solidFill>
              </a:rPr>
              <a:t>. </a:t>
            </a:r>
            <a:r>
              <a:rPr lang="en-US" sz="2800" b="0" dirty="0" smtClean="0">
                <a:solidFill>
                  <a:schemeClr val="accent2"/>
                </a:solidFill>
              </a:rPr>
              <a:t>Directing</a:t>
            </a:r>
            <a:br>
              <a:rPr lang="en-US" sz="2800" b="0" dirty="0" smtClean="0">
                <a:solidFill>
                  <a:schemeClr val="accent2"/>
                </a:solidFill>
              </a:rPr>
            </a:br>
            <a:r>
              <a:rPr lang="en-US" sz="2800" b="0" dirty="0" smtClean="0">
                <a:solidFill>
                  <a:schemeClr val="accent2"/>
                </a:solidFill>
              </a:rPr>
              <a:t>5.</a:t>
            </a:r>
            <a:r>
              <a:rPr lang="en-US" sz="2800" b="0" dirty="0">
                <a:solidFill>
                  <a:schemeClr val="accent2"/>
                </a:solidFill>
              </a:rPr>
              <a:t> </a:t>
            </a:r>
            <a:r>
              <a:rPr lang="en-US" sz="2800" b="0" dirty="0" smtClean="0">
                <a:solidFill>
                  <a:schemeClr val="accent2"/>
                </a:solidFill>
              </a:rPr>
              <a:t>Co-Ordination</a:t>
            </a:r>
            <a:br>
              <a:rPr lang="en-US" sz="2800" b="0" dirty="0" smtClean="0">
                <a:solidFill>
                  <a:schemeClr val="accent2"/>
                </a:solidFill>
              </a:rPr>
            </a:br>
            <a:r>
              <a:rPr lang="en-US" sz="2800" b="0" dirty="0" smtClean="0">
                <a:solidFill>
                  <a:schemeClr val="accent2"/>
                </a:solidFill>
              </a:rPr>
              <a:t>6</a:t>
            </a:r>
            <a:r>
              <a:rPr lang="en-US" sz="2800" b="0" dirty="0">
                <a:solidFill>
                  <a:schemeClr val="accent2"/>
                </a:solidFill>
              </a:rPr>
              <a:t>. </a:t>
            </a:r>
            <a:r>
              <a:rPr lang="en-US" sz="2800" b="0" dirty="0">
                <a:solidFill>
                  <a:schemeClr val="accent2"/>
                </a:solidFill>
              </a:rPr>
              <a:t>Controlling</a:t>
            </a:r>
            <a:r>
              <a:rPr lang="en-US" sz="1600" b="0" dirty="0" smtClean="0">
                <a:solidFill>
                  <a:schemeClr val="accent2"/>
                </a:solidFill>
              </a:rPr>
              <a:t/>
            </a:r>
            <a:br>
              <a:rPr lang="en-US" sz="1600" b="0" dirty="0" smtClean="0">
                <a:solidFill>
                  <a:schemeClr val="accent2"/>
                </a:solidFill>
              </a:rPr>
            </a:br>
            <a:endParaRPr lang="en-IN" sz="1600" dirty="0">
              <a:solidFill>
                <a:schemeClr val="accent2"/>
              </a:solidFill>
            </a:endParaRPr>
          </a:p>
        </p:txBody>
      </p:sp>
    </p:spTree>
    <p:extLst>
      <p:ext uri="{BB962C8B-B14F-4D97-AF65-F5344CB8AC3E}">
        <p14:creationId xmlns:p14="http://schemas.microsoft.com/office/powerpoint/2010/main" val="1790735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576" y="2564905"/>
            <a:ext cx="7128791" cy="3528392"/>
          </a:xfrm>
        </p:spPr>
        <p:txBody>
          <a:bodyPr>
            <a:normAutofit/>
          </a:bodyPr>
          <a:lstStyle/>
          <a:p>
            <a:pPr algn="l"/>
            <a:r>
              <a:rPr lang="en-US" sz="1800" b="0" dirty="0">
                <a:solidFill>
                  <a:schemeClr val="accent2"/>
                </a:solidFill>
              </a:rPr>
              <a:t>Planning is concerned with the determination of the objectives to be achieved and the course of action to be followed to achieve them. Before starting any action, one has to decide how the work will be performed and where and how it has to be performed. Thus, planning implies decision-making as to what is to be done, how it is to be done, when it is to be done and by whom it is to done. Planning helps in achieving the objectives efficiently and effectively. Planning involves selecting of objectives and strategies, policies and </a:t>
            </a:r>
            <a:r>
              <a:rPr lang="en-US" sz="1800" b="0" dirty="0" err="1">
                <a:solidFill>
                  <a:schemeClr val="accent2"/>
                </a:solidFill>
              </a:rPr>
              <a:t>programmes</a:t>
            </a:r>
            <a:r>
              <a:rPr lang="en-US" sz="1800" b="0" dirty="0">
                <a:solidFill>
                  <a:schemeClr val="accent2"/>
                </a:solidFill>
              </a:rPr>
              <a:t> and procedures for achieving them.</a:t>
            </a:r>
            <a:endParaRPr lang="en-IN" sz="1800" dirty="0">
              <a:solidFill>
                <a:schemeClr val="accent2"/>
              </a:solidFill>
            </a:endParaRPr>
          </a:p>
        </p:txBody>
      </p:sp>
      <p:sp>
        <p:nvSpPr>
          <p:cNvPr id="4" name="Text Placeholder 3"/>
          <p:cNvSpPr>
            <a:spLocks noGrp="1"/>
          </p:cNvSpPr>
          <p:nvPr>
            <p:ph type="body" idx="1"/>
          </p:nvPr>
        </p:nvSpPr>
        <p:spPr>
          <a:xfrm>
            <a:off x="611560" y="1844824"/>
            <a:ext cx="6615528" cy="959531"/>
          </a:xfrm>
        </p:spPr>
        <p:txBody>
          <a:bodyPr>
            <a:noAutofit/>
          </a:bodyPr>
          <a:lstStyle/>
          <a:p>
            <a:pPr algn="l"/>
            <a:r>
              <a:rPr 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P</a:t>
            </a: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lanning</a:t>
            </a:r>
            <a:endParaRPr lang="en-IN"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l"/>
            <a:endParaRPr lang="en-IN" sz="4800" dirty="0"/>
          </a:p>
        </p:txBody>
      </p:sp>
    </p:spTree>
    <p:extLst>
      <p:ext uri="{BB962C8B-B14F-4D97-AF65-F5344CB8AC3E}">
        <p14:creationId xmlns:p14="http://schemas.microsoft.com/office/powerpoint/2010/main" val="2430971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332656"/>
            <a:ext cx="7272808" cy="5688632"/>
          </a:xfrm>
        </p:spPr>
        <p:txBody>
          <a:bodyPr>
            <a:normAutofit/>
          </a:bodyPr>
          <a:lstStyle/>
          <a:p>
            <a:pPr fontAlgn="base"/>
            <a:r>
              <a:rPr lang="en-US" sz="2000" b="0" dirty="0" smtClean="0">
                <a:solidFill>
                  <a:schemeClr val="accent2"/>
                </a:solidFill>
              </a:rPr>
              <a:t>	Planning </a:t>
            </a:r>
            <a:r>
              <a:rPr lang="en-US" sz="2000" b="0" dirty="0">
                <a:solidFill>
                  <a:schemeClr val="accent2"/>
                </a:solidFill>
              </a:rPr>
              <a:t>function is performed by managers at every level because planning may either be for the entire enterprise or for any section or department thereof. Planning pervades the entire gamut of managerial activity, and also it is continuous and never-ending. While the managers at the top level devote more time on planning, the managers at the lower level follow the policies, </a:t>
            </a:r>
            <a:r>
              <a:rPr lang="en-US" sz="2000" b="0" dirty="0" err="1">
                <a:solidFill>
                  <a:schemeClr val="accent2"/>
                </a:solidFill>
              </a:rPr>
              <a:t>programmes</a:t>
            </a:r>
            <a:r>
              <a:rPr lang="en-US" sz="2000" b="0" dirty="0">
                <a:solidFill>
                  <a:schemeClr val="accent2"/>
                </a:solidFill>
              </a:rPr>
              <a:t> and procedures laid down by the top management</a:t>
            </a:r>
            <a:r>
              <a:rPr lang="en-US" sz="2000" b="0" dirty="0" smtClean="0">
                <a:solidFill>
                  <a:schemeClr val="accent2"/>
                </a:solidFill>
              </a:rPr>
              <a:t>.</a:t>
            </a:r>
            <a:br>
              <a:rPr lang="en-US" sz="2000" b="0" dirty="0" smtClean="0">
                <a:solidFill>
                  <a:schemeClr val="accent2"/>
                </a:solidFill>
              </a:rPr>
            </a:br>
            <a:r>
              <a:rPr lang="en-US" sz="2000" b="0" dirty="0">
                <a:solidFill>
                  <a:schemeClr val="accent2"/>
                </a:solidFill>
              </a:rPr>
              <a:t/>
            </a:r>
            <a:br>
              <a:rPr lang="en-US" sz="2000" b="0" dirty="0">
                <a:solidFill>
                  <a:schemeClr val="accent2"/>
                </a:solidFill>
              </a:rPr>
            </a:br>
            <a:r>
              <a:rPr lang="en-US" sz="2000" b="0" dirty="0" smtClean="0">
                <a:solidFill>
                  <a:schemeClr val="accent2"/>
                </a:solidFill>
              </a:rPr>
              <a:t>	For </a:t>
            </a:r>
            <a:r>
              <a:rPr lang="en-US" sz="2000" b="0" dirty="0">
                <a:solidFill>
                  <a:schemeClr val="accent2"/>
                </a:solidFill>
              </a:rPr>
              <a:t>any business activity, planning is a prerequisite for doing anything and also to ensure the proper </a:t>
            </a:r>
            <a:r>
              <a:rPr lang="en-US" sz="2000" b="0" dirty="0" err="1">
                <a:solidFill>
                  <a:schemeClr val="accent2"/>
                </a:solidFill>
              </a:rPr>
              <a:t>utilisation</a:t>
            </a:r>
            <a:r>
              <a:rPr lang="en-US" sz="2000" b="0" dirty="0">
                <a:solidFill>
                  <a:schemeClr val="accent2"/>
                </a:solidFill>
              </a:rPr>
              <a:t> of the resources of the business concern to achieve the desired goals. Plans can be classified into standing plans and single-use plans. Standing plans include objectives, policies, procedures, methods and rules and single-use plans include budgets, </a:t>
            </a:r>
            <a:r>
              <a:rPr lang="en-US" sz="2000" b="0" dirty="0" err="1">
                <a:solidFill>
                  <a:schemeClr val="accent2"/>
                </a:solidFill>
              </a:rPr>
              <a:t>programmes</a:t>
            </a:r>
            <a:r>
              <a:rPr lang="en-US" sz="2000" b="0" dirty="0">
                <a:solidFill>
                  <a:schemeClr val="accent2"/>
                </a:solidFill>
              </a:rPr>
              <a:t>, strategies and projects.</a:t>
            </a:r>
            <a:r>
              <a:rPr lang="en-US" sz="1050" b="0" dirty="0">
                <a:solidFill>
                  <a:schemeClr val="accent2"/>
                </a:solidFill>
              </a:rPr>
              <a:t/>
            </a:r>
            <a:br>
              <a:rPr lang="en-US" sz="1050" b="0" dirty="0">
                <a:solidFill>
                  <a:schemeClr val="accent2"/>
                </a:solidFill>
              </a:rPr>
            </a:br>
            <a:endParaRPr lang="en-IN" sz="1050" dirty="0">
              <a:solidFill>
                <a:schemeClr val="accent2"/>
              </a:solidFill>
            </a:endParaRPr>
          </a:p>
        </p:txBody>
      </p:sp>
    </p:spTree>
    <p:extLst>
      <p:ext uri="{BB962C8B-B14F-4D97-AF65-F5344CB8AC3E}">
        <p14:creationId xmlns:p14="http://schemas.microsoft.com/office/powerpoint/2010/main" val="2610622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2276872"/>
            <a:ext cx="6638720" cy="3384376"/>
          </a:xfrm>
        </p:spPr>
        <p:txBody>
          <a:bodyPr>
            <a:normAutofit/>
          </a:bodyPr>
          <a:lstStyle/>
          <a:p>
            <a:pPr algn="l"/>
            <a:r>
              <a:rPr lang="en-US" sz="2400" b="0" dirty="0">
                <a:solidFill>
                  <a:schemeClr val="accent2"/>
                </a:solidFill>
              </a:rPr>
              <a:t>According to </a:t>
            </a:r>
            <a:r>
              <a:rPr lang="en-US" sz="2400" b="0" dirty="0" err="1">
                <a:solidFill>
                  <a:schemeClr val="accent2"/>
                </a:solidFill>
              </a:rPr>
              <a:t>Fayol</a:t>
            </a:r>
            <a:r>
              <a:rPr lang="en-US" sz="2400" b="0" dirty="0">
                <a:solidFill>
                  <a:schemeClr val="accent2"/>
                </a:solidFill>
              </a:rPr>
              <a:t>, “to </a:t>
            </a:r>
            <a:r>
              <a:rPr lang="en-US" sz="2400" b="0" dirty="0" err="1">
                <a:solidFill>
                  <a:schemeClr val="accent2"/>
                </a:solidFill>
              </a:rPr>
              <a:t>organise</a:t>
            </a:r>
            <a:r>
              <a:rPr lang="en-US" sz="2400" b="0" dirty="0">
                <a:solidFill>
                  <a:schemeClr val="accent2"/>
                </a:solidFill>
              </a:rPr>
              <a:t> a business is to provide it with everything useful to its functioning — raw materials, tools, capital and personnel.” Thus, </a:t>
            </a:r>
            <a:r>
              <a:rPr lang="en-US" sz="2400" b="0" dirty="0" err="1">
                <a:solidFill>
                  <a:schemeClr val="accent2"/>
                </a:solidFill>
              </a:rPr>
              <a:t>organising</a:t>
            </a:r>
            <a:r>
              <a:rPr lang="en-US" sz="2400" b="0" dirty="0">
                <a:solidFill>
                  <a:schemeClr val="accent2"/>
                </a:solidFill>
              </a:rPr>
              <a:t> involves bringing together the manpower and material resources for the achievement, of objectives laid down by the enterprise</a:t>
            </a:r>
            <a:r>
              <a:rPr lang="en-US" sz="2400" b="0" dirty="0"/>
              <a:t>.</a:t>
            </a:r>
            <a:endParaRPr lang="en-IN" sz="2400" dirty="0"/>
          </a:p>
        </p:txBody>
      </p:sp>
      <p:sp>
        <p:nvSpPr>
          <p:cNvPr id="5" name="Text Placeholder 4"/>
          <p:cNvSpPr>
            <a:spLocks noGrp="1"/>
          </p:cNvSpPr>
          <p:nvPr>
            <p:ph type="body" idx="1"/>
          </p:nvPr>
        </p:nvSpPr>
        <p:spPr>
          <a:xfrm>
            <a:off x="628149" y="1155188"/>
            <a:ext cx="6255488" cy="743507"/>
          </a:xfrm>
        </p:spPr>
        <p:txBody>
          <a:bodyPr/>
          <a:lstStyle/>
          <a:p>
            <a:pPr algn="l"/>
            <a:r>
              <a:rPr lang="en-US"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Book Antiqua" pitchFamily="18" charset="0"/>
              </a:rPr>
              <a:t>Organizing</a:t>
            </a:r>
            <a:endParaRPr lang="en-IN"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l"/>
            <a:endParaRPr lang="en-IN" dirty="0"/>
          </a:p>
        </p:txBody>
      </p:sp>
    </p:spTree>
    <p:extLst>
      <p:ext uri="{BB962C8B-B14F-4D97-AF65-F5344CB8AC3E}">
        <p14:creationId xmlns:p14="http://schemas.microsoft.com/office/powerpoint/2010/main" val="1702326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77072"/>
            <a:ext cx="7242048" cy="1296144"/>
          </a:xfrm>
        </p:spPr>
        <p:txBody>
          <a:bodyPr>
            <a:noAutofit/>
          </a:bodyPr>
          <a:lstStyle/>
          <a:p>
            <a:pPr fontAlgn="base"/>
            <a:r>
              <a:rPr lang="en-US" sz="2000" dirty="0" smtClean="0">
                <a:solidFill>
                  <a:schemeClr val="accent2"/>
                </a:solidFill>
              </a:rPr>
              <a:t>Organizing </a:t>
            </a:r>
            <a:r>
              <a:rPr lang="en-US" sz="2000" dirty="0">
                <a:solidFill>
                  <a:schemeClr val="accent2"/>
                </a:solidFill>
              </a:rPr>
              <a:t>involves the following process</a:t>
            </a:r>
            <a:r>
              <a:rPr lang="en-US" sz="2000" dirty="0" smtClean="0">
                <a:solidFill>
                  <a:schemeClr val="accent2"/>
                </a:solidFill>
              </a:rPr>
              <a:t>:</a:t>
            </a:r>
            <a:br>
              <a:rPr lang="en-US" sz="2000" dirty="0" smtClean="0">
                <a:solidFill>
                  <a:schemeClr val="accent2"/>
                </a:solidFill>
              </a:rPr>
            </a:br>
            <a:r>
              <a:rPr lang="en-US" sz="2000" b="0" dirty="0">
                <a:solidFill>
                  <a:schemeClr val="accent2"/>
                </a:solidFill>
              </a:rPr>
              <a:t/>
            </a:r>
            <a:br>
              <a:rPr lang="en-US" sz="2000" b="0" dirty="0">
                <a:solidFill>
                  <a:schemeClr val="accent2"/>
                </a:solidFill>
              </a:rPr>
            </a:br>
            <a:r>
              <a:rPr lang="en-US" sz="2000" b="0" dirty="0">
                <a:solidFill>
                  <a:schemeClr val="accent2"/>
                </a:solidFill>
              </a:rPr>
              <a:t>(a) Determining and defining the activities involved in achieving the objectives laid down by the </a:t>
            </a:r>
            <a:r>
              <a:rPr lang="en-US" sz="2000" b="0" dirty="0" smtClean="0">
                <a:solidFill>
                  <a:schemeClr val="accent2"/>
                </a:solidFill>
              </a:rPr>
              <a:t>management.</a:t>
            </a:r>
            <a:br>
              <a:rPr lang="en-US" sz="2000" b="0" dirty="0" smtClean="0">
                <a:solidFill>
                  <a:schemeClr val="accent2"/>
                </a:solidFill>
              </a:rPr>
            </a:br>
            <a:r>
              <a:rPr lang="en-US" sz="2000" b="0" dirty="0">
                <a:solidFill>
                  <a:schemeClr val="accent2"/>
                </a:solidFill>
              </a:rPr>
              <a:t/>
            </a:r>
            <a:br>
              <a:rPr lang="en-US" sz="2000" b="0" dirty="0">
                <a:solidFill>
                  <a:schemeClr val="accent2"/>
                </a:solidFill>
              </a:rPr>
            </a:br>
            <a:r>
              <a:rPr lang="en-US" sz="2000" b="0" dirty="0">
                <a:solidFill>
                  <a:schemeClr val="accent2"/>
                </a:solidFill>
              </a:rPr>
              <a:t>(b) Grouping the activities in a logical </a:t>
            </a:r>
            <a:r>
              <a:rPr lang="en-US" sz="2000" b="0" dirty="0" smtClean="0">
                <a:solidFill>
                  <a:schemeClr val="accent2"/>
                </a:solidFill>
              </a:rPr>
              <a:t>pattern.</a:t>
            </a:r>
            <a:br>
              <a:rPr lang="en-US" sz="2000" b="0" dirty="0" smtClean="0">
                <a:solidFill>
                  <a:schemeClr val="accent2"/>
                </a:solidFill>
              </a:rPr>
            </a:br>
            <a:r>
              <a:rPr lang="en-US" sz="2000" b="0" dirty="0">
                <a:solidFill>
                  <a:schemeClr val="accent2"/>
                </a:solidFill>
              </a:rPr>
              <a:t/>
            </a:r>
            <a:br>
              <a:rPr lang="en-US" sz="2000" b="0" dirty="0">
                <a:solidFill>
                  <a:schemeClr val="accent2"/>
                </a:solidFill>
              </a:rPr>
            </a:br>
            <a:r>
              <a:rPr lang="en-US" sz="2000" b="0" dirty="0">
                <a:solidFill>
                  <a:schemeClr val="accent2"/>
                </a:solidFill>
              </a:rPr>
              <a:t>(c) Assigning the activities to specific positions and </a:t>
            </a:r>
            <a:r>
              <a:rPr lang="en-US" sz="2000" b="0" dirty="0" smtClean="0">
                <a:solidFill>
                  <a:schemeClr val="accent2"/>
                </a:solidFill>
              </a:rPr>
              <a:t>people.</a:t>
            </a:r>
            <a:br>
              <a:rPr lang="en-US" sz="2000" b="0" dirty="0" smtClean="0">
                <a:solidFill>
                  <a:schemeClr val="accent2"/>
                </a:solidFill>
              </a:rPr>
            </a:br>
            <a:r>
              <a:rPr lang="en-US" sz="2000" b="0" dirty="0" smtClean="0">
                <a:solidFill>
                  <a:schemeClr val="accent2"/>
                </a:solidFill>
              </a:rPr>
              <a:t/>
            </a:r>
            <a:br>
              <a:rPr lang="en-US" sz="2000" b="0" dirty="0" smtClean="0">
                <a:solidFill>
                  <a:schemeClr val="accent2"/>
                </a:solidFill>
              </a:rPr>
            </a:br>
            <a:r>
              <a:rPr lang="en-US" sz="2000" b="0" dirty="0">
                <a:solidFill>
                  <a:schemeClr val="accent2"/>
                </a:solidFill>
              </a:rPr>
              <a:t>d) Delegating authority to their positions and people so as to enable them to perform the activities assigned to them.</a:t>
            </a:r>
          </a:p>
        </p:txBody>
      </p:sp>
    </p:spTree>
    <p:extLst>
      <p:ext uri="{BB962C8B-B14F-4D97-AF65-F5344CB8AC3E}">
        <p14:creationId xmlns:p14="http://schemas.microsoft.com/office/powerpoint/2010/main" val="536157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35</TotalTime>
  <Words>369</Words>
  <Application>Microsoft Office PowerPoint</Application>
  <PresentationFormat>On-screen Show (4:3)</PresentationFormat>
  <Paragraphs>23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M.PAPPATHI M.COM.,M.PHIL., ASSISTANT PROFESSOR,  I M.COM.,(CA) – PPT Business  MANAGEMENT, P.G DEPARTMENT OF COMMERCE(CA).  </vt:lpstr>
      <vt:lpstr>Functions of Business Management </vt:lpstr>
      <vt:lpstr> Everything you need to know about the functions of management. Management is the process of getting things done through others. This process is identified in a set of functions performed by managers to accomplish the goals.    Management in an organization plays a dominant role to achieve the targeted goals of profit maximization and increased market share. The main aim of management is to achieve the organisational goals while using the organisational resources most effectively. </vt:lpstr>
      <vt:lpstr> Management is what management does. It is the art of getting things done through and with people in formally organized groups. We manage an organization to achieve certain objectives and goals.   For this purpose, the manager performs some fundamental functions. They are called managerial functions and basically consist of five elements.</vt:lpstr>
      <vt:lpstr>The functions of management are:  1. Planning  2. Organizing  3. Staffing 4. Directing 5. Co-Ordination 6. Controlling </vt:lpstr>
      <vt:lpstr>Planning is concerned with the determination of the objectives to be achieved and the course of action to be followed to achieve them. Before starting any action, one has to decide how the work will be performed and where and how it has to be performed. Thus, planning implies decision-making as to what is to be done, how it is to be done, when it is to be done and by whom it is to done. Planning helps in achieving the objectives efficiently and effectively. Planning involves selecting of objectives and strategies, policies and programmes and procedures for achieving them.</vt:lpstr>
      <vt:lpstr> Planning function is performed by managers at every level because planning may either be for the entire enterprise or for any section or department thereof. Planning pervades the entire gamut of managerial activity, and also it is continuous and never-ending. While the managers at the top level devote more time on planning, the managers at the lower level follow the policies, programmes and procedures laid down by the top management.   For any business activity, planning is a prerequisite for doing anything and also to ensure the proper utilisation of the resources of the business concern to achieve the desired goals. Plans can be classified into standing plans and single-use plans. Standing plans include objectives, policies, procedures, methods and rules and single-use plans include budgets, programmes, strategies and projects. </vt:lpstr>
      <vt:lpstr>According to Fayol, “to organise a business is to provide it with everything useful to its functioning — raw materials, tools, capital and personnel.” Thus, organising involves bringing together the manpower and material resources for the achievement, of objectives laid down by the enterprise.</vt:lpstr>
      <vt:lpstr>Organizing involves the following process:  (a) Determining and defining the activities involved in achieving the objectives laid down by the management.  (b) Grouping the activities in a logical pattern.  (c) Assigning the activities to specific positions and people.  d) Delegating authority to their positions and people so as to enable them to perform the activities assigned to them.</vt:lpstr>
      <vt:lpstr>Every enterprise is very much concerned with the quality of its people, especially its managers. The staffing function is concerned with this aspect of management. According to Harold Koontz and Cyril O’ Donell, “the managerial function of staffing involves manning the organizational structure through proper and effective selection, appraisal and development of personnel to fill the roles designed into the structure.”</vt:lpstr>
      <vt:lpstr> Directing is one of the important functions of management and is the art and process of getting things done. While other functions like planning, organising and staffing are merely preparations for doing the work, the directing function actually starts the work.   Directing is concerned with actuating the members of the organisation to work efficiently and effectively for the attainment of organisation goals. Directing involves the manager telling the subordinates how they have to perform jobs assigned to them. It is concerned with guiding, supervising and motivating the subordinates for achieving the enterprise objectives. According to Joseph Massie, “Directing concerns the total manner in which a manager influences the action of his subordinates. It is the final action of a manager in getting others to act after all preparations have been completed.” </vt:lpstr>
      <vt:lpstr> Co-ordination is the integration, unification, synchronization of the efforts of the departments to provide unity of action for pursuing common goals. The management of an organization endeavours to achieve optimum coordination through its basic functions of planning, organizing, staffing, directing, and controlling.</vt:lpstr>
      <vt:lpstr>Controlling is related to all other management functions. It is concerned with seeing whether the activities have been or being performed in conformity with the plans. According to Haimann, “Control is the process of checking to determine whether or not, proper progress is being made towards the objectives and goals and acting if necessary to correct any deviation.” Koontz and O’Donnell have defined controlling “as the measurement and correction of the performance of activities of subordinates in order to make sure that enterprise’s objectives and the plans devised to attain them are being accomplished.”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Business Management</dc:title>
  <dc:creator>user</dc:creator>
  <cp:lastModifiedBy>user</cp:lastModifiedBy>
  <cp:revision>5</cp:revision>
  <dcterms:created xsi:type="dcterms:W3CDTF">2020-10-21T07:43:01Z</dcterms:created>
  <dcterms:modified xsi:type="dcterms:W3CDTF">2020-10-21T08:18:53Z</dcterms:modified>
</cp:coreProperties>
</file>