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381" r:id="rId3"/>
    <p:sldId id="320" r:id="rId4"/>
    <p:sldId id="364" r:id="rId5"/>
    <p:sldId id="365" r:id="rId6"/>
    <p:sldId id="366" r:id="rId7"/>
    <p:sldId id="367" r:id="rId8"/>
    <p:sldId id="368" r:id="rId9"/>
    <p:sldId id="369" r:id="rId10"/>
    <p:sldId id="370" r:id="rId11"/>
    <p:sldId id="371" r:id="rId12"/>
    <p:sldId id="372" r:id="rId13"/>
    <p:sldId id="373" r:id="rId14"/>
    <p:sldId id="374" r:id="rId15"/>
    <p:sldId id="375" r:id="rId16"/>
    <p:sldId id="376" r:id="rId17"/>
    <p:sldId id="377" r:id="rId18"/>
    <p:sldId id="378" r:id="rId19"/>
    <p:sldId id="382" r:id="rId20"/>
    <p:sldId id="383" r:id="rId21"/>
    <p:sldId id="384" r:id="rId22"/>
    <p:sldId id="385" r:id="rId23"/>
    <p:sldId id="387" r:id="rId24"/>
    <p:sldId id="388" r:id="rId25"/>
    <p:sldId id="3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2309" y="-7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F8A754-9980-46EF-BE23-45EDE056DBB4}" type="datetimeFigureOut">
              <a:rPr lang="en-IN" smtClean="0"/>
              <a:pPr/>
              <a:t>20-10-2020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57D423-B23A-479C-A100-EB58A90062FC}" type="slidenum">
              <a:rPr lang="en-IN" smtClean="0"/>
              <a:pPr/>
              <a:t>‹#›</a:t>
            </a:fld>
            <a:endParaRPr lang="en-IN"/>
          </a:p>
        </p:txBody>
      </p:sp>
    </p:spTree>
    <p:extLst>
      <p:ext uri="{BB962C8B-B14F-4D97-AF65-F5344CB8AC3E}">
        <p14:creationId xmlns:p14="http://schemas.microsoft.com/office/powerpoint/2010/main" val="3829446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D257D423-B23A-479C-A100-EB58A90062FC}" type="slidenum">
              <a:rPr lang="en-IN" smtClean="0"/>
              <a:pPr/>
              <a:t>1</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96CE9D3-8BBA-40C6-8B0B-DC6B6CABA998}" type="datetimeFigureOut">
              <a:rPr lang="en-IN" smtClean="0"/>
              <a:pPr/>
              <a:t>20-10-2020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7EFEA3C-0FD4-4A56-8428-BAC436898742}"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96CE9D3-8BBA-40C6-8B0B-DC6B6CABA998}" type="datetimeFigureOut">
              <a:rPr lang="en-IN" smtClean="0"/>
              <a:pPr/>
              <a:t>20-10-2020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7EFEA3C-0FD4-4A56-8428-BAC43689874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96CE9D3-8BBA-40C6-8B0B-DC6B6CABA998}" type="datetimeFigureOut">
              <a:rPr lang="en-IN" smtClean="0"/>
              <a:pPr/>
              <a:t>20-10-2020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7EFEA3C-0FD4-4A56-8428-BAC43689874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96CE9D3-8BBA-40C6-8B0B-DC6B6CABA998}" type="datetimeFigureOut">
              <a:rPr lang="en-IN" smtClean="0"/>
              <a:pPr/>
              <a:t>20-10-2020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7EFEA3C-0FD4-4A56-8428-BAC43689874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6CE9D3-8BBA-40C6-8B0B-DC6B6CABA998}" type="datetimeFigureOut">
              <a:rPr lang="en-IN" smtClean="0"/>
              <a:pPr/>
              <a:t>20-10-2020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7EFEA3C-0FD4-4A56-8428-BAC436898742}"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96CE9D3-8BBA-40C6-8B0B-DC6B6CABA998}" type="datetimeFigureOut">
              <a:rPr lang="en-IN" smtClean="0"/>
              <a:pPr/>
              <a:t>20-10-2020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7EFEA3C-0FD4-4A56-8428-BAC43689874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96CE9D3-8BBA-40C6-8B0B-DC6B6CABA998}" type="datetimeFigureOut">
              <a:rPr lang="en-IN" smtClean="0"/>
              <a:pPr/>
              <a:t>20-10-2020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7EFEA3C-0FD4-4A56-8428-BAC43689874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96CE9D3-8BBA-40C6-8B0B-DC6B6CABA998}" type="datetimeFigureOut">
              <a:rPr lang="en-IN" smtClean="0"/>
              <a:pPr/>
              <a:t>20-10-2020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7EFEA3C-0FD4-4A56-8428-BAC43689874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6CE9D3-8BBA-40C6-8B0B-DC6B6CABA998}" type="datetimeFigureOut">
              <a:rPr lang="en-IN" smtClean="0"/>
              <a:pPr/>
              <a:t>20-10-2020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7EFEA3C-0FD4-4A56-8428-BAC43689874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6CE9D3-8BBA-40C6-8B0B-DC6B6CABA998}" type="datetimeFigureOut">
              <a:rPr lang="en-IN" smtClean="0"/>
              <a:pPr/>
              <a:t>20-10-2020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7EFEA3C-0FD4-4A56-8428-BAC43689874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6CE9D3-8BBA-40C6-8B0B-DC6B6CABA998}" type="datetimeFigureOut">
              <a:rPr lang="en-IN" smtClean="0"/>
              <a:pPr/>
              <a:t>20-10-2020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7EFEA3C-0FD4-4A56-8428-BAC436898742}"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6CE9D3-8BBA-40C6-8B0B-DC6B6CABA998}" type="datetimeFigureOut">
              <a:rPr lang="en-IN" smtClean="0"/>
              <a:pPr/>
              <a:t>20-10-2020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EFEA3C-0FD4-4A56-8428-BAC436898742}"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8.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cientist animation à®à¯à®à®¾à®© à®ªà® à®®à¯à®à®¿à®µà¯"/>
          <p:cNvPicPr>
            <a:picLocks noChangeAspect="1" noChangeArrowheads="1"/>
          </p:cNvPicPr>
          <p:nvPr/>
        </p:nvPicPr>
        <p:blipFill rotWithShape="1">
          <a:blip r:embed="rId3">
            <a:extLst>
              <a:ext uri="{28A0092B-C50C-407E-A947-70E740481C1C}">
                <a14:useLocalDpi xmlns:a14="http://schemas.microsoft.com/office/drawing/2010/main" val="0"/>
              </a:ext>
            </a:extLst>
          </a:blip>
          <a:srcRect l="10013" t="10028" r="20572" b="13014"/>
          <a:stretch/>
        </p:blipFill>
        <p:spPr bwMode="auto">
          <a:xfrm>
            <a:off x="5923344" y="1916832"/>
            <a:ext cx="3089056" cy="471026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79512" y="332656"/>
            <a:ext cx="8712968" cy="546198"/>
          </a:xfrm>
          <a:solidFill>
            <a:srgbClr val="FFFF00"/>
          </a:solidFill>
          <a:effectLst>
            <a:outerShdw blurRad="50800" dist="38100" dir="5400000" algn="t" rotWithShape="0">
              <a:prstClr val="black">
                <a:alpha val="40000"/>
              </a:prstClr>
            </a:outerShdw>
          </a:effectLst>
        </p:spPr>
        <p:txBody>
          <a:bodyPr>
            <a:noAutofit/>
          </a:bodyPr>
          <a:lstStyle/>
          <a:p>
            <a:r>
              <a:rPr lang="en-IN" sz="3600" b="1" dirty="0" smtClean="0">
                <a:latin typeface="Comic Sans MS" pitchFamily="66" charset="0"/>
              </a:rPr>
              <a:t>ALKALOIDS</a:t>
            </a:r>
            <a:endParaRPr lang="en-IN" sz="3600" b="1" dirty="0">
              <a:latin typeface="Comic Sans MS" pitchFamily="66" charset="0"/>
            </a:endParaRPr>
          </a:p>
        </p:txBody>
      </p:sp>
      <p:pic>
        <p:nvPicPr>
          <p:cNvPr id="11" name="Picture 10" descr="à®¤à¯à®à®°à¯à®ªà¯à®à¯à®¯ à®ªà®à®®à¯"/>
          <p:cNvPicPr/>
          <p:nvPr/>
        </p:nvPicPr>
        <p:blipFill rotWithShape="1">
          <a:blip r:embed="rId4">
            <a:extLst>
              <a:ext uri="{28A0092B-C50C-407E-A947-70E740481C1C}">
                <a14:useLocalDpi xmlns:a14="http://schemas.microsoft.com/office/drawing/2010/main" val="0"/>
              </a:ext>
            </a:extLst>
          </a:blip>
          <a:srcRect b="10377"/>
          <a:stretch/>
        </p:blipFill>
        <p:spPr bwMode="auto">
          <a:xfrm>
            <a:off x="692032" y="1307052"/>
            <a:ext cx="4456032" cy="2964912"/>
          </a:xfrm>
          <a:prstGeom prst="rect">
            <a:avLst/>
          </a:prstGeom>
          <a:noFill/>
          <a:ln>
            <a:noFill/>
          </a:ln>
        </p:spPr>
      </p:pic>
      <p:sp>
        <p:nvSpPr>
          <p:cNvPr id="8" name="Subtitle 2"/>
          <p:cNvSpPr txBox="1">
            <a:spLocks/>
          </p:cNvSpPr>
          <p:nvPr/>
        </p:nvSpPr>
        <p:spPr>
          <a:xfrm>
            <a:off x="237024" y="4491960"/>
            <a:ext cx="8640960" cy="1705744"/>
          </a:xfrm>
          <a:prstGeom prst="rect">
            <a:avLst/>
          </a:prstGeom>
          <a:effectLst>
            <a:outerShdw blurRad="63500" sx="102000" sy="102000" algn="ctr" rotWithShape="0">
              <a:prstClr val="black">
                <a:alpha val="40000"/>
              </a:prstClr>
            </a:outerShdw>
          </a:effectLst>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IN" sz="2000" b="1" dirty="0" smtClean="0">
                <a:solidFill>
                  <a:schemeClr val="tx1"/>
                </a:solidFill>
                <a:latin typeface="Comic Sans MS" pitchFamily="66" charset="0"/>
              </a:rPr>
              <a:t>Presented by</a:t>
            </a:r>
          </a:p>
          <a:p>
            <a:r>
              <a:rPr lang="en-IN" sz="2400" b="1" dirty="0" err="1" smtClean="0">
                <a:solidFill>
                  <a:srgbClr val="FF0000"/>
                </a:solidFill>
                <a:effectLst>
                  <a:outerShdw blurRad="38100" dist="38100" dir="2700000" algn="tl">
                    <a:srgbClr val="000000">
                      <a:alpha val="43137"/>
                    </a:srgbClr>
                  </a:outerShdw>
                </a:effectLst>
                <a:latin typeface="Comic Sans MS" pitchFamily="66" charset="0"/>
              </a:rPr>
              <a:t>Dr.</a:t>
            </a:r>
            <a:r>
              <a:rPr lang="en-IN" sz="2400" b="1" dirty="0" smtClean="0">
                <a:solidFill>
                  <a:srgbClr val="FF0000"/>
                </a:solidFill>
                <a:effectLst>
                  <a:outerShdw blurRad="38100" dist="38100" dir="2700000" algn="tl">
                    <a:srgbClr val="000000">
                      <a:alpha val="43137"/>
                    </a:srgbClr>
                  </a:outerShdw>
                </a:effectLst>
                <a:latin typeface="Comic Sans MS" pitchFamily="66" charset="0"/>
              </a:rPr>
              <a:t> M.P. KESAVAN M.Sc., Ph.D.,</a:t>
            </a:r>
          </a:p>
          <a:p>
            <a:r>
              <a:rPr lang="en-IN" sz="2000" b="1" dirty="0" smtClean="0">
                <a:solidFill>
                  <a:srgbClr val="002060"/>
                </a:solidFill>
                <a:latin typeface="Comic Sans MS" pitchFamily="66" charset="0"/>
              </a:rPr>
              <a:t>Assistant Professor</a:t>
            </a:r>
          </a:p>
          <a:p>
            <a:r>
              <a:rPr lang="en-IN" sz="2000" b="1" dirty="0" smtClean="0">
                <a:solidFill>
                  <a:srgbClr val="002060"/>
                </a:solidFill>
                <a:latin typeface="Comic Sans MS" pitchFamily="66" charset="0"/>
              </a:rPr>
              <a:t>Department of Chemistry</a:t>
            </a:r>
          </a:p>
          <a:p>
            <a:r>
              <a:rPr lang="en-IN" sz="2000" b="1" dirty="0" err="1" smtClean="0">
                <a:solidFill>
                  <a:srgbClr val="002060"/>
                </a:solidFill>
                <a:latin typeface="Comic Sans MS" pitchFamily="66" charset="0"/>
              </a:rPr>
              <a:t>Hajee</a:t>
            </a:r>
            <a:r>
              <a:rPr lang="en-IN" sz="2000" b="1" dirty="0" smtClean="0">
                <a:solidFill>
                  <a:srgbClr val="002060"/>
                </a:solidFill>
                <a:latin typeface="Comic Sans MS" pitchFamily="66" charset="0"/>
              </a:rPr>
              <a:t> </a:t>
            </a:r>
            <a:r>
              <a:rPr lang="en-IN" sz="2000" b="1" dirty="0" err="1" smtClean="0">
                <a:solidFill>
                  <a:srgbClr val="002060"/>
                </a:solidFill>
                <a:latin typeface="Comic Sans MS" pitchFamily="66" charset="0"/>
              </a:rPr>
              <a:t>Karutha</a:t>
            </a:r>
            <a:r>
              <a:rPr lang="en-IN" sz="2000" b="1" dirty="0" smtClean="0">
                <a:solidFill>
                  <a:srgbClr val="002060"/>
                </a:solidFill>
                <a:latin typeface="Comic Sans MS" pitchFamily="66" charset="0"/>
              </a:rPr>
              <a:t> </a:t>
            </a:r>
            <a:r>
              <a:rPr lang="en-IN" sz="2000" b="1" dirty="0" err="1" smtClean="0">
                <a:solidFill>
                  <a:srgbClr val="002060"/>
                </a:solidFill>
                <a:latin typeface="Comic Sans MS" pitchFamily="66" charset="0"/>
              </a:rPr>
              <a:t>Rowther</a:t>
            </a:r>
            <a:r>
              <a:rPr lang="en-IN" sz="2000" b="1" dirty="0" smtClean="0">
                <a:solidFill>
                  <a:srgbClr val="002060"/>
                </a:solidFill>
                <a:latin typeface="Comic Sans MS" pitchFamily="66" charset="0"/>
              </a:rPr>
              <a:t> </a:t>
            </a:r>
            <a:r>
              <a:rPr lang="en-IN" sz="2000" b="1" dirty="0" err="1" smtClean="0">
                <a:solidFill>
                  <a:srgbClr val="002060"/>
                </a:solidFill>
                <a:latin typeface="Comic Sans MS" pitchFamily="66" charset="0"/>
              </a:rPr>
              <a:t>Howdia</a:t>
            </a:r>
            <a:r>
              <a:rPr lang="en-IN" sz="2000" b="1" dirty="0" smtClean="0">
                <a:solidFill>
                  <a:srgbClr val="002060"/>
                </a:solidFill>
                <a:latin typeface="Comic Sans MS" pitchFamily="66" charset="0"/>
              </a:rPr>
              <a:t> College</a:t>
            </a:r>
          </a:p>
          <a:p>
            <a:r>
              <a:rPr lang="en-IN" sz="2000" b="1" dirty="0" err="1" smtClean="0">
                <a:solidFill>
                  <a:srgbClr val="002060"/>
                </a:solidFill>
                <a:latin typeface="Comic Sans MS" pitchFamily="66" charset="0"/>
              </a:rPr>
              <a:t>Uthamapalayam</a:t>
            </a:r>
            <a:r>
              <a:rPr lang="en-IN" sz="2000" b="1" dirty="0" smtClean="0">
                <a:solidFill>
                  <a:srgbClr val="002060"/>
                </a:solidFill>
                <a:latin typeface="Comic Sans MS" pitchFamily="66" charset="0"/>
              </a:rPr>
              <a:t>.</a:t>
            </a:r>
          </a:p>
          <a:p>
            <a:endParaRPr lang="en-IN" sz="1400" dirty="0">
              <a:solidFill>
                <a:srgbClr val="00B050"/>
              </a:solidFill>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524" y="260648"/>
            <a:ext cx="8568952" cy="6555641"/>
          </a:xfrm>
          <a:prstGeom prst="rect">
            <a:avLst/>
          </a:prstGeom>
        </p:spPr>
        <p:txBody>
          <a:bodyPr wrap="square">
            <a:spAutoFit/>
          </a:bodyPr>
          <a:lstStyle/>
          <a:p>
            <a:pPr marL="342900" indent="-342900" algn="just">
              <a:lnSpc>
                <a:spcPct val="150000"/>
              </a:lnSpc>
              <a:buFont typeface="Wingdings" pitchFamily="2" charset="2"/>
              <a:buChar char="Ø"/>
            </a:pPr>
            <a:endParaRPr lang="en-US" sz="2000" dirty="0" smtClean="0">
              <a:latin typeface="Comic Sans MS" pitchFamily="66" charset="0"/>
            </a:endParaRPr>
          </a:p>
          <a:p>
            <a:pPr marL="342900" indent="-342900" algn="just">
              <a:lnSpc>
                <a:spcPct val="150000"/>
              </a:lnSpc>
              <a:buFont typeface="Wingdings" pitchFamily="2" charset="2"/>
              <a:buChar char="Ø"/>
            </a:pPr>
            <a:endParaRPr lang="en-US" sz="2000" dirty="0">
              <a:latin typeface="Comic Sans MS" pitchFamily="66" charset="0"/>
            </a:endParaRPr>
          </a:p>
          <a:p>
            <a:pPr algn="just">
              <a:lnSpc>
                <a:spcPct val="150000"/>
              </a:lnSpc>
            </a:pPr>
            <a:endParaRPr lang="en-US" sz="2000" dirty="0">
              <a:latin typeface="Comic Sans MS" pitchFamily="66" charset="0"/>
            </a:endParaRPr>
          </a:p>
          <a:p>
            <a:pPr marL="342900" indent="-342900" algn="just">
              <a:lnSpc>
                <a:spcPct val="150000"/>
              </a:lnSpc>
              <a:buFont typeface="Wingdings" pitchFamily="2" charset="2"/>
              <a:buChar char="Ø"/>
            </a:pPr>
            <a:r>
              <a:rPr lang="en-US" sz="2000" dirty="0">
                <a:latin typeface="Comic Sans MS" pitchFamily="66" charset="0"/>
              </a:rPr>
              <a:t>However, the above test for oxygen should be applied carefully because primary amines if present in an alkaloid also yield acetyl and benzoyl derivatives.</a:t>
            </a:r>
          </a:p>
          <a:p>
            <a:pPr marL="342900" indent="-342900" algn="just">
              <a:lnSpc>
                <a:spcPct val="150000"/>
              </a:lnSpc>
              <a:buFont typeface="Wingdings" pitchFamily="2" charset="2"/>
              <a:buChar char="Ø"/>
            </a:pPr>
            <a:r>
              <a:rPr lang="en-US" sz="2000" dirty="0">
                <a:latin typeface="Comic Sans MS" pitchFamily="66" charset="0"/>
              </a:rPr>
              <a:t>Then the number of hydroxyl groups is determined by </a:t>
            </a:r>
            <a:r>
              <a:rPr lang="en-US" sz="2000" dirty="0" smtClean="0">
                <a:latin typeface="Comic Sans MS" pitchFamily="66" charset="0"/>
              </a:rPr>
              <a:t>acetylation or </a:t>
            </a:r>
            <a:r>
              <a:rPr lang="en-US" sz="2000" dirty="0" err="1" smtClean="0">
                <a:latin typeface="Comic Sans MS" pitchFamily="66" charset="0"/>
              </a:rPr>
              <a:t>Zerewitnoff’s</a:t>
            </a:r>
            <a:r>
              <a:rPr lang="en-US" sz="2000" dirty="0" smtClean="0">
                <a:latin typeface="Comic Sans MS" pitchFamily="66" charset="0"/>
              </a:rPr>
              <a:t> method</a:t>
            </a:r>
            <a:r>
              <a:rPr lang="en-US" sz="2000" dirty="0">
                <a:latin typeface="Comic Sans MS" pitchFamily="66" charset="0"/>
              </a:rPr>
              <a:t>. In the former method, the number of hydroxyl groups is determined by acetylating the alkaloid and hydrolyzing the acetyl derivative with a known volume of </a:t>
            </a:r>
            <a:r>
              <a:rPr lang="en-US" sz="2000" dirty="0" smtClean="0">
                <a:latin typeface="Comic Sans MS" pitchFamily="66" charset="0"/>
              </a:rPr>
              <a:t>1N </a:t>
            </a:r>
            <a:r>
              <a:rPr lang="en-US" sz="2000" dirty="0" err="1">
                <a:latin typeface="Comic Sans MS" pitchFamily="66" charset="0"/>
              </a:rPr>
              <a:t>NaOH</a:t>
            </a:r>
            <a:r>
              <a:rPr lang="en-US" sz="2000" dirty="0">
                <a:latin typeface="Comic Sans MS" pitchFamily="66" charset="0"/>
              </a:rPr>
              <a:t>.</a:t>
            </a:r>
          </a:p>
          <a:p>
            <a:pPr algn="just">
              <a:lnSpc>
                <a:spcPct val="150000"/>
              </a:lnSpc>
            </a:pPr>
            <a:endParaRPr lang="en-US" sz="2000" dirty="0" smtClean="0">
              <a:latin typeface="Comic Sans MS" pitchFamily="66" charset="0"/>
            </a:endParaRPr>
          </a:p>
          <a:p>
            <a:pPr marL="342900" indent="-342900" algn="just">
              <a:lnSpc>
                <a:spcPct val="150000"/>
              </a:lnSpc>
              <a:buFont typeface="Wingdings" pitchFamily="2" charset="2"/>
              <a:buChar char="Ø"/>
            </a:pPr>
            <a:r>
              <a:rPr lang="en-US" sz="2000" dirty="0">
                <a:latin typeface="Comic Sans MS" pitchFamily="66" charset="0"/>
              </a:rPr>
              <a:t>The excess of alkali is estimated by titration with a standard solution of </a:t>
            </a:r>
            <a:r>
              <a:rPr lang="en-US" sz="2000" dirty="0" err="1">
                <a:latin typeface="Comic Sans MS" pitchFamily="66" charset="0"/>
              </a:rPr>
              <a:t>HCl</a:t>
            </a:r>
            <a:r>
              <a:rPr lang="en-US" sz="2000" dirty="0">
                <a:latin typeface="Comic Sans MS" pitchFamily="66" charset="0"/>
              </a:rPr>
              <a:t>. The number of acetyl groups or hydroxyl groups can be calculated from the volume of alkali used for </a:t>
            </a:r>
            <a:r>
              <a:rPr lang="en-US" sz="2000" dirty="0" err="1">
                <a:latin typeface="Comic Sans MS" pitchFamily="66" charset="0"/>
              </a:rPr>
              <a:t>hydolysis</a:t>
            </a:r>
            <a:r>
              <a:rPr lang="en-US" sz="2000" dirty="0">
                <a:latin typeface="Comic Sans MS" pitchFamily="66" charset="0"/>
              </a:rPr>
              <a:t>.</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9536" y="404664"/>
            <a:ext cx="5144928" cy="1313598"/>
          </a:xfrm>
          <a:prstGeom prst="rect">
            <a:avLst/>
          </a:prstGeom>
          <a:solidFill>
            <a:schemeClr val="accent6">
              <a:lumMod val="20000"/>
              <a:lumOff val="80000"/>
            </a:schemeClr>
          </a:solidFill>
          <a:ln w="9525">
            <a:solidFill>
              <a:schemeClr val="tx1"/>
            </a:solidFill>
            <a:miter lim="800000"/>
            <a:headEnd/>
            <a:tailEnd/>
          </a:ln>
          <a:effec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2316" y="4973446"/>
            <a:ext cx="6939368" cy="466076"/>
          </a:xfrm>
          <a:prstGeom prst="rect">
            <a:avLst/>
          </a:prstGeom>
          <a:solidFill>
            <a:schemeClr val="accent6">
              <a:lumMod val="20000"/>
              <a:lumOff val="80000"/>
            </a:schemeClr>
          </a:solidFill>
          <a:ln>
            <a:noFill/>
          </a:ln>
          <a:effectLst/>
        </p:spPr>
      </p:pic>
    </p:spTree>
    <p:extLst>
      <p:ext uri="{BB962C8B-B14F-4D97-AF65-F5344CB8AC3E}">
        <p14:creationId xmlns:p14="http://schemas.microsoft.com/office/powerpoint/2010/main" val="669118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524" y="260648"/>
            <a:ext cx="8568952" cy="6555641"/>
          </a:xfrm>
          <a:prstGeom prst="rect">
            <a:avLst/>
          </a:prstGeom>
        </p:spPr>
        <p:txBody>
          <a:bodyPr wrap="square">
            <a:spAutoFit/>
          </a:bodyPr>
          <a:lstStyle/>
          <a:p>
            <a:pPr algn="just">
              <a:lnSpc>
                <a:spcPct val="150000"/>
              </a:lnSpc>
            </a:pPr>
            <a:r>
              <a:rPr lang="en-US" sz="2000" b="1" dirty="0">
                <a:solidFill>
                  <a:srgbClr val="00B050"/>
                </a:solidFill>
                <a:latin typeface="Comic Sans MS" pitchFamily="66" charset="0"/>
              </a:rPr>
              <a:t>b)  Carboxylic group:</a:t>
            </a:r>
          </a:p>
          <a:p>
            <a:pPr marL="342900" indent="-342900" algn="just">
              <a:lnSpc>
                <a:spcPct val="150000"/>
              </a:lnSpc>
              <a:buFont typeface="Wingdings" pitchFamily="2" charset="2"/>
              <a:buChar char="Ø"/>
            </a:pPr>
            <a:r>
              <a:rPr lang="en-US" sz="2000" dirty="0">
                <a:latin typeface="Comic Sans MS" pitchFamily="66" charset="0"/>
              </a:rPr>
              <a:t>The solubility of an alkaloid in aqueous sodium carbonate or ammonia reveals the presence of carboxylic group. The formation of ester on treatment with an alcohol also reveals the presence of carboxylic group.</a:t>
            </a:r>
          </a:p>
          <a:p>
            <a:pPr marL="342900" indent="-342900" algn="just">
              <a:lnSpc>
                <a:spcPct val="150000"/>
              </a:lnSpc>
              <a:buFont typeface="Wingdings" pitchFamily="2" charset="2"/>
              <a:buChar char="Ø"/>
            </a:pPr>
            <a:r>
              <a:rPr lang="en-US" sz="2000" dirty="0">
                <a:latin typeface="Comic Sans MS" pitchFamily="66" charset="0"/>
              </a:rPr>
              <a:t>The number of carboxylic groups may be determined by volumetrically by titration against a standard barium hydroxide solution using phenolphthalein as an indicator or gravimetrically by silver salt method</a:t>
            </a:r>
            <a:r>
              <a:rPr lang="en-US" sz="2000" dirty="0" smtClean="0">
                <a:latin typeface="Comic Sans MS" pitchFamily="66" charset="0"/>
              </a:rPr>
              <a:t>.</a:t>
            </a:r>
          </a:p>
          <a:p>
            <a:pPr algn="just">
              <a:lnSpc>
                <a:spcPct val="150000"/>
              </a:lnSpc>
            </a:pPr>
            <a:r>
              <a:rPr lang="en-US" sz="2000" b="1" dirty="0">
                <a:solidFill>
                  <a:srgbClr val="00B050"/>
                </a:solidFill>
                <a:latin typeface="Comic Sans MS" pitchFamily="66" charset="0"/>
              </a:rPr>
              <a:t>c)  Oxo group: </a:t>
            </a:r>
          </a:p>
          <a:p>
            <a:pPr marL="342900" indent="-342900" algn="just">
              <a:lnSpc>
                <a:spcPct val="150000"/>
              </a:lnSpc>
              <a:buFont typeface="Wingdings" pitchFamily="2" charset="2"/>
              <a:buChar char="Ø"/>
            </a:pPr>
            <a:r>
              <a:rPr lang="en-US" sz="2000" dirty="0">
                <a:latin typeface="Comic Sans MS" pitchFamily="66" charset="0"/>
              </a:rPr>
              <a:t>The presence of this group is ascertained by the reaction of an alkaloid with hydroxylamine, </a:t>
            </a:r>
            <a:r>
              <a:rPr lang="en-US" sz="2000" dirty="0" err="1">
                <a:latin typeface="Comic Sans MS" pitchFamily="66" charset="0"/>
              </a:rPr>
              <a:t>semicarbazide</a:t>
            </a:r>
            <a:r>
              <a:rPr lang="en-US" sz="2000" dirty="0">
                <a:latin typeface="Comic Sans MS" pitchFamily="66" charset="0"/>
              </a:rPr>
              <a:t> or </a:t>
            </a:r>
            <a:r>
              <a:rPr lang="en-US" sz="2000" dirty="0" err="1" smtClean="0">
                <a:latin typeface="Comic Sans MS" pitchFamily="66" charset="0"/>
              </a:rPr>
              <a:t>phenylhydrazine</a:t>
            </a:r>
            <a:r>
              <a:rPr lang="en-US" sz="2000" dirty="0" smtClean="0">
                <a:latin typeface="Comic Sans MS" pitchFamily="66" charset="0"/>
              </a:rPr>
              <a:t> when </a:t>
            </a:r>
            <a:r>
              <a:rPr lang="en-US" sz="2000" dirty="0">
                <a:latin typeface="Comic Sans MS" pitchFamily="66" charset="0"/>
              </a:rPr>
              <a:t>the corresponding </a:t>
            </a:r>
            <a:r>
              <a:rPr lang="en-US" sz="2000" dirty="0" err="1">
                <a:latin typeface="Comic Sans MS" pitchFamily="66" charset="0"/>
              </a:rPr>
              <a:t>oxime</a:t>
            </a:r>
            <a:r>
              <a:rPr lang="en-US" sz="2000" dirty="0">
                <a:latin typeface="Comic Sans MS" pitchFamily="66" charset="0"/>
              </a:rPr>
              <a:t>, </a:t>
            </a:r>
            <a:r>
              <a:rPr lang="en-US" sz="2000" dirty="0" err="1">
                <a:latin typeface="Comic Sans MS" pitchFamily="66" charset="0"/>
              </a:rPr>
              <a:t>semicarbazone</a:t>
            </a:r>
            <a:r>
              <a:rPr lang="en-US" sz="2000" dirty="0">
                <a:latin typeface="Comic Sans MS" pitchFamily="66" charset="0"/>
              </a:rPr>
              <a:t> or </a:t>
            </a:r>
            <a:r>
              <a:rPr lang="en-US" sz="2000" dirty="0" err="1">
                <a:latin typeface="Comic Sans MS" pitchFamily="66" charset="0"/>
              </a:rPr>
              <a:t>phenylhydrazone</a:t>
            </a:r>
            <a:r>
              <a:rPr lang="en-US" sz="2000" dirty="0">
                <a:latin typeface="Comic Sans MS" pitchFamily="66" charset="0"/>
              </a:rPr>
              <a:t> are formed. </a:t>
            </a:r>
          </a:p>
        </p:txBody>
      </p:sp>
    </p:spTree>
    <p:extLst>
      <p:ext uri="{BB962C8B-B14F-4D97-AF65-F5344CB8AC3E}">
        <p14:creationId xmlns:p14="http://schemas.microsoft.com/office/powerpoint/2010/main" val="34554210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524" y="260648"/>
            <a:ext cx="8568952" cy="6093976"/>
          </a:xfrm>
          <a:prstGeom prst="rect">
            <a:avLst/>
          </a:prstGeom>
        </p:spPr>
        <p:txBody>
          <a:bodyPr wrap="square">
            <a:spAutoFit/>
          </a:bodyPr>
          <a:lstStyle/>
          <a:p>
            <a:pPr marL="342900" indent="-342900" algn="just">
              <a:lnSpc>
                <a:spcPct val="150000"/>
              </a:lnSpc>
              <a:buFont typeface="Wingdings" pitchFamily="2" charset="2"/>
              <a:buChar char="Ø"/>
            </a:pPr>
            <a:endParaRPr lang="en-US" sz="2000" dirty="0" smtClean="0">
              <a:latin typeface="Comic Sans MS" pitchFamily="66" charset="0"/>
            </a:endParaRPr>
          </a:p>
          <a:p>
            <a:pPr marL="342900" indent="-342900" algn="just">
              <a:lnSpc>
                <a:spcPct val="150000"/>
              </a:lnSpc>
              <a:buFont typeface="Wingdings" pitchFamily="2" charset="2"/>
              <a:buChar char="Ø"/>
            </a:pPr>
            <a:endParaRPr lang="en-US" sz="2000" dirty="0" smtClean="0">
              <a:latin typeface="Comic Sans MS" pitchFamily="66" charset="0"/>
            </a:endParaRPr>
          </a:p>
          <a:p>
            <a:pPr marL="342900" indent="-342900" algn="just">
              <a:lnSpc>
                <a:spcPct val="150000"/>
              </a:lnSpc>
              <a:buFont typeface="Wingdings" pitchFamily="2" charset="2"/>
              <a:buChar char="Ø"/>
            </a:pPr>
            <a:endParaRPr lang="en-US" sz="2000" dirty="0">
              <a:latin typeface="Comic Sans MS" pitchFamily="66" charset="0"/>
            </a:endParaRPr>
          </a:p>
          <a:p>
            <a:pPr marL="342900" indent="-342900" algn="just">
              <a:lnSpc>
                <a:spcPct val="150000"/>
              </a:lnSpc>
              <a:buFont typeface="Wingdings" pitchFamily="2" charset="2"/>
              <a:buChar char="Ø"/>
            </a:pPr>
            <a:endParaRPr lang="en-US" sz="2000" dirty="0" smtClean="0">
              <a:latin typeface="Comic Sans MS" pitchFamily="66" charset="0"/>
            </a:endParaRPr>
          </a:p>
          <a:p>
            <a:pPr marL="342900" indent="-342900" algn="just">
              <a:lnSpc>
                <a:spcPct val="150000"/>
              </a:lnSpc>
              <a:buFont typeface="Wingdings" pitchFamily="2" charset="2"/>
              <a:buChar char="Ø"/>
            </a:pPr>
            <a:endParaRPr lang="en-US" sz="2000" dirty="0" smtClean="0">
              <a:latin typeface="Comic Sans MS" pitchFamily="66" charset="0"/>
            </a:endParaRPr>
          </a:p>
          <a:p>
            <a:pPr marL="342900" indent="-342900" algn="just">
              <a:lnSpc>
                <a:spcPct val="150000"/>
              </a:lnSpc>
              <a:buFont typeface="Wingdings" pitchFamily="2" charset="2"/>
              <a:buChar char="Ø"/>
            </a:pPr>
            <a:endParaRPr lang="en-US" sz="2000" dirty="0">
              <a:latin typeface="Comic Sans MS" pitchFamily="66" charset="0"/>
            </a:endParaRPr>
          </a:p>
          <a:p>
            <a:pPr marL="342900" indent="-342900" algn="just">
              <a:lnSpc>
                <a:spcPct val="150000"/>
              </a:lnSpc>
              <a:buFont typeface="Wingdings" pitchFamily="2" charset="2"/>
              <a:buChar char="Ø"/>
            </a:pPr>
            <a:endParaRPr lang="en-US" sz="2000" dirty="0" smtClean="0">
              <a:latin typeface="Comic Sans MS" pitchFamily="66" charset="0"/>
            </a:endParaRPr>
          </a:p>
          <a:p>
            <a:pPr marL="342900" indent="-342900" algn="just">
              <a:lnSpc>
                <a:spcPct val="150000"/>
              </a:lnSpc>
              <a:buFont typeface="Wingdings" pitchFamily="2" charset="2"/>
              <a:buChar char="Ø"/>
            </a:pPr>
            <a:r>
              <a:rPr lang="en-US" sz="2000" dirty="0">
                <a:latin typeface="Comic Sans MS" pitchFamily="66" charset="0"/>
              </a:rPr>
              <a:t>Distinction between an aldehyde and a ketone can be made on the basis of reduction and oxidation reactions</a:t>
            </a:r>
            <a:r>
              <a:rPr lang="en-US" sz="2000" dirty="0" smtClean="0">
                <a:latin typeface="Comic Sans MS" pitchFamily="66" charset="0"/>
              </a:rPr>
              <a:t>.</a:t>
            </a:r>
          </a:p>
          <a:p>
            <a:pPr algn="just">
              <a:lnSpc>
                <a:spcPct val="150000"/>
              </a:lnSpc>
            </a:pPr>
            <a:r>
              <a:rPr lang="en-US" sz="2000" b="1" dirty="0">
                <a:solidFill>
                  <a:srgbClr val="00B050"/>
                </a:solidFill>
                <a:latin typeface="Comic Sans MS" pitchFamily="66" charset="0"/>
              </a:rPr>
              <a:t>d)  </a:t>
            </a:r>
            <a:r>
              <a:rPr lang="en-US" sz="2000" b="1" dirty="0" err="1">
                <a:solidFill>
                  <a:srgbClr val="00B050"/>
                </a:solidFill>
                <a:latin typeface="Comic Sans MS" pitchFamily="66" charset="0"/>
              </a:rPr>
              <a:t>Methoxy</a:t>
            </a:r>
            <a:r>
              <a:rPr lang="en-US" sz="2000" b="1" dirty="0">
                <a:solidFill>
                  <a:srgbClr val="00B050"/>
                </a:solidFill>
                <a:latin typeface="Comic Sans MS" pitchFamily="66" charset="0"/>
              </a:rPr>
              <a:t> group: </a:t>
            </a:r>
          </a:p>
          <a:p>
            <a:pPr marL="342900" indent="-342900" algn="just">
              <a:lnSpc>
                <a:spcPct val="150000"/>
              </a:lnSpc>
              <a:buFont typeface="Wingdings" pitchFamily="2" charset="2"/>
              <a:buChar char="Ø"/>
            </a:pPr>
            <a:r>
              <a:rPr lang="en-US" sz="2000" dirty="0">
                <a:latin typeface="Comic Sans MS" pitchFamily="66" charset="0"/>
              </a:rPr>
              <a:t>The detection of this group and its number may be determined by the </a:t>
            </a:r>
            <a:r>
              <a:rPr lang="en-US" sz="2000" dirty="0" err="1">
                <a:latin typeface="Comic Sans MS" pitchFamily="66" charset="0"/>
              </a:rPr>
              <a:t>Zeisel</a:t>
            </a:r>
            <a:r>
              <a:rPr lang="en-US" sz="2000" dirty="0">
                <a:latin typeface="Comic Sans MS" pitchFamily="66" charset="0"/>
              </a:rPr>
              <a:t> determination, analogous to the </a:t>
            </a:r>
            <a:r>
              <a:rPr lang="en-US" sz="2000" dirty="0" err="1">
                <a:latin typeface="Comic Sans MS" pitchFamily="66" charset="0"/>
              </a:rPr>
              <a:t>Herzeg-Meyern</a:t>
            </a:r>
            <a:r>
              <a:rPr lang="en-US" sz="2000" dirty="0">
                <a:latin typeface="Comic Sans MS" pitchFamily="66" charset="0"/>
              </a:rPr>
              <a:t> method for N-methyl groups.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4393" y="391736"/>
            <a:ext cx="5915214" cy="2798068"/>
          </a:xfrm>
          <a:prstGeom prst="rect">
            <a:avLst/>
          </a:prstGeom>
          <a:solidFill>
            <a:schemeClr val="accent6">
              <a:lumMod val="20000"/>
              <a:lumOff val="80000"/>
            </a:schemeClr>
          </a:solidFill>
          <a:ln>
            <a:noFill/>
          </a:ln>
          <a:effectLst/>
        </p:spPr>
      </p:pic>
    </p:spTree>
    <p:extLst>
      <p:ext uri="{BB962C8B-B14F-4D97-AF65-F5344CB8AC3E}">
        <p14:creationId xmlns:p14="http://schemas.microsoft.com/office/powerpoint/2010/main" val="600998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524" y="260648"/>
            <a:ext cx="8568952" cy="6093976"/>
          </a:xfrm>
          <a:prstGeom prst="rect">
            <a:avLst/>
          </a:prstGeom>
        </p:spPr>
        <p:txBody>
          <a:bodyPr wrap="square">
            <a:spAutoFit/>
          </a:bodyPr>
          <a:lstStyle/>
          <a:p>
            <a:pPr marL="342900" indent="-342900" algn="just">
              <a:lnSpc>
                <a:spcPct val="150000"/>
              </a:lnSpc>
              <a:buFont typeface="Wingdings" pitchFamily="2" charset="2"/>
              <a:buChar char="Ø"/>
            </a:pPr>
            <a:r>
              <a:rPr lang="en-US" sz="2000" dirty="0">
                <a:latin typeface="Comic Sans MS" pitchFamily="66" charset="0"/>
              </a:rPr>
              <a:t>In this method, a known weight of alkaloid is heated with </a:t>
            </a:r>
            <a:r>
              <a:rPr lang="en-US" sz="2000" dirty="0" err="1">
                <a:latin typeface="Comic Sans MS" pitchFamily="66" charset="0"/>
              </a:rPr>
              <a:t>hydriodic</a:t>
            </a:r>
            <a:r>
              <a:rPr lang="en-US" sz="2000" dirty="0">
                <a:latin typeface="Comic Sans MS" pitchFamily="66" charset="0"/>
              </a:rPr>
              <a:t> acid at its boiling point (126°C) when the </a:t>
            </a:r>
            <a:r>
              <a:rPr lang="en-US" sz="2000" dirty="0" err="1">
                <a:latin typeface="Comic Sans MS" pitchFamily="66" charset="0"/>
              </a:rPr>
              <a:t>methoxyl</a:t>
            </a:r>
            <a:r>
              <a:rPr lang="en-US" sz="2000" dirty="0">
                <a:latin typeface="Comic Sans MS" pitchFamily="66" charset="0"/>
              </a:rPr>
              <a:t> groups are thereby converted into methyl </a:t>
            </a:r>
            <a:r>
              <a:rPr lang="en-US" sz="2000" dirty="0" smtClean="0">
                <a:latin typeface="Comic Sans MS" pitchFamily="66" charset="0"/>
              </a:rPr>
              <a:t>iodide, </a:t>
            </a:r>
            <a:r>
              <a:rPr lang="en-US" sz="2000" dirty="0">
                <a:latin typeface="Comic Sans MS" pitchFamily="66" charset="0"/>
              </a:rPr>
              <a:t>which is then absorbed by </a:t>
            </a:r>
            <a:r>
              <a:rPr lang="en-US" sz="2000" dirty="0" err="1">
                <a:latin typeface="Comic Sans MS" pitchFamily="66" charset="0"/>
              </a:rPr>
              <a:t>ethanolic</a:t>
            </a:r>
            <a:r>
              <a:rPr lang="en-US" sz="2000" dirty="0">
                <a:latin typeface="Comic Sans MS" pitchFamily="66" charset="0"/>
              </a:rPr>
              <a:t> silver nitrate and the precipitated silver iodide is filtered, dried and weighed. From the weight of silver iodide, the number of </a:t>
            </a:r>
            <a:r>
              <a:rPr lang="en-US" sz="2000" dirty="0" err="1">
                <a:latin typeface="Comic Sans MS" pitchFamily="66" charset="0"/>
              </a:rPr>
              <a:t>methoxyl</a:t>
            </a:r>
            <a:r>
              <a:rPr lang="en-US" sz="2000" dirty="0">
                <a:latin typeface="Comic Sans MS" pitchFamily="66" charset="0"/>
              </a:rPr>
              <a:t> groups may be calculated</a:t>
            </a:r>
            <a:r>
              <a:rPr lang="en-US" sz="2000" dirty="0" smtClean="0">
                <a:latin typeface="Comic Sans MS" pitchFamily="66" charset="0"/>
              </a:rPr>
              <a:t>.</a:t>
            </a:r>
          </a:p>
          <a:p>
            <a:pPr marL="342900" indent="-342900" algn="just">
              <a:lnSpc>
                <a:spcPct val="150000"/>
              </a:lnSpc>
              <a:buFont typeface="Wingdings" pitchFamily="2" charset="2"/>
              <a:buChar char="Ø"/>
            </a:pPr>
            <a:endParaRPr lang="en-US" sz="2000" dirty="0">
              <a:latin typeface="Comic Sans MS" pitchFamily="66" charset="0"/>
            </a:endParaRPr>
          </a:p>
          <a:p>
            <a:pPr marL="342900" indent="-342900" algn="just">
              <a:lnSpc>
                <a:spcPct val="150000"/>
              </a:lnSpc>
              <a:buFont typeface="Wingdings" pitchFamily="2" charset="2"/>
              <a:buChar char="Ø"/>
            </a:pPr>
            <a:endParaRPr lang="en-US" sz="2000" dirty="0" smtClean="0">
              <a:latin typeface="Comic Sans MS" pitchFamily="66" charset="0"/>
            </a:endParaRPr>
          </a:p>
          <a:p>
            <a:pPr marL="342900" indent="-342900" algn="just">
              <a:lnSpc>
                <a:spcPct val="150000"/>
              </a:lnSpc>
              <a:buFont typeface="Wingdings" pitchFamily="2" charset="2"/>
              <a:buChar char="Ø"/>
            </a:pPr>
            <a:endParaRPr lang="en-US" sz="2000" dirty="0">
              <a:latin typeface="Comic Sans MS" pitchFamily="66" charset="0"/>
            </a:endParaRPr>
          </a:p>
          <a:p>
            <a:pPr marL="342900" indent="-342900" algn="just">
              <a:lnSpc>
                <a:spcPct val="150000"/>
              </a:lnSpc>
              <a:buFont typeface="Wingdings" pitchFamily="2" charset="2"/>
              <a:buChar char="Ø"/>
            </a:pPr>
            <a:endParaRPr lang="en-US" sz="2000" dirty="0" smtClean="0">
              <a:latin typeface="Comic Sans MS" pitchFamily="66" charset="0"/>
            </a:endParaRPr>
          </a:p>
          <a:p>
            <a:pPr algn="just">
              <a:lnSpc>
                <a:spcPct val="150000"/>
              </a:lnSpc>
            </a:pPr>
            <a:r>
              <a:rPr lang="en-US" sz="2000" b="1" dirty="0">
                <a:solidFill>
                  <a:schemeClr val="accent6">
                    <a:lumMod val="50000"/>
                  </a:schemeClr>
                </a:solidFill>
                <a:latin typeface="Comic Sans MS" pitchFamily="66" charset="0"/>
              </a:rPr>
              <a:t>For example</a:t>
            </a:r>
            <a:r>
              <a:rPr lang="en-US" sz="2000" dirty="0">
                <a:latin typeface="Comic Sans MS" pitchFamily="66" charset="0"/>
              </a:rPr>
              <a:t>, </a:t>
            </a:r>
            <a:r>
              <a:rPr lang="en-US" sz="2000" dirty="0" err="1">
                <a:latin typeface="Comic Sans MS" pitchFamily="66" charset="0"/>
              </a:rPr>
              <a:t>papavarine</a:t>
            </a:r>
            <a:r>
              <a:rPr lang="en-US" sz="2000" dirty="0">
                <a:latin typeface="Comic Sans MS" pitchFamily="66" charset="0"/>
              </a:rPr>
              <a:t>, C20H21O4N, when treated with hydrogen iodide, consumes 4 moles of hydrogen iodide, producing 4 moles of silver iodide and thus confirming the presence of </a:t>
            </a:r>
            <a:r>
              <a:rPr lang="en-US" sz="2000" dirty="0" smtClean="0">
                <a:latin typeface="Comic Sans MS" pitchFamily="66" charset="0"/>
              </a:rPr>
              <a:t>four -OCH3 </a:t>
            </a:r>
            <a:r>
              <a:rPr lang="en-US" sz="2000" dirty="0">
                <a:latin typeface="Comic Sans MS" pitchFamily="66" charset="0"/>
              </a:rPr>
              <a:t>groups.</a:t>
            </a:r>
            <a:endParaRPr lang="en-US" sz="2000" dirty="0" smtClean="0">
              <a:latin typeface="Comic Sans MS" pitchFamily="66" charset="0"/>
            </a:endParaRPr>
          </a:p>
        </p:txBody>
      </p:sp>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172"/>
          <a:stretch/>
        </p:blipFill>
        <p:spPr bwMode="auto">
          <a:xfrm>
            <a:off x="1483618" y="3490604"/>
            <a:ext cx="6176763" cy="1211740"/>
          </a:xfrm>
          <a:prstGeom prst="rect">
            <a:avLst/>
          </a:prstGeom>
          <a:solidFill>
            <a:schemeClr val="accent6">
              <a:lumMod val="20000"/>
              <a:lumOff val="80000"/>
            </a:schemeClr>
          </a:solidFill>
          <a:ln>
            <a:noFill/>
          </a:ln>
          <a:effectLst/>
        </p:spPr>
      </p:pic>
    </p:spTree>
    <p:extLst>
      <p:ext uri="{BB962C8B-B14F-4D97-AF65-F5344CB8AC3E}">
        <p14:creationId xmlns:p14="http://schemas.microsoft.com/office/powerpoint/2010/main" val="4825124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524" y="260648"/>
            <a:ext cx="8568952" cy="3785652"/>
          </a:xfrm>
          <a:prstGeom prst="rect">
            <a:avLst/>
          </a:prstGeom>
        </p:spPr>
        <p:txBody>
          <a:bodyPr wrap="square">
            <a:spAutoFit/>
          </a:bodyPr>
          <a:lstStyle/>
          <a:p>
            <a:pPr marL="342900" indent="-342900" algn="just">
              <a:lnSpc>
                <a:spcPct val="150000"/>
              </a:lnSpc>
              <a:buFont typeface="Wingdings" pitchFamily="2" charset="2"/>
              <a:buChar char="Ø"/>
            </a:pPr>
            <a:endParaRPr lang="en-US" sz="2000" dirty="0" smtClean="0">
              <a:latin typeface="Comic Sans MS" pitchFamily="66" charset="0"/>
            </a:endParaRPr>
          </a:p>
          <a:p>
            <a:pPr marL="342900" indent="-342900" algn="just">
              <a:lnSpc>
                <a:spcPct val="150000"/>
              </a:lnSpc>
              <a:buFont typeface="Wingdings" pitchFamily="2" charset="2"/>
              <a:buChar char="Ø"/>
            </a:pPr>
            <a:endParaRPr lang="en-US" sz="2000" dirty="0">
              <a:latin typeface="Comic Sans MS" pitchFamily="66" charset="0"/>
            </a:endParaRPr>
          </a:p>
          <a:p>
            <a:pPr marL="342900" indent="-342900" algn="just">
              <a:lnSpc>
                <a:spcPct val="150000"/>
              </a:lnSpc>
              <a:buFont typeface="Wingdings" pitchFamily="2" charset="2"/>
              <a:buChar char="Ø"/>
            </a:pPr>
            <a:endParaRPr lang="en-US" sz="2000" dirty="0" smtClean="0">
              <a:latin typeface="Comic Sans MS" pitchFamily="66" charset="0"/>
            </a:endParaRPr>
          </a:p>
          <a:p>
            <a:pPr algn="just">
              <a:lnSpc>
                <a:spcPct val="150000"/>
              </a:lnSpc>
            </a:pPr>
            <a:endParaRPr lang="en-US" sz="2000" dirty="0" smtClean="0">
              <a:latin typeface="Comic Sans MS" pitchFamily="66" charset="0"/>
            </a:endParaRPr>
          </a:p>
          <a:p>
            <a:pPr algn="just">
              <a:lnSpc>
                <a:spcPct val="150000"/>
              </a:lnSpc>
            </a:pPr>
            <a:r>
              <a:rPr lang="en-US" sz="2000" b="1" dirty="0" smtClean="0">
                <a:solidFill>
                  <a:srgbClr val="00B050"/>
                </a:solidFill>
                <a:latin typeface="Comic Sans MS" pitchFamily="66" charset="0"/>
              </a:rPr>
              <a:t>e</a:t>
            </a:r>
            <a:r>
              <a:rPr lang="en-US" sz="2000" b="1" dirty="0">
                <a:solidFill>
                  <a:srgbClr val="00B050"/>
                </a:solidFill>
                <a:latin typeface="Comic Sans MS" pitchFamily="66" charset="0"/>
              </a:rPr>
              <a:t>)  Ester and amide groups: </a:t>
            </a:r>
          </a:p>
          <a:p>
            <a:pPr marL="342900" indent="-342900" algn="just">
              <a:lnSpc>
                <a:spcPct val="150000"/>
              </a:lnSpc>
              <a:buFont typeface="Wingdings" pitchFamily="2" charset="2"/>
              <a:buChar char="Ø"/>
            </a:pPr>
            <a:r>
              <a:rPr lang="en-US" sz="2000" dirty="0">
                <a:latin typeface="Comic Sans MS" pitchFamily="66" charset="0"/>
              </a:rPr>
              <a:t>These groups can be detected and estimated by </a:t>
            </a:r>
            <a:r>
              <a:rPr lang="en-US" sz="2000" dirty="0" smtClean="0">
                <a:latin typeface="Comic Sans MS" pitchFamily="66" charset="0"/>
              </a:rPr>
              <a:t>observing the </a:t>
            </a:r>
            <a:r>
              <a:rPr lang="en-US" sz="2000" dirty="0">
                <a:latin typeface="Comic Sans MS" pitchFamily="66" charset="0"/>
              </a:rPr>
              <a:t>products of their alkali or acid hydrolysis.</a:t>
            </a:r>
          </a:p>
          <a:p>
            <a:pPr algn="just">
              <a:lnSpc>
                <a:spcPct val="150000"/>
              </a:lnSpc>
            </a:pPr>
            <a:endParaRPr lang="en-US" sz="2000" dirty="0">
              <a:latin typeface="Comic Sans MS" pitchFamily="66"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354320"/>
            <a:ext cx="6336704" cy="1543558"/>
          </a:xfrm>
          <a:prstGeom prst="rect">
            <a:avLst/>
          </a:prstGeom>
          <a:solidFill>
            <a:schemeClr val="accent6">
              <a:lumMod val="20000"/>
              <a:lumOff val="80000"/>
            </a:schemeClr>
          </a:solidFill>
          <a:ln>
            <a:noFill/>
          </a:ln>
          <a:effec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5" y="3842609"/>
            <a:ext cx="5328590" cy="1662130"/>
          </a:xfrm>
          <a:prstGeom prst="rect">
            <a:avLst/>
          </a:prstGeom>
          <a:solidFill>
            <a:schemeClr val="accent6">
              <a:lumMod val="20000"/>
              <a:lumOff val="80000"/>
            </a:schemeClr>
          </a:solidFill>
          <a:ln>
            <a:noFill/>
          </a:ln>
          <a:effectLst/>
        </p:spPr>
      </p:pic>
    </p:spTree>
    <p:extLst>
      <p:ext uri="{BB962C8B-B14F-4D97-AF65-F5344CB8AC3E}">
        <p14:creationId xmlns:p14="http://schemas.microsoft.com/office/powerpoint/2010/main" val="31100178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524" y="260648"/>
            <a:ext cx="8568952" cy="6093976"/>
          </a:xfrm>
          <a:prstGeom prst="rect">
            <a:avLst/>
          </a:prstGeom>
        </p:spPr>
        <p:txBody>
          <a:bodyPr wrap="square">
            <a:spAutoFit/>
          </a:bodyPr>
          <a:lstStyle/>
          <a:p>
            <a:pPr algn="just">
              <a:lnSpc>
                <a:spcPct val="150000"/>
              </a:lnSpc>
            </a:pPr>
            <a:r>
              <a:rPr lang="en-US" sz="2000" b="1" dirty="0" smtClean="0">
                <a:solidFill>
                  <a:srgbClr val="002060"/>
                </a:solidFill>
                <a:latin typeface="Comic Sans MS" pitchFamily="66" charset="0"/>
              </a:rPr>
              <a:t>4. Nature </a:t>
            </a:r>
            <a:r>
              <a:rPr lang="en-US" sz="2000" b="1" dirty="0">
                <a:solidFill>
                  <a:srgbClr val="002060"/>
                </a:solidFill>
                <a:latin typeface="Comic Sans MS" pitchFamily="66" charset="0"/>
              </a:rPr>
              <a:t>of Nitrogen: </a:t>
            </a:r>
          </a:p>
          <a:p>
            <a:pPr marL="342900" indent="-342900" algn="just">
              <a:lnSpc>
                <a:spcPct val="150000"/>
              </a:lnSpc>
              <a:buFont typeface="Wingdings" pitchFamily="2" charset="2"/>
              <a:buChar char="Ø"/>
            </a:pPr>
            <a:r>
              <a:rPr lang="en-US" sz="2000" dirty="0">
                <a:latin typeface="Comic Sans MS" pitchFamily="66" charset="0"/>
              </a:rPr>
              <a:t>All alkaloids contain nitrogen. But in the majority of alkaloids it is present as a part of a heterocyclic system. Therefore, it must be either a secondary (=NH) or tertiary(=N–CH3 or =N–).</a:t>
            </a:r>
          </a:p>
          <a:p>
            <a:pPr marL="342900" indent="-342900" algn="just">
              <a:lnSpc>
                <a:spcPct val="150000"/>
              </a:lnSpc>
              <a:buFont typeface="Wingdings" pitchFamily="2" charset="2"/>
              <a:buChar char="Ø"/>
            </a:pPr>
            <a:r>
              <a:rPr lang="en-US" sz="2000" dirty="0">
                <a:latin typeface="Comic Sans MS" pitchFamily="66" charset="0"/>
              </a:rPr>
              <a:t>However, there are phenyl alkyl amine type of alkaloids (adrenaline, ephedrine, </a:t>
            </a:r>
            <a:r>
              <a:rPr lang="en-US" sz="2000" dirty="0" err="1">
                <a:latin typeface="Comic Sans MS" pitchFamily="66" charset="0"/>
              </a:rPr>
              <a:t>etc</a:t>
            </a:r>
            <a:r>
              <a:rPr lang="en-US" sz="2000" dirty="0">
                <a:latin typeface="Comic Sans MS" pitchFamily="66" charset="0"/>
              </a:rPr>
              <a:t>) which do not contain nitrogen as a part of a heterocyclic ring, but in the form of a primary amino (–NH2) group</a:t>
            </a:r>
            <a:r>
              <a:rPr lang="en-US" sz="2000" dirty="0" smtClean="0">
                <a:latin typeface="Comic Sans MS" pitchFamily="66" charset="0"/>
              </a:rPr>
              <a:t>.</a:t>
            </a:r>
          </a:p>
          <a:p>
            <a:pPr algn="just">
              <a:lnSpc>
                <a:spcPct val="150000"/>
              </a:lnSpc>
            </a:pPr>
            <a:r>
              <a:rPr lang="en-US" sz="2000" b="1" dirty="0">
                <a:solidFill>
                  <a:srgbClr val="00B050"/>
                </a:solidFill>
                <a:latin typeface="Comic Sans MS" pitchFamily="66" charset="0"/>
              </a:rPr>
              <a:t>a)  Reaction with acetic anhydride and methyl iodide:</a:t>
            </a:r>
          </a:p>
          <a:p>
            <a:pPr marL="342900" indent="-342900" algn="just">
              <a:lnSpc>
                <a:spcPct val="150000"/>
              </a:lnSpc>
              <a:buFont typeface="Wingdings" pitchFamily="2" charset="2"/>
              <a:buChar char="Ø"/>
            </a:pPr>
            <a:r>
              <a:rPr lang="en-US" sz="2000" dirty="0">
                <a:latin typeface="Comic Sans MS" pitchFamily="66" charset="0"/>
              </a:rPr>
              <a:t>The general reactions of the alkaloid with acetic anhydride, methyl iodide and nitrous acid often show the nature of the nitrogen.</a:t>
            </a:r>
          </a:p>
          <a:p>
            <a:pPr marL="342900" indent="-342900" algn="just">
              <a:lnSpc>
                <a:spcPct val="150000"/>
              </a:lnSpc>
              <a:buFont typeface="Wingdings" pitchFamily="2" charset="2"/>
              <a:buChar char="Ø"/>
            </a:pPr>
            <a:r>
              <a:rPr lang="en-US" sz="2000" dirty="0">
                <a:latin typeface="Comic Sans MS" pitchFamily="66" charset="0"/>
              </a:rPr>
              <a:t>If the alkaloid reacts with one mole of methyl iodide to form an N-methyl derivative, it means that a secondary nitrogen atom is present. </a:t>
            </a:r>
          </a:p>
        </p:txBody>
      </p:sp>
    </p:spTree>
    <p:extLst>
      <p:ext uri="{BB962C8B-B14F-4D97-AF65-F5344CB8AC3E}">
        <p14:creationId xmlns:p14="http://schemas.microsoft.com/office/powerpoint/2010/main" val="37698517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524" y="260648"/>
            <a:ext cx="8568952" cy="5632311"/>
          </a:xfrm>
          <a:prstGeom prst="rect">
            <a:avLst/>
          </a:prstGeom>
        </p:spPr>
        <p:txBody>
          <a:bodyPr wrap="square">
            <a:spAutoFit/>
          </a:bodyPr>
          <a:lstStyle/>
          <a:p>
            <a:pPr algn="just">
              <a:lnSpc>
                <a:spcPct val="150000"/>
              </a:lnSpc>
            </a:pPr>
            <a:r>
              <a:rPr lang="en-US" sz="2000" b="1" dirty="0">
                <a:solidFill>
                  <a:schemeClr val="accent6">
                    <a:lumMod val="50000"/>
                  </a:schemeClr>
                </a:solidFill>
                <a:latin typeface="Comic Sans MS" pitchFamily="66" charset="0"/>
              </a:rPr>
              <a:t>For example</a:t>
            </a:r>
            <a:r>
              <a:rPr lang="en-US" sz="2000" dirty="0">
                <a:latin typeface="Comic Sans MS" pitchFamily="66" charset="0"/>
              </a:rPr>
              <a:t>, coniine, C8H17N reacts with one mole of methyl iodide to form an N-methyl derivative, indicating that coniine must contain secondary nitrogen atom</a:t>
            </a:r>
            <a:r>
              <a:rPr lang="en-US" sz="2000" dirty="0" smtClean="0">
                <a:latin typeface="Comic Sans MS" pitchFamily="66" charset="0"/>
              </a:rPr>
              <a:t>.</a:t>
            </a:r>
          </a:p>
          <a:p>
            <a:pPr algn="just">
              <a:lnSpc>
                <a:spcPct val="150000"/>
              </a:lnSpc>
            </a:pPr>
            <a:endParaRPr lang="en-US" sz="2000" dirty="0" smtClean="0">
              <a:latin typeface="Comic Sans MS" pitchFamily="66" charset="0"/>
            </a:endParaRPr>
          </a:p>
          <a:p>
            <a:pPr algn="just">
              <a:lnSpc>
                <a:spcPct val="150000"/>
              </a:lnSpc>
            </a:pPr>
            <a:endParaRPr lang="en-US" sz="2000" dirty="0">
              <a:latin typeface="Comic Sans MS" pitchFamily="66" charset="0"/>
            </a:endParaRPr>
          </a:p>
          <a:p>
            <a:pPr marL="342900" indent="-342900" algn="just">
              <a:lnSpc>
                <a:spcPct val="150000"/>
              </a:lnSpc>
              <a:buFont typeface="Wingdings" pitchFamily="2" charset="2"/>
              <a:buChar char="Ø"/>
            </a:pPr>
            <a:r>
              <a:rPr lang="en-US" sz="2000" dirty="0">
                <a:latin typeface="Comic Sans MS" pitchFamily="66" charset="0"/>
              </a:rPr>
              <a:t>If an alkaloid reacts additively with one mole of methyl iodide to form crystalline quaternary salt, this indicates that nitrogen atom present in this alkaloid is tertiary.</a:t>
            </a:r>
          </a:p>
          <a:p>
            <a:pPr algn="just">
              <a:lnSpc>
                <a:spcPct val="150000"/>
              </a:lnSpc>
            </a:pPr>
            <a:r>
              <a:rPr lang="en-US" sz="2000" b="1" dirty="0">
                <a:solidFill>
                  <a:schemeClr val="accent6">
                    <a:lumMod val="50000"/>
                  </a:schemeClr>
                </a:solidFill>
                <a:latin typeface="Comic Sans MS" pitchFamily="66" charset="0"/>
              </a:rPr>
              <a:t>For example</a:t>
            </a:r>
            <a:r>
              <a:rPr lang="en-US" sz="2000" dirty="0">
                <a:latin typeface="Comic Sans MS" pitchFamily="66" charset="0"/>
              </a:rPr>
              <a:t>, nicotine reacts additively with two moles of methyl iodide, indicating that it contains both nitrogen atoms as tertiary.</a:t>
            </a:r>
          </a:p>
          <a:p>
            <a:pPr algn="just">
              <a:lnSpc>
                <a:spcPct val="150000"/>
              </a:lnSpc>
            </a:pPr>
            <a:endParaRPr lang="en-US" sz="2000" dirty="0" smtClean="0">
              <a:latin typeface="Comic Sans MS" pitchFamily="66" charset="0"/>
            </a:endParaRPr>
          </a:p>
          <a:p>
            <a:pPr algn="just">
              <a:lnSpc>
                <a:spcPct val="150000"/>
              </a:lnSpc>
            </a:pPr>
            <a:endParaRPr lang="en-US" sz="2000" dirty="0" smtClean="0">
              <a:latin typeface="Comic Sans MS" pitchFamily="66"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2898" y="1919828"/>
            <a:ext cx="4583358" cy="351524"/>
          </a:xfrm>
          <a:prstGeom prst="rect">
            <a:avLst/>
          </a:prstGeom>
          <a:solidFill>
            <a:schemeClr val="accent6">
              <a:lumMod val="20000"/>
              <a:lumOff val="80000"/>
            </a:schemeClr>
          </a:solidFill>
          <a:ln>
            <a:noFill/>
          </a:ln>
          <a:effec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76" y="5052168"/>
            <a:ext cx="6840684" cy="465064"/>
          </a:xfrm>
          <a:prstGeom prst="rect">
            <a:avLst/>
          </a:prstGeom>
          <a:solidFill>
            <a:schemeClr val="accent6">
              <a:lumMod val="20000"/>
              <a:lumOff val="80000"/>
            </a:schemeClr>
          </a:solidFill>
          <a:ln>
            <a:noFill/>
          </a:ln>
          <a:effectLst/>
        </p:spPr>
      </p:pic>
    </p:spTree>
    <p:extLst>
      <p:ext uri="{BB962C8B-B14F-4D97-AF65-F5344CB8AC3E}">
        <p14:creationId xmlns:p14="http://schemas.microsoft.com/office/powerpoint/2010/main" val="3128534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524" y="260648"/>
            <a:ext cx="8568952" cy="6093976"/>
          </a:xfrm>
          <a:prstGeom prst="rect">
            <a:avLst/>
          </a:prstGeom>
        </p:spPr>
        <p:txBody>
          <a:bodyPr wrap="square">
            <a:spAutoFit/>
          </a:bodyPr>
          <a:lstStyle/>
          <a:p>
            <a:pPr marL="342900" indent="-342900" algn="just">
              <a:lnSpc>
                <a:spcPct val="150000"/>
              </a:lnSpc>
              <a:buFont typeface="Wingdings" pitchFamily="2" charset="2"/>
              <a:buChar char="Ø"/>
            </a:pPr>
            <a:r>
              <a:rPr lang="en-US" sz="2000" dirty="0">
                <a:latin typeface="Comic Sans MS" pitchFamily="66" charset="0"/>
              </a:rPr>
              <a:t>One can detect the tertiary nitrogen atom in an alkaloid by treating it with 30% hydrogen peroxide when tertiary nitrogen is oxidized to amine oxide.</a:t>
            </a:r>
            <a:endParaRPr lang="en-US" sz="2000" dirty="0" smtClean="0">
              <a:latin typeface="Comic Sans MS" pitchFamily="66" charset="0"/>
            </a:endParaRPr>
          </a:p>
          <a:p>
            <a:pPr algn="just">
              <a:lnSpc>
                <a:spcPct val="150000"/>
              </a:lnSpc>
            </a:pPr>
            <a:endParaRPr lang="en-US" sz="2000" dirty="0">
              <a:latin typeface="Comic Sans MS" pitchFamily="66" charset="0"/>
            </a:endParaRPr>
          </a:p>
          <a:p>
            <a:pPr marL="342900" indent="-342900" algn="just">
              <a:lnSpc>
                <a:spcPct val="150000"/>
              </a:lnSpc>
              <a:buFont typeface="Wingdings" pitchFamily="2" charset="2"/>
              <a:buChar char="Ø"/>
            </a:pPr>
            <a:endParaRPr lang="en-US" sz="2000" dirty="0" smtClean="0">
              <a:latin typeface="Comic Sans MS" pitchFamily="66" charset="0"/>
            </a:endParaRPr>
          </a:p>
          <a:p>
            <a:pPr algn="just">
              <a:lnSpc>
                <a:spcPct val="150000"/>
              </a:lnSpc>
            </a:pPr>
            <a:endParaRPr lang="en-US" sz="2000" b="1" dirty="0" smtClean="0">
              <a:latin typeface="Comic Sans MS" pitchFamily="66" charset="0"/>
            </a:endParaRPr>
          </a:p>
          <a:p>
            <a:pPr algn="just">
              <a:lnSpc>
                <a:spcPct val="150000"/>
              </a:lnSpc>
            </a:pPr>
            <a:r>
              <a:rPr lang="en-US" sz="2000" b="1" dirty="0" smtClean="0">
                <a:solidFill>
                  <a:srgbClr val="00B050"/>
                </a:solidFill>
                <a:latin typeface="Comic Sans MS" pitchFamily="66" charset="0"/>
              </a:rPr>
              <a:t>b</a:t>
            </a:r>
            <a:r>
              <a:rPr lang="en-US" sz="2000" b="1" dirty="0">
                <a:solidFill>
                  <a:srgbClr val="00B050"/>
                </a:solidFill>
                <a:latin typeface="Comic Sans MS" pitchFamily="66" charset="0"/>
              </a:rPr>
              <a:t>)  </a:t>
            </a:r>
            <a:r>
              <a:rPr lang="en-US" sz="2000" b="1" dirty="0" err="1">
                <a:solidFill>
                  <a:srgbClr val="00B050"/>
                </a:solidFill>
                <a:latin typeface="Comic Sans MS" pitchFamily="66" charset="0"/>
              </a:rPr>
              <a:t>Herzig</a:t>
            </a:r>
            <a:r>
              <a:rPr lang="en-US" sz="2000" b="1" dirty="0">
                <a:solidFill>
                  <a:srgbClr val="00B050"/>
                </a:solidFill>
                <a:latin typeface="Comic Sans MS" pitchFamily="66" charset="0"/>
              </a:rPr>
              <a:t>‐Meyer’s method:</a:t>
            </a:r>
          </a:p>
          <a:p>
            <a:pPr marL="342900" indent="-342900" algn="just">
              <a:lnSpc>
                <a:spcPct val="150000"/>
              </a:lnSpc>
              <a:buFont typeface="Wingdings" pitchFamily="2" charset="2"/>
              <a:buChar char="Ø"/>
            </a:pPr>
            <a:r>
              <a:rPr lang="en-US" sz="2000" dirty="0">
                <a:latin typeface="Comic Sans MS" pitchFamily="66" charset="0"/>
              </a:rPr>
              <a:t>This method is used to detect and estimate the number of methyl groups attached N atom. This method consists in cleaving N-methyl amine present in an alkaloid with </a:t>
            </a:r>
            <a:r>
              <a:rPr lang="en-US" sz="2000" dirty="0" err="1">
                <a:latin typeface="Comic Sans MS" pitchFamily="66" charset="0"/>
              </a:rPr>
              <a:t>hydriodic</a:t>
            </a:r>
            <a:r>
              <a:rPr lang="en-US" sz="2000" dirty="0">
                <a:latin typeface="Comic Sans MS" pitchFamily="66" charset="0"/>
              </a:rPr>
              <a:t> acid at 150-300 °C and estimating the amount of methyl iodide so formed by conversion to silver iodide with silver nitrate solution</a:t>
            </a:r>
            <a:r>
              <a:rPr lang="en-US" sz="2000" dirty="0" smtClean="0">
                <a:latin typeface="Comic Sans MS" pitchFamily="66" charset="0"/>
              </a:rPr>
              <a:t>.</a:t>
            </a:r>
          </a:p>
          <a:p>
            <a:pPr algn="just">
              <a:lnSpc>
                <a:spcPct val="150000"/>
              </a:lnSpc>
            </a:pPr>
            <a:endParaRPr lang="en-US" sz="2000" dirty="0" smtClean="0">
              <a:latin typeface="Comic Sans MS" pitchFamily="66"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8883" y="1772816"/>
            <a:ext cx="3726236" cy="821036"/>
          </a:xfrm>
          <a:prstGeom prst="rect">
            <a:avLst/>
          </a:prstGeom>
          <a:solidFill>
            <a:schemeClr val="accent6">
              <a:lumMod val="20000"/>
              <a:lumOff val="80000"/>
            </a:schemeClr>
          </a:solidFill>
          <a:ln>
            <a:noFill/>
          </a:ln>
          <a:effectLst/>
        </p:spPr>
      </p:pic>
    </p:spTree>
    <p:extLst>
      <p:ext uri="{BB962C8B-B14F-4D97-AF65-F5344CB8AC3E}">
        <p14:creationId xmlns:p14="http://schemas.microsoft.com/office/powerpoint/2010/main" val="14306105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524" y="260648"/>
            <a:ext cx="8568952" cy="6555641"/>
          </a:xfrm>
          <a:prstGeom prst="rect">
            <a:avLst/>
          </a:prstGeom>
        </p:spPr>
        <p:txBody>
          <a:bodyPr wrap="square">
            <a:spAutoFit/>
          </a:bodyPr>
          <a:lstStyle/>
          <a:p>
            <a:pPr algn="just">
              <a:lnSpc>
                <a:spcPct val="150000"/>
              </a:lnSpc>
            </a:pPr>
            <a:endParaRPr lang="en-US" sz="2000" dirty="0">
              <a:latin typeface="Comic Sans MS" pitchFamily="66" charset="0"/>
            </a:endParaRPr>
          </a:p>
          <a:p>
            <a:pPr marL="342900" indent="-342900" algn="just">
              <a:lnSpc>
                <a:spcPct val="150000"/>
              </a:lnSpc>
              <a:buFont typeface="Wingdings" pitchFamily="2" charset="2"/>
              <a:buChar char="Ø"/>
            </a:pPr>
            <a:endParaRPr lang="en-US" sz="2000" dirty="0" smtClean="0">
              <a:latin typeface="Comic Sans MS" pitchFamily="66" charset="0"/>
            </a:endParaRPr>
          </a:p>
          <a:p>
            <a:pPr algn="just">
              <a:lnSpc>
                <a:spcPct val="150000"/>
              </a:lnSpc>
            </a:pPr>
            <a:endParaRPr lang="en-US" sz="2000" b="1" dirty="0" smtClean="0">
              <a:latin typeface="Comic Sans MS" pitchFamily="66" charset="0"/>
            </a:endParaRPr>
          </a:p>
          <a:p>
            <a:pPr algn="just">
              <a:lnSpc>
                <a:spcPct val="150000"/>
              </a:lnSpc>
            </a:pPr>
            <a:endParaRPr lang="en-US" sz="2000" b="1" dirty="0">
              <a:latin typeface="Comic Sans MS" pitchFamily="66" charset="0"/>
            </a:endParaRPr>
          </a:p>
          <a:p>
            <a:pPr algn="just">
              <a:lnSpc>
                <a:spcPct val="150000"/>
              </a:lnSpc>
            </a:pPr>
            <a:endParaRPr lang="en-US" sz="2000" b="1" dirty="0">
              <a:latin typeface="Comic Sans MS" pitchFamily="66" charset="0"/>
            </a:endParaRPr>
          </a:p>
          <a:p>
            <a:pPr marL="342900" indent="-342900" algn="just">
              <a:lnSpc>
                <a:spcPct val="150000"/>
              </a:lnSpc>
              <a:buFont typeface="Wingdings" pitchFamily="2" charset="2"/>
              <a:buChar char="Ø"/>
            </a:pPr>
            <a:r>
              <a:rPr lang="en-US" sz="2000" dirty="0">
                <a:latin typeface="Comic Sans MS" pitchFamily="66" charset="0"/>
              </a:rPr>
              <a:t>NMR spectroscopy may also be utilized for the rapid detection of N-methyl and N-ethyl groups in alkaloids.</a:t>
            </a:r>
            <a:endParaRPr lang="en-US" sz="2000" dirty="0" smtClean="0">
              <a:latin typeface="Comic Sans MS" pitchFamily="66" charset="0"/>
            </a:endParaRPr>
          </a:p>
          <a:p>
            <a:pPr algn="just">
              <a:lnSpc>
                <a:spcPct val="150000"/>
              </a:lnSpc>
            </a:pPr>
            <a:r>
              <a:rPr lang="en-US" sz="2000" b="1" dirty="0" smtClean="0">
                <a:solidFill>
                  <a:srgbClr val="002060"/>
                </a:solidFill>
                <a:latin typeface="Comic Sans MS" pitchFamily="66" charset="0"/>
              </a:rPr>
              <a:t>5. Estimation </a:t>
            </a:r>
            <a:r>
              <a:rPr lang="en-US" sz="2000" b="1" dirty="0">
                <a:solidFill>
                  <a:srgbClr val="002060"/>
                </a:solidFill>
                <a:latin typeface="Comic Sans MS" pitchFamily="66" charset="0"/>
              </a:rPr>
              <a:t>of C-Methyl groups:</a:t>
            </a:r>
          </a:p>
          <a:p>
            <a:pPr marL="342900" indent="-342900" algn="just">
              <a:lnSpc>
                <a:spcPct val="150000"/>
              </a:lnSpc>
              <a:buFont typeface="Wingdings" pitchFamily="2" charset="2"/>
              <a:buChar char="Ø"/>
            </a:pPr>
            <a:r>
              <a:rPr lang="en-US" sz="2000" dirty="0">
                <a:latin typeface="Comic Sans MS" pitchFamily="66" charset="0"/>
              </a:rPr>
              <a:t>C-methyl groups are quantitatively estimated by the Kuhn-Roth oxidation, the acetic acid formed being distilled off and distillate titrated against standard base</a:t>
            </a:r>
            <a:r>
              <a:rPr lang="en-US" sz="2000" dirty="0" smtClean="0">
                <a:latin typeface="Comic Sans MS" pitchFamily="66" charset="0"/>
              </a:rPr>
              <a:t>.</a:t>
            </a:r>
          </a:p>
          <a:p>
            <a:pPr algn="just">
              <a:lnSpc>
                <a:spcPct val="150000"/>
              </a:lnSpc>
            </a:pPr>
            <a:endParaRPr lang="en-US" sz="2000" dirty="0">
              <a:latin typeface="Comic Sans MS" pitchFamily="66" charset="0"/>
            </a:endParaRPr>
          </a:p>
          <a:p>
            <a:pPr algn="just">
              <a:lnSpc>
                <a:spcPct val="150000"/>
              </a:lnSpc>
            </a:pPr>
            <a:endParaRPr lang="en-US" sz="2000" b="1" dirty="0">
              <a:latin typeface="Comic Sans MS" pitchFamily="66" charset="0"/>
            </a:endParaRPr>
          </a:p>
          <a:p>
            <a:pPr algn="just">
              <a:lnSpc>
                <a:spcPct val="150000"/>
              </a:lnSpc>
            </a:pPr>
            <a:endParaRPr lang="en-US" sz="2000" dirty="0" smtClean="0">
              <a:latin typeface="Comic Sans MS" pitchFamily="66"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2015" y="227906"/>
            <a:ext cx="5179970" cy="2048966"/>
          </a:xfrm>
          <a:prstGeom prst="rect">
            <a:avLst/>
          </a:prstGeom>
          <a:solidFill>
            <a:schemeClr val="accent6">
              <a:lumMod val="20000"/>
              <a:lumOff val="80000"/>
            </a:schemeClr>
          </a:solidFill>
          <a:ln>
            <a:noFill/>
          </a:ln>
          <a:effec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9260" y="5373216"/>
            <a:ext cx="5265480" cy="1303466"/>
          </a:xfrm>
          <a:prstGeom prst="rect">
            <a:avLst/>
          </a:prstGeom>
          <a:solidFill>
            <a:schemeClr val="accent6">
              <a:lumMod val="20000"/>
              <a:lumOff val="80000"/>
            </a:schemeClr>
          </a:solidFill>
          <a:ln>
            <a:noFill/>
          </a:ln>
          <a:effectLst/>
        </p:spPr>
      </p:pic>
    </p:spTree>
    <p:extLst>
      <p:ext uri="{BB962C8B-B14F-4D97-AF65-F5344CB8AC3E}">
        <p14:creationId xmlns:p14="http://schemas.microsoft.com/office/powerpoint/2010/main" val="18117083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524" y="196354"/>
            <a:ext cx="8568952" cy="6186309"/>
          </a:xfrm>
          <a:prstGeom prst="rect">
            <a:avLst/>
          </a:prstGeom>
        </p:spPr>
        <p:txBody>
          <a:bodyPr wrap="square">
            <a:spAutoFit/>
          </a:bodyPr>
          <a:lstStyle/>
          <a:p>
            <a:pPr algn="ctr">
              <a:lnSpc>
                <a:spcPct val="150000"/>
              </a:lnSpc>
            </a:pPr>
            <a:r>
              <a:rPr lang="en-US" sz="2400" b="1" dirty="0">
                <a:solidFill>
                  <a:srgbClr val="FF0000"/>
                </a:solidFill>
                <a:latin typeface="Comic Sans MS" pitchFamily="66" charset="0"/>
              </a:rPr>
              <a:t>Degradation of </a:t>
            </a:r>
            <a:r>
              <a:rPr lang="en-US" sz="2400" b="1" dirty="0" smtClean="0">
                <a:solidFill>
                  <a:srgbClr val="FF0000"/>
                </a:solidFill>
                <a:latin typeface="Comic Sans MS" pitchFamily="66" charset="0"/>
              </a:rPr>
              <a:t>Alkaloids</a:t>
            </a:r>
          </a:p>
          <a:p>
            <a:pPr algn="just">
              <a:lnSpc>
                <a:spcPct val="150000"/>
              </a:lnSpc>
            </a:pPr>
            <a:r>
              <a:rPr lang="en-US" sz="2000" dirty="0">
                <a:latin typeface="Comic Sans MS" pitchFamily="66" charset="0"/>
              </a:rPr>
              <a:t>The analytical steps, described as above, establish the nature of nitrogen atom (s) and usually at least some of the oxygen atoms in the alkaloid molecule. In those cases, where these preliminary investigations fail to identify nitrogen and oxygen atoms, then one must perform usual laboratory tests for the common functional groups like aldehyde, ketone, ester, amide, etc. This problem is tackled by degradation of the molecule and identification of the fragments formed from each reaction.</a:t>
            </a:r>
          </a:p>
          <a:p>
            <a:pPr algn="just">
              <a:lnSpc>
                <a:spcPct val="150000"/>
              </a:lnSpc>
            </a:pPr>
            <a:r>
              <a:rPr lang="en-US" sz="2000" b="1" dirty="0">
                <a:latin typeface="Comic Sans MS" pitchFamily="66" charset="0"/>
              </a:rPr>
              <a:t>Types of degradation method:</a:t>
            </a:r>
          </a:p>
          <a:p>
            <a:pPr algn="just">
              <a:lnSpc>
                <a:spcPct val="150000"/>
              </a:lnSpc>
            </a:pPr>
            <a:r>
              <a:rPr lang="en-US" sz="2000" b="1" dirty="0">
                <a:solidFill>
                  <a:srgbClr val="00B050"/>
                </a:solidFill>
                <a:latin typeface="Comic Sans MS" pitchFamily="66" charset="0"/>
              </a:rPr>
              <a:t>(a) Hofmann exhaustive methylation method.</a:t>
            </a:r>
          </a:p>
          <a:p>
            <a:pPr algn="just">
              <a:lnSpc>
                <a:spcPct val="150000"/>
              </a:lnSpc>
            </a:pPr>
            <a:r>
              <a:rPr lang="en-US" sz="2000" b="1" dirty="0">
                <a:solidFill>
                  <a:srgbClr val="00B050"/>
                </a:solidFill>
                <a:latin typeface="Comic Sans MS" pitchFamily="66" charset="0"/>
              </a:rPr>
              <a:t>(b) </a:t>
            </a:r>
            <a:r>
              <a:rPr lang="en-US" sz="2000" b="1" dirty="0" err="1">
                <a:solidFill>
                  <a:srgbClr val="00B050"/>
                </a:solidFill>
                <a:latin typeface="Comic Sans MS" pitchFamily="66" charset="0"/>
              </a:rPr>
              <a:t>Emde's</a:t>
            </a:r>
            <a:r>
              <a:rPr lang="en-US" sz="2000" b="1" dirty="0">
                <a:solidFill>
                  <a:srgbClr val="00B050"/>
                </a:solidFill>
                <a:latin typeface="Comic Sans MS" pitchFamily="66" charset="0"/>
              </a:rPr>
              <a:t> degradation.</a:t>
            </a:r>
          </a:p>
          <a:p>
            <a:pPr algn="just">
              <a:lnSpc>
                <a:spcPct val="150000"/>
              </a:lnSpc>
            </a:pPr>
            <a:r>
              <a:rPr lang="en-US" sz="2000" b="1" dirty="0">
                <a:solidFill>
                  <a:srgbClr val="00B050"/>
                </a:solidFill>
                <a:latin typeface="Comic Sans MS" pitchFamily="66" charset="0"/>
              </a:rPr>
              <a:t>(c) Von Braun's method.</a:t>
            </a:r>
          </a:p>
        </p:txBody>
      </p:sp>
    </p:spTree>
    <p:extLst>
      <p:ext uri="{BB962C8B-B14F-4D97-AF65-F5344CB8AC3E}">
        <p14:creationId xmlns:p14="http://schemas.microsoft.com/office/powerpoint/2010/main" val="1851039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student confused cartoon à®à¯à®à®¾à®© à®ªà® à®®à¯à®à®¿à®µà¯"/>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student confused cartoon à®à¯à®à®¾à®© à®ªà® à®®à¯à®à®¿à®µà¯"/>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4342" name="Picture 6" descr="à®¤à¯à®à®°à¯à®ªà¯à®à¯à®¯ à®ªà®à®®à¯"/>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0724" y="1700808"/>
            <a:ext cx="2953444" cy="389449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195736" y="692696"/>
            <a:ext cx="5044971" cy="769441"/>
          </a:xfrm>
          <a:prstGeom prst="rect">
            <a:avLst/>
          </a:prstGeom>
        </p:spPr>
        <p:txBody>
          <a:bodyPr wrap="none">
            <a:spAutoFit/>
          </a:bodyPr>
          <a:lstStyle/>
          <a:p>
            <a:pPr lvl="0" algn="ctr"/>
            <a:r>
              <a:rPr lang="en-US" sz="4400" b="1" dirty="0" smtClean="0">
                <a:solidFill>
                  <a:srgbClr val="7030A0"/>
                </a:solidFill>
                <a:latin typeface="Comic Sans MS" pitchFamily="66" charset="0"/>
              </a:rPr>
              <a:t>What is Alkaloid?</a:t>
            </a:r>
            <a:endParaRPr lang="en-IN" sz="4400" b="1" dirty="0">
              <a:solidFill>
                <a:srgbClr val="7030A0"/>
              </a:solidFill>
              <a:latin typeface="Comic Sans MS" pitchFamily="66" charset="0"/>
            </a:endParaRPr>
          </a:p>
        </p:txBody>
      </p:sp>
    </p:spTree>
    <p:extLst>
      <p:ext uri="{BB962C8B-B14F-4D97-AF65-F5344CB8AC3E}">
        <p14:creationId xmlns:p14="http://schemas.microsoft.com/office/powerpoint/2010/main" val="42759368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524" y="196354"/>
            <a:ext cx="8568952" cy="6647974"/>
          </a:xfrm>
          <a:prstGeom prst="rect">
            <a:avLst/>
          </a:prstGeom>
        </p:spPr>
        <p:txBody>
          <a:bodyPr wrap="square">
            <a:spAutoFit/>
          </a:bodyPr>
          <a:lstStyle/>
          <a:p>
            <a:pPr algn="just">
              <a:lnSpc>
                <a:spcPct val="150000"/>
              </a:lnSpc>
            </a:pPr>
            <a:r>
              <a:rPr lang="en-US" sz="2400" b="1" dirty="0">
                <a:solidFill>
                  <a:srgbClr val="7030A0"/>
                </a:solidFill>
                <a:latin typeface="Comic Sans MS" pitchFamily="66" charset="0"/>
              </a:rPr>
              <a:t>(a) Hofmann exhaustive methylation method.</a:t>
            </a:r>
          </a:p>
          <a:p>
            <a:pPr algn="just">
              <a:lnSpc>
                <a:spcPct val="150000"/>
              </a:lnSpc>
            </a:pPr>
            <a:r>
              <a:rPr lang="en-US" sz="2000" dirty="0">
                <a:latin typeface="Comic Sans MS" pitchFamily="66" charset="0"/>
              </a:rPr>
              <a:t>In this method, heterocyclic rings are opened with the elimination of nitrogen. From the nature of the remaining carbon skeleton</a:t>
            </a:r>
            <a:r>
              <a:rPr lang="en-US" sz="2000" dirty="0" smtClean="0">
                <a:latin typeface="Comic Sans MS" pitchFamily="66" charset="0"/>
              </a:rPr>
              <a:t>, the </a:t>
            </a:r>
            <a:r>
              <a:rPr lang="en-US" sz="2000" dirty="0">
                <a:latin typeface="Comic Sans MS" pitchFamily="66" charset="0"/>
              </a:rPr>
              <a:t>nature of the heterocyclic ring can be ascertained</a:t>
            </a:r>
            <a:r>
              <a:rPr lang="en-US" sz="2000" dirty="0" smtClean="0">
                <a:latin typeface="Comic Sans MS" pitchFamily="66" charset="0"/>
              </a:rPr>
              <a:t>.</a:t>
            </a:r>
          </a:p>
          <a:p>
            <a:pPr algn="just">
              <a:lnSpc>
                <a:spcPct val="150000"/>
              </a:lnSpc>
            </a:pPr>
            <a:r>
              <a:rPr lang="en-US" sz="2000" b="1" dirty="0">
                <a:solidFill>
                  <a:srgbClr val="FF0000"/>
                </a:solidFill>
                <a:latin typeface="Comic Sans MS" pitchFamily="66" charset="0"/>
              </a:rPr>
              <a:t>Principle:</a:t>
            </a:r>
          </a:p>
          <a:p>
            <a:pPr marL="342900" indent="-342900" algn="just">
              <a:lnSpc>
                <a:spcPct val="150000"/>
              </a:lnSpc>
              <a:buFont typeface="Wingdings" pitchFamily="2" charset="2"/>
              <a:buChar char="Ø"/>
            </a:pPr>
            <a:r>
              <a:rPr lang="en-US" sz="2000" dirty="0">
                <a:latin typeface="Comic Sans MS" pitchFamily="66" charset="0"/>
              </a:rPr>
              <a:t>The principle of this method is that compounds, which are contain the structural unit of quaternary ammonium hydroxide, eliminate </a:t>
            </a:r>
            <a:r>
              <a:rPr lang="en-US" sz="2000" dirty="0" err="1">
                <a:latin typeface="Comic Sans MS" pitchFamily="66" charset="0"/>
              </a:rPr>
              <a:t>eliminate</a:t>
            </a:r>
            <a:r>
              <a:rPr lang="en-US" sz="2000" dirty="0">
                <a:latin typeface="Comic Sans MS" pitchFamily="66" charset="0"/>
              </a:rPr>
              <a:t> a </a:t>
            </a:r>
            <a:r>
              <a:rPr lang="en-US" sz="2000" dirty="0" err="1">
                <a:latin typeface="Comic Sans MS" pitchFamily="66" charset="0"/>
              </a:rPr>
              <a:t>trialkylamine</a:t>
            </a:r>
            <a:r>
              <a:rPr lang="en-US" sz="2000" dirty="0">
                <a:latin typeface="Comic Sans MS" pitchFamily="66" charset="0"/>
              </a:rPr>
              <a:t> on pyrolysis at 200°C or above to yield an </a:t>
            </a:r>
            <a:r>
              <a:rPr lang="en-US" sz="2000" dirty="0" smtClean="0">
                <a:latin typeface="Comic Sans MS" pitchFamily="66" charset="0"/>
              </a:rPr>
              <a:t>olefin.</a:t>
            </a:r>
          </a:p>
          <a:p>
            <a:pPr marL="342900" indent="-342900" algn="just">
              <a:lnSpc>
                <a:spcPct val="150000"/>
              </a:lnSpc>
              <a:buFont typeface="Wingdings" pitchFamily="2" charset="2"/>
              <a:buChar char="Ø"/>
            </a:pPr>
            <a:endParaRPr lang="en-US" sz="2000" dirty="0">
              <a:latin typeface="Comic Sans MS" pitchFamily="66" charset="0"/>
            </a:endParaRPr>
          </a:p>
          <a:p>
            <a:pPr marL="342900" indent="-342900" algn="just">
              <a:lnSpc>
                <a:spcPct val="150000"/>
              </a:lnSpc>
              <a:buFont typeface="Wingdings" pitchFamily="2" charset="2"/>
              <a:buChar char="Ø"/>
            </a:pPr>
            <a:endParaRPr lang="en-US" sz="2000" dirty="0" smtClean="0">
              <a:latin typeface="Comic Sans MS" pitchFamily="66" charset="0"/>
            </a:endParaRPr>
          </a:p>
          <a:p>
            <a:pPr marL="342900" indent="-342900" algn="just">
              <a:lnSpc>
                <a:spcPct val="150000"/>
              </a:lnSpc>
              <a:buFont typeface="Wingdings" pitchFamily="2" charset="2"/>
              <a:buChar char="Ø"/>
            </a:pPr>
            <a:endParaRPr lang="en-US" sz="2000" dirty="0">
              <a:latin typeface="Comic Sans MS" pitchFamily="66" charset="0"/>
            </a:endParaRPr>
          </a:p>
          <a:p>
            <a:pPr marL="342900" indent="-342900" algn="just">
              <a:lnSpc>
                <a:spcPct val="150000"/>
              </a:lnSpc>
              <a:buFont typeface="Wingdings" pitchFamily="2" charset="2"/>
              <a:buChar char="Ø"/>
            </a:pPr>
            <a:r>
              <a:rPr lang="en-US" sz="2000" dirty="0" smtClean="0">
                <a:latin typeface="Comic Sans MS" pitchFamily="66" charset="0"/>
              </a:rPr>
              <a:t>olefin </a:t>
            </a:r>
            <a:r>
              <a:rPr lang="en-US" sz="2000" dirty="0">
                <a:latin typeface="Comic Sans MS" pitchFamily="66" charset="0"/>
              </a:rPr>
              <a:t>by further degradation </a:t>
            </a:r>
            <a:r>
              <a:rPr lang="en-US" sz="2000" dirty="0" smtClean="0">
                <a:latin typeface="Comic Sans MS" pitchFamily="66" charset="0"/>
              </a:rPr>
              <a:t>- enables </a:t>
            </a:r>
            <a:r>
              <a:rPr lang="en-US" sz="2000" dirty="0">
                <a:latin typeface="Comic Sans MS" pitchFamily="66" charset="0"/>
              </a:rPr>
              <a:t>the position of the nitrogen atom in the original compound to be ascertained</a:t>
            </a:r>
            <a:r>
              <a:rPr lang="en-US" sz="2000" dirty="0" smtClean="0">
                <a:latin typeface="Comic Sans MS" pitchFamily="66" charset="0"/>
              </a:rPr>
              <a:t>.</a:t>
            </a:r>
            <a:endParaRPr lang="en-US" sz="2000" dirty="0">
              <a:latin typeface="Comic Sans MS" pitchFamily="66"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4581128"/>
            <a:ext cx="7805876" cy="1164566"/>
          </a:xfrm>
          <a:prstGeom prst="rect">
            <a:avLst/>
          </a:prstGeom>
          <a:solidFill>
            <a:schemeClr val="accent6">
              <a:lumMod val="20000"/>
              <a:lumOff val="80000"/>
            </a:schemeClr>
          </a:solidFill>
          <a:ln w="9525">
            <a:solidFill>
              <a:srgbClr val="FF0000"/>
            </a:solidFill>
            <a:miter lim="800000"/>
            <a:headEnd/>
            <a:tailEnd/>
          </a:ln>
          <a:effectLst/>
        </p:spPr>
      </p:pic>
    </p:spTree>
    <p:extLst>
      <p:ext uri="{BB962C8B-B14F-4D97-AF65-F5344CB8AC3E}">
        <p14:creationId xmlns:p14="http://schemas.microsoft.com/office/powerpoint/2010/main" val="3635170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524" y="196354"/>
            <a:ext cx="8568952" cy="2862322"/>
          </a:xfrm>
          <a:prstGeom prst="rect">
            <a:avLst/>
          </a:prstGeom>
        </p:spPr>
        <p:txBody>
          <a:bodyPr wrap="square">
            <a:spAutoFit/>
          </a:bodyPr>
          <a:lstStyle/>
          <a:p>
            <a:pPr algn="just">
              <a:lnSpc>
                <a:spcPct val="150000"/>
              </a:lnSpc>
            </a:pPr>
            <a:r>
              <a:rPr lang="en-US" sz="2000" b="1" dirty="0">
                <a:solidFill>
                  <a:srgbClr val="FF0000"/>
                </a:solidFill>
                <a:latin typeface="Comic Sans MS" pitchFamily="66" charset="0"/>
              </a:rPr>
              <a:t>Discussion with example</a:t>
            </a:r>
            <a:r>
              <a:rPr lang="en-US" sz="2000" b="1" dirty="0" smtClean="0">
                <a:solidFill>
                  <a:srgbClr val="FF0000"/>
                </a:solidFill>
                <a:latin typeface="Comic Sans MS" pitchFamily="66" charset="0"/>
              </a:rPr>
              <a:t>:</a:t>
            </a:r>
          </a:p>
          <a:p>
            <a:pPr algn="just">
              <a:lnSpc>
                <a:spcPct val="150000"/>
              </a:lnSpc>
            </a:pPr>
            <a:r>
              <a:rPr lang="en-US" sz="2000" dirty="0">
                <a:latin typeface="Comic Sans MS" pitchFamily="66" charset="0"/>
              </a:rPr>
              <a:t>If the nitrogen atom forms a part of a cyclic structure, two or three such cycles are essential </a:t>
            </a:r>
            <a:r>
              <a:rPr lang="en-US" sz="2000" dirty="0" smtClean="0">
                <a:latin typeface="Comic Sans MS" pitchFamily="66" charset="0"/>
              </a:rPr>
              <a:t>to liberate </a:t>
            </a:r>
            <a:r>
              <a:rPr lang="en-US" sz="2000" dirty="0">
                <a:latin typeface="Comic Sans MS" pitchFamily="66" charset="0"/>
              </a:rPr>
              <a:t>the nitrogen and expose the carbon skeleton. However, this method is applicable only to reduced ring systems such as </a:t>
            </a:r>
            <a:r>
              <a:rPr lang="en-US" sz="2000" dirty="0" err="1">
                <a:latin typeface="Comic Sans MS" pitchFamily="66" charset="0"/>
              </a:rPr>
              <a:t>piperidine</a:t>
            </a:r>
            <a:r>
              <a:rPr lang="en-US" sz="2000" dirty="0">
                <a:latin typeface="Comic Sans MS" pitchFamily="66" charset="0"/>
              </a:rPr>
              <a:t> and actually fails with analogous unsaturated compounded such as </a:t>
            </a:r>
            <a:r>
              <a:rPr lang="en-US" sz="2000" dirty="0" smtClean="0">
                <a:latin typeface="Comic Sans MS" pitchFamily="66" charset="0"/>
              </a:rPr>
              <a:t>pyridine.</a:t>
            </a:r>
            <a:endParaRPr lang="en-US" sz="2000" dirty="0">
              <a:latin typeface="Comic Sans MS" pitchFamily="66"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997" y="3058676"/>
            <a:ext cx="6656387" cy="3400425"/>
          </a:xfrm>
          <a:prstGeom prst="rect">
            <a:avLst/>
          </a:prstGeom>
          <a:solidFill>
            <a:schemeClr val="accent6">
              <a:lumMod val="20000"/>
              <a:lumOff val="80000"/>
            </a:schemeClr>
          </a:solidFill>
          <a:ln>
            <a:solidFill>
              <a:srgbClr val="FF0000"/>
            </a:solidFill>
          </a:ln>
          <a:effectLst/>
        </p:spPr>
      </p:pic>
    </p:spTree>
    <p:extLst>
      <p:ext uri="{BB962C8B-B14F-4D97-AF65-F5344CB8AC3E}">
        <p14:creationId xmlns:p14="http://schemas.microsoft.com/office/powerpoint/2010/main" val="37073114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524" y="196354"/>
            <a:ext cx="8568952" cy="6555641"/>
          </a:xfrm>
          <a:prstGeom prst="rect">
            <a:avLst/>
          </a:prstGeom>
        </p:spPr>
        <p:txBody>
          <a:bodyPr wrap="square">
            <a:spAutoFit/>
          </a:bodyPr>
          <a:lstStyle/>
          <a:p>
            <a:pPr algn="just">
              <a:lnSpc>
                <a:spcPct val="150000"/>
              </a:lnSpc>
            </a:pPr>
            <a:r>
              <a:rPr lang="en-US" sz="2000" b="1" dirty="0" smtClean="0">
                <a:solidFill>
                  <a:srgbClr val="FF0000"/>
                </a:solidFill>
                <a:latin typeface="Comic Sans MS" pitchFamily="66" charset="0"/>
              </a:rPr>
              <a:t>Limitations:</a:t>
            </a:r>
            <a:endParaRPr lang="en-US" sz="2000" b="1" dirty="0">
              <a:solidFill>
                <a:srgbClr val="FF0000"/>
              </a:solidFill>
              <a:latin typeface="Comic Sans MS" pitchFamily="66" charset="0"/>
            </a:endParaRPr>
          </a:p>
          <a:p>
            <a:pPr algn="just">
              <a:lnSpc>
                <a:spcPct val="150000"/>
              </a:lnSpc>
            </a:pPr>
            <a:r>
              <a:rPr lang="en-US" sz="2000" dirty="0">
                <a:latin typeface="Comic Sans MS" pitchFamily="66" charset="0"/>
              </a:rPr>
              <a:t>When a molecule of water is eliminated from quaternary ammonium hydroxide, hydrogen atom is always eliminated from the β-position, if this hydrogen is not available, the reaction fails. </a:t>
            </a:r>
            <a:endParaRPr lang="en-US" sz="2000" dirty="0" smtClean="0">
              <a:latin typeface="Comic Sans MS" pitchFamily="66" charset="0"/>
            </a:endParaRPr>
          </a:p>
          <a:p>
            <a:pPr algn="just">
              <a:lnSpc>
                <a:spcPct val="150000"/>
              </a:lnSpc>
            </a:pPr>
            <a:endParaRPr lang="en-US" sz="2000" dirty="0" smtClean="0">
              <a:latin typeface="Comic Sans MS" pitchFamily="66" charset="0"/>
            </a:endParaRPr>
          </a:p>
          <a:p>
            <a:pPr algn="just">
              <a:lnSpc>
                <a:spcPct val="150000"/>
              </a:lnSpc>
            </a:pPr>
            <a:r>
              <a:rPr lang="en-US" sz="2000" dirty="0" smtClean="0">
                <a:latin typeface="Comic Sans MS" pitchFamily="66" charset="0"/>
              </a:rPr>
              <a:t>Therefore </a:t>
            </a:r>
            <a:r>
              <a:rPr lang="en-US" sz="2000" dirty="0">
                <a:latin typeface="Comic Sans MS" pitchFamily="66" charset="0"/>
              </a:rPr>
              <a:t>Hoffmann's exhaustive methylation fails </a:t>
            </a:r>
            <a:endParaRPr lang="en-US" sz="2000" dirty="0" smtClean="0">
              <a:latin typeface="Comic Sans MS" pitchFamily="66" charset="0"/>
            </a:endParaRPr>
          </a:p>
          <a:p>
            <a:pPr algn="just">
              <a:lnSpc>
                <a:spcPct val="150000"/>
              </a:lnSpc>
            </a:pPr>
            <a:endParaRPr lang="en-US" sz="2000" dirty="0">
              <a:latin typeface="Comic Sans MS" pitchFamily="66" charset="0"/>
            </a:endParaRPr>
          </a:p>
          <a:p>
            <a:pPr marL="514350" indent="-514350" algn="just">
              <a:lnSpc>
                <a:spcPct val="150000"/>
              </a:lnSpc>
              <a:buAutoNum type="romanLcParenBoth"/>
            </a:pPr>
            <a:r>
              <a:rPr lang="en-US" sz="2000" b="1" dirty="0" smtClean="0">
                <a:solidFill>
                  <a:srgbClr val="00B050"/>
                </a:solidFill>
                <a:latin typeface="Comic Sans MS" pitchFamily="66" charset="0"/>
              </a:rPr>
              <a:t>with </a:t>
            </a:r>
            <a:r>
              <a:rPr lang="en-US" sz="2000" b="1" dirty="0">
                <a:solidFill>
                  <a:srgbClr val="00B050"/>
                </a:solidFill>
                <a:latin typeface="Comic Sans MS" pitchFamily="66" charset="0"/>
              </a:rPr>
              <a:t>unsaturated heterocyclic rings, </a:t>
            </a:r>
            <a:endParaRPr lang="en-US" sz="2000" b="1" dirty="0" smtClean="0">
              <a:solidFill>
                <a:srgbClr val="00B050"/>
              </a:solidFill>
              <a:latin typeface="Comic Sans MS" pitchFamily="66" charset="0"/>
            </a:endParaRPr>
          </a:p>
          <a:p>
            <a:pPr marL="514350" indent="-514350" algn="just">
              <a:lnSpc>
                <a:spcPct val="150000"/>
              </a:lnSpc>
              <a:buAutoNum type="romanLcParenBoth"/>
            </a:pPr>
            <a:endParaRPr lang="en-US" sz="2000" b="1" dirty="0">
              <a:solidFill>
                <a:srgbClr val="00B050"/>
              </a:solidFill>
              <a:latin typeface="Comic Sans MS" pitchFamily="66" charset="0"/>
            </a:endParaRPr>
          </a:p>
          <a:p>
            <a:pPr marL="514350" indent="-514350" algn="just">
              <a:lnSpc>
                <a:spcPct val="150000"/>
              </a:lnSpc>
              <a:buAutoNum type="romanLcParenBoth" startAt="2"/>
            </a:pPr>
            <a:r>
              <a:rPr lang="en-US" sz="2000" b="1" dirty="0" smtClean="0">
                <a:solidFill>
                  <a:srgbClr val="00B050"/>
                </a:solidFill>
                <a:latin typeface="Comic Sans MS" pitchFamily="66" charset="0"/>
              </a:rPr>
              <a:t>when </a:t>
            </a:r>
            <a:r>
              <a:rPr lang="en-US" sz="2000" b="1" dirty="0">
                <a:solidFill>
                  <a:srgbClr val="00B050"/>
                </a:solidFill>
                <a:latin typeface="Comic Sans MS" pitchFamily="66" charset="0"/>
              </a:rPr>
              <a:t>there is no β-hydrogen atom </a:t>
            </a:r>
            <a:endParaRPr lang="en-US" sz="2000" b="1" dirty="0" smtClean="0">
              <a:solidFill>
                <a:srgbClr val="00B050"/>
              </a:solidFill>
              <a:latin typeface="Comic Sans MS" pitchFamily="66" charset="0"/>
            </a:endParaRPr>
          </a:p>
          <a:p>
            <a:pPr algn="just">
              <a:lnSpc>
                <a:spcPct val="150000"/>
              </a:lnSpc>
            </a:pPr>
            <a:endParaRPr lang="en-US" sz="2000" b="1" dirty="0">
              <a:solidFill>
                <a:srgbClr val="00B050"/>
              </a:solidFill>
              <a:latin typeface="Comic Sans MS" pitchFamily="66" charset="0"/>
            </a:endParaRPr>
          </a:p>
          <a:p>
            <a:pPr algn="just">
              <a:lnSpc>
                <a:spcPct val="150000"/>
              </a:lnSpc>
            </a:pPr>
            <a:r>
              <a:rPr lang="en-US" sz="2000" b="1" dirty="0">
                <a:solidFill>
                  <a:srgbClr val="00B050"/>
                </a:solidFill>
                <a:latin typeface="Comic Sans MS" pitchFamily="66" charset="0"/>
              </a:rPr>
              <a:t>(</a:t>
            </a:r>
            <a:r>
              <a:rPr lang="en-US" sz="2000" b="1" dirty="0" smtClean="0">
                <a:solidFill>
                  <a:srgbClr val="00B050"/>
                </a:solidFill>
                <a:latin typeface="Comic Sans MS" pitchFamily="66" charset="0"/>
              </a:rPr>
              <a:t>iii) with </a:t>
            </a:r>
            <a:r>
              <a:rPr lang="en-US" sz="2000" b="1" dirty="0" err="1">
                <a:solidFill>
                  <a:srgbClr val="00B050"/>
                </a:solidFill>
                <a:latin typeface="Comic Sans MS" pitchFamily="66" charset="0"/>
              </a:rPr>
              <a:t>tetrahydroquinoline</a:t>
            </a:r>
            <a:r>
              <a:rPr lang="en-US" sz="2000" b="1" dirty="0">
                <a:solidFill>
                  <a:srgbClr val="00B050"/>
                </a:solidFill>
                <a:latin typeface="Comic Sans MS" pitchFamily="66" charset="0"/>
              </a:rPr>
              <a:t>. </a:t>
            </a:r>
          </a:p>
          <a:p>
            <a:pPr algn="just">
              <a:lnSpc>
                <a:spcPct val="150000"/>
              </a:lnSpc>
            </a:pPr>
            <a:endParaRPr lang="en-US" sz="2000" dirty="0" smtClean="0">
              <a:latin typeface="Comic Sans MS" pitchFamily="66" charset="0"/>
            </a:endParaRPr>
          </a:p>
          <a:p>
            <a:pPr marL="342900" indent="-342900" algn="just">
              <a:lnSpc>
                <a:spcPct val="150000"/>
              </a:lnSpc>
              <a:buFont typeface="Wingdings" pitchFamily="2" charset="2"/>
              <a:buChar char="Ø"/>
            </a:pPr>
            <a:endParaRPr lang="en-US" sz="2000" dirty="0">
              <a:latin typeface="Comic Sans MS" pitchFamily="66" charset="0"/>
            </a:endParaRPr>
          </a:p>
        </p:txBody>
      </p:sp>
    </p:spTree>
    <p:extLst>
      <p:ext uri="{BB962C8B-B14F-4D97-AF65-F5344CB8AC3E}">
        <p14:creationId xmlns:p14="http://schemas.microsoft.com/office/powerpoint/2010/main" val="15206155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2139442820"/>
              </p:ext>
            </p:extLst>
          </p:nvPr>
        </p:nvGraphicFramePr>
        <p:xfrm>
          <a:off x="1375568" y="908720"/>
          <a:ext cx="6392863" cy="3741738"/>
        </p:xfrm>
        <a:graphic>
          <a:graphicData uri="http://schemas.openxmlformats.org/presentationml/2006/ole">
            <mc:AlternateContent xmlns:mc="http://schemas.openxmlformats.org/markup-compatibility/2006">
              <mc:Choice xmlns:v="urn:schemas-microsoft-com:vml" Requires="v">
                <p:oleObj spid="_x0000_s3154" name="CS ChemDraw Drawing" r:id="rId3" imgW="6391443" imgH="3738712" progId="ChemDraw.Document.6.0">
                  <p:embed/>
                </p:oleObj>
              </mc:Choice>
              <mc:Fallback>
                <p:oleObj name="CS ChemDraw Drawing" r:id="rId3" imgW="6391443" imgH="3738712"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5568" y="908720"/>
                        <a:ext cx="6392863" cy="3741738"/>
                      </a:xfrm>
                      <a:prstGeom prst="rect">
                        <a:avLst/>
                      </a:prstGeom>
                      <a:solidFill>
                        <a:schemeClr val="accent6">
                          <a:lumMod val="20000"/>
                          <a:lumOff val="80000"/>
                        </a:schemeClr>
                      </a:solidFill>
                      <a:ln>
                        <a:solidFill>
                          <a:srgbClr val="FF0000"/>
                        </a:solidFill>
                      </a:ln>
                    </p:spPr>
                  </p:pic>
                </p:oleObj>
              </mc:Fallback>
            </mc:AlternateContent>
          </a:graphicData>
        </a:graphic>
      </p:graphicFrame>
      <p:sp>
        <p:nvSpPr>
          <p:cNvPr id="5" name="Rectangle 4"/>
          <p:cNvSpPr/>
          <p:nvPr/>
        </p:nvSpPr>
        <p:spPr>
          <a:xfrm>
            <a:off x="287524" y="196354"/>
            <a:ext cx="8568952" cy="5632311"/>
          </a:xfrm>
          <a:prstGeom prst="rect">
            <a:avLst/>
          </a:prstGeom>
        </p:spPr>
        <p:txBody>
          <a:bodyPr wrap="square">
            <a:spAutoFit/>
          </a:bodyPr>
          <a:lstStyle/>
          <a:p>
            <a:pPr algn="ctr">
              <a:lnSpc>
                <a:spcPct val="150000"/>
              </a:lnSpc>
            </a:pPr>
            <a:r>
              <a:rPr lang="en-US" sz="2000" b="1" dirty="0" smtClean="0">
                <a:solidFill>
                  <a:srgbClr val="FF0000"/>
                </a:solidFill>
                <a:latin typeface="Comic Sans MS" pitchFamily="66" charset="0"/>
              </a:rPr>
              <a:t>Example</a:t>
            </a:r>
          </a:p>
          <a:p>
            <a:pPr algn="ctr">
              <a:lnSpc>
                <a:spcPct val="150000"/>
              </a:lnSpc>
            </a:pPr>
            <a:endParaRPr lang="en-US" sz="2000" b="1" dirty="0">
              <a:solidFill>
                <a:srgbClr val="FF0000"/>
              </a:solidFill>
              <a:latin typeface="Comic Sans MS" pitchFamily="66" charset="0"/>
            </a:endParaRPr>
          </a:p>
          <a:p>
            <a:pPr algn="ctr">
              <a:lnSpc>
                <a:spcPct val="150000"/>
              </a:lnSpc>
            </a:pPr>
            <a:endParaRPr lang="en-US" sz="2000" b="1" dirty="0" smtClean="0">
              <a:solidFill>
                <a:srgbClr val="FF0000"/>
              </a:solidFill>
              <a:latin typeface="Comic Sans MS" pitchFamily="66" charset="0"/>
            </a:endParaRPr>
          </a:p>
          <a:p>
            <a:pPr algn="ctr">
              <a:lnSpc>
                <a:spcPct val="150000"/>
              </a:lnSpc>
            </a:pPr>
            <a:endParaRPr lang="en-US" sz="2000" b="1" dirty="0">
              <a:solidFill>
                <a:srgbClr val="FF0000"/>
              </a:solidFill>
              <a:latin typeface="Comic Sans MS" pitchFamily="66" charset="0"/>
            </a:endParaRPr>
          </a:p>
          <a:p>
            <a:pPr algn="ctr">
              <a:lnSpc>
                <a:spcPct val="150000"/>
              </a:lnSpc>
            </a:pPr>
            <a:endParaRPr lang="en-US" sz="2000" b="1" dirty="0" smtClean="0">
              <a:solidFill>
                <a:srgbClr val="FF0000"/>
              </a:solidFill>
              <a:latin typeface="Comic Sans MS" pitchFamily="66" charset="0"/>
            </a:endParaRPr>
          </a:p>
          <a:p>
            <a:pPr algn="ctr">
              <a:lnSpc>
                <a:spcPct val="150000"/>
              </a:lnSpc>
            </a:pPr>
            <a:endParaRPr lang="en-US" sz="2000" b="1" dirty="0">
              <a:solidFill>
                <a:srgbClr val="FF0000"/>
              </a:solidFill>
              <a:latin typeface="Comic Sans MS" pitchFamily="66" charset="0"/>
            </a:endParaRPr>
          </a:p>
          <a:p>
            <a:pPr algn="ctr">
              <a:lnSpc>
                <a:spcPct val="150000"/>
              </a:lnSpc>
            </a:pPr>
            <a:endParaRPr lang="en-US" sz="2000" b="1" dirty="0" smtClean="0">
              <a:solidFill>
                <a:srgbClr val="FF0000"/>
              </a:solidFill>
              <a:latin typeface="Comic Sans MS" pitchFamily="66" charset="0"/>
            </a:endParaRPr>
          </a:p>
          <a:p>
            <a:pPr algn="ctr">
              <a:lnSpc>
                <a:spcPct val="150000"/>
              </a:lnSpc>
            </a:pPr>
            <a:endParaRPr lang="en-US" sz="2000" b="1" dirty="0">
              <a:solidFill>
                <a:srgbClr val="FF0000"/>
              </a:solidFill>
              <a:latin typeface="Comic Sans MS" pitchFamily="66" charset="0"/>
            </a:endParaRPr>
          </a:p>
          <a:p>
            <a:pPr algn="ctr">
              <a:lnSpc>
                <a:spcPct val="150000"/>
              </a:lnSpc>
            </a:pPr>
            <a:endParaRPr lang="en-US" sz="2000" b="1" dirty="0" smtClean="0">
              <a:solidFill>
                <a:srgbClr val="FF0000"/>
              </a:solidFill>
              <a:latin typeface="Comic Sans MS" pitchFamily="66" charset="0"/>
            </a:endParaRPr>
          </a:p>
          <a:p>
            <a:pPr algn="ctr">
              <a:lnSpc>
                <a:spcPct val="150000"/>
              </a:lnSpc>
            </a:pPr>
            <a:endParaRPr lang="en-US" sz="2000" b="1" dirty="0">
              <a:solidFill>
                <a:srgbClr val="FF0000"/>
              </a:solidFill>
              <a:latin typeface="Comic Sans MS" pitchFamily="66" charset="0"/>
            </a:endParaRPr>
          </a:p>
          <a:p>
            <a:pPr algn="just">
              <a:lnSpc>
                <a:spcPct val="150000"/>
              </a:lnSpc>
            </a:pPr>
            <a:r>
              <a:rPr lang="en-US" sz="2000" dirty="0" smtClean="0">
                <a:solidFill>
                  <a:srgbClr val="7030A0"/>
                </a:solidFill>
                <a:latin typeface="Comic Sans MS" pitchFamily="66" charset="0"/>
              </a:rPr>
              <a:t>“Even </a:t>
            </a:r>
            <a:r>
              <a:rPr lang="en-US" sz="2000" dirty="0">
                <a:solidFill>
                  <a:srgbClr val="7030A0"/>
                </a:solidFill>
                <a:latin typeface="Comic Sans MS" pitchFamily="66" charset="0"/>
              </a:rPr>
              <a:t>though the compound contains a β-hydrogen atom, the exhaustive methylation method may </a:t>
            </a:r>
            <a:r>
              <a:rPr lang="en-US" sz="2000" dirty="0" smtClean="0">
                <a:solidFill>
                  <a:srgbClr val="7030A0"/>
                </a:solidFill>
                <a:latin typeface="Comic Sans MS" pitchFamily="66" charset="0"/>
              </a:rPr>
              <a:t>fail”</a:t>
            </a:r>
            <a:endParaRPr lang="en-US" sz="2000" dirty="0">
              <a:solidFill>
                <a:srgbClr val="7030A0"/>
              </a:solidFill>
              <a:latin typeface="Comic Sans MS" pitchFamily="66" charset="0"/>
            </a:endParaRPr>
          </a:p>
        </p:txBody>
      </p:sp>
    </p:spTree>
    <p:extLst>
      <p:ext uri="{BB962C8B-B14F-4D97-AF65-F5344CB8AC3E}">
        <p14:creationId xmlns:p14="http://schemas.microsoft.com/office/powerpoint/2010/main" val="36961506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7351"/>
            <a:ext cx="8712968" cy="3634585"/>
          </a:xfrm>
          <a:prstGeom prst="rect">
            <a:avLst/>
          </a:prstGeom>
        </p:spPr>
        <p:txBody>
          <a:bodyPr wrap="square">
            <a:spAutoFit/>
          </a:bodyPr>
          <a:lstStyle/>
          <a:p>
            <a:pPr lvl="0" algn="ctr">
              <a:lnSpc>
                <a:spcPct val="150000"/>
              </a:lnSpc>
            </a:pPr>
            <a:r>
              <a:rPr lang="en-US" sz="2400" b="1" dirty="0" smtClean="0">
                <a:solidFill>
                  <a:srgbClr val="FF0000"/>
                </a:solidFill>
                <a:latin typeface="Comic Sans MS" pitchFamily="66" charset="0"/>
              </a:rPr>
              <a:t>References</a:t>
            </a:r>
          </a:p>
          <a:p>
            <a:pPr marL="457200" lvl="0" indent="-457200" algn="just">
              <a:lnSpc>
                <a:spcPct val="200000"/>
              </a:lnSpc>
              <a:buAutoNum type="arabicPeriod"/>
            </a:pPr>
            <a:r>
              <a:rPr lang="en-US" sz="2000" dirty="0">
                <a:latin typeface="Comic Sans MS" pitchFamily="66" charset="0"/>
              </a:rPr>
              <a:t>K.W. </a:t>
            </a:r>
            <a:r>
              <a:rPr lang="en-US" sz="2000" dirty="0" err="1">
                <a:latin typeface="Comic Sans MS" pitchFamily="66" charset="0"/>
              </a:rPr>
              <a:t>Bently</a:t>
            </a:r>
            <a:r>
              <a:rPr lang="en-US" sz="2000" dirty="0">
                <a:latin typeface="Comic Sans MS" pitchFamily="66" charset="0"/>
              </a:rPr>
              <a:t>, Alkaloids, </a:t>
            </a:r>
            <a:r>
              <a:rPr lang="en-US" sz="2000" dirty="0" err="1">
                <a:latin typeface="Comic Sans MS" pitchFamily="66" charset="0"/>
              </a:rPr>
              <a:t>Vol</a:t>
            </a:r>
            <a:r>
              <a:rPr lang="en-US" sz="2000" dirty="0">
                <a:latin typeface="Comic Sans MS" pitchFamily="66" charset="0"/>
              </a:rPr>
              <a:t> I &amp; II, </a:t>
            </a:r>
            <a:r>
              <a:rPr lang="en-US" sz="2000" dirty="0" err="1">
                <a:latin typeface="Comic Sans MS" pitchFamily="66" charset="0"/>
              </a:rPr>
              <a:t>Intersicence</a:t>
            </a:r>
            <a:r>
              <a:rPr lang="en-US" sz="2000" dirty="0">
                <a:latin typeface="Comic Sans MS" pitchFamily="66" charset="0"/>
              </a:rPr>
              <a:t>, 1957</a:t>
            </a:r>
            <a:r>
              <a:rPr lang="en-US" sz="2000" dirty="0" smtClean="0">
                <a:latin typeface="Comic Sans MS" pitchFamily="66" charset="0"/>
              </a:rPr>
              <a:t>.</a:t>
            </a:r>
          </a:p>
          <a:p>
            <a:pPr marL="457200" lvl="0" indent="-457200" algn="just">
              <a:lnSpc>
                <a:spcPct val="200000"/>
              </a:lnSpc>
              <a:buAutoNum type="arabicPeriod"/>
            </a:pPr>
            <a:r>
              <a:rPr lang="en-US" sz="2000" dirty="0">
                <a:latin typeface="Comic Sans MS" pitchFamily="66" charset="0"/>
              </a:rPr>
              <a:t>I. L. </a:t>
            </a:r>
            <a:r>
              <a:rPr lang="en-US" sz="2000" dirty="0" err="1" smtClean="0">
                <a:latin typeface="Comic Sans MS" pitchFamily="66" charset="0"/>
              </a:rPr>
              <a:t>Finar</a:t>
            </a:r>
            <a:r>
              <a:rPr lang="en-US" sz="2000" dirty="0">
                <a:latin typeface="Comic Sans MS" pitchFamily="66" charset="0"/>
              </a:rPr>
              <a:t>, Organic chemistry, Vol. II. ELBS, 1975</a:t>
            </a:r>
            <a:r>
              <a:rPr lang="en-US" sz="2000" dirty="0" smtClean="0">
                <a:latin typeface="Comic Sans MS" pitchFamily="66" charset="0"/>
              </a:rPr>
              <a:t>.</a:t>
            </a:r>
          </a:p>
          <a:p>
            <a:pPr marL="457200" lvl="0" indent="-457200" algn="just">
              <a:lnSpc>
                <a:spcPct val="200000"/>
              </a:lnSpc>
              <a:buAutoNum type="arabicPeriod"/>
            </a:pPr>
            <a:r>
              <a:rPr lang="en-US" sz="2000" dirty="0">
                <a:latin typeface="Comic Sans MS" pitchFamily="66" charset="0"/>
              </a:rPr>
              <a:t>Organic Chemistry of Natural Products- </a:t>
            </a:r>
            <a:r>
              <a:rPr lang="en-US" sz="2000" dirty="0" err="1">
                <a:latin typeface="Comic Sans MS" pitchFamily="66" charset="0"/>
              </a:rPr>
              <a:t>Vol</a:t>
            </a:r>
            <a:r>
              <a:rPr lang="en-US" sz="2000" dirty="0">
                <a:latin typeface="Comic Sans MS" pitchFamily="66" charset="0"/>
              </a:rPr>
              <a:t>-I &amp; II – </a:t>
            </a:r>
            <a:r>
              <a:rPr lang="en-US" sz="2000" dirty="0" err="1">
                <a:latin typeface="Comic Sans MS" pitchFamily="66" charset="0"/>
              </a:rPr>
              <a:t>Gurdeep</a:t>
            </a:r>
            <a:r>
              <a:rPr lang="en-US" sz="2000" dirty="0">
                <a:latin typeface="Comic Sans MS" pitchFamily="66" charset="0"/>
              </a:rPr>
              <a:t> </a:t>
            </a:r>
            <a:r>
              <a:rPr lang="en-US" sz="2000" dirty="0" err="1">
                <a:latin typeface="Comic Sans MS" pitchFamily="66" charset="0"/>
              </a:rPr>
              <a:t>Chatwal</a:t>
            </a:r>
            <a:r>
              <a:rPr lang="en-US" sz="2000" dirty="0">
                <a:latin typeface="Comic Sans MS" pitchFamily="66" charset="0"/>
              </a:rPr>
              <a:t>, </a:t>
            </a:r>
            <a:r>
              <a:rPr lang="en-US" sz="2000" dirty="0" smtClean="0">
                <a:latin typeface="Comic Sans MS" pitchFamily="66" charset="0"/>
              </a:rPr>
              <a:t>Himalaya publishing </a:t>
            </a:r>
            <a:r>
              <a:rPr lang="en-US" sz="2000" dirty="0">
                <a:latin typeface="Comic Sans MS" pitchFamily="66" charset="0"/>
              </a:rPr>
              <a:t>house, Mumbai</a:t>
            </a:r>
            <a:r>
              <a:rPr lang="en-US" sz="2000" dirty="0" smtClean="0">
                <a:latin typeface="Comic Sans MS" pitchFamily="66" charset="0"/>
              </a:rPr>
              <a:t>.</a:t>
            </a:r>
          </a:p>
          <a:p>
            <a:pPr marL="457200" lvl="0" indent="-457200" algn="just">
              <a:lnSpc>
                <a:spcPct val="200000"/>
              </a:lnSpc>
              <a:buAutoNum type="arabicPeriod"/>
            </a:pPr>
            <a:r>
              <a:rPr lang="en-US" sz="2000" dirty="0">
                <a:latin typeface="Comic Sans MS" pitchFamily="66" charset="0"/>
              </a:rPr>
              <a:t>https://www.slideshare.net/VIKASMATHAD1/alkaloids-84892003</a:t>
            </a:r>
          </a:p>
        </p:txBody>
      </p:sp>
    </p:spTree>
    <p:extLst>
      <p:ext uri="{BB962C8B-B14F-4D97-AF65-F5344CB8AC3E}">
        <p14:creationId xmlns:p14="http://schemas.microsoft.com/office/powerpoint/2010/main" val="32930665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4" descr="à®¤à¯à®à®°à¯à®ªà¯à®à¯à®¯ à®ªà®à®®à¯"/>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1700808"/>
            <a:ext cx="3855640" cy="385564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txBox="1">
            <a:spLocks/>
          </p:cNvSpPr>
          <p:nvPr/>
        </p:nvSpPr>
        <p:spPr>
          <a:xfrm>
            <a:off x="269776" y="404664"/>
            <a:ext cx="8712968" cy="792088"/>
          </a:xfrm>
          <a:prstGeom prst="rect">
            <a:avLst/>
          </a:prstGeom>
          <a:effectLst>
            <a:outerShdw blurRad="50800" dist="38100" dir="5400000" algn="t" rotWithShape="0">
              <a:prstClr val="black">
                <a:alpha val="40000"/>
              </a:prstClr>
            </a:outerShdw>
          </a:effectLst>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sz="6600" b="1" dirty="0" smtClean="0">
                <a:latin typeface="Comic Sans MS" pitchFamily="66" charset="0"/>
              </a:rPr>
              <a:t>Thank You</a:t>
            </a:r>
            <a:endParaRPr lang="en-IN" sz="6600" b="1" dirty="0">
              <a:latin typeface="Comic Sans MS" pitchFamily="66" charset="0"/>
            </a:endParaRPr>
          </a:p>
        </p:txBody>
      </p:sp>
    </p:spTree>
    <p:extLst>
      <p:ext uri="{BB962C8B-B14F-4D97-AF65-F5344CB8AC3E}">
        <p14:creationId xmlns:p14="http://schemas.microsoft.com/office/powerpoint/2010/main" val="846244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2655"/>
            <a:ext cx="9144000" cy="584775"/>
          </a:xfrm>
          <a:prstGeom prst="rect">
            <a:avLst/>
          </a:prstGeom>
        </p:spPr>
        <p:txBody>
          <a:bodyPr wrap="square">
            <a:spAutoFit/>
          </a:bodyPr>
          <a:lstStyle/>
          <a:p>
            <a:pPr algn="ctr"/>
            <a:r>
              <a:rPr lang="en-US" sz="3200" b="1" dirty="0" smtClean="0">
                <a:solidFill>
                  <a:srgbClr val="FF0000"/>
                </a:solidFill>
                <a:latin typeface="Comic Sans MS" pitchFamily="66" charset="0"/>
              </a:rPr>
              <a:t>Alkaloids</a:t>
            </a:r>
            <a:endParaRPr lang="en-IN" sz="3200" b="1" dirty="0" smtClean="0">
              <a:solidFill>
                <a:srgbClr val="FF0000"/>
              </a:solidFill>
              <a:latin typeface="Comic Sans MS" pitchFamily="66" charset="0"/>
            </a:endParaRPr>
          </a:p>
        </p:txBody>
      </p:sp>
      <p:sp>
        <p:nvSpPr>
          <p:cNvPr id="3" name="Rectangle 2"/>
          <p:cNvSpPr/>
          <p:nvPr/>
        </p:nvSpPr>
        <p:spPr>
          <a:xfrm>
            <a:off x="287524" y="836712"/>
            <a:ext cx="8568952" cy="5816977"/>
          </a:xfrm>
          <a:prstGeom prst="rect">
            <a:avLst/>
          </a:prstGeom>
        </p:spPr>
        <p:txBody>
          <a:bodyPr wrap="square">
            <a:spAutoFit/>
          </a:bodyPr>
          <a:lstStyle/>
          <a:p>
            <a:pPr algn="just">
              <a:lnSpc>
                <a:spcPct val="150000"/>
              </a:lnSpc>
            </a:pPr>
            <a:r>
              <a:rPr lang="en-US" sz="2400" b="1" dirty="0" smtClean="0">
                <a:solidFill>
                  <a:srgbClr val="002060"/>
                </a:solidFill>
                <a:latin typeface="Comic Sans MS" pitchFamily="66" charset="0"/>
              </a:rPr>
              <a:t>Definition</a:t>
            </a:r>
            <a:endParaRPr lang="en-US" sz="2000" b="1" dirty="0" smtClean="0">
              <a:solidFill>
                <a:srgbClr val="002060"/>
              </a:solidFill>
              <a:latin typeface="Comic Sans MS" pitchFamily="66" charset="0"/>
            </a:endParaRPr>
          </a:p>
          <a:p>
            <a:pPr indent="-285750" algn="just">
              <a:lnSpc>
                <a:spcPct val="150000"/>
              </a:lnSpc>
              <a:buFont typeface="Wingdings" pitchFamily="2" charset="2"/>
              <a:buChar char="Ø"/>
            </a:pPr>
            <a:r>
              <a:rPr lang="en-US" sz="2000" dirty="0" smtClean="0">
                <a:latin typeface="Comic Sans MS" pitchFamily="66" charset="0"/>
              </a:rPr>
              <a:t>Alkaloids are a class of naturally occurring organic compounds that mostly contain basic nitrogen atoms, which have pronounced physiological actions on humans. Some synthetic compounds of similar structure may also be termed alkaloids. In addition to carbon, hydrogen and nitrogen, alkaloids may also contain oxygen, sulfur and, more rarely, other elements such as chlorine, bromine, and phosphorus. </a:t>
            </a:r>
          </a:p>
          <a:p>
            <a:pPr algn="just">
              <a:lnSpc>
                <a:spcPct val="150000"/>
              </a:lnSpc>
            </a:pPr>
            <a:r>
              <a:rPr lang="en-US" sz="2400" b="1" dirty="0" smtClean="0">
                <a:solidFill>
                  <a:srgbClr val="002060"/>
                </a:solidFill>
                <a:latin typeface="Comic Sans MS" pitchFamily="66" charset="0"/>
              </a:rPr>
              <a:t>Source</a:t>
            </a:r>
          </a:p>
          <a:p>
            <a:pPr indent="-285750" algn="just">
              <a:lnSpc>
                <a:spcPct val="150000"/>
              </a:lnSpc>
              <a:buFont typeface="Wingdings" pitchFamily="2" charset="2"/>
              <a:buChar char="Ø"/>
            </a:pPr>
            <a:r>
              <a:rPr lang="en-US" sz="2000" dirty="0" smtClean="0">
                <a:latin typeface="Comic Sans MS" pitchFamily="66" charset="0"/>
              </a:rPr>
              <a:t>Alkaloids are produced by a large variety of organisms including bacteria, fungi, plants, and animals. They can be purified from crude extracts of these organisms by acid-base extraction. </a:t>
            </a:r>
          </a:p>
        </p:txBody>
      </p:sp>
    </p:spTree>
    <p:extLst>
      <p:ext uri="{BB962C8B-B14F-4D97-AF65-F5344CB8AC3E}">
        <p14:creationId xmlns:p14="http://schemas.microsoft.com/office/powerpoint/2010/main" val="8112132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524" y="188640"/>
            <a:ext cx="8568952" cy="4339650"/>
          </a:xfrm>
          <a:prstGeom prst="rect">
            <a:avLst/>
          </a:prstGeom>
        </p:spPr>
        <p:txBody>
          <a:bodyPr wrap="square">
            <a:spAutoFit/>
          </a:bodyPr>
          <a:lstStyle/>
          <a:p>
            <a:pPr algn="just">
              <a:lnSpc>
                <a:spcPct val="150000"/>
              </a:lnSpc>
            </a:pPr>
            <a:r>
              <a:rPr lang="en-US" sz="2400" b="1" dirty="0" smtClean="0">
                <a:solidFill>
                  <a:srgbClr val="002060"/>
                </a:solidFill>
                <a:latin typeface="Comic Sans MS" pitchFamily="66" charset="0"/>
              </a:rPr>
              <a:t>Types of alkaloids</a:t>
            </a:r>
            <a:endParaRPr lang="en-US" sz="2000" b="1" dirty="0" smtClean="0">
              <a:solidFill>
                <a:srgbClr val="002060"/>
              </a:solidFill>
              <a:latin typeface="Comic Sans MS" pitchFamily="66" charset="0"/>
            </a:endParaRPr>
          </a:p>
          <a:p>
            <a:pPr indent="-285750" algn="just">
              <a:lnSpc>
                <a:spcPct val="150000"/>
              </a:lnSpc>
              <a:buFont typeface="Wingdings" pitchFamily="2" charset="2"/>
              <a:buChar char="Ø"/>
            </a:pPr>
            <a:r>
              <a:rPr lang="en-US" sz="2000" dirty="0">
                <a:latin typeface="Comic Sans MS" pitchFamily="66" charset="0"/>
              </a:rPr>
              <a:t>Alkaloids have a wide range of pharmacological activities including antimalarial (e.g. quinine), antiasthma (e.g. ephedrine), anticancer (e.g. </a:t>
            </a:r>
            <a:r>
              <a:rPr lang="en-US" sz="2000" dirty="0" err="1">
                <a:latin typeface="Comic Sans MS" pitchFamily="66" charset="0"/>
              </a:rPr>
              <a:t>homoharringtonine</a:t>
            </a:r>
            <a:r>
              <a:rPr lang="en-US" sz="2000" dirty="0">
                <a:latin typeface="Comic Sans MS" pitchFamily="66" charset="0"/>
              </a:rPr>
              <a:t>), analgesic (e.g. morphine</a:t>
            </a:r>
            <a:r>
              <a:rPr lang="en-US" sz="2000" dirty="0" smtClean="0">
                <a:latin typeface="Comic Sans MS" pitchFamily="66" charset="0"/>
              </a:rPr>
              <a:t>), and </a:t>
            </a:r>
            <a:r>
              <a:rPr lang="en-US" sz="2000" dirty="0" err="1">
                <a:latin typeface="Comic Sans MS" pitchFamily="66" charset="0"/>
              </a:rPr>
              <a:t>antihyperglycemic</a:t>
            </a:r>
            <a:r>
              <a:rPr lang="en-US" sz="2000" dirty="0">
                <a:latin typeface="Comic Sans MS" pitchFamily="66" charset="0"/>
              </a:rPr>
              <a:t> activities (e.g. </a:t>
            </a:r>
            <a:r>
              <a:rPr lang="en-US" sz="2000" dirty="0" err="1">
                <a:latin typeface="Comic Sans MS" pitchFamily="66" charset="0"/>
              </a:rPr>
              <a:t>piperine</a:t>
            </a:r>
            <a:r>
              <a:rPr lang="en-US" sz="2000" dirty="0">
                <a:latin typeface="Comic Sans MS" pitchFamily="66" charset="0"/>
              </a:rPr>
              <a:t>). Other alkaloids possess psychotropic (e.g. psilocin) and stimulant activities (e.g. cocaine, caffeine, nicotine, </a:t>
            </a:r>
            <a:r>
              <a:rPr lang="en-US" sz="2000" dirty="0" err="1">
                <a:latin typeface="Comic Sans MS" pitchFamily="66" charset="0"/>
              </a:rPr>
              <a:t>theobromine</a:t>
            </a:r>
            <a:r>
              <a:rPr lang="en-US" sz="2000" dirty="0" smtClean="0">
                <a:latin typeface="Comic Sans MS" pitchFamily="66" charset="0"/>
              </a:rPr>
              <a:t>). Alkaloids </a:t>
            </a:r>
            <a:r>
              <a:rPr lang="en-US" sz="2000" dirty="0">
                <a:latin typeface="Comic Sans MS" pitchFamily="66" charset="0"/>
              </a:rPr>
              <a:t>can be toxic too (e.g. atropine). Although alkaloids act on a diversity of metabolic systems in humans and other animals, they almost uniformly evoke a bitter taste</a:t>
            </a:r>
            <a:r>
              <a:rPr lang="en-US" sz="2000" dirty="0" smtClean="0">
                <a:latin typeface="Comic Sans MS" pitchFamily="66" charset="0"/>
              </a:rPr>
              <a:t>.</a:t>
            </a:r>
          </a:p>
        </p:txBody>
      </p:sp>
      <p:pic>
        <p:nvPicPr>
          <p:cNvPr id="2050" name="Picture 2" descr="quinine and morphine à®à¯à®à®¾à®© à®ªà® à®®à¯à®à®¿à®µà¯"/>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1445" y="4293096"/>
            <a:ext cx="4572822" cy="2330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0178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524" y="260648"/>
            <a:ext cx="8568952" cy="6647974"/>
          </a:xfrm>
          <a:prstGeom prst="rect">
            <a:avLst/>
          </a:prstGeom>
        </p:spPr>
        <p:txBody>
          <a:bodyPr wrap="square">
            <a:spAutoFit/>
          </a:bodyPr>
          <a:lstStyle/>
          <a:p>
            <a:pPr algn="ctr">
              <a:lnSpc>
                <a:spcPct val="150000"/>
              </a:lnSpc>
            </a:pPr>
            <a:r>
              <a:rPr lang="en-US" sz="2400" b="1" dirty="0">
                <a:solidFill>
                  <a:srgbClr val="FF0000"/>
                </a:solidFill>
                <a:latin typeface="Comic Sans MS" pitchFamily="66" charset="0"/>
              </a:rPr>
              <a:t>General methods of structural determination </a:t>
            </a:r>
            <a:endParaRPr lang="en-US" sz="2400" b="1" dirty="0" smtClean="0">
              <a:solidFill>
                <a:srgbClr val="FF0000"/>
              </a:solidFill>
              <a:latin typeface="Comic Sans MS" pitchFamily="66" charset="0"/>
            </a:endParaRPr>
          </a:p>
          <a:p>
            <a:pPr algn="just">
              <a:lnSpc>
                <a:spcPct val="150000"/>
              </a:lnSpc>
            </a:pPr>
            <a:r>
              <a:rPr lang="en-US" sz="2000" dirty="0" smtClean="0">
                <a:latin typeface="Comic Sans MS" pitchFamily="66" charset="0"/>
              </a:rPr>
              <a:t>The </a:t>
            </a:r>
            <a:r>
              <a:rPr lang="en-US" sz="2000" dirty="0">
                <a:latin typeface="Comic Sans MS" pitchFamily="66" charset="0"/>
              </a:rPr>
              <a:t>following pattern of procedure is adopted to establish the molecular structure of an alkaloid</a:t>
            </a:r>
            <a:r>
              <a:rPr lang="en-US" sz="2000" dirty="0" smtClean="0">
                <a:latin typeface="Comic Sans MS" pitchFamily="66" charset="0"/>
              </a:rPr>
              <a:t>:</a:t>
            </a:r>
          </a:p>
          <a:p>
            <a:pPr algn="just">
              <a:lnSpc>
                <a:spcPct val="150000"/>
              </a:lnSpc>
            </a:pPr>
            <a:r>
              <a:rPr lang="en-US" sz="2000" b="1" dirty="0" smtClean="0">
                <a:solidFill>
                  <a:srgbClr val="002060"/>
                </a:solidFill>
                <a:latin typeface="Comic Sans MS" pitchFamily="66" charset="0"/>
              </a:rPr>
              <a:t>1. Molecular </a:t>
            </a:r>
            <a:r>
              <a:rPr lang="en-US" sz="2000" b="1" dirty="0">
                <a:solidFill>
                  <a:srgbClr val="002060"/>
                </a:solidFill>
                <a:latin typeface="Comic Sans MS" pitchFamily="66" charset="0"/>
              </a:rPr>
              <a:t>Formula determination:</a:t>
            </a:r>
          </a:p>
          <a:p>
            <a:pPr marL="342900" indent="-342900" algn="just">
              <a:lnSpc>
                <a:spcPct val="150000"/>
              </a:lnSpc>
              <a:buFont typeface="Wingdings" pitchFamily="2" charset="2"/>
              <a:buChar char="Ø"/>
            </a:pPr>
            <a:r>
              <a:rPr lang="en-US" sz="2000" dirty="0" smtClean="0">
                <a:latin typeface="Comic Sans MS" pitchFamily="66" charset="0"/>
              </a:rPr>
              <a:t>After </a:t>
            </a:r>
            <a:r>
              <a:rPr lang="en-US" sz="2000" dirty="0">
                <a:latin typeface="Comic Sans MS" pitchFamily="66" charset="0"/>
              </a:rPr>
              <a:t>a pure specimen has been obtained, its elemental composition, and hence the empirical formula, is found by combustion analysis.</a:t>
            </a:r>
          </a:p>
          <a:p>
            <a:pPr marL="342900" indent="-342900" algn="just">
              <a:lnSpc>
                <a:spcPct val="150000"/>
              </a:lnSpc>
              <a:buFont typeface="Wingdings" pitchFamily="2" charset="2"/>
              <a:buChar char="Ø"/>
            </a:pPr>
            <a:r>
              <a:rPr lang="en-US" sz="2000" dirty="0" smtClean="0">
                <a:latin typeface="Comic Sans MS" pitchFamily="66" charset="0"/>
              </a:rPr>
              <a:t>Then</a:t>
            </a:r>
            <a:r>
              <a:rPr lang="en-US" sz="2000" dirty="0">
                <a:latin typeface="Comic Sans MS" pitchFamily="66" charset="0"/>
              </a:rPr>
              <a:t>, its molecular weight is determined by the </a:t>
            </a:r>
            <a:r>
              <a:rPr lang="en-US" sz="2000" dirty="0" err="1">
                <a:latin typeface="Comic Sans MS" pitchFamily="66" charset="0"/>
              </a:rPr>
              <a:t>Rast</a:t>
            </a:r>
            <a:r>
              <a:rPr lang="en-US" sz="2000" dirty="0">
                <a:latin typeface="Comic Sans MS" pitchFamily="66" charset="0"/>
              </a:rPr>
              <a:t> procedure (depression of the freezing point) to establish its Molecular formula.</a:t>
            </a:r>
          </a:p>
          <a:p>
            <a:pPr marL="342900" indent="-342900" algn="just">
              <a:lnSpc>
                <a:spcPct val="150000"/>
              </a:lnSpc>
              <a:buFont typeface="Wingdings" pitchFamily="2" charset="2"/>
              <a:buChar char="Ø"/>
            </a:pPr>
            <a:r>
              <a:rPr lang="en-US" sz="2000" dirty="0" smtClean="0">
                <a:latin typeface="Comic Sans MS" pitchFamily="66" charset="0"/>
              </a:rPr>
              <a:t>Its </a:t>
            </a:r>
            <a:r>
              <a:rPr lang="en-US" sz="2000" dirty="0">
                <a:latin typeface="Comic Sans MS" pitchFamily="66" charset="0"/>
              </a:rPr>
              <a:t>calculation is based upon the simple fact that the introduction of a double bond or cyclisation of the chain decreases the molecular formula by two hydrogen atoms relative to the corresponding saturated aliphatic hydrocarbon</a:t>
            </a:r>
            <a:r>
              <a:rPr lang="en-US" sz="2000" dirty="0" smtClean="0">
                <a:latin typeface="Comic Sans MS" pitchFamily="66" charset="0"/>
              </a:rPr>
              <a:t>.</a:t>
            </a:r>
            <a:endParaRPr lang="en-US" sz="2000" dirty="0">
              <a:latin typeface="Comic Sans MS" pitchFamily="66" charset="0"/>
            </a:endParaRPr>
          </a:p>
        </p:txBody>
      </p:sp>
    </p:spTree>
    <p:extLst>
      <p:ext uri="{BB962C8B-B14F-4D97-AF65-F5344CB8AC3E}">
        <p14:creationId xmlns:p14="http://schemas.microsoft.com/office/powerpoint/2010/main" val="4286490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524" y="460985"/>
            <a:ext cx="8568952" cy="5632311"/>
          </a:xfrm>
          <a:prstGeom prst="rect">
            <a:avLst/>
          </a:prstGeom>
        </p:spPr>
        <p:txBody>
          <a:bodyPr wrap="square">
            <a:spAutoFit/>
          </a:bodyPr>
          <a:lstStyle/>
          <a:p>
            <a:pPr algn="just">
              <a:lnSpc>
                <a:spcPct val="150000"/>
              </a:lnSpc>
            </a:pPr>
            <a:r>
              <a:rPr lang="en-US" sz="2000" b="1" dirty="0">
                <a:solidFill>
                  <a:schemeClr val="accent6">
                    <a:lumMod val="50000"/>
                  </a:schemeClr>
                </a:solidFill>
                <a:latin typeface="Comic Sans MS" pitchFamily="66" charset="0"/>
              </a:rPr>
              <a:t>For example</a:t>
            </a:r>
            <a:r>
              <a:rPr lang="en-US" sz="2000" dirty="0">
                <a:latin typeface="Comic Sans MS" pitchFamily="66" charset="0"/>
              </a:rPr>
              <a:t>, the difference between </a:t>
            </a:r>
            <a:r>
              <a:rPr lang="en-US" sz="2000" dirty="0" err="1">
                <a:latin typeface="Comic Sans MS" pitchFamily="66" charset="0"/>
              </a:rPr>
              <a:t>hexene</a:t>
            </a:r>
            <a:r>
              <a:rPr lang="en-US" sz="2000" dirty="0">
                <a:latin typeface="Comic Sans MS" pitchFamily="66" charset="0"/>
              </a:rPr>
              <a:t> (C6H12) from hexane (C6H14) is two hydrogen's and this difference is called a double bond equivalent. Similarly, the difference between benzene (C6H6) and hexane (C6H14) is eight hydrogen’s which will correspond to 8/2 or 4 double bond equivalents (accommodated by the three double bonds and one ring</a:t>
            </a:r>
            <a:r>
              <a:rPr lang="en-US" sz="2000" dirty="0" smtClean="0">
                <a:latin typeface="Comic Sans MS" pitchFamily="66" charset="0"/>
              </a:rPr>
              <a:t>).</a:t>
            </a:r>
          </a:p>
          <a:p>
            <a:pPr marL="342900" indent="-342900" algn="just">
              <a:lnSpc>
                <a:spcPct val="150000"/>
              </a:lnSpc>
              <a:buFont typeface="Wingdings" pitchFamily="2" charset="2"/>
              <a:buChar char="Ø"/>
            </a:pPr>
            <a:r>
              <a:rPr lang="en-US" sz="2000" dirty="0" smtClean="0">
                <a:latin typeface="Comic Sans MS" pitchFamily="66" charset="0"/>
              </a:rPr>
              <a:t>The </a:t>
            </a:r>
            <a:r>
              <a:rPr lang="en-US" sz="2000" dirty="0">
                <a:latin typeface="Comic Sans MS" pitchFamily="66" charset="0"/>
              </a:rPr>
              <a:t>above procedure is valid for simpler compounds only. However, for complex formulae, where elements other than hydrogen and carbon are present, the simpler method is that for any formula </a:t>
            </a:r>
            <a:r>
              <a:rPr lang="en-US" sz="2000" dirty="0" err="1">
                <a:latin typeface="Comic Sans MS" pitchFamily="66" charset="0"/>
              </a:rPr>
              <a:t>CaHbNcOd</a:t>
            </a:r>
            <a:r>
              <a:rPr lang="en-US" sz="2000" dirty="0">
                <a:latin typeface="Comic Sans MS" pitchFamily="66" charset="0"/>
              </a:rPr>
              <a:t> the number of double bond equivalents is given by the following expression: </a:t>
            </a:r>
          </a:p>
          <a:p>
            <a:pPr algn="ctr">
              <a:lnSpc>
                <a:spcPct val="150000"/>
              </a:lnSpc>
            </a:pPr>
            <a:r>
              <a:rPr lang="en-US" sz="2000" dirty="0">
                <a:latin typeface="Comic Sans MS" pitchFamily="66" charset="0"/>
              </a:rPr>
              <a:t>a – ½ b + ½ c + </a:t>
            </a:r>
            <a:r>
              <a:rPr lang="en-US" sz="2000" dirty="0" smtClean="0">
                <a:latin typeface="Comic Sans MS" pitchFamily="66" charset="0"/>
              </a:rPr>
              <a:t>1</a:t>
            </a:r>
            <a:endParaRPr lang="en-US" sz="2000" dirty="0">
              <a:latin typeface="Comic Sans MS" pitchFamily="66" charset="0"/>
            </a:endParaRPr>
          </a:p>
        </p:txBody>
      </p:sp>
    </p:spTree>
    <p:extLst>
      <p:ext uri="{BB962C8B-B14F-4D97-AF65-F5344CB8AC3E}">
        <p14:creationId xmlns:p14="http://schemas.microsoft.com/office/powerpoint/2010/main" val="342746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524" y="404664"/>
            <a:ext cx="8568952" cy="5581271"/>
          </a:xfrm>
          <a:prstGeom prst="rect">
            <a:avLst/>
          </a:prstGeom>
        </p:spPr>
        <p:txBody>
          <a:bodyPr wrap="square">
            <a:spAutoFit/>
          </a:bodyPr>
          <a:lstStyle/>
          <a:p>
            <a:pPr marL="342900" indent="-342900" algn="just">
              <a:lnSpc>
                <a:spcPct val="150000"/>
              </a:lnSpc>
              <a:buFont typeface="Wingdings" pitchFamily="2" charset="2"/>
              <a:buChar char="Ø"/>
            </a:pPr>
            <a:r>
              <a:rPr lang="en-US" sz="2000" dirty="0" smtClean="0">
                <a:latin typeface="Comic Sans MS" pitchFamily="66" charset="0"/>
              </a:rPr>
              <a:t>The </a:t>
            </a:r>
            <a:r>
              <a:rPr lang="en-US" sz="2000" dirty="0">
                <a:latin typeface="Comic Sans MS" pitchFamily="66" charset="0"/>
              </a:rPr>
              <a:t>above method for the calculation of double bond equivalents is useful to calculate the number of rings in a given compound. </a:t>
            </a:r>
          </a:p>
          <a:p>
            <a:pPr algn="just">
              <a:lnSpc>
                <a:spcPct val="150000"/>
              </a:lnSpc>
            </a:pPr>
            <a:r>
              <a:rPr lang="en-US" sz="2000" b="1" dirty="0" smtClean="0">
                <a:solidFill>
                  <a:schemeClr val="accent6">
                    <a:lumMod val="50000"/>
                  </a:schemeClr>
                </a:solidFill>
                <a:latin typeface="Comic Sans MS" pitchFamily="66" charset="0"/>
              </a:rPr>
              <a:t>For </a:t>
            </a:r>
            <a:r>
              <a:rPr lang="en-US" sz="2000" b="1" dirty="0">
                <a:solidFill>
                  <a:schemeClr val="accent6">
                    <a:lumMod val="50000"/>
                  </a:schemeClr>
                </a:solidFill>
                <a:latin typeface="Comic Sans MS" pitchFamily="66" charset="0"/>
              </a:rPr>
              <a:t>example</a:t>
            </a:r>
            <a:r>
              <a:rPr lang="en-US" sz="2000" dirty="0">
                <a:latin typeface="Comic Sans MS" pitchFamily="66" charset="0"/>
              </a:rPr>
              <a:t>, </a:t>
            </a:r>
            <a:r>
              <a:rPr lang="en-US" sz="2000" dirty="0" err="1">
                <a:latin typeface="Comic Sans MS" pitchFamily="66" charset="0"/>
              </a:rPr>
              <a:t>hygrine</a:t>
            </a:r>
            <a:r>
              <a:rPr lang="en-US" sz="2000" dirty="0">
                <a:latin typeface="Comic Sans MS" pitchFamily="66" charset="0"/>
              </a:rPr>
              <a:t> has the molecular formula, C8H15NO which corresponds to </a:t>
            </a:r>
          </a:p>
          <a:p>
            <a:pPr algn="ctr">
              <a:lnSpc>
                <a:spcPct val="150000"/>
              </a:lnSpc>
            </a:pPr>
            <a:r>
              <a:rPr lang="en-US" sz="2000" dirty="0">
                <a:latin typeface="Comic Sans MS" pitchFamily="66" charset="0"/>
              </a:rPr>
              <a:t>8 – 15/2 + 1/2 + 1 = 2 (double bond equivalents)</a:t>
            </a:r>
          </a:p>
          <a:p>
            <a:pPr algn="just">
              <a:lnSpc>
                <a:spcPct val="150000"/>
              </a:lnSpc>
            </a:pPr>
            <a:r>
              <a:rPr lang="en-US" sz="2000" dirty="0">
                <a:latin typeface="Comic Sans MS" pitchFamily="66" charset="0"/>
              </a:rPr>
              <a:t>However, chemical tests reveal that </a:t>
            </a:r>
            <a:r>
              <a:rPr lang="en-US" sz="2000" dirty="0" err="1">
                <a:latin typeface="Comic Sans MS" pitchFamily="66" charset="0"/>
              </a:rPr>
              <a:t>hygrine</a:t>
            </a:r>
            <a:r>
              <a:rPr lang="en-US" sz="2000" dirty="0">
                <a:latin typeface="Comic Sans MS" pitchFamily="66" charset="0"/>
              </a:rPr>
              <a:t> contains only one carbonyl group (one double bond equivalent) and does not show other form of unsaturation. Thus </a:t>
            </a:r>
            <a:r>
              <a:rPr lang="en-US" sz="2000" dirty="0" err="1">
                <a:latin typeface="Comic Sans MS" pitchFamily="66" charset="0"/>
              </a:rPr>
              <a:t>hygrine</a:t>
            </a:r>
            <a:r>
              <a:rPr lang="en-US" sz="2000" dirty="0">
                <a:latin typeface="Comic Sans MS" pitchFamily="66" charset="0"/>
              </a:rPr>
              <a:t> must be monocyclic to account for the other double bond equivalent. </a:t>
            </a:r>
          </a:p>
          <a:p>
            <a:pPr marL="342900" indent="-342900" algn="just">
              <a:lnSpc>
                <a:spcPct val="150000"/>
              </a:lnSpc>
              <a:buFont typeface="Wingdings" pitchFamily="2" charset="2"/>
              <a:buChar char="Ø"/>
            </a:pPr>
            <a:r>
              <a:rPr lang="en-US" sz="2000" dirty="0" smtClean="0">
                <a:latin typeface="Comic Sans MS" pitchFamily="66" charset="0"/>
              </a:rPr>
              <a:t>The </a:t>
            </a:r>
            <a:r>
              <a:rPr lang="en-US" sz="2000" dirty="0">
                <a:latin typeface="Comic Sans MS" pitchFamily="66" charset="0"/>
              </a:rPr>
              <a:t>presence of unsaturation in an alkaloid may also be ascertained by treating the alkaloid with bromine or halogen acid or alkaline potassium permanganate when a glycol is obtained.</a:t>
            </a:r>
          </a:p>
        </p:txBody>
      </p:sp>
    </p:spTree>
    <p:extLst>
      <p:ext uri="{BB962C8B-B14F-4D97-AF65-F5344CB8AC3E}">
        <p14:creationId xmlns:p14="http://schemas.microsoft.com/office/powerpoint/2010/main" val="14142927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524" y="260648"/>
            <a:ext cx="8568952" cy="5632311"/>
          </a:xfrm>
          <a:prstGeom prst="rect">
            <a:avLst/>
          </a:prstGeom>
        </p:spPr>
        <p:txBody>
          <a:bodyPr wrap="square">
            <a:spAutoFit/>
          </a:bodyPr>
          <a:lstStyle/>
          <a:p>
            <a:pPr marL="457200" indent="-457200" algn="just">
              <a:lnSpc>
                <a:spcPct val="150000"/>
              </a:lnSpc>
              <a:buAutoNum type="arabicPeriod" startAt="2"/>
            </a:pPr>
            <a:r>
              <a:rPr lang="en-US" sz="2000" b="1" dirty="0" smtClean="0">
                <a:solidFill>
                  <a:srgbClr val="002060"/>
                </a:solidFill>
                <a:latin typeface="Comic Sans MS" pitchFamily="66" charset="0"/>
              </a:rPr>
              <a:t>Functional </a:t>
            </a:r>
            <a:r>
              <a:rPr lang="en-US" sz="2000" b="1" dirty="0">
                <a:solidFill>
                  <a:srgbClr val="002060"/>
                </a:solidFill>
                <a:latin typeface="Comic Sans MS" pitchFamily="66" charset="0"/>
              </a:rPr>
              <a:t>Group Analysis</a:t>
            </a:r>
            <a:r>
              <a:rPr lang="en-US" sz="2000" b="1" dirty="0" smtClean="0">
                <a:solidFill>
                  <a:srgbClr val="002060"/>
                </a:solidFill>
                <a:latin typeface="Comic Sans MS" pitchFamily="66" charset="0"/>
              </a:rPr>
              <a:t>:</a:t>
            </a:r>
          </a:p>
          <a:p>
            <a:pPr marL="342900" indent="-342900" algn="just">
              <a:lnSpc>
                <a:spcPct val="150000"/>
              </a:lnSpc>
              <a:buFont typeface="Wingdings" pitchFamily="2" charset="2"/>
              <a:buChar char="Ø"/>
            </a:pPr>
            <a:r>
              <a:rPr lang="en-US" sz="2000" dirty="0">
                <a:latin typeface="Comic Sans MS" pitchFamily="66" charset="0"/>
              </a:rPr>
              <a:t>Application of classical techniques of organic analysis (especially if the alkaloid is available in appreciable amounts) and/or infra-red spectroscopic examination (especially if the alkaloid is available only in small amounts) can reveal the nature of the functional groups present</a:t>
            </a:r>
            <a:r>
              <a:rPr lang="en-US" sz="2000" dirty="0" smtClean="0">
                <a:latin typeface="Comic Sans MS" pitchFamily="66" charset="0"/>
              </a:rPr>
              <a:t>.</a:t>
            </a:r>
          </a:p>
          <a:p>
            <a:pPr algn="just">
              <a:lnSpc>
                <a:spcPct val="150000"/>
              </a:lnSpc>
            </a:pPr>
            <a:endParaRPr lang="en-US" sz="2000" dirty="0" smtClean="0">
              <a:latin typeface="Comic Sans MS" pitchFamily="66" charset="0"/>
            </a:endParaRPr>
          </a:p>
          <a:p>
            <a:pPr algn="just">
              <a:lnSpc>
                <a:spcPct val="150000"/>
              </a:lnSpc>
            </a:pPr>
            <a:r>
              <a:rPr lang="en-US" sz="2000" b="1" dirty="0" smtClean="0">
                <a:solidFill>
                  <a:srgbClr val="002060"/>
                </a:solidFill>
                <a:latin typeface="Comic Sans MS" pitchFamily="66" charset="0"/>
              </a:rPr>
              <a:t>3. Functional </a:t>
            </a:r>
            <a:r>
              <a:rPr lang="en-US" sz="2000" b="1" dirty="0">
                <a:solidFill>
                  <a:srgbClr val="002060"/>
                </a:solidFill>
                <a:latin typeface="Comic Sans MS" pitchFamily="66" charset="0"/>
              </a:rPr>
              <a:t>Nature Of Oxygen:</a:t>
            </a:r>
          </a:p>
          <a:p>
            <a:pPr marL="342900" indent="-342900" algn="just">
              <a:lnSpc>
                <a:spcPct val="150000"/>
              </a:lnSpc>
              <a:buFont typeface="Wingdings" pitchFamily="2" charset="2"/>
              <a:buChar char="Ø"/>
            </a:pPr>
            <a:r>
              <a:rPr lang="en-US" sz="2000" dirty="0">
                <a:latin typeface="Comic Sans MS" pitchFamily="66" charset="0"/>
              </a:rPr>
              <a:t>If an alkaloid contains oxygen, it may be present as -OH (phenolic or alcoholic), </a:t>
            </a:r>
            <a:r>
              <a:rPr lang="en-US" sz="2000" dirty="0" err="1">
                <a:latin typeface="Comic Sans MS" pitchFamily="66" charset="0"/>
              </a:rPr>
              <a:t>methoxy</a:t>
            </a:r>
            <a:r>
              <a:rPr lang="en-US" sz="2000" dirty="0">
                <a:latin typeface="Comic Sans MS" pitchFamily="66" charset="0"/>
              </a:rPr>
              <a:t> (–OCH3), </a:t>
            </a:r>
            <a:r>
              <a:rPr lang="en-US" sz="2000" dirty="0" err="1">
                <a:latin typeface="Comic Sans MS" pitchFamily="66" charset="0"/>
              </a:rPr>
              <a:t>acetoxy</a:t>
            </a:r>
            <a:r>
              <a:rPr lang="en-US" sz="2000" dirty="0">
                <a:latin typeface="Comic Sans MS" pitchFamily="66" charset="0"/>
              </a:rPr>
              <a:t> (–OCOCH3 ), </a:t>
            </a:r>
            <a:r>
              <a:rPr lang="en-US" sz="2000" dirty="0" err="1">
                <a:latin typeface="Comic Sans MS" pitchFamily="66" charset="0"/>
              </a:rPr>
              <a:t>benzoxyl</a:t>
            </a:r>
            <a:r>
              <a:rPr lang="en-US" sz="2000" dirty="0">
                <a:latin typeface="Comic Sans MS" pitchFamily="66" charset="0"/>
              </a:rPr>
              <a:t> (–OCOC6H5 ), carboxylic (–COOH), carboxylate (–COOK) or carbonyl (=C=O</a:t>
            </a:r>
            <a:r>
              <a:rPr lang="en-US" sz="2000" dirty="0" smtClean="0">
                <a:latin typeface="Comic Sans MS" pitchFamily="66" charset="0"/>
              </a:rPr>
              <a:t>).</a:t>
            </a:r>
          </a:p>
        </p:txBody>
      </p:sp>
    </p:spTree>
    <p:extLst>
      <p:ext uri="{BB962C8B-B14F-4D97-AF65-F5344CB8AC3E}">
        <p14:creationId xmlns:p14="http://schemas.microsoft.com/office/powerpoint/2010/main" val="992112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524" y="260648"/>
            <a:ext cx="8568952" cy="5632311"/>
          </a:xfrm>
          <a:prstGeom prst="rect">
            <a:avLst/>
          </a:prstGeom>
        </p:spPr>
        <p:txBody>
          <a:bodyPr wrap="square">
            <a:spAutoFit/>
          </a:bodyPr>
          <a:lstStyle/>
          <a:p>
            <a:pPr marL="342900" indent="-342900" algn="just">
              <a:lnSpc>
                <a:spcPct val="150000"/>
              </a:lnSpc>
              <a:buFont typeface="Wingdings" pitchFamily="2" charset="2"/>
              <a:buChar char="Ø"/>
            </a:pPr>
            <a:r>
              <a:rPr lang="en-US" sz="2000" dirty="0">
                <a:latin typeface="Comic Sans MS" pitchFamily="66" charset="0"/>
              </a:rPr>
              <a:t>Occasionally, lactone ring systems have also been encountered (e.g., </a:t>
            </a:r>
            <a:r>
              <a:rPr lang="en-US" sz="2000" dirty="0" err="1">
                <a:latin typeface="Comic Sans MS" pitchFamily="66" charset="0"/>
              </a:rPr>
              <a:t>narcotine</a:t>
            </a:r>
            <a:r>
              <a:rPr lang="en-US" sz="2000" dirty="0">
                <a:latin typeface="Comic Sans MS" pitchFamily="66" charset="0"/>
              </a:rPr>
              <a:t>, hydrastine). These functions have been detected by the usual methods of organic analysis including infra‐red spectroscopic examination.</a:t>
            </a:r>
          </a:p>
          <a:p>
            <a:pPr algn="just">
              <a:lnSpc>
                <a:spcPct val="150000"/>
              </a:lnSpc>
            </a:pPr>
            <a:endParaRPr lang="en-US" sz="2000" dirty="0" smtClean="0">
              <a:latin typeface="Comic Sans MS" pitchFamily="66" charset="0"/>
            </a:endParaRPr>
          </a:p>
          <a:p>
            <a:pPr algn="just">
              <a:lnSpc>
                <a:spcPct val="150000"/>
              </a:lnSpc>
            </a:pPr>
            <a:r>
              <a:rPr lang="en-US" sz="2000" dirty="0" smtClean="0">
                <a:latin typeface="Comic Sans MS" pitchFamily="66" charset="0"/>
              </a:rPr>
              <a:t>Various </a:t>
            </a:r>
            <a:r>
              <a:rPr lang="en-US" sz="2000" dirty="0">
                <a:latin typeface="Comic Sans MS" pitchFamily="66" charset="0"/>
              </a:rPr>
              <a:t>oxygen functional groups can be characterized according to the following characteristics</a:t>
            </a:r>
            <a:r>
              <a:rPr lang="en-US" sz="2000" dirty="0" smtClean="0">
                <a:latin typeface="Comic Sans MS" pitchFamily="66" charset="0"/>
              </a:rPr>
              <a:t>:</a:t>
            </a:r>
            <a:endParaRPr lang="en-US" sz="2000" dirty="0">
              <a:latin typeface="Comic Sans MS" pitchFamily="66" charset="0"/>
            </a:endParaRPr>
          </a:p>
          <a:p>
            <a:pPr algn="just">
              <a:lnSpc>
                <a:spcPct val="150000"/>
              </a:lnSpc>
            </a:pPr>
            <a:r>
              <a:rPr lang="en-US" sz="2000" b="1" dirty="0">
                <a:solidFill>
                  <a:srgbClr val="00B050"/>
                </a:solidFill>
                <a:latin typeface="Comic Sans MS" pitchFamily="66" charset="0"/>
              </a:rPr>
              <a:t>a)  Hydroxyl group:</a:t>
            </a:r>
          </a:p>
          <a:p>
            <a:pPr marL="342900" indent="-342900" algn="just">
              <a:lnSpc>
                <a:spcPct val="150000"/>
              </a:lnSpc>
              <a:buFont typeface="Wingdings" pitchFamily="2" charset="2"/>
              <a:buChar char="Ø"/>
            </a:pPr>
            <a:r>
              <a:rPr lang="en-US" sz="2000" dirty="0">
                <a:latin typeface="Comic Sans MS" pitchFamily="66" charset="0"/>
              </a:rPr>
              <a:t>Its presence in an alkaloid can be ascertained by the formation of acetate, on treatment with acetic anhydride or acetyl chloride or by the formation of benzoate on treatment with benzoyl chloride in the presence of sodium hydroxide</a:t>
            </a:r>
            <a:r>
              <a:rPr lang="en-US" sz="2000" dirty="0" smtClean="0">
                <a:latin typeface="Comic Sans MS" pitchFamily="66" charset="0"/>
              </a:rPr>
              <a:t>.</a:t>
            </a:r>
            <a:endParaRPr lang="en-US" sz="2000" dirty="0">
              <a:latin typeface="Comic Sans MS" pitchFamily="66" charset="0"/>
            </a:endParaRPr>
          </a:p>
        </p:txBody>
      </p:sp>
    </p:spTree>
    <p:extLst>
      <p:ext uri="{BB962C8B-B14F-4D97-AF65-F5344CB8AC3E}">
        <p14:creationId xmlns:p14="http://schemas.microsoft.com/office/powerpoint/2010/main" val="322488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1510</TotalTime>
  <Words>1933</Words>
  <Application>Microsoft Office PowerPoint</Application>
  <PresentationFormat>On-screen Show (4:3)</PresentationFormat>
  <Paragraphs>143</Paragraphs>
  <Slides>25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Office Theme</vt:lpstr>
      <vt:lpstr>CS ChemDraw Drawing</vt:lpstr>
      <vt:lpstr>ALKALOIDS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Synthesis and Characterization of DNA targeting Micro/Nanocrystalline materials for drug delivery system</dc:title>
  <dc:creator>M.P. KESAVAN</dc:creator>
  <cp:lastModifiedBy>ADMIN</cp:lastModifiedBy>
  <cp:revision>392</cp:revision>
  <dcterms:created xsi:type="dcterms:W3CDTF">2016-12-03T12:49:08Z</dcterms:created>
  <dcterms:modified xsi:type="dcterms:W3CDTF">2020-10-20T07:35:54Z</dcterms:modified>
</cp:coreProperties>
</file>