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12" r:id="rId2"/>
    <p:sldId id="381" r:id="rId3"/>
    <p:sldId id="437" r:id="rId4"/>
    <p:sldId id="438" r:id="rId5"/>
    <p:sldId id="439" r:id="rId6"/>
    <p:sldId id="440" r:id="rId7"/>
    <p:sldId id="441" r:id="rId8"/>
    <p:sldId id="442" r:id="rId9"/>
    <p:sldId id="443" r:id="rId10"/>
    <p:sldId id="444" r:id="rId11"/>
    <p:sldId id="445" r:id="rId12"/>
    <p:sldId id="447" r:id="rId13"/>
    <p:sldId id="450" r:id="rId14"/>
    <p:sldId id="451" r:id="rId15"/>
    <p:sldId id="452" r:id="rId16"/>
    <p:sldId id="449" r:id="rId17"/>
    <p:sldId id="453" r:id="rId18"/>
    <p:sldId id="454" r:id="rId19"/>
    <p:sldId id="455" r:id="rId20"/>
    <p:sldId id="456" r:id="rId21"/>
    <p:sldId id="457" r:id="rId22"/>
    <p:sldId id="458" r:id="rId23"/>
    <p:sldId id="462" r:id="rId24"/>
    <p:sldId id="464" r:id="rId25"/>
    <p:sldId id="465" r:id="rId26"/>
    <p:sldId id="466" r:id="rId27"/>
    <p:sldId id="467" r:id="rId28"/>
    <p:sldId id="472" r:id="rId29"/>
    <p:sldId id="473" r:id="rId30"/>
    <p:sldId id="470" r:id="rId31"/>
    <p:sldId id="474" r:id="rId32"/>
    <p:sldId id="483" r:id="rId33"/>
    <p:sldId id="484" r:id="rId34"/>
    <p:sldId id="485" r:id="rId35"/>
    <p:sldId id="43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44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8A754-9980-46EF-BE23-45EDE056DBB4}" type="datetimeFigureOut">
              <a:rPr lang="en-IN" smtClean="0"/>
              <a:pPr/>
              <a:t>20-10-2020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D423-B23A-479C-A100-EB58A90062FC}" type="slidenum">
              <a:rPr lang="en-IN" smtClean="0"/>
              <a:pPr/>
              <a:t>‹#›</a:t>
            </a:fld>
            <a:endParaRPr lang="en-IN"/>
          </a:p>
        </p:txBody>
      </p:sp>
    </p:spTree>
    <p:extLst>
      <p:ext uri="{BB962C8B-B14F-4D97-AF65-F5344CB8AC3E}">
        <p14:creationId xmlns:p14="http://schemas.microsoft.com/office/powerpoint/2010/main" val="382944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93FBB3F-0071-4940-894D-66DE56799797}" type="datetime1">
              <a:rPr lang="en-IN" smtClean="0"/>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60AC241-1C4C-46FA-AC96-4FE40C3B75CC}" type="datetime1">
              <a:rPr lang="en-IN" smtClean="0"/>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FF1585D-3485-48DE-9837-95A3BD93736C}" type="datetime1">
              <a:rPr lang="en-IN" smtClean="0"/>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89FA590-5012-4EC6-BCF0-75A8B975F343}" type="datetime1">
              <a:rPr lang="en-IN" smtClean="0"/>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60FCAC-8892-447B-8AFB-A9A64B7DDD60}" type="datetime1">
              <a:rPr lang="en-IN" smtClean="0"/>
              <a:t>20-10-2020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95CE06B-2167-468C-B4BF-D8A15FBDE546}" type="datetime1">
              <a:rPr lang="en-IN" smtClean="0"/>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66CC8FC-B5B0-479B-8158-A0F7CBCBA85B}" type="datetime1">
              <a:rPr lang="en-IN" smtClean="0"/>
              <a:t>20-10-2020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FF1B279-7886-4A08-8A92-5E5F7BF672D3}" type="datetime1">
              <a:rPr lang="en-IN" smtClean="0"/>
              <a:t>20-10-2020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5ED6F-F648-4E33-B836-132367F2F97D}" type="datetime1">
              <a:rPr lang="en-IN" smtClean="0"/>
              <a:t>20-10-2020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EBE47-A388-4E78-9932-EF3333073BA3}" type="datetime1">
              <a:rPr lang="en-IN" smtClean="0"/>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F5467-F4D6-412E-9FAE-16F3FD73E13F}" type="datetime1">
              <a:rPr lang="en-IN" smtClean="0"/>
              <a:t>20-10-2020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EFEA3C-0FD4-4A56-8428-BAC43689874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9939C-E117-4843-9EB9-801461233B1C}" type="datetime1">
              <a:rPr lang="en-IN" smtClean="0"/>
              <a:t>20-10-2020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FEA3C-0FD4-4A56-8428-BAC43689874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10000" r="-10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1020" y="146497"/>
            <a:ext cx="8712968" cy="819297"/>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3200" b="1" dirty="0" smtClean="0">
                <a:solidFill>
                  <a:schemeClr val="tx1">
                    <a:lumMod val="95000"/>
                    <a:lumOff val="5000"/>
                  </a:schemeClr>
                </a:solidFill>
                <a:latin typeface="Comic Sans MS" pitchFamily="66" charset="0"/>
                <a:ea typeface="Times New Roman"/>
                <a:cs typeface="Times New Roman"/>
              </a:rPr>
              <a:t>ATOMIC STRUCTURE</a:t>
            </a:r>
            <a:endParaRPr lang="en-US" sz="3200" b="1" dirty="0">
              <a:solidFill>
                <a:schemeClr val="tx1">
                  <a:lumMod val="95000"/>
                  <a:lumOff val="5000"/>
                </a:schemeClr>
              </a:solidFill>
              <a:latin typeface="Comic Sans MS" pitchFamily="66" charset="0"/>
            </a:endParaRPr>
          </a:p>
        </p:txBody>
      </p:sp>
      <p:sp>
        <p:nvSpPr>
          <p:cNvPr id="6" name="Title 1"/>
          <p:cNvSpPr txBox="1">
            <a:spLocks/>
          </p:cNvSpPr>
          <p:nvPr/>
        </p:nvSpPr>
        <p:spPr>
          <a:xfrm>
            <a:off x="237024" y="692696"/>
            <a:ext cx="8640960" cy="546198"/>
          </a:xfrm>
          <a:prstGeom prst="rect">
            <a:avLst/>
          </a:prstGeom>
          <a:effectLst>
            <a:outerShdw blurRad="50800" dist="38100" dir="5400000" algn="t"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sz="2400" b="1" dirty="0">
              <a:solidFill>
                <a:srgbClr val="FF0000"/>
              </a:solidFill>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20" y="1057222"/>
            <a:ext cx="443865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a:xfrm>
            <a:off x="1525920" y="4348708"/>
            <a:ext cx="6063168" cy="2321416"/>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N" sz="2000" b="1" dirty="0" smtClean="0">
                <a:latin typeface="Comic Sans MS" pitchFamily="66" charset="0"/>
              </a:rPr>
              <a:t>Presented by</a:t>
            </a:r>
          </a:p>
          <a:p>
            <a:pPr marL="0" indent="0" algn="ctr">
              <a:buNone/>
            </a:pPr>
            <a:r>
              <a:rPr lang="en-IN" sz="2400" b="1" dirty="0" err="1" smtClean="0">
                <a:solidFill>
                  <a:srgbClr val="FF0000"/>
                </a:solidFill>
                <a:effectLst>
                  <a:outerShdw blurRad="38100" dist="38100" dir="2700000" algn="tl">
                    <a:srgbClr val="000000">
                      <a:alpha val="43137"/>
                    </a:srgbClr>
                  </a:outerShdw>
                </a:effectLst>
                <a:latin typeface="Comic Sans MS" pitchFamily="66" charset="0"/>
              </a:rPr>
              <a:t>Dr.</a:t>
            </a:r>
            <a:r>
              <a:rPr lang="en-IN" sz="2400" b="1" dirty="0" smtClean="0">
                <a:solidFill>
                  <a:srgbClr val="FF0000"/>
                </a:solidFill>
                <a:effectLst>
                  <a:outerShdw blurRad="38100" dist="38100" dir="2700000" algn="tl">
                    <a:srgbClr val="000000">
                      <a:alpha val="43137"/>
                    </a:srgbClr>
                  </a:outerShdw>
                </a:effectLst>
                <a:latin typeface="Comic Sans MS" pitchFamily="66" charset="0"/>
              </a:rPr>
              <a:t> M.P. KESAVAN M.Sc., Ph.D.,</a:t>
            </a:r>
          </a:p>
          <a:p>
            <a:pPr marL="0" indent="0" algn="ctr">
              <a:buNone/>
            </a:pPr>
            <a:r>
              <a:rPr lang="en-IN" sz="2000" b="1" dirty="0" smtClean="0">
                <a:solidFill>
                  <a:srgbClr val="002060"/>
                </a:solidFill>
                <a:latin typeface="Comic Sans MS" pitchFamily="66" charset="0"/>
              </a:rPr>
              <a:t>Assistant Professor</a:t>
            </a:r>
          </a:p>
          <a:p>
            <a:pPr marL="0" indent="0" algn="ctr">
              <a:buNone/>
            </a:pPr>
            <a:r>
              <a:rPr lang="en-IN" sz="2000" b="1" dirty="0" smtClean="0">
                <a:solidFill>
                  <a:srgbClr val="002060"/>
                </a:solidFill>
                <a:latin typeface="Comic Sans MS" pitchFamily="66" charset="0"/>
              </a:rPr>
              <a:t>Department of Chemistry</a:t>
            </a:r>
          </a:p>
          <a:p>
            <a:pPr marL="0" indent="0" algn="ctr">
              <a:buNone/>
            </a:pPr>
            <a:r>
              <a:rPr lang="en-IN" sz="2000" b="1" dirty="0" err="1" smtClean="0">
                <a:solidFill>
                  <a:srgbClr val="002060"/>
                </a:solidFill>
                <a:latin typeface="Comic Sans MS" pitchFamily="66" charset="0"/>
              </a:rPr>
              <a:t>Hajee</a:t>
            </a:r>
            <a:r>
              <a:rPr lang="en-IN" sz="2000" b="1" dirty="0" smtClean="0">
                <a:solidFill>
                  <a:srgbClr val="002060"/>
                </a:solidFill>
                <a:latin typeface="Comic Sans MS" pitchFamily="66" charset="0"/>
              </a:rPr>
              <a:t> </a:t>
            </a:r>
            <a:r>
              <a:rPr lang="en-IN" sz="2000" b="1" dirty="0" err="1" smtClean="0">
                <a:solidFill>
                  <a:srgbClr val="002060"/>
                </a:solidFill>
                <a:latin typeface="Comic Sans MS" pitchFamily="66" charset="0"/>
              </a:rPr>
              <a:t>Karutha</a:t>
            </a:r>
            <a:r>
              <a:rPr lang="en-IN" sz="2000" b="1" dirty="0" smtClean="0">
                <a:solidFill>
                  <a:srgbClr val="002060"/>
                </a:solidFill>
                <a:latin typeface="Comic Sans MS" pitchFamily="66" charset="0"/>
              </a:rPr>
              <a:t> </a:t>
            </a:r>
            <a:r>
              <a:rPr lang="en-IN" sz="2000" b="1" dirty="0" err="1" smtClean="0">
                <a:solidFill>
                  <a:srgbClr val="002060"/>
                </a:solidFill>
                <a:latin typeface="Comic Sans MS" pitchFamily="66" charset="0"/>
              </a:rPr>
              <a:t>Rowther</a:t>
            </a:r>
            <a:r>
              <a:rPr lang="en-IN" sz="2000" b="1" dirty="0" smtClean="0">
                <a:solidFill>
                  <a:srgbClr val="002060"/>
                </a:solidFill>
                <a:latin typeface="Comic Sans MS" pitchFamily="66" charset="0"/>
              </a:rPr>
              <a:t> </a:t>
            </a:r>
            <a:r>
              <a:rPr lang="en-IN" sz="2000" b="1" dirty="0" err="1" smtClean="0">
                <a:solidFill>
                  <a:srgbClr val="002060"/>
                </a:solidFill>
                <a:latin typeface="Comic Sans MS" pitchFamily="66" charset="0"/>
              </a:rPr>
              <a:t>Howdia</a:t>
            </a:r>
            <a:r>
              <a:rPr lang="en-IN" sz="2000" b="1" dirty="0" smtClean="0">
                <a:solidFill>
                  <a:srgbClr val="002060"/>
                </a:solidFill>
                <a:latin typeface="Comic Sans MS" pitchFamily="66" charset="0"/>
              </a:rPr>
              <a:t> College</a:t>
            </a:r>
          </a:p>
          <a:p>
            <a:pPr marL="0" indent="0" algn="ctr">
              <a:buNone/>
            </a:pPr>
            <a:r>
              <a:rPr lang="en-IN" sz="2000" b="1" dirty="0" err="1" smtClean="0">
                <a:solidFill>
                  <a:srgbClr val="002060"/>
                </a:solidFill>
                <a:latin typeface="Comic Sans MS" pitchFamily="66" charset="0"/>
              </a:rPr>
              <a:t>Uthamapalayam</a:t>
            </a:r>
            <a:r>
              <a:rPr lang="en-IN" sz="2000" b="1" dirty="0" smtClean="0">
                <a:solidFill>
                  <a:srgbClr val="002060"/>
                </a:solidFill>
                <a:latin typeface="Comic Sans MS" pitchFamily="66" charset="0"/>
              </a:rPr>
              <a:t>.</a:t>
            </a:r>
          </a:p>
          <a:p>
            <a:endParaRPr lang="en-IN" sz="1400" dirty="0">
              <a:solidFill>
                <a:srgbClr val="00B050"/>
              </a:solidFill>
              <a:latin typeface="Comic Sans MS" pitchFamily="66" charset="0"/>
            </a:endParaRPr>
          </a:p>
        </p:txBody>
      </p:sp>
      <p:pic>
        <p:nvPicPr>
          <p:cNvPr id="2" name="Picture 2" descr="Orbital | chemistry and physics | Britannic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156"/>
          <a:stretch/>
        </p:blipFill>
        <p:spPr bwMode="auto">
          <a:xfrm>
            <a:off x="4710112" y="1520697"/>
            <a:ext cx="4167872" cy="215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97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332656"/>
            <a:ext cx="856991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441" y="3774152"/>
            <a:ext cx="5158088" cy="267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79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4096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10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40" y="24016"/>
            <a:ext cx="9029919" cy="67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70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8729044"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83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1"/>
            <a:ext cx="8640960" cy="463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387" y="4749920"/>
            <a:ext cx="6627225"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58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4096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2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60648"/>
            <a:ext cx="871296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455" y="3356992"/>
            <a:ext cx="2343100" cy="33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109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76200"/>
            <a:ext cx="8796829" cy="637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11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4942"/>
            <a:ext cx="8568952" cy="540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7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64096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29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udent confused cartoon à®à¯à®à®¾à®© à®ªà® à®®à¯à®à®¿à®µà¯"/>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student confused cartoon à®à¯à®à®¾à®© à®ªà® à®®à¯à®à®¿à®µà¯"/>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2" name="Picture 6" descr="à®¤à¯à®à®°à¯à®ªà¯à®à¯à®¯ à®ªà®à®®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724" y="1700808"/>
            <a:ext cx="2953444" cy="3894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25212" y="548680"/>
            <a:ext cx="5186036" cy="769441"/>
          </a:xfrm>
          <a:prstGeom prst="rect">
            <a:avLst/>
          </a:prstGeom>
        </p:spPr>
        <p:txBody>
          <a:bodyPr wrap="none">
            <a:spAutoFit/>
          </a:bodyPr>
          <a:lstStyle/>
          <a:p>
            <a:pPr lvl="0" algn="ctr"/>
            <a:r>
              <a:rPr lang="en-US" sz="4400" b="1" dirty="0" smtClean="0">
                <a:solidFill>
                  <a:srgbClr val="7030A0"/>
                </a:solidFill>
                <a:latin typeface="Comic Sans MS" pitchFamily="66" charset="0"/>
              </a:rPr>
              <a:t>What is an Atom?</a:t>
            </a:r>
            <a:endParaRPr lang="en-IN" sz="4400" b="1" dirty="0">
              <a:solidFill>
                <a:srgbClr val="7030A0"/>
              </a:solidFill>
              <a:latin typeface="Comic Sans MS" pitchFamily="66" charset="0"/>
            </a:endParaRPr>
          </a:p>
        </p:txBody>
      </p:sp>
    </p:spTree>
    <p:extLst>
      <p:ext uri="{BB962C8B-B14F-4D97-AF65-F5344CB8AC3E}">
        <p14:creationId xmlns:p14="http://schemas.microsoft.com/office/powerpoint/2010/main" val="4275936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2" y="116632"/>
            <a:ext cx="8926368"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896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85698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36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4943"/>
            <a:ext cx="8640960" cy="55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14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999" y="3919930"/>
            <a:ext cx="8784976" cy="1237262"/>
          </a:xfrm>
          <a:prstGeom prst="rect">
            <a:avLst/>
          </a:prstGeom>
          <a:solidFill>
            <a:schemeClr val="bg1"/>
          </a:solidFill>
        </p:spPr>
        <p:txBody>
          <a:bodyPr wrap="square">
            <a:spAutoFit/>
          </a:bodyPr>
          <a:lstStyle/>
          <a:p>
            <a:pPr marL="228600" marR="17145" indent="-228600" algn="just">
              <a:lnSpc>
                <a:spcPct val="200000"/>
              </a:lnSpc>
            </a:pPr>
            <a:r>
              <a:rPr lang="en-US" sz="2000" dirty="0" smtClean="0">
                <a:ea typeface="Calibri"/>
                <a:cs typeface="Times New Roman"/>
              </a:rPr>
              <a:t>2. When </a:t>
            </a:r>
            <a:r>
              <a:rPr lang="en-US" sz="2000" dirty="0">
                <a:ea typeface="Calibri"/>
                <a:cs typeface="Times New Roman"/>
              </a:rPr>
              <a:t>path is elliptical , then there are two axis – major axis &amp; minor axis. When length of major &amp; minor axis become equal then orbit is circular.</a:t>
            </a:r>
          </a:p>
        </p:txBody>
      </p:sp>
      <p:sp>
        <p:nvSpPr>
          <p:cNvPr id="4" name="Rectangle 3"/>
          <p:cNvSpPr/>
          <p:nvPr/>
        </p:nvSpPr>
        <p:spPr>
          <a:xfrm>
            <a:off x="179513" y="116632"/>
            <a:ext cx="8784976" cy="1142236"/>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a:solidFill>
                  <a:prstClr val="black"/>
                </a:solidFill>
                <a:latin typeface="Comic Sans MS"/>
                <a:ea typeface="Calibri"/>
                <a:cs typeface="Times New Roman"/>
              </a:rPr>
              <a:t>SOMMERFIELD ATOMIC MODEL </a:t>
            </a:r>
            <a:endParaRPr lang="en-US" sz="2400" b="1" dirty="0" smtClean="0">
              <a:solidFill>
                <a:prstClr val="black"/>
              </a:solidFill>
              <a:latin typeface="Comic Sans MS"/>
              <a:ea typeface="Calibri"/>
              <a:cs typeface="Times New Roman"/>
            </a:endParaRPr>
          </a:p>
          <a:p>
            <a:pPr marR="17145" lvl="0" algn="ctr">
              <a:lnSpc>
                <a:spcPct val="150000"/>
              </a:lnSpc>
            </a:pPr>
            <a:r>
              <a:rPr lang="en-US" sz="2400" b="1" dirty="0" smtClean="0">
                <a:solidFill>
                  <a:prstClr val="black"/>
                </a:solidFill>
                <a:latin typeface="Comic Sans MS"/>
                <a:ea typeface="Calibri"/>
                <a:cs typeface="Times New Roman"/>
              </a:rPr>
              <a:t>(</a:t>
            </a:r>
            <a:r>
              <a:rPr lang="en-US" sz="2400" b="1" dirty="0">
                <a:solidFill>
                  <a:prstClr val="black"/>
                </a:solidFill>
                <a:latin typeface="Comic Sans MS"/>
                <a:ea typeface="Calibri"/>
                <a:cs typeface="Times New Roman"/>
              </a:rPr>
              <a:t>MODIFICATION)</a:t>
            </a:r>
            <a:endParaRPr lang="en-US" dirty="0">
              <a:solidFill>
                <a:prstClr val="black"/>
              </a:solidFill>
              <a:ea typeface="Calibri"/>
              <a:cs typeface="Times New Roman"/>
            </a:endParaRPr>
          </a:p>
        </p:txBody>
      </p:sp>
      <p:sp>
        <p:nvSpPr>
          <p:cNvPr id="5" name="Rectangle 4"/>
          <p:cNvSpPr/>
          <p:nvPr/>
        </p:nvSpPr>
        <p:spPr>
          <a:xfrm>
            <a:off x="193999" y="1340768"/>
            <a:ext cx="1452321" cy="50558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Postulates</a:t>
            </a:r>
            <a:endParaRPr lang="en-US" dirty="0">
              <a:solidFill>
                <a:prstClr val="black"/>
              </a:solidFill>
              <a:ea typeface="Calibri"/>
              <a:cs typeface="Times New Roman"/>
            </a:endParaRPr>
          </a:p>
        </p:txBody>
      </p:sp>
      <p:sp>
        <p:nvSpPr>
          <p:cNvPr id="6" name="Rectangle 5"/>
          <p:cNvSpPr/>
          <p:nvPr/>
        </p:nvSpPr>
        <p:spPr>
          <a:xfrm>
            <a:off x="179513" y="1861067"/>
            <a:ext cx="8770490" cy="707886"/>
          </a:xfrm>
          <a:prstGeom prst="rect">
            <a:avLst/>
          </a:prstGeom>
          <a:solidFill>
            <a:schemeClr val="bg1"/>
          </a:solidFill>
        </p:spPr>
        <p:txBody>
          <a:bodyPr wrap="square">
            <a:spAutoFit/>
          </a:bodyPr>
          <a:lstStyle/>
          <a:p>
            <a:pPr marR="17145" lvl="0" algn="just">
              <a:lnSpc>
                <a:spcPct val="200000"/>
              </a:lnSpc>
            </a:pPr>
            <a:r>
              <a:rPr lang="en-US" sz="2000" dirty="0" smtClean="0">
                <a:solidFill>
                  <a:prstClr val="black"/>
                </a:solidFill>
                <a:ea typeface="Calibri"/>
                <a:cs typeface="Times New Roman"/>
              </a:rPr>
              <a:t>1. The </a:t>
            </a:r>
            <a:r>
              <a:rPr lang="en-US" sz="2000" dirty="0">
                <a:solidFill>
                  <a:prstClr val="black"/>
                </a:solidFill>
                <a:ea typeface="Calibri"/>
                <a:cs typeface="Times New Roman"/>
              </a:rPr>
              <a:t>orbits may be both circular or elliptical.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356" y="5237742"/>
            <a:ext cx="2894804" cy="138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2445" b="19778"/>
          <a:stretch/>
        </p:blipFill>
        <p:spPr bwMode="auto">
          <a:xfrm>
            <a:off x="4355976" y="2732330"/>
            <a:ext cx="21431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108" t="4510" r="4275" b="4318"/>
          <a:stretch/>
        </p:blipFill>
        <p:spPr bwMode="auto">
          <a:xfrm>
            <a:off x="1979712" y="2529332"/>
            <a:ext cx="1647858" cy="1644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57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1000" fill="hold"/>
                                        <p:tgtEl>
                                          <p:spTgt spid="1028"/>
                                        </p:tgtEl>
                                        <p:attrNameLst>
                                          <p:attrName>ppt_w</p:attrName>
                                        </p:attrNameLst>
                                      </p:cBhvr>
                                      <p:tavLst>
                                        <p:tav tm="0">
                                          <p:val>
                                            <p:fltVal val="0"/>
                                          </p:val>
                                        </p:tav>
                                        <p:tav tm="100000">
                                          <p:val>
                                            <p:strVal val="#ppt_w"/>
                                          </p:val>
                                        </p:tav>
                                      </p:tavLst>
                                    </p:anim>
                                    <p:anim calcmode="lin" valueType="num">
                                      <p:cBhvr>
                                        <p:cTn id="39" dur="1000" fill="hold"/>
                                        <p:tgtEl>
                                          <p:spTgt spid="1028"/>
                                        </p:tgtEl>
                                        <p:attrNameLst>
                                          <p:attrName>ppt_h</p:attrName>
                                        </p:attrNameLst>
                                      </p:cBhvr>
                                      <p:tavLst>
                                        <p:tav tm="0">
                                          <p:val>
                                            <p:fltVal val="0"/>
                                          </p:val>
                                        </p:tav>
                                        <p:tav tm="100000">
                                          <p:val>
                                            <p:strVal val="#ppt_h"/>
                                          </p:val>
                                        </p:tav>
                                      </p:tavLst>
                                    </p:anim>
                                    <p:anim calcmode="lin" valueType="num">
                                      <p:cBhvr>
                                        <p:cTn id="40" dur="1000" fill="hold"/>
                                        <p:tgtEl>
                                          <p:spTgt spid="1028"/>
                                        </p:tgtEl>
                                        <p:attrNameLst>
                                          <p:attrName>style.rotation</p:attrName>
                                        </p:attrNameLst>
                                      </p:cBhvr>
                                      <p:tavLst>
                                        <p:tav tm="0">
                                          <p:val>
                                            <p:fltVal val="90"/>
                                          </p:val>
                                        </p:tav>
                                        <p:tav tm="100000">
                                          <p:val>
                                            <p:fltVal val="0"/>
                                          </p:val>
                                        </p:tav>
                                      </p:tavLst>
                                    </p:anim>
                                    <p:animEffect transition="in" filter="fade">
                                      <p:cBhvr>
                                        <p:cTn id="41" dur="1000"/>
                                        <p:tgtEl>
                                          <p:spTgt spid="1028"/>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27"/>
                                        </p:tgtEl>
                                        <p:attrNameLst>
                                          <p:attrName>style.visibility</p:attrName>
                                        </p:attrNameLst>
                                      </p:cBhvr>
                                      <p:to>
                                        <p:strVal val="visible"/>
                                      </p:to>
                                    </p:set>
                                    <p:anim calcmode="lin" valueType="num">
                                      <p:cBhvr>
                                        <p:cTn id="46" dur="1000" fill="hold"/>
                                        <p:tgtEl>
                                          <p:spTgt spid="1027"/>
                                        </p:tgtEl>
                                        <p:attrNameLst>
                                          <p:attrName>ppt_w</p:attrName>
                                        </p:attrNameLst>
                                      </p:cBhvr>
                                      <p:tavLst>
                                        <p:tav tm="0">
                                          <p:val>
                                            <p:fltVal val="0"/>
                                          </p:val>
                                        </p:tav>
                                        <p:tav tm="100000">
                                          <p:val>
                                            <p:strVal val="#ppt_w"/>
                                          </p:val>
                                        </p:tav>
                                      </p:tavLst>
                                    </p:anim>
                                    <p:anim calcmode="lin" valueType="num">
                                      <p:cBhvr>
                                        <p:cTn id="47" dur="1000" fill="hold"/>
                                        <p:tgtEl>
                                          <p:spTgt spid="1027"/>
                                        </p:tgtEl>
                                        <p:attrNameLst>
                                          <p:attrName>ppt_h</p:attrName>
                                        </p:attrNameLst>
                                      </p:cBhvr>
                                      <p:tavLst>
                                        <p:tav tm="0">
                                          <p:val>
                                            <p:fltVal val="0"/>
                                          </p:val>
                                        </p:tav>
                                        <p:tav tm="100000">
                                          <p:val>
                                            <p:strVal val="#ppt_h"/>
                                          </p:val>
                                        </p:tav>
                                      </p:tavLst>
                                    </p:anim>
                                    <p:anim calcmode="lin" valueType="num">
                                      <p:cBhvr>
                                        <p:cTn id="48" dur="1000" fill="hold"/>
                                        <p:tgtEl>
                                          <p:spTgt spid="1027"/>
                                        </p:tgtEl>
                                        <p:attrNameLst>
                                          <p:attrName>style.rotation</p:attrName>
                                        </p:attrNameLst>
                                      </p:cBhvr>
                                      <p:tavLst>
                                        <p:tav tm="0">
                                          <p:val>
                                            <p:fltVal val="90"/>
                                          </p:val>
                                        </p:tav>
                                        <p:tav tm="100000">
                                          <p:val>
                                            <p:fltVal val="0"/>
                                          </p:val>
                                        </p:tav>
                                      </p:tavLst>
                                    </p:anim>
                                    <p:animEffect transition="in" filter="fade">
                                      <p:cBhvr>
                                        <p:cTn id="49" dur="1000"/>
                                        <p:tgtEl>
                                          <p:spTgt spid="102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 calcmode="lin" valueType="num">
                                      <p:cBhvr>
                                        <p:cTn id="61" dur="1000" fill="hold"/>
                                        <p:tgtEl>
                                          <p:spTgt spid="1026"/>
                                        </p:tgtEl>
                                        <p:attrNameLst>
                                          <p:attrName>ppt_w</p:attrName>
                                        </p:attrNameLst>
                                      </p:cBhvr>
                                      <p:tavLst>
                                        <p:tav tm="0">
                                          <p:val>
                                            <p:fltVal val="0"/>
                                          </p:val>
                                        </p:tav>
                                        <p:tav tm="100000">
                                          <p:val>
                                            <p:strVal val="#ppt_w"/>
                                          </p:val>
                                        </p:tav>
                                      </p:tavLst>
                                    </p:anim>
                                    <p:anim calcmode="lin" valueType="num">
                                      <p:cBhvr>
                                        <p:cTn id="62" dur="1000" fill="hold"/>
                                        <p:tgtEl>
                                          <p:spTgt spid="1026"/>
                                        </p:tgtEl>
                                        <p:attrNameLst>
                                          <p:attrName>ppt_h</p:attrName>
                                        </p:attrNameLst>
                                      </p:cBhvr>
                                      <p:tavLst>
                                        <p:tav tm="0">
                                          <p:val>
                                            <p:fltVal val="0"/>
                                          </p:val>
                                        </p:tav>
                                        <p:tav tm="100000">
                                          <p:val>
                                            <p:strVal val="#ppt_h"/>
                                          </p:val>
                                        </p:tav>
                                      </p:tavLst>
                                    </p:anim>
                                    <p:anim calcmode="lin" valueType="num">
                                      <p:cBhvr>
                                        <p:cTn id="63" dur="1000" fill="hold"/>
                                        <p:tgtEl>
                                          <p:spTgt spid="1026"/>
                                        </p:tgtEl>
                                        <p:attrNameLst>
                                          <p:attrName>style.rotation</p:attrName>
                                        </p:attrNameLst>
                                      </p:cBhvr>
                                      <p:tavLst>
                                        <p:tav tm="0">
                                          <p:val>
                                            <p:fltVal val="90"/>
                                          </p:val>
                                        </p:tav>
                                        <p:tav tm="100000">
                                          <p:val>
                                            <p:fltVal val="0"/>
                                          </p:val>
                                        </p:tav>
                                      </p:tavLst>
                                    </p:anim>
                                    <p:animEffect transition="in" filter="fade">
                                      <p:cBhvr>
                                        <p:cTn id="6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999" y="260648"/>
            <a:ext cx="2383666" cy="55399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Postulates (cont.)</a:t>
            </a:r>
            <a:endParaRPr lang="en-US" dirty="0">
              <a:solidFill>
                <a:prstClr val="black"/>
              </a:solidFill>
              <a:ea typeface="Calibri"/>
              <a:cs typeface="Times New Roman"/>
            </a:endParaRPr>
          </a:p>
        </p:txBody>
      </p:sp>
      <p:sp>
        <p:nvSpPr>
          <p:cNvPr id="6" name="Rectangle 5"/>
          <p:cNvSpPr/>
          <p:nvPr/>
        </p:nvSpPr>
        <p:spPr>
          <a:xfrm>
            <a:off x="179513" y="780947"/>
            <a:ext cx="8770490" cy="1237262"/>
          </a:xfrm>
          <a:prstGeom prst="rect">
            <a:avLst/>
          </a:prstGeom>
          <a:solidFill>
            <a:schemeClr val="bg1"/>
          </a:solidFill>
        </p:spPr>
        <p:txBody>
          <a:bodyPr wrap="square">
            <a:spAutoFit/>
          </a:bodyPr>
          <a:lstStyle/>
          <a:p>
            <a:pPr marL="228600" marR="17145" lvl="0" indent="-228600" algn="just">
              <a:lnSpc>
                <a:spcPct val="200000"/>
              </a:lnSpc>
            </a:pPr>
            <a:r>
              <a:rPr lang="en-US" sz="2000" dirty="0">
                <a:solidFill>
                  <a:prstClr val="black"/>
                </a:solidFill>
                <a:ea typeface="Calibri"/>
                <a:cs typeface="Times New Roman"/>
              </a:rPr>
              <a:t>3</a:t>
            </a:r>
            <a:r>
              <a:rPr lang="en-US" sz="2000" dirty="0" smtClean="0">
                <a:solidFill>
                  <a:prstClr val="black"/>
                </a:solidFill>
                <a:ea typeface="Calibri"/>
                <a:cs typeface="Times New Roman"/>
              </a:rPr>
              <a:t>. The </a:t>
            </a:r>
            <a:r>
              <a:rPr lang="en-US" sz="2000" dirty="0">
                <a:solidFill>
                  <a:prstClr val="black"/>
                </a:solidFill>
                <a:ea typeface="Calibri"/>
                <a:cs typeface="Times New Roman"/>
              </a:rPr>
              <a:t>angular momentum of electron moving in an elliptical orbit is  </a:t>
            </a:r>
            <a:r>
              <a:rPr lang="en-US" sz="2000" dirty="0" err="1">
                <a:solidFill>
                  <a:prstClr val="black"/>
                </a:solidFill>
                <a:ea typeface="Calibri"/>
                <a:cs typeface="Times New Roman"/>
              </a:rPr>
              <a:t>kh</a:t>
            </a:r>
            <a:r>
              <a:rPr lang="en-US" sz="2000" dirty="0">
                <a:solidFill>
                  <a:prstClr val="black"/>
                </a:solidFill>
                <a:ea typeface="Calibri"/>
                <a:cs typeface="Times New Roman"/>
              </a:rPr>
              <a:t>/ 2π. k is an integer except zero. Value of </a:t>
            </a:r>
            <a:r>
              <a:rPr lang="en-US" sz="2000" dirty="0" smtClean="0">
                <a:solidFill>
                  <a:prstClr val="black"/>
                </a:solidFill>
                <a:ea typeface="Calibri"/>
                <a:cs typeface="Times New Roman"/>
              </a:rPr>
              <a:t>k </a:t>
            </a:r>
            <a:r>
              <a:rPr lang="en-US" sz="2000" dirty="0">
                <a:solidFill>
                  <a:prstClr val="black"/>
                </a:solidFill>
                <a:ea typeface="Calibri"/>
                <a:cs typeface="Times New Roman"/>
              </a:rPr>
              <a:t>= 1,2,3,4…..</a:t>
            </a:r>
          </a:p>
        </p:txBody>
      </p:sp>
      <p:sp>
        <p:nvSpPr>
          <p:cNvPr id="8" name="Rectangle 7"/>
          <p:cNvSpPr/>
          <p:nvPr/>
        </p:nvSpPr>
        <p:spPr>
          <a:xfrm>
            <a:off x="179513" y="1975714"/>
            <a:ext cx="8770490" cy="504625"/>
          </a:xfrm>
          <a:prstGeom prst="rect">
            <a:avLst/>
          </a:prstGeom>
          <a:solidFill>
            <a:schemeClr val="bg1"/>
          </a:solidFill>
        </p:spPr>
        <p:txBody>
          <a:bodyPr wrap="square">
            <a:spAutoFit/>
          </a:bodyPr>
          <a:lstStyle/>
          <a:p>
            <a:pPr marL="228600" marR="0" algn="ctr">
              <a:lnSpc>
                <a:spcPct val="150000"/>
              </a:lnSpc>
              <a:spcBef>
                <a:spcPts val="0"/>
              </a:spcBef>
              <a:spcAft>
                <a:spcPts val="0"/>
              </a:spcAft>
            </a:pPr>
            <a:r>
              <a:rPr lang="en-US" sz="2000" i="1" dirty="0" smtClean="0">
                <a:solidFill>
                  <a:srgbClr val="FF0000"/>
                </a:solidFill>
                <a:effectLst>
                  <a:outerShdw blurRad="38100" dist="38100" dir="2700000" algn="tl">
                    <a:srgbClr val="000000">
                      <a:alpha val="43137"/>
                    </a:srgbClr>
                  </a:outerShdw>
                </a:effectLst>
                <a:latin typeface="Times New Roman"/>
                <a:ea typeface="Calibri"/>
                <a:cs typeface="Times New Roman"/>
              </a:rPr>
              <a:t>n/k </a:t>
            </a:r>
            <a:r>
              <a:rPr lang="en-US" sz="2000" i="1" dirty="0">
                <a:solidFill>
                  <a:srgbClr val="FF0000"/>
                </a:solidFill>
                <a:effectLst>
                  <a:outerShdw blurRad="38100" dist="38100" dir="2700000" algn="tl">
                    <a:srgbClr val="000000">
                      <a:alpha val="43137"/>
                    </a:srgbClr>
                  </a:outerShdw>
                </a:effectLst>
                <a:latin typeface="Times New Roman"/>
                <a:ea typeface="Calibri"/>
                <a:cs typeface="Times New Roman"/>
              </a:rPr>
              <a:t>= length of major axis /  length of minor axis</a:t>
            </a:r>
            <a:endParaRPr lang="en-US" sz="2000" dirty="0">
              <a:solidFill>
                <a:srgbClr val="FF0000"/>
              </a:solidFill>
              <a:effectLst>
                <a:outerShdw blurRad="38100" dist="38100" dir="2700000" algn="tl">
                  <a:srgbClr val="000000">
                    <a:alpha val="43137"/>
                  </a:srgbClr>
                </a:outerShdw>
              </a:effectLst>
              <a:ea typeface="Calibri"/>
              <a:cs typeface="Times New Roman"/>
            </a:endParaRPr>
          </a:p>
        </p:txBody>
      </p:sp>
      <p:sp>
        <p:nvSpPr>
          <p:cNvPr id="2" name="Rectangle 1"/>
          <p:cNvSpPr/>
          <p:nvPr/>
        </p:nvSpPr>
        <p:spPr>
          <a:xfrm>
            <a:off x="186756" y="2480339"/>
            <a:ext cx="8756004" cy="1237262"/>
          </a:xfrm>
          <a:prstGeom prst="rect">
            <a:avLst/>
          </a:prstGeom>
        </p:spPr>
        <p:txBody>
          <a:bodyPr wrap="square">
            <a:spAutoFit/>
          </a:bodyPr>
          <a:lstStyle/>
          <a:p>
            <a:pPr marL="228600" lvl="0" algn="just">
              <a:lnSpc>
                <a:spcPct val="200000"/>
              </a:lnSpc>
            </a:pPr>
            <a:r>
              <a:rPr lang="en-US" sz="2000" dirty="0"/>
              <a:t>With increase in value of k, </a:t>
            </a:r>
            <a:r>
              <a:rPr lang="en-US" sz="2000" dirty="0" err="1"/>
              <a:t>ellipticity</a:t>
            </a:r>
            <a:r>
              <a:rPr lang="en-US" sz="2000" dirty="0"/>
              <a:t> of the orbit decreases. When n = </a:t>
            </a:r>
            <a:r>
              <a:rPr lang="en-US" sz="2000" dirty="0" err="1"/>
              <a:t>k,then</a:t>
            </a:r>
            <a:r>
              <a:rPr lang="en-US" sz="2000" dirty="0"/>
              <a:t> orbit is circular.</a:t>
            </a:r>
          </a:p>
        </p:txBody>
      </p:sp>
      <p:pic>
        <p:nvPicPr>
          <p:cNvPr id="10" name="Picture 9" descr="https://chemistryonline.guru/wp-content/uploads/2017/08/som1.png"/>
          <p:cNvPicPr/>
          <p:nvPr/>
        </p:nvPicPr>
        <p:blipFill>
          <a:blip r:embed="rId2">
            <a:extLst>
              <a:ext uri="{28A0092B-C50C-407E-A947-70E740481C1C}">
                <a14:useLocalDpi xmlns:a14="http://schemas.microsoft.com/office/drawing/2010/main" val="0"/>
              </a:ext>
            </a:extLst>
          </a:blip>
          <a:srcRect/>
          <a:stretch>
            <a:fillRect/>
          </a:stretch>
        </p:blipFill>
        <p:spPr bwMode="auto">
          <a:xfrm>
            <a:off x="2232770" y="3735857"/>
            <a:ext cx="4663976" cy="2746932"/>
          </a:xfrm>
          <a:prstGeom prst="rect">
            <a:avLst/>
          </a:prstGeom>
          <a:noFill/>
          <a:ln>
            <a:noFill/>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0213"/>
            <a:ext cx="2030708" cy="97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96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999" y="260648"/>
            <a:ext cx="2383666" cy="55399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Postulates (cont.)</a:t>
            </a:r>
            <a:endParaRPr lang="en-US" dirty="0">
              <a:solidFill>
                <a:prstClr val="black"/>
              </a:solidFill>
              <a:ea typeface="Calibri"/>
              <a:cs typeface="Times New Roman"/>
            </a:endParaRPr>
          </a:p>
        </p:txBody>
      </p:sp>
      <p:sp>
        <p:nvSpPr>
          <p:cNvPr id="4" name="Rectangle 3"/>
          <p:cNvSpPr/>
          <p:nvPr/>
        </p:nvSpPr>
        <p:spPr>
          <a:xfrm>
            <a:off x="179513" y="780947"/>
            <a:ext cx="8770490" cy="3170099"/>
          </a:xfrm>
          <a:prstGeom prst="rect">
            <a:avLst/>
          </a:prstGeom>
          <a:solidFill>
            <a:schemeClr val="bg1"/>
          </a:solidFill>
        </p:spPr>
        <p:txBody>
          <a:bodyPr wrap="square">
            <a:spAutoFit/>
          </a:bodyPr>
          <a:lstStyle/>
          <a:p>
            <a:pPr marL="228600" marR="17145" lvl="0" indent="-228600" algn="just">
              <a:lnSpc>
                <a:spcPct val="200000"/>
              </a:lnSpc>
            </a:pPr>
            <a:r>
              <a:rPr lang="en-US" sz="2000" dirty="0" smtClean="0">
                <a:solidFill>
                  <a:prstClr val="black"/>
                </a:solidFill>
                <a:ea typeface="Calibri"/>
                <a:cs typeface="Times New Roman"/>
              </a:rPr>
              <a:t>4</a:t>
            </a:r>
            <a:r>
              <a:rPr lang="en-US" sz="2000" dirty="0">
                <a:solidFill>
                  <a:prstClr val="black"/>
                </a:solidFill>
                <a:ea typeface="Calibri"/>
                <a:cs typeface="Times New Roman"/>
              </a:rPr>
              <a:t>. </a:t>
            </a:r>
            <a:r>
              <a:rPr lang="en-US" sz="2000" dirty="0" err="1" smtClean="0">
                <a:solidFill>
                  <a:prstClr val="black"/>
                </a:solidFill>
                <a:ea typeface="Calibri"/>
                <a:cs typeface="Times New Roman"/>
              </a:rPr>
              <a:t>Sommerfield</a:t>
            </a:r>
            <a:r>
              <a:rPr lang="en-US" sz="2000" dirty="0" smtClean="0">
                <a:solidFill>
                  <a:prstClr val="black"/>
                </a:solidFill>
                <a:ea typeface="Calibri"/>
                <a:cs typeface="Times New Roman"/>
              </a:rPr>
              <a:t> </a:t>
            </a:r>
            <a:r>
              <a:rPr lang="en-US" sz="2000" dirty="0">
                <a:solidFill>
                  <a:prstClr val="black"/>
                </a:solidFill>
                <a:ea typeface="Calibri"/>
                <a:cs typeface="Times New Roman"/>
              </a:rPr>
              <a:t>suggested that orbits are made up of sub energy levels. These are </a:t>
            </a:r>
            <a:r>
              <a:rPr lang="en-US" sz="2000" dirty="0" err="1">
                <a:solidFill>
                  <a:prstClr val="black"/>
                </a:solidFill>
                <a:ea typeface="Calibri"/>
                <a:cs typeface="Times New Roman"/>
              </a:rPr>
              <a:t>s,p,d,f</a:t>
            </a:r>
            <a:r>
              <a:rPr lang="en-US" sz="2000" dirty="0">
                <a:solidFill>
                  <a:prstClr val="black"/>
                </a:solidFill>
                <a:ea typeface="Calibri"/>
                <a:cs typeface="Times New Roman"/>
              </a:rPr>
              <a:t>. These sub shells possess slightly different energies. Bohr gave a quantum number ‘n’, which determines the energy of electron. </a:t>
            </a:r>
            <a:r>
              <a:rPr lang="en-US" sz="2000" dirty="0" err="1" smtClean="0">
                <a:solidFill>
                  <a:prstClr val="black"/>
                </a:solidFill>
                <a:ea typeface="Calibri"/>
                <a:cs typeface="Times New Roman"/>
              </a:rPr>
              <a:t>Sommerfield</a:t>
            </a:r>
            <a:r>
              <a:rPr lang="en-US" sz="2000" dirty="0" smtClean="0">
                <a:solidFill>
                  <a:prstClr val="black"/>
                </a:solidFill>
                <a:ea typeface="Calibri"/>
                <a:cs typeface="Times New Roman"/>
              </a:rPr>
              <a:t> </a:t>
            </a:r>
            <a:r>
              <a:rPr lang="en-US" sz="2000" dirty="0">
                <a:solidFill>
                  <a:prstClr val="black"/>
                </a:solidFill>
                <a:ea typeface="Calibri"/>
                <a:cs typeface="Times New Roman"/>
              </a:rPr>
              <a:t>introduced a new quantum number called Orbital or Azimuthal Quantum number (l) which determines the orbital angular momentum of electron. Values of l = 0 to (n-1).</a:t>
            </a:r>
          </a:p>
        </p:txBody>
      </p:sp>
      <p:sp>
        <p:nvSpPr>
          <p:cNvPr id="2" name="Rectangle 1"/>
          <p:cNvSpPr/>
          <p:nvPr/>
        </p:nvSpPr>
        <p:spPr>
          <a:xfrm>
            <a:off x="179513" y="4077072"/>
            <a:ext cx="4752528" cy="2169825"/>
          </a:xfrm>
          <a:prstGeom prst="rect">
            <a:avLst/>
          </a:prstGeom>
          <a:solidFill>
            <a:schemeClr val="accent1">
              <a:lumMod val="20000"/>
              <a:lumOff val="80000"/>
            </a:schemeClr>
          </a:solidFill>
        </p:spPr>
        <p:txBody>
          <a:bodyPr wrap="square">
            <a:spAutoFit/>
          </a:bodyPr>
          <a:lstStyle/>
          <a:p>
            <a:pPr marL="228600" marR="0">
              <a:lnSpc>
                <a:spcPct val="150000"/>
              </a:lnSpc>
              <a:spcBef>
                <a:spcPts val="0"/>
              </a:spcBef>
              <a:spcAft>
                <a:spcPts val="0"/>
              </a:spcAft>
            </a:pPr>
            <a:r>
              <a:rPr lang="en-US" b="1" dirty="0">
                <a:ea typeface="Calibri"/>
                <a:cs typeface="Times New Roman"/>
              </a:rPr>
              <a:t>For, </a:t>
            </a:r>
            <a:endParaRPr lang="en-US" sz="1600" b="1" dirty="0">
              <a:ea typeface="Calibri"/>
              <a:cs typeface="Times New Roman"/>
            </a:endParaRPr>
          </a:p>
          <a:p>
            <a:pPr marL="228600" marR="0">
              <a:lnSpc>
                <a:spcPct val="150000"/>
              </a:lnSpc>
              <a:spcBef>
                <a:spcPts val="0"/>
              </a:spcBef>
              <a:spcAft>
                <a:spcPts val="0"/>
              </a:spcAft>
            </a:pPr>
            <a:r>
              <a:rPr lang="en-US" b="1" dirty="0">
                <a:ea typeface="Calibri"/>
                <a:cs typeface="Times New Roman"/>
              </a:rPr>
              <a:t>n = 1; l = 0;  1s sub shell</a:t>
            </a:r>
            <a:endParaRPr lang="en-US" sz="1600" b="1" dirty="0">
              <a:ea typeface="Calibri"/>
              <a:cs typeface="Times New Roman"/>
            </a:endParaRPr>
          </a:p>
          <a:p>
            <a:pPr marL="228600" marR="0">
              <a:lnSpc>
                <a:spcPct val="150000"/>
              </a:lnSpc>
              <a:spcBef>
                <a:spcPts val="0"/>
              </a:spcBef>
              <a:spcAft>
                <a:spcPts val="0"/>
              </a:spcAft>
            </a:pPr>
            <a:r>
              <a:rPr lang="en-US" b="1" dirty="0">
                <a:ea typeface="Calibri"/>
                <a:cs typeface="Times New Roman"/>
              </a:rPr>
              <a:t>n = 2; l = 0,1; 2s , 2p  sub shell</a:t>
            </a:r>
            <a:endParaRPr lang="en-US" sz="1600" b="1" dirty="0">
              <a:ea typeface="Calibri"/>
              <a:cs typeface="Times New Roman"/>
            </a:endParaRPr>
          </a:p>
          <a:p>
            <a:pPr marL="228600" marR="0">
              <a:lnSpc>
                <a:spcPct val="150000"/>
              </a:lnSpc>
              <a:spcBef>
                <a:spcPts val="0"/>
              </a:spcBef>
              <a:spcAft>
                <a:spcPts val="0"/>
              </a:spcAft>
            </a:pPr>
            <a:r>
              <a:rPr lang="en-US" b="1" dirty="0">
                <a:ea typeface="Calibri"/>
                <a:cs typeface="Times New Roman"/>
              </a:rPr>
              <a:t>n = 3; l = 0,1 ,2; 3s , 3p , 3d sub shell</a:t>
            </a:r>
            <a:endParaRPr lang="en-US" sz="1600" b="1" dirty="0">
              <a:ea typeface="Calibri"/>
              <a:cs typeface="Times New Roman"/>
            </a:endParaRPr>
          </a:p>
          <a:p>
            <a:pPr marL="228600" marR="0">
              <a:lnSpc>
                <a:spcPct val="150000"/>
              </a:lnSpc>
              <a:spcBef>
                <a:spcPts val="0"/>
              </a:spcBef>
              <a:spcAft>
                <a:spcPts val="0"/>
              </a:spcAft>
            </a:pPr>
            <a:r>
              <a:rPr lang="en-US" b="1" dirty="0">
                <a:ea typeface="Calibri"/>
                <a:cs typeface="Times New Roman"/>
              </a:rPr>
              <a:t>n = 4; l = 0, 1, 2 , 3; 4s , 4p , 4d , 4f  sub shell</a:t>
            </a:r>
            <a:endParaRPr lang="en-US" sz="1600" b="1" dirty="0">
              <a:ea typeface="Calibri"/>
              <a:cs typeface="Times New Roman"/>
            </a:endParaRPr>
          </a:p>
        </p:txBody>
      </p:sp>
      <p:pic>
        <p:nvPicPr>
          <p:cNvPr id="9" name="Picture 8" descr="https://chemistryonline.guru/wp-content/uploads/2017/08/som2.jpg"/>
          <p:cNvPicPr/>
          <p:nvPr/>
        </p:nvPicPr>
        <p:blipFill rotWithShape="1">
          <a:blip r:embed="rId2">
            <a:extLst>
              <a:ext uri="{28A0092B-C50C-407E-A947-70E740481C1C}">
                <a14:useLocalDpi xmlns:a14="http://schemas.microsoft.com/office/drawing/2010/main" val="0"/>
              </a:ext>
            </a:extLst>
          </a:blip>
          <a:srcRect t="9628" b="23713"/>
          <a:stretch/>
        </p:blipFill>
        <p:spPr bwMode="auto">
          <a:xfrm>
            <a:off x="3606974" y="4077072"/>
            <a:ext cx="5359400" cy="12306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657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3999" y="260648"/>
            <a:ext cx="2383666" cy="55399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Postulates (cont.)</a:t>
            </a:r>
            <a:endParaRPr lang="en-US" dirty="0">
              <a:solidFill>
                <a:prstClr val="black"/>
              </a:solidFill>
              <a:ea typeface="Calibri"/>
              <a:cs typeface="Times New Roman"/>
            </a:endParaRPr>
          </a:p>
        </p:txBody>
      </p:sp>
      <p:sp>
        <p:nvSpPr>
          <p:cNvPr id="4" name="Rectangle 3"/>
          <p:cNvSpPr/>
          <p:nvPr/>
        </p:nvSpPr>
        <p:spPr>
          <a:xfrm>
            <a:off x="179513" y="780947"/>
            <a:ext cx="8770490" cy="1323439"/>
          </a:xfrm>
          <a:prstGeom prst="rect">
            <a:avLst/>
          </a:prstGeom>
          <a:solidFill>
            <a:schemeClr val="bg1"/>
          </a:solidFill>
        </p:spPr>
        <p:txBody>
          <a:bodyPr wrap="square">
            <a:spAutoFit/>
          </a:bodyPr>
          <a:lstStyle/>
          <a:p>
            <a:pPr marL="228600" marR="17145" lvl="0" indent="-228600" algn="just">
              <a:lnSpc>
                <a:spcPct val="200000"/>
              </a:lnSpc>
            </a:pPr>
            <a:r>
              <a:rPr lang="en-US" sz="2000" dirty="0" smtClean="0">
                <a:solidFill>
                  <a:prstClr val="black"/>
                </a:solidFill>
                <a:ea typeface="Calibri"/>
                <a:cs typeface="Times New Roman"/>
              </a:rPr>
              <a:t>5. When </a:t>
            </a:r>
            <a:r>
              <a:rPr lang="en-US" sz="2000" dirty="0">
                <a:solidFill>
                  <a:prstClr val="black"/>
                </a:solidFill>
                <a:ea typeface="Calibri"/>
                <a:cs typeface="Times New Roman"/>
              </a:rPr>
              <a:t>an electron jumps from one orbit to another orbit, the difference of energy (ΔE ) depends upon sub energy levels.</a:t>
            </a:r>
          </a:p>
        </p:txBody>
      </p:sp>
      <p:sp>
        <p:nvSpPr>
          <p:cNvPr id="2" name="Rectangle 1"/>
          <p:cNvSpPr/>
          <p:nvPr/>
        </p:nvSpPr>
        <p:spPr>
          <a:xfrm>
            <a:off x="193999" y="2151728"/>
            <a:ext cx="8756003" cy="1938992"/>
          </a:xfrm>
          <a:prstGeom prst="rect">
            <a:avLst/>
          </a:prstGeom>
        </p:spPr>
        <p:txBody>
          <a:bodyPr wrap="square">
            <a:spAutoFit/>
          </a:bodyPr>
          <a:lstStyle/>
          <a:p>
            <a:pPr marL="228600" marR="17145" lvl="0" indent="-228600" algn="just">
              <a:lnSpc>
                <a:spcPct val="200000"/>
              </a:lnSpc>
            </a:pPr>
            <a:r>
              <a:rPr lang="en-US" sz="2000" dirty="0" smtClean="0">
                <a:solidFill>
                  <a:prstClr val="black"/>
                </a:solidFill>
                <a:ea typeface="Calibri"/>
                <a:cs typeface="Times New Roman"/>
              </a:rPr>
              <a:t>6</a:t>
            </a:r>
            <a:r>
              <a:rPr lang="en-US" sz="2000" dirty="0">
                <a:solidFill>
                  <a:prstClr val="black"/>
                </a:solidFill>
                <a:ea typeface="Calibri"/>
                <a:cs typeface="Times New Roman"/>
              </a:rPr>
              <a:t>. </a:t>
            </a:r>
            <a:r>
              <a:rPr lang="en-US" sz="2000" dirty="0" smtClean="0">
                <a:solidFill>
                  <a:prstClr val="black"/>
                </a:solidFill>
                <a:ea typeface="Calibri"/>
                <a:cs typeface="Times New Roman"/>
              </a:rPr>
              <a:t>It </a:t>
            </a:r>
            <a:r>
              <a:rPr lang="en-US" sz="2000" dirty="0">
                <a:solidFill>
                  <a:prstClr val="black"/>
                </a:solidFill>
                <a:ea typeface="Calibri"/>
                <a:cs typeface="Times New Roman"/>
              </a:rPr>
              <a:t>explains the splitting of individual spectral lines of hydrogen &amp; thus fine spectrum. It could not predict the exact number of lines which are actually present in the fine spectrum.</a:t>
            </a:r>
          </a:p>
        </p:txBody>
      </p:sp>
      <p:pic>
        <p:nvPicPr>
          <p:cNvPr id="1026" name="Picture 2" descr="Patterns in Spectra Reveal More Quantization | Physics"/>
          <p:cNvPicPr>
            <a:picLocks noChangeAspect="1" noChangeArrowheads="1"/>
          </p:cNvPicPr>
          <p:nvPr/>
        </p:nvPicPr>
        <p:blipFill rotWithShape="1">
          <a:blip r:embed="rId2">
            <a:extLst>
              <a:ext uri="{28A0092B-C50C-407E-A947-70E740481C1C}">
                <a14:useLocalDpi xmlns:a14="http://schemas.microsoft.com/office/drawing/2010/main" val="0"/>
              </a:ext>
            </a:extLst>
          </a:blip>
          <a:srcRect l="8857" r="20143" b="38744"/>
          <a:stretch/>
        </p:blipFill>
        <p:spPr bwMode="auto">
          <a:xfrm>
            <a:off x="2388413" y="4117335"/>
            <a:ext cx="4367174" cy="256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99" y="260648"/>
            <a:ext cx="1178208" cy="505588"/>
          </a:xfrm>
          <a:prstGeom prst="rect">
            <a:avLst/>
          </a:prstGeom>
          <a:solidFill>
            <a:srgbClr val="FFFF00"/>
          </a:solidFill>
        </p:spPr>
        <p:txBody>
          <a:bodyPr wrap="none">
            <a:spAutoFit/>
          </a:bodyPr>
          <a:lstStyle/>
          <a:p>
            <a:pPr marR="17145" lvl="0">
              <a:lnSpc>
                <a:spcPct val="150000"/>
              </a:lnSpc>
            </a:pPr>
            <a:r>
              <a:rPr lang="en-US" sz="2000" b="1" dirty="0" smtClean="0">
                <a:solidFill>
                  <a:prstClr val="black"/>
                </a:solidFill>
                <a:latin typeface="Comic Sans MS"/>
                <a:ea typeface="Calibri"/>
                <a:cs typeface="Times New Roman"/>
              </a:rPr>
              <a:t>Defects</a:t>
            </a:r>
            <a:endParaRPr lang="en-US" dirty="0">
              <a:solidFill>
                <a:prstClr val="black"/>
              </a:solidFill>
              <a:ea typeface="Calibri"/>
              <a:cs typeface="Times New Roman"/>
            </a:endParaRPr>
          </a:p>
        </p:txBody>
      </p:sp>
      <p:sp>
        <p:nvSpPr>
          <p:cNvPr id="3" name="Rectangle 2"/>
          <p:cNvSpPr/>
          <p:nvPr/>
        </p:nvSpPr>
        <p:spPr>
          <a:xfrm>
            <a:off x="179513" y="780947"/>
            <a:ext cx="8770490" cy="1237262"/>
          </a:xfrm>
          <a:prstGeom prst="rect">
            <a:avLst/>
          </a:prstGeom>
          <a:solidFill>
            <a:schemeClr val="bg1"/>
          </a:solidFill>
        </p:spPr>
        <p:txBody>
          <a:bodyPr wrap="square">
            <a:spAutoFit/>
          </a:bodyPr>
          <a:lstStyle/>
          <a:p>
            <a:pPr marL="342900" marR="17145" lvl="0" indent="-342900" algn="just">
              <a:lnSpc>
                <a:spcPct val="200000"/>
              </a:lnSpc>
            </a:pPr>
            <a:r>
              <a:rPr lang="en-US" sz="2000" dirty="0">
                <a:solidFill>
                  <a:prstClr val="black"/>
                </a:solidFill>
                <a:ea typeface="Calibri"/>
                <a:cs typeface="Times New Roman"/>
              </a:rPr>
              <a:t>1</a:t>
            </a:r>
            <a:r>
              <a:rPr lang="en-US" sz="2000" dirty="0" smtClean="0">
                <a:solidFill>
                  <a:prstClr val="black"/>
                </a:solidFill>
                <a:ea typeface="Calibri"/>
                <a:cs typeface="Times New Roman"/>
              </a:rPr>
              <a:t>. This </a:t>
            </a:r>
            <a:r>
              <a:rPr lang="en-US" sz="2000" dirty="0">
                <a:solidFill>
                  <a:prstClr val="black"/>
                </a:solidFill>
                <a:ea typeface="Calibri"/>
                <a:cs typeface="Times New Roman"/>
              </a:rPr>
              <a:t>model does not explain the behavior of system having more than one </a:t>
            </a:r>
            <a:r>
              <a:rPr lang="en-US" sz="2000" dirty="0" smtClean="0">
                <a:solidFill>
                  <a:prstClr val="black"/>
                </a:solidFill>
                <a:ea typeface="Calibri"/>
                <a:cs typeface="Times New Roman"/>
              </a:rPr>
              <a:t>  electron</a:t>
            </a:r>
            <a:r>
              <a:rPr lang="en-US" sz="2000" dirty="0">
                <a:solidFill>
                  <a:prstClr val="black"/>
                </a:solidFill>
                <a:ea typeface="Calibri"/>
                <a:cs typeface="Times New Roman"/>
              </a:rPr>
              <a:t>.</a:t>
            </a:r>
          </a:p>
        </p:txBody>
      </p:sp>
      <p:sp>
        <p:nvSpPr>
          <p:cNvPr id="4" name="Rectangle 3"/>
          <p:cNvSpPr/>
          <p:nvPr/>
        </p:nvSpPr>
        <p:spPr>
          <a:xfrm>
            <a:off x="194000" y="2018209"/>
            <a:ext cx="8756003" cy="621709"/>
          </a:xfrm>
          <a:prstGeom prst="rect">
            <a:avLst/>
          </a:prstGeom>
        </p:spPr>
        <p:txBody>
          <a:bodyPr wrap="square">
            <a:spAutoFit/>
          </a:bodyPr>
          <a:lstStyle/>
          <a:p>
            <a:pPr marL="342900" marR="17145" lvl="0" indent="-342900" algn="just">
              <a:lnSpc>
                <a:spcPct val="200000"/>
              </a:lnSpc>
            </a:pPr>
            <a:r>
              <a:rPr lang="en-US" sz="2000" dirty="0">
                <a:solidFill>
                  <a:prstClr val="black"/>
                </a:solidFill>
                <a:ea typeface="Calibri"/>
                <a:cs typeface="Times New Roman"/>
              </a:rPr>
              <a:t>2</a:t>
            </a:r>
            <a:r>
              <a:rPr lang="en-US" sz="2000" dirty="0" smtClean="0">
                <a:solidFill>
                  <a:prstClr val="black"/>
                </a:solidFill>
                <a:ea typeface="Calibri"/>
                <a:cs typeface="Times New Roman"/>
              </a:rPr>
              <a:t>.  This </a:t>
            </a:r>
            <a:r>
              <a:rPr lang="en-US" sz="2000" dirty="0">
                <a:solidFill>
                  <a:prstClr val="black"/>
                </a:solidFill>
                <a:ea typeface="Calibri"/>
                <a:cs typeface="Times New Roman"/>
              </a:rPr>
              <a:t>model does not explain the Zeeman &amp; Stark effect.</a:t>
            </a:r>
          </a:p>
        </p:txBody>
      </p:sp>
      <p:pic>
        <p:nvPicPr>
          <p:cNvPr id="2050" name="Picture 2" descr="Atomic Spectral Lines"/>
          <p:cNvPicPr>
            <a:picLocks noChangeAspect="1" noChangeArrowheads="1"/>
          </p:cNvPicPr>
          <p:nvPr/>
        </p:nvPicPr>
        <p:blipFill rotWithShape="1">
          <a:blip r:embed="rId2">
            <a:extLst>
              <a:ext uri="{28A0092B-C50C-407E-A947-70E740481C1C}">
                <a14:useLocalDpi xmlns:a14="http://schemas.microsoft.com/office/drawing/2010/main" val="0"/>
              </a:ext>
            </a:extLst>
          </a:blip>
          <a:srcRect t="12853"/>
          <a:stretch/>
        </p:blipFill>
        <p:spPr bwMode="auto">
          <a:xfrm>
            <a:off x="1377252" y="2996952"/>
            <a:ext cx="6389497" cy="327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62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500" fill="hold"/>
                                        <p:tgtEl>
                                          <p:spTgt spid="2050"/>
                                        </p:tgtEl>
                                        <p:attrNameLst>
                                          <p:attrName>ppt_w</p:attrName>
                                        </p:attrNameLst>
                                      </p:cBhvr>
                                      <p:tavLst>
                                        <p:tav tm="0">
                                          <p:val>
                                            <p:fltVal val="0"/>
                                          </p:val>
                                        </p:tav>
                                        <p:tav tm="100000">
                                          <p:val>
                                            <p:strVal val="#ppt_w"/>
                                          </p:val>
                                        </p:tav>
                                      </p:tavLst>
                                    </p:anim>
                                    <p:anim calcmode="lin" valueType="num">
                                      <p:cBhvr>
                                        <p:cTn id="24" dur="500" fill="hold"/>
                                        <p:tgtEl>
                                          <p:spTgt spid="2050"/>
                                        </p:tgtEl>
                                        <p:attrNameLst>
                                          <p:attrName>ppt_h</p:attrName>
                                        </p:attrNameLst>
                                      </p:cBhvr>
                                      <p:tavLst>
                                        <p:tav tm="0">
                                          <p:val>
                                            <p:fltVal val="0"/>
                                          </p:val>
                                        </p:tav>
                                        <p:tav tm="100000">
                                          <p:val>
                                            <p:strVal val="#ppt_h"/>
                                          </p:val>
                                        </p:tav>
                                      </p:tavLst>
                                    </p:anim>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116632"/>
            <a:ext cx="8784976" cy="588238"/>
          </a:xfrm>
          <a:prstGeom prst="rect">
            <a:avLst/>
          </a:prstGeom>
          <a:solidFill>
            <a:schemeClr val="accent3">
              <a:lumMod val="40000"/>
              <a:lumOff val="60000"/>
            </a:schemeClr>
          </a:solidFill>
        </p:spPr>
        <p:txBody>
          <a:bodyPr wrap="square">
            <a:spAutoFit/>
          </a:bodyPr>
          <a:lstStyle/>
          <a:p>
            <a:pPr marR="17145" lvl="0" algn="ctr">
              <a:lnSpc>
                <a:spcPct val="150000"/>
              </a:lnSpc>
            </a:pPr>
            <a:r>
              <a:rPr lang="en-US" sz="2400" b="1" dirty="0">
                <a:solidFill>
                  <a:prstClr val="black"/>
                </a:solidFill>
                <a:latin typeface="Comic Sans MS"/>
                <a:ea typeface="Calibri"/>
                <a:cs typeface="Times New Roman"/>
              </a:rPr>
              <a:t>DE BROGLIE’S CONCEPT (DUAL NATURE OF MATTER)</a:t>
            </a:r>
            <a:endParaRPr lang="en-US" dirty="0">
              <a:solidFill>
                <a:prstClr val="black"/>
              </a:solidFill>
              <a:ea typeface="Calibri"/>
              <a:cs typeface="Times New Roman"/>
            </a:endParaRPr>
          </a:p>
        </p:txBody>
      </p:sp>
      <p:sp>
        <p:nvSpPr>
          <p:cNvPr id="3" name="Rectangle 2"/>
          <p:cNvSpPr/>
          <p:nvPr/>
        </p:nvSpPr>
        <p:spPr>
          <a:xfrm>
            <a:off x="193999" y="764704"/>
            <a:ext cx="4372992" cy="50558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Derivation of de-Broglie Equation</a:t>
            </a:r>
            <a:endParaRPr lang="en-US" dirty="0">
              <a:solidFill>
                <a:prstClr val="black"/>
              </a:solidFill>
              <a:ea typeface="Calibri"/>
              <a:cs typeface="Times New Roman"/>
            </a:endParaRPr>
          </a:p>
        </p:txBody>
      </p:sp>
      <p:sp>
        <p:nvSpPr>
          <p:cNvPr id="4" name="Rectangle 3"/>
          <p:cNvSpPr/>
          <p:nvPr/>
        </p:nvSpPr>
        <p:spPr>
          <a:xfrm>
            <a:off x="179513" y="1412776"/>
            <a:ext cx="8770490" cy="880369"/>
          </a:xfrm>
          <a:prstGeom prst="rect">
            <a:avLst/>
          </a:prstGeom>
        </p:spPr>
        <p:txBody>
          <a:bodyPr wrap="square">
            <a:spAutoFit/>
          </a:bodyPr>
          <a:lstStyle/>
          <a:p>
            <a:pPr algn="just">
              <a:lnSpc>
                <a:spcPct val="150000"/>
              </a:lnSpc>
            </a:pPr>
            <a:r>
              <a:rPr lang="en-US" dirty="0">
                <a:ea typeface="Calibri"/>
                <a:cs typeface="Times New Roman"/>
              </a:rPr>
              <a:t>The wavelength of the wave associated with any material particle was calculated by analogy with photon</a:t>
            </a:r>
            <a:r>
              <a:rPr lang="en-US" dirty="0" smtClean="0">
                <a:ea typeface="Calibri"/>
                <a:cs typeface="Times New Roman"/>
              </a:rPr>
              <a:t>.</a:t>
            </a:r>
            <a:endParaRPr lang="en-US" sz="1600" dirty="0">
              <a:ea typeface="Calibri"/>
              <a:cs typeface="Times New Roman"/>
            </a:endParaRPr>
          </a:p>
        </p:txBody>
      </p:sp>
      <mc:AlternateContent xmlns:mc="http://schemas.openxmlformats.org/markup-compatibility/2006" xmlns:a14="http://schemas.microsoft.com/office/drawing/2010/main">
        <mc:Choice Requires="a14">
          <p:sp>
            <p:nvSpPr>
              <p:cNvPr id="5" name="Rectangle 4"/>
              <p:cNvSpPr/>
              <p:nvPr/>
            </p:nvSpPr>
            <p:spPr>
              <a:xfrm>
                <a:off x="175718" y="2293145"/>
                <a:ext cx="8756004" cy="2543325"/>
              </a:xfrm>
              <a:prstGeom prst="rect">
                <a:avLst/>
              </a:prstGeom>
              <a:solidFill>
                <a:schemeClr val="accent6">
                  <a:lumMod val="20000"/>
                  <a:lumOff val="80000"/>
                </a:schemeClr>
              </a:solidFill>
            </p:spPr>
            <p:txBody>
              <a:bodyPr wrap="square">
                <a:spAutoFit/>
              </a:bodyPr>
              <a:lstStyle/>
              <a:p>
                <a:pPr lvl="0" algn="just">
                  <a:lnSpc>
                    <a:spcPct val="150000"/>
                  </a:lnSpc>
                </a:pPr>
                <a:r>
                  <a:rPr lang="en-US" dirty="0">
                    <a:solidFill>
                      <a:prstClr val="black"/>
                    </a:solidFill>
                    <a:ea typeface="Calibri"/>
                    <a:cs typeface="Times New Roman"/>
                  </a:rPr>
                  <a:t>In case of photon, if it is assumed to have wave character,</a:t>
                </a:r>
                <a:r>
                  <a:rPr lang="en-US" sz="1400" dirty="0">
                    <a:solidFill>
                      <a:srgbClr val="4C4C4C"/>
                    </a:solidFill>
                    <a:ea typeface="Calibri"/>
                    <a:cs typeface="Times New Roman"/>
                  </a:rPr>
                  <a:t> </a:t>
                </a:r>
                <a:r>
                  <a:rPr lang="en-US" dirty="0">
                    <a:solidFill>
                      <a:prstClr val="black"/>
                    </a:solidFill>
                    <a:ea typeface="Calibri"/>
                    <a:cs typeface="Times New Roman"/>
                  </a:rPr>
                  <a:t>according to the Planck’s quantum theory its energy </a:t>
                </a:r>
                <a:r>
                  <a:rPr lang="en-US" dirty="0">
                    <a:solidFill>
                      <a:prstClr val="black"/>
                    </a:solidFill>
                    <a:ea typeface="Times New Roman"/>
                    <a:cs typeface="Times New Roman"/>
                  </a:rPr>
                  <a:t>(</a:t>
                </a:r>
                <a14:m>
                  <m:oMath xmlns:m="http://schemas.openxmlformats.org/officeDocument/2006/math">
                    <m:r>
                      <a:rPr lang="en-US" i="1">
                        <a:solidFill>
                          <a:prstClr val="black"/>
                        </a:solidFill>
                        <a:latin typeface="Cambria Math"/>
                        <a:ea typeface="Calibri"/>
                        <a:cs typeface="Times New Roman"/>
                      </a:rPr>
                      <m:t>𝐸</m:t>
                    </m:r>
                  </m:oMath>
                </a14:m>
                <a:r>
                  <a:rPr lang="en-US" dirty="0">
                    <a:solidFill>
                      <a:prstClr val="black"/>
                    </a:solidFill>
                    <a:ea typeface="Times New Roman"/>
                    <a:cs typeface="Times New Roman"/>
                  </a:rPr>
                  <a:t>)</a:t>
                </a:r>
                <a:r>
                  <a:rPr lang="en-US" dirty="0">
                    <a:solidFill>
                      <a:prstClr val="black"/>
                    </a:solidFill>
                    <a:ea typeface="Calibri"/>
                    <a:cs typeface="Times New Roman"/>
                  </a:rPr>
                  <a:t> is given by</a:t>
                </a:r>
                <a:endParaRPr lang="en-US" sz="1600" dirty="0">
                  <a:solidFill>
                    <a:prstClr val="black"/>
                  </a:solidFill>
                  <a:ea typeface="Calibri"/>
                  <a:cs typeface="Times New Roman"/>
                </a:endParaRPr>
              </a:p>
              <a:p>
                <a:pPr lvl="0" algn="just">
                  <a:lnSpc>
                    <a:spcPct val="150000"/>
                  </a:lnSpc>
                </a:pPr>
                <a14:m>
                  <m:oMathPara xmlns:m="http://schemas.openxmlformats.org/officeDocument/2006/math">
                    <m:oMathParaPr>
                      <m:jc m:val="centerGroup"/>
                    </m:oMathParaPr>
                    <m:oMath xmlns:m="http://schemas.openxmlformats.org/officeDocument/2006/math">
                      <m:r>
                        <a:rPr lang="en-US" i="1">
                          <a:solidFill>
                            <a:prstClr val="black"/>
                          </a:solidFill>
                          <a:latin typeface="Cambria Math" pitchFamily="18" charset="0"/>
                          <a:ea typeface="Cambria Math" pitchFamily="18" charset="0"/>
                          <a:cs typeface="Times New Roman"/>
                        </a:rPr>
                        <m:t>𝐸</m:t>
                      </m:r>
                      <m:r>
                        <a:rPr lang="en-US" i="1">
                          <a:solidFill>
                            <a:prstClr val="black"/>
                          </a:solidFill>
                          <a:latin typeface="Cambria Math" pitchFamily="18" charset="0"/>
                          <a:ea typeface="Cambria Math" pitchFamily="18" charset="0"/>
                          <a:cs typeface="Times New Roman"/>
                        </a:rPr>
                        <m:t>=</m:t>
                      </m:r>
                      <m:r>
                        <a:rPr lang="en-US" i="1">
                          <a:solidFill>
                            <a:prstClr val="black"/>
                          </a:solidFill>
                          <a:latin typeface="Cambria Math" pitchFamily="18" charset="0"/>
                          <a:ea typeface="Cambria Math" pitchFamily="18" charset="0"/>
                          <a:cs typeface="Times New Roman"/>
                        </a:rPr>
                        <m:t>h</m:t>
                      </m:r>
                      <m:r>
                        <a:rPr lang="en-US" i="1">
                          <a:solidFill>
                            <a:prstClr val="black"/>
                          </a:solidFill>
                          <a:latin typeface="Cambria Math" pitchFamily="18" charset="0"/>
                          <a:ea typeface="Cambria Math" pitchFamily="18" charset="0"/>
                          <a:cs typeface="Times New Roman"/>
                        </a:rPr>
                        <m:t>𝜈</m:t>
                      </m:r>
                      <m:r>
                        <a:rPr lang="en-US" i="1">
                          <a:solidFill>
                            <a:prstClr val="black"/>
                          </a:solidFill>
                          <a:latin typeface="Cambria Math" pitchFamily="18" charset="0"/>
                          <a:ea typeface="Cambria Math" pitchFamily="18" charset="0"/>
                          <a:cs typeface="Times New Roman"/>
                        </a:rPr>
                        <m:t>=</m:t>
                      </m:r>
                      <m:f>
                        <m:fPr>
                          <m:ctrlPr>
                            <a:rPr lang="en-US" i="1">
                              <a:solidFill>
                                <a:prstClr val="black"/>
                              </a:solidFill>
                              <a:latin typeface="Cambria Math"/>
                              <a:ea typeface="Cambria Math" pitchFamily="18" charset="0"/>
                              <a:cs typeface="Times New Roman"/>
                            </a:rPr>
                          </m:ctrlPr>
                        </m:fPr>
                        <m:num>
                          <m:r>
                            <a:rPr lang="en-US" i="1">
                              <a:solidFill>
                                <a:prstClr val="black"/>
                              </a:solidFill>
                              <a:latin typeface="Cambria Math" pitchFamily="18" charset="0"/>
                              <a:ea typeface="Cambria Math" pitchFamily="18" charset="0"/>
                              <a:cs typeface="Times New Roman"/>
                            </a:rPr>
                            <m:t>h𝑐</m:t>
                          </m:r>
                        </m:num>
                        <m:den>
                          <m:r>
                            <a:rPr lang="en-US" i="1">
                              <a:solidFill>
                                <a:prstClr val="black"/>
                              </a:solidFill>
                              <a:latin typeface="Cambria Math" pitchFamily="18" charset="0"/>
                              <a:ea typeface="Cambria Math" pitchFamily="18" charset="0"/>
                              <a:cs typeface="Times New Roman"/>
                            </a:rPr>
                            <m:t>𝜆</m:t>
                          </m:r>
                        </m:den>
                      </m:f>
                      <m:r>
                        <a:rPr lang="en-US" i="1">
                          <a:solidFill>
                            <a:prstClr val="black"/>
                          </a:solidFill>
                          <a:latin typeface="Cambria Math" pitchFamily="18" charset="0"/>
                          <a:ea typeface="Cambria Math" pitchFamily="18" charset="0"/>
                          <a:cs typeface="Times New Roman"/>
                        </a:rPr>
                        <m:t>−−−−−(</m:t>
                      </m:r>
                      <m:r>
                        <a:rPr lang="en-US" b="1" i="1">
                          <a:solidFill>
                            <a:prstClr val="black"/>
                          </a:solidFill>
                          <a:latin typeface="Cambria Math" pitchFamily="18" charset="0"/>
                          <a:ea typeface="Cambria Math" pitchFamily="18" charset="0"/>
                          <a:cs typeface="Times New Roman"/>
                        </a:rPr>
                        <m:t>𝟏</m:t>
                      </m:r>
                      <m:r>
                        <a:rPr lang="en-US" i="1">
                          <a:solidFill>
                            <a:prstClr val="black"/>
                          </a:solidFill>
                          <a:latin typeface="Cambria Math" pitchFamily="18" charset="0"/>
                          <a:ea typeface="Cambria Math" pitchFamily="18" charset="0"/>
                          <a:cs typeface="Times New Roman"/>
                        </a:rPr>
                        <m:t>)</m:t>
                      </m:r>
                    </m:oMath>
                  </m:oMathPara>
                </a14:m>
                <a:endParaRPr lang="en-US" sz="1600" dirty="0">
                  <a:solidFill>
                    <a:prstClr val="black"/>
                  </a:solidFill>
                  <a:latin typeface="Cambria Math" pitchFamily="18" charset="0"/>
                  <a:ea typeface="Cambria Math" pitchFamily="18" charset="0"/>
                  <a:cs typeface="Times New Roman"/>
                </a:endParaRPr>
              </a:p>
              <a:p>
                <a:pPr lvl="0" algn="just">
                  <a:lnSpc>
                    <a:spcPct val="150000"/>
                  </a:lnSpc>
                </a:pPr>
                <a:r>
                  <a:rPr lang="en-US" dirty="0">
                    <a:solidFill>
                      <a:prstClr val="black"/>
                    </a:solidFill>
                    <a:ea typeface="Calibri"/>
                    <a:cs typeface="Times New Roman"/>
                  </a:rPr>
                  <a:t>where, </a:t>
                </a:r>
                <a14:m>
                  <m:oMath xmlns:m="http://schemas.openxmlformats.org/officeDocument/2006/math">
                    <m:r>
                      <a:rPr lang="en-US" i="1">
                        <a:solidFill>
                          <a:prstClr val="black"/>
                        </a:solidFill>
                        <a:latin typeface="Cambria Math"/>
                        <a:ea typeface="Calibri"/>
                        <a:cs typeface="Times New Roman"/>
                      </a:rPr>
                      <m:t>h</m:t>
                    </m:r>
                  </m:oMath>
                </a14:m>
                <a:r>
                  <a:rPr lang="en-US" dirty="0">
                    <a:solidFill>
                      <a:prstClr val="black"/>
                    </a:solidFill>
                    <a:ea typeface="Times New Roman"/>
                    <a:cs typeface="Times New Roman"/>
                  </a:rPr>
                  <a:t> = </a:t>
                </a:r>
                <a:r>
                  <a:rPr lang="en-US" dirty="0">
                    <a:solidFill>
                      <a:prstClr val="black"/>
                    </a:solidFill>
                    <a:ea typeface="Calibri"/>
                    <a:cs typeface="Times New Roman"/>
                  </a:rPr>
                  <a:t>Planck’s constant, </a:t>
                </a:r>
                <a14:m>
                  <m:oMath xmlns:m="http://schemas.openxmlformats.org/officeDocument/2006/math">
                    <m:r>
                      <a:rPr lang="en-US" i="1">
                        <a:solidFill>
                          <a:prstClr val="black"/>
                        </a:solidFill>
                        <a:latin typeface="Cambria Math"/>
                        <a:ea typeface="Calibri"/>
                        <a:cs typeface="Times New Roman"/>
                      </a:rPr>
                      <m:t>𝜈</m:t>
                    </m:r>
                  </m:oMath>
                </a14:m>
                <a:r>
                  <a:rPr lang="en-US" dirty="0">
                    <a:solidFill>
                      <a:prstClr val="black"/>
                    </a:solidFill>
                    <a:ea typeface="Times New Roman"/>
                    <a:cs typeface="Times New Roman"/>
                  </a:rPr>
                  <a:t> </a:t>
                </a:r>
                <a:r>
                  <a:rPr lang="en-US" dirty="0">
                    <a:solidFill>
                      <a:prstClr val="black"/>
                    </a:solidFill>
                    <a:ea typeface="Calibri"/>
                    <a:cs typeface="Times New Roman"/>
                  </a:rPr>
                  <a:t>= frequency of photon, </a:t>
                </a:r>
                <a14:m>
                  <m:oMath xmlns:m="http://schemas.openxmlformats.org/officeDocument/2006/math">
                    <m:r>
                      <a:rPr lang="en-US" i="1">
                        <a:solidFill>
                          <a:prstClr val="black"/>
                        </a:solidFill>
                        <a:latin typeface="Cambria Math"/>
                        <a:ea typeface="Calibri"/>
                        <a:cs typeface="Times New Roman"/>
                      </a:rPr>
                      <m:t>𝑐</m:t>
                    </m:r>
                  </m:oMath>
                </a14:m>
                <a:r>
                  <a:rPr lang="en-US" dirty="0">
                    <a:solidFill>
                      <a:prstClr val="black"/>
                    </a:solidFill>
                    <a:ea typeface="Times New Roman"/>
                    <a:cs typeface="Times New Roman"/>
                  </a:rPr>
                  <a:t> </a:t>
                </a:r>
                <a:r>
                  <a:rPr lang="en-US" dirty="0">
                    <a:solidFill>
                      <a:prstClr val="black"/>
                    </a:solidFill>
                    <a:ea typeface="Calibri"/>
                    <a:cs typeface="Times New Roman"/>
                  </a:rPr>
                  <a:t>= velocity of photon, </a:t>
                </a:r>
                <a14:m>
                  <m:oMath xmlns:m="http://schemas.openxmlformats.org/officeDocument/2006/math">
                    <m:r>
                      <a:rPr lang="en-US" i="1">
                        <a:solidFill>
                          <a:prstClr val="black"/>
                        </a:solidFill>
                        <a:latin typeface="Cambria Math"/>
                        <a:ea typeface="Calibri"/>
                        <a:cs typeface="Times New Roman"/>
                      </a:rPr>
                      <m:t>𝜆</m:t>
                    </m:r>
                  </m:oMath>
                </a14:m>
                <a:r>
                  <a:rPr lang="en-US" dirty="0">
                    <a:solidFill>
                      <a:prstClr val="black"/>
                    </a:solidFill>
                    <a:ea typeface="Calibri"/>
                    <a:cs typeface="Times New Roman"/>
                  </a:rPr>
                  <a:t> = wavelength of photon</a:t>
                </a:r>
                <a:r>
                  <a:rPr lang="en-US" dirty="0" smtClean="0">
                    <a:solidFill>
                      <a:prstClr val="black"/>
                    </a:solidFill>
                    <a:ea typeface="Calibri"/>
                    <a:cs typeface="Times New Roman"/>
                  </a:rPr>
                  <a:t>.</a:t>
                </a:r>
                <a:endParaRPr lang="en-US" sz="1600" dirty="0">
                  <a:solidFill>
                    <a:prstClr val="black"/>
                  </a:solidFill>
                  <a:ea typeface="Calibri"/>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175718" y="2293145"/>
                <a:ext cx="8756004" cy="2543325"/>
              </a:xfrm>
              <a:prstGeom prst="rect">
                <a:avLst/>
              </a:prstGeom>
              <a:blipFill rotWithShape="1">
                <a:blip r:embed="rId2"/>
                <a:stretch>
                  <a:fillRect l="-627" r="-1114" b="-11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68475" y="4836470"/>
                <a:ext cx="8770490" cy="1754326"/>
              </a:xfrm>
              <a:prstGeom prst="rect">
                <a:avLst/>
              </a:prstGeom>
              <a:solidFill>
                <a:schemeClr val="accent5">
                  <a:lumMod val="20000"/>
                  <a:lumOff val="80000"/>
                </a:schemeClr>
              </a:solidFill>
            </p:spPr>
            <p:txBody>
              <a:bodyPr wrap="square">
                <a:spAutoFit/>
              </a:bodyPr>
              <a:lstStyle/>
              <a:p>
                <a:pPr lvl="0" algn="just">
                  <a:lnSpc>
                    <a:spcPct val="150000"/>
                  </a:lnSpc>
                </a:pPr>
                <a:r>
                  <a:rPr lang="en-US" dirty="0">
                    <a:solidFill>
                      <a:prstClr val="black"/>
                    </a:solidFill>
                    <a:ea typeface="Calibri"/>
                    <a:cs typeface="Times New Roman"/>
                  </a:rPr>
                  <a:t>If the photon is supposed to have particle character, thus a photon possesses mass (rest mass is zero), then according to the theory of relatively, its energy (</a:t>
                </a:r>
                <a14:m>
                  <m:oMath xmlns:m="http://schemas.openxmlformats.org/officeDocument/2006/math">
                    <m:r>
                      <a:rPr lang="en-US" i="1">
                        <a:solidFill>
                          <a:prstClr val="black"/>
                        </a:solidFill>
                        <a:latin typeface="Cambria Math"/>
                        <a:ea typeface="Calibri"/>
                        <a:cs typeface="Times New Roman"/>
                      </a:rPr>
                      <m:t>𝐸</m:t>
                    </m:r>
                  </m:oMath>
                </a14:m>
                <a:r>
                  <a:rPr lang="en-US" dirty="0">
                    <a:solidFill>
                      <a:prstClr val="black"/>
                    </a:solidFill>
                    <a:ea typeface="Calibri"/>
                    <a:cs typeface="Times New Roman"/>
                  </a:rPr>
                  <a:t>) is given by</a:t>
                </a:r>
                <a:endParaRPr lang="en-US" sz="1600" dirty="0">
                  <a:solidFill>
                    <a:prstClr val="black"/>
                  </a:solidFill>
                  <a:ea typeface="Calibri"/>
                  <a:cs typeface="Times New Roman"/>
                </a:endParaRPr>
              </a:p>
              <a:p>
                <a:pPr lvl="0" algn="just">
                  <a:lnSpc>
                    <a:spcPct val="150000"/>
                  </a:lnSpc>
                </a:pPr>
                <a14:m>
                  <m:oMathPara xmlns:m="http://schemas.openxmlformats.org/officeDocument/2006/math">
                    <m:oMathParaPr>
                      <m:jc m:val="centerGroup"/>
                    </m:oMathParaPr>
                    <m:oMath xmlns:m="http://schemas.openxmlformats.org/officeDocument/2006/math">
                      <m:r>
                        <a:rPr lang="en-US" i="1">
                          <a:solidFill>
                            <a:prstClr val="black"/>
                          </a:solidFill>
                          <a:latin typeface="Cambria Math"/>
                          <a:ea typeface="Calibri"/>
                          <a:cs typeface="Times New Roman"/>
                        </a:rPr>
                        <m:t>𝐸</m:t>
                      </m:r>
                      <m:r>
                        <a:rPr lang="en-US" i="1">
                          <a:solidFill>
                            <a:prstClr val="black"/>
                          </a:solidFill>
                          <a:latin typeface="Cambria Math"/>
                          <a:ea typeface="Calibri"/>
                          <a:cs typeface="Times New Roman"/>
                        </a:rPr>
                        <m:t>=</m:t>
                      </m:r>
                      <m:r>
                        <a:rPr lang="en-US" i="1">
                          <a:solidFill>
                            <a:prstClr val="black"/>
                          </a:solidFill>
                          <a:latin typeface="Cambria Math"/>
                          <a:ea typeface="Calibri"/>
                          <a:cs typeface="Times New Roman"/>
                        </a:rPr>
                        <m:t>𝑚</m:t>
                      </m:r>
                      <m:sSup>
                        <m:sSupPr>
                          <m:ctrlPr>
                            <a:rPr lang="en-US" i="1">
                              <a:solidFill>
                                <a:prstClr val="black"/>
                              </a:solidFill>
                              <a:latin typeface="Cambria Math"/>
                              <a:ea typeface="Calibri"/>
                              <a:cs typeface="Times New Roman"/>
                            </a:rPr>
                          </m:ctrlPr>
                        </m:sSupPr>
                        <m:e>
                          <m:r>
                            <a:rPr lang="en-US" i="1">
                              <a:solidFill>
                                <a:prstClr val="black"/>
                              </a:solidFill>
                              <a:latin typeface="Cambria Math"/>
                              <a:ea typeface="Calibri"/>
                              <a:cs typeface="Times New Roman"/>
                            </a:rPr>
                            <m:t>𝑐</m:t>
                          </m:r>
                        </m:e>
                        <m:sup>
                          <m:r>
                            <a:rPr lang="en-US" i="1">
                              <a:solidFill>
                                <a:prstClr val="black"/>
                              </a:solidFill>
                              <a:latin typeface="Cambria Math"/>
                              <a:ea typeface="Calibri"/>
                              <a:cs typeface="Times New Roman"/>
                            </a:rPr>
                            <m:t>2</m:t>
                          </m:r>
                        </m:sup>
                      </m:sSup>
                      <m:r>
                        <a:rPr lang="en-US" i="1">
                          <a:solidFill>
                            <a:prstClr val="black"/>
                          </a:solidFill>
                          <a:latin typeface="Cambria Math"/>
                          <a:ea typeface="Calibri"/>
                          <a:cs typeface="Times New Roman"/>
                        </a:rPr>
                        <m:t>−−−−−(</m:t>
                      </m:r>
                      <m:r>
                        <a:rPr lang="en-US" b="1" i="1">
                          <a:solidFill>
                            <a:prstClr val="black"/>
                          </a:solidFill>
                          <a:latin typeface="Cambria Math"/>
                          <a:ea typeface="Calibri"/>
                          <a:cs typeface="Times New Roman"/>
                        </a:rPr>
                        <m:t>𝟐</m:t>
                      </m:r>
                      <m:r>
                        <a:rPr lang="en-US" i="1">
                          <a:solidFill>
                            <a:prstClr val="black"/>
                          </a:solidFill>
                          <a:latin typeface="Cambria Math"/>
                          <a:ea typeface="Calibri"/>
                          <a:cs typeface="Times New Roman"/>
                        </a:rPr>
                        <m:t>)</m:t>
                      </m:r>
                    </m:oMath>
                  </m:oMathPara>
                </a14:m>
                <a:endParaRPr lang="en-US" sz="1600" dirty="0">
                  <a:solidFill>
                    <a:prstClr val="black"/>
                  </a:solidFill>
                  <a:ea typeface="Calibri"/>
                  <a:cs typeface="Times New Roman"/>
                </a:endParaRPr>
              </a:p>
              <a:p>
                <a:pPr lvl="0" algn="just">
                  <a:lnSpc>
                    <a:spcPct val="150000"/>
                  </a:lnSpc>
                </a:pPr>
                <a:r>
                  <a:rPr lang="en-US" dirty="0">
                    <a:solidFill>
                      <a:prstClr val="black"/>
                    </a:solidFill>
                    <a:ea typeface="Calibri"/>
                    <a:cs typeface="Times New Roman"/>
                  </a:rPr>
                  <a:t>where, </a:t>
                </a:r>
                <a14:m>
                  <m:oMath xmlns:m="http://schemas.openxmlformats.org/officeDocument/2006/math">
                    <m:r>
                      <a:rPr lang="en-US" i="1">
                        <a:solidFill>
                          <a:prstClr val="black"/>
                        </a:solidFill>
                        <a:latin typeface="Cambria Math"/>
                        <a:ea typeface="Calibri"/>
                        <a:cs typeface="Times New Roman"/>
                      </a:rPr>
                      <m:t>𝑚</m:t>
                    </m:r>
                  </m:oMath>
                </a14:m>
                <a:r>
                  <a:rPr lang="en-US" dirty="0">
                    <a:solidFill>
                      <a:prstClr val="black"/>
                    </a:solidFill>
                    <a:ea typeface="Calibri"/>
                    <a:cs typeface="Times New Roman"/>
                  </a:rPr>
                  <a:t> = mass of photon, </a:t>
                </a:r>
                <a14:m>
                  <m:oMath xmlns:m="http://schemas.openxmlformats.org/officeDocument/2006/math">
                    <m:r>
                      <a:rPr lang="en-US" i="1">
                        <a:solidFill>
                          <a:prstClr val="black"/>
                        </a:solidFill>
                        <a:latin typeface="Cambria Math"/>
                        <a:ea typeface="Calibri"/>
                        <a:cs typeface="Times New Roman"/>
                      </a:rPr>
                      <m:t>𝑐</m:t>
                    </m:r>
                  </m:oMath>
                </a14:m>
                <a:r>
                  <a:rPr lang="en-US" dirty="0">
                    <a:solidFill>
                      <a:prstClr val="black"/>
                    </a:solidFill>
                    <a:ea typeface="Calibri"/>
                    <a:cs typeface="Times New Roman"/>
                  </a:rPr>
                  <a:t> = velocity of photon.</a:t>
                </a:r>
                <a:endParaRPr lang="en-US" sz="1600" dirty="0">
                  <a:solidFill>
                    <a:prstClr val="black"/>
                  </a:solidFill>
                  <a:ea typeface="Calibri"/>
                  <a:cs typeface="Times New Roman"/>
                </a:endParaRPr>
              </a:p>
            </p:txBody>
          </p:sp>
        </mc:Choice>
        <mc:Fallback xmlns="">
          <p:sp>
            <p:nvSpPr>
              <p:cNvPr id="6" name="Rectangle 5"/>
              <p:cNvSpPr>
                <a:spLocks noRot="1" noChangeAspect="1" noMove="1" noResize="1" noEditPoints="1" noAdjustHandles="1" noChangeArrowheads="1" noChangeShapeType="1" noTextEdit="1"/>
              </p:cNvSpPr>
              <p:nvPr/>
            </p:nvSpPr>
            <p:spPr>
              <a:xfrm>
                <a:off x="168475" y="4836470"/>
                <a:ext cx="8770490" cy="1754326"/>
              </a:xfrm>
              <a:prstGeom prst="rect">
                <a:avLst/>
              </a:prstGeom>
              <a:blipFill rotWithShape="1">
                <a:blip r:embed="rId3"/>
                <a:stretch>
                  <a:fillRect l="-626" r="-1182" b="-2083"/>
                </a:stretch>
              </a:blipFill>
            </p:spPr>
            <p:txBody>
              <a:bodyPr/>
              <a:lstStyle/>
              <a:p>
                <a:r>
                  <a:rPr lang="en-US">
                    <a:noFill/>
                  </a:rPr>
                  <a:t> </a:t>
                </a:r>
              </a:p>
            </p:txBody>
          </p:sp>
        </mc:Fallback>
      </mc:AlternateContent>
    </p:spTree>
    <p:extLst>
      <p:ext uri="{BB962C8B-B14F-4D97-AF65-F5344CB8AC3E}">
        <p14:creationId xmlns:p14="http://schemas.microsoft.com/office/powerpoint/2010/main" val="287324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99" y="116632"/>
            <a:ext cx="5304337" cy="553998"/>
          </a:xfrm>
          <a:prstGeom prst="rect">
            <a:avLst/>
          </a:prstGeom>
          <a:solidFill>
            <a:srgbClr val="FFFF00"/>
          </a:solidFill>
        </p:spPr>
        <p:txBody>
          <a:bodyPr wrap="none">
            <a:spAutoFit/>
          </a:bodyPr>
          <a:lstStyle/>
          <a:p>
            <a:pPr marR="17145" lvl="0">
              <a:lnSpc>
                <a:spcPct val="150000"/>
              </a:lnSpc>
            </a:pPr>
            <a:r>
              <a:rPr lang="en-US" sz="2000" b="1" dirty="0">
                <a:solidFill>
                  <a:prstClr val="black"/>
                </a:solidFill>
                <a:latin typeface="Comic Sans MS"/>
                <a:ea typeface="Calibri"/>
                <a:cs typeface="Times New Roman"/>
              </a:rPr>
              <a:t>Derivation of de-Broglie </a:t>
            </a:r>
            <a:r>
              <a:rPr lang="en-US" sz="2000" b="1" dirty="0" smtClean="0">
                <a:solidFill>
                  <a:prstClr val="black"/>
                </a:solidFill>
                <a:latin typeface="Comic Sans MS"/>
                <a:ea typeface="Calibri"/>
                <a:cs typeface="Times New Roman"/>
              </a:rPr>
              <a:t>Equation (cont.)</a:t>
            </a:r>
            <a:endParaRPr lang="en-US" dirty="0">
              <a:solidFill>
                <a:prstClr val="black"/>
              </a:solidFill>
              <a:ea typeface="Calibri"/>
              <a:cs typeface="Times New Roman"/>
            </a:endParaRPr>
          </a:p>
        </p:txBody>
      </p:sp>
      <mc:AlternateContent xmlns:mc="http://schemas.openxmlformats.org/markup-compatibility/2006" xmlns:a14="http://schemas.microsoft.com/office/drawing/2010/main">
        <mc:Choice Requires="a14">
          <p:sp>
            <p:nvSpPr>
              <p:cNvPr id="3" name="Rectangle 2"/>
              <p:cNvSpPr/>
              <p:nvPr/>
            </p:nvSpPr>
            <p:spPr>
              <a:xfrm>
                <a:off x="193998" y="836712"/>
                <a:ext cx="8770489" cy="5308826"/>
              </a:xfrm>
              <a:prstGeom prst="rect">
                <a:avLst/>
              </a:prstGeom>
            </p:spPr>
            <p:txBody>
              <a:bodyPr wrap="square">
                <a:spAutoFit/>
              </a:bodyPr>
              <a:lstStyle/>
              <a:p>
                <a:r>
                  <a:rPr lang="en-US" dirty="0"/>
                  <a:t>From (</a:t>
                </a:r>
                <a:r>
                  <a:rPr lang="en-US" b="1" dirty="0"/>
                  <a:t>1</a:t>
                </a:r>
                <a:r>
                  <a:rPr lang="en-US" dirty="0"/>
                  <a:t>) and (</a:t>
                </a:r>
                <a:r>
                  <a:rPr lang="en-US" b="1" dirty="0"/>
                  <a:t>2</a:t>
                </a:r>
                <a:r>
                  <a:rPr lang="en-US" dirty="0"/>
                  <a:t>), we have</a:t>
                </a:r>
              </a:p>
              <a:p>
                <a:pPr/>
                <a14:m>
                  <m:oMathPara xmlns:m="http://schemas.openxmlformats.org/officeDocument/2006/math">
                    <m:oMathParaPr>
                      <m:jc m:val="centerGroup"/>
                    </m:oMathParaPr>
                    <m:oMath xmlns:m="http://schemas.openxmlformats.org/officeDocument/2006/math">
                      <m:r>
                        <a:rPr lang="en-US" i="1">
                          <a:latin typeface="Cambria Math"/>
                        </a:rPr>
                        <m:t>𝑚</m:t>
                      </m:r>
                      <m:r>
                        <a:rPr lang="en-US" i="1">
                          <a:latin typeface="Cambria Math"/>
                        </a:rPr>
                        <m:t>=</m:t>
                      </m:r>
                      <m:f>
                        <m:fPr>
                          <m:ctrlPr>
                            <a:rPr lang="en-US" i="1">
                              <a:latin typeface="Cambria Math"/>
                            </a:rPr>
                          </m:ctrlPr>
                        </m:fPr>
                        <m:num>
                          <m:r>
                            <a:rPr lang="en-US" i="1">
                              <a:latin typeface="Cambria Math"/>
                            </a:rPr>
                            <m:t>h</m:t>
                          </m:r>
                        </m:num>
                        <m:den>
                          <m:r>
                            <a:rPr lang="en-US" i="1">
                              <a:latin typeface="Cambria Math"/>
                            </a:rPr>
                            <m:t>𝑐</m:t>
                          </m:r>
                          <m:r>
                            <a:rPr lang="en-US" i="1">
                              <a:latin typeface="Cambria Math"/>
                            </a:rPr>
                            <m:t>𝜆</m:t>
                          </m:r>
                        </m:den>
                      </m:f>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𝑚𝑐</m:t>
                      </m:r>
                      <m:r>
                        <a:rPr lang="en-US" i="1">
                          <a:latin typeface="Cambria Math"/>
                        </a:rPr>
                        <m:t>=</m:t>
                      </m:r>
                      <m:f>
                        <m:fPr>
                          <m:ctrlPr>
                            <a:rPr lang="en-US" i="1">
                              <a:latin typeface="Cambria Math"/>
                            </a:rPr>
                          </m:ctrlPr>
                        </m:fPr>
                        <m:num>
                          <m:r>
                            <a:rPr lang="en-US" i="1">
                              <a:latin typeface="Cambria Math"/>
                            </a:rPr>
                            <m:t>h</m:t>
                          </m:r>
                        </m:num>
                        <m:den>
                          <m:r>
                            <a:rPr lang="en-US" i="1">
                              <a:latin typeface="Cambria Math"/>
                            </a:rPr>
                            <m:t>𝜆</m:t>
                          </m:r>
                        </m:den>
                      </m:f>
                      <m:r>
                        <a:rPr lang="en-US" i="1">
                          <a:latin typeface="Cambria Math"/>
                        </a:rPr>
                        <m:t>−−−−−(</m:t>
                      </m:r>
                      <m:r>
                        <a:rPr lang="en-US" b="1" i="1">
                          <a:latin typeface="Cambria Math"/>
                        </a:rPr>
                        <m:t>𝟑</m:t>
                      </m:r>
                      <m:r>
                        <a:rPr lang="en-US" i="1">
                          <a:latin typeface="Cambria Math"/>
                        </a:rPr>
                        <m:t>)</m:t>
                      </m:r>
                    </m:oMath>
                  </m:oMathPara>
                </a14:m>
                <a:endParaRPr lang="en-US" dirty="0"/>
              </a:p>
              <a:p>
                <a:r>
                  <a:rPr lang="en-US" dirty="0"/>
                  <a:t>We know that, momentum of photon is given by</a:t>
                </a:r>
              </a:p>
              <a:p>
                <a:pPr/>
                <a14:m>
                  <m:oMathPara xmlns:m="http://schemas.openxmlformats.org/officeDocument/2006/math">
                    <m:oMathParaPr>
                      <m:jc m:val="centerGroup"/>
                    </m:oMathParaPr>
                    <m:oMath xmlns:m="http://schemas.openxmlformats.org/officeDocument/2006/math">
                      <m:r>
                        <a:rPr lang="en-US" i="1">
                          <a:latin typeface="Cambria Math"/>
                        </a:rPr>
                        <m:t>𝑝</m:t>
                      </m:r>
                      <m:r>
                        <a:rPr lang="en-US" i="1">
                          <a:latin typeface="Cambria Math"/>
                        </a:rPr>
                        <m:t>=</m:t>
                      </m:r>
                      <m:r>
                        <a:rPr lang="en-US" i="1">
                          <a:latin typeface="Cambria Math"/>
                        </a:rPr>
                        <m:t>𝑚𝑐</m:t>
                      </m:r>
                    </m:oMath>
                  </m:oMathPara>
                </a14:m>
                <a:endParaRPr lang="en-US" dirty="0"/>
              </a:p>
              <a:p>
                <a:r>
                  <a:rPr lang="en-US" dirty="0"/>
                  <a:t>Therefore (</a:t>
                </a:r>
                <a:r>
                  <a:rPr lang="en-US" b="1" dirty="0"/>
                  <a:t>3</a:t>
                </a:r>
                <a:r>
                  <a:rPr lang="en-US" dirty="0"/>
                  <a:t>) become as</a:t>
                </a:r>
              </a:p>
              <a:p>
                <a:pPr/>
                <a14:m>
                  <m:oMathPara xmlns:m="http://schemas.openxmlformats.org/officeDocument/2006/math">
                    <m:oMathParaPr>
                      <m:jc m:val="centerGroup"/>
                    </m:oMathParaPr>
                    <m:oMath xmlns:m="http://schemas.openxmlformats.org/officeDocument/2006/math">
                      <m:r>
                        <a:rPr lang="en-US" i="1">
                          <a:latin typeface="Cambria Math"/>
                        </a:rPr>
                        <m:t>𝑝</m:t>
                      </m:r>
                      <m:r>
                        <a:rPr lang="en-US" i="1">
                          <a:latin typeface="Cambria Math"/>
                        </a:rPr>
                        <m:t>=</m:t>
                      </m:r>
                      <m:f>
                        <m:fPr>
                          <m:ctrlPr>
                            <a:rPr lang="en-US" i="1">
                              <a:latin typeface="Cambria Math"/>
                            </a:rPr>
                          </m:ctrlPr>
                        </m:fPr>
                        <m:num>
                          <m:r>
                            <a:rPr lang="en-US" i="1">
                              <a:latin typeface="Cambria Math"/>
                            </a:rPr>
                            <m:t>h</m:t>
                          </m:r>
                        </m:num>
                        <m:den>
                          <m:r>
                            <a:rPr lang="en-US" i="1">
                              <a:latin typeface="Cambria Math"/>
                            </a:rPr>
                            <m:t>𝜆</m:t>
                          </m:r>
                        </m:den>
                      </m:f>
                    </m:oMath>
                  </m:oMathPara>
                </a14:m>
                <a:endParaRPr lang="en-US" dirty="0"/>
              </a:p>
              <a:p>
                <a:pPr/>
                <a14:m>
                  <m:oMathPara xmlns:m="http://schemas.openxmlformats.org/officeDocument/2006/math">
                    <m:oMathParaPr>
                      <m:jc m:val="centerGroup"/>
                    </m:oMathParaPr>
                    <m:oMath xmlns:m="http://schemas.openxmlformats.org/officeDocument/2006/math">
                      <m:r>
                        <a:rPr lang="en-US" b="1" i="1">
                          <a:latin typeface="Cambria Math"/>
                        </a:rPr>
                        <m:t>𝝀</m:t>
                      </m:r>
                      <m:r>
                        <a:rPr lang="en-US" b="1" i="1">
                          <a:latin typeface="Cambria Math"/>
                        </a:rPr>
                        <m:t>=</m:t>
                      </m:r>
                      <m:f>
                        <m:fPr>
                          <m:ctrlPr>
                            <a:rPr lang="en-US" b="1" i="1">
                              <a:latin typeface="Cambria Math"/>
                            </a:rPr>
                          </m:ctrlPr>
                        </m:fPr>
                        <m:num>
                          <m:r>
                            <a:rPr lang="en-US" b="1" i="1">
                              <a:latin typeface="Cambria Math"/>
                            </a:rPr>
                            <m:t>𝒉</m:t>
                          </m:r>
                        </m:num>
                        <m:den>
                          <m:r>
                            <a:rPr lang="en-US" b="1" i="1">
                              <a:latin typeface="Cambria Math"/>
                            </a:rPr>
                            <m:t>𝒑</m:t>
                          </m:r>
                        </m:den>
                      </m:f>
                    </m:oMath>
                  </m:oMathPara>
                </a14:m>
                <a:endParaRPr lang="en-US" dirty="0"/>
              </a:p>
              <a:p>
                <a:pPr algn="just"/>
                <a:r>
                  <a:rPr lang="en-US" dirty="0"/>
                  <a:t>If instead of a photon, we consider a material particle of mass </a:t>
                </a:r>
                <a14:m>
                  <m:oMath xmlns:m="http://schemas.openxmlformats.org/officeDocument/2006/math">
                    <m:r>
                      <a:rPr lang="en-US" i="1">
                        <a:latin typeface="Cambria Math"/>
                      </a:rPr>
                      <m:t>𝑚</m:t>
                    </m:r>
                  </m:oMath>
                </a14:m>
                <a:r>
                  <a:rPr lang="en-US" dirty="0"/>
                  <a:t> moving with velocity </a:t>
                </a:r>
                <a14:m>
                  <m:oMath xmlns:m="http://schemas.openxmlformats.org/officeDocument/2006/math">
                    <m:r>
                      <a:rPr lang="en-US" i="1">
                        <a:latin typeface="Cambria Math"/>
                      </a:rPr>
                      <m:t>𝑣</m:t>
                    </m:r>
                  </m:oMath>
                </a14:m>
                <a:r>
                  <a:rPr lang="en-US" dirty="0"/>
                  <a:t>, then the momentum of the particle, </a:t>
                </a:r>
                <a14:m>
                  <m:oMath xmlns:m="http://schemas.openxmlformats.org/officeDocument/2006/math">
                    <m:r>
                      <a:rPr lang="en-US" i="1">
                        <a:latin typeface="Cambria Math"/>
                      </a:rPr>
                      <m:t>𝑝</m:t>
                    </m:r>
                    <m:r>
                      <a:rPr lang="en-US" i="1">
                        <a:latin typeface="Cambria Math"/>
                      </a:rPr>
                      <m:t>=</m:t>
                    </m:r>
                    <m:r>
                      <a:rPr lang="en-US" i="1">
                        <a:latin typeface="Cambria Math"/>
                      </a:rPr>
                      <m:t>𝑚𝑣</m:t>
                    </m:r>
                  </m:oMath>
                </a14:m>
                <a:r>
                  <a:rPr lang="en-US" dirty="0"/>
                  <a:t>. Therefore, the wavelength of the wave associated with this moving particle is given by:</a:t>
                </a:r>
              </a:p>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𝝀</m:t>
                      </m:r>
                      <m:r>
                        <a:rPr lang="en-US" i="1">
                          <a:solidFill>
                            <a:srgbClr val="FF0000"/>
                          </a:solidFill>
                          <a:latin typeface="Cambria Math"/>
                        </a:rPr>
                        <m:t>=</m:t>
                      </m:r>
                      <m:f>
                        <m:fPr>
                          <m:ctrlPr>
                            <a:rPr lang="en-US" i="1">
                              <a:solidFill>
                                <a:srgbClr val="FF0000"/>
                              </a:solidFill>
                              <a:latin typeface="Cambria Math"/>
                            </a:rPr>
                          </m:ctrlPr>
                        </m:fPr>
                        <m:num>
                          <m:r>
                            <a:rPr lang="en-US" i="1">
                              <a:solidFill>
                                <a:srgbClr val="FF0000"/>
                              </a:solidFill>
                              <a:latin typeface="Cambria Math"/>
                            </a:rPr>
                            <m:t>h</m:t>
                          </m:r>
                        </m:num>
                        <m:den>
                          <m:r>
                            <a:rPr lang="en-US" i="1">
                              <a:solidFill>
                                <a:srgbClr val="FF0000"/>
                              </a:solidFill>
                              <a:latin typeface="Cambria Math"/>
                            </a:rPr>
                            <m:t>𝑚𝑣</m:t>
                          </m:r>
                        </m:den>
                      </m:f>
                      <m:r>
                        <a:rPr lang="en-US" b="1" i="1">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rPr>
                            <m:t>𝒉</m:t>
                          </m:r>
                        </m:num>
                        <m:den>
                          <m:r>
                            <a:rPr lang="en-US" b="1" i="1">
                              <a:solidFill>
                                <a:srgbClr val="FF0000"/>
                              </a:solidFill>
                              <a:latin typeface="Cambria Math"/>
                            </a:rPr>
                            <m:t>𝒑</m:t>
                          </m:r>
                        </m:den>
                      </m:f>
                    </m:oMath>
                  </m:oMathPara>
                </a14:m>
                <a:endParaRPr lang="en-US" dirty="0">
                  <a:solidFill>
                    <a:srgbClr val="FF0000"/>
                  </a:solidFill>
                </a:endParaRPr>
              </a:p>
              <a:p>
                <a:r>
                  <a:rPr lang="en-US" dirty="0"/>
                  <a:t>But, here </a:t>
                </a:r>
                <a14:m>
                  <m:oMath xmlns:m="http://schemas.openxmlformats.org/officeDocument/2006/math">
                    <m:r>
                      <a:rPr lang="en-US" i="1">
                        <a:latin typeface="Cambria Math"/>
                      </a:rPr>
                      <m:t>𝑝</m:t>
                    </m:r>
                    <m:r>
                      <a:rPr lang="en-US" i="1">
                        <a:latin typeface="Cambria Math"/>
                      </a:rPr>
                      <m:t>=</m:t>
                    </m:r>
                    <m:r>
                      <a:rPr lang="en-US" i="1">
                        <a:latin typeface="Cambria Math"/>
                      </a:rPr>
                      <m:t>𝑚𝑣</m:t>
                    </m:r>
                  </m:oMath>
                </a14:m>
                <a:endParaRPr lang="en-US" dirty="0"/>
              </a:p>
              <a:p>
                <a:r>
                  <a:rPr lang="en-US" dirty="0"/>
                  <a:t>This wavelength </a:t>
                </a:r>
                <a14:m>
                  <m:oMath xmlns:m="http://schemas.openxmlformats.org/officeDocument/2006/math">
                    <m:r>
                      <a:rPr lang="en-US" i="1">
                        <a:latin typeface="Cambria Math"/>
                      </a:rPr>
                      <m:t>𝜆</m:t>
                    </m:r>
                  </m:oMath>
                </a14:m>
                <a:r>
                  <a:rPr lang="en-US" dirty="0"/>
                  <a:t> is called de-Broglie wavelength.</a:t>
                </a:r>
              </a:p>
            </p:txBody>
          </p:sp>
        </mc:Choice>
        <mc:Fallback xmlns="">
          <p:sp>
            <p:nvSpPr>
              <p:cNvPr id="3" name="Rectangle 2"/>
              <p:cNvSpPr>
                <a:spLocks noRot="1" noChangeAspect="1" noMove="1" noResize="1" noEditPoints="1" noAdjustHandles="1" noChangeArrowheads="1" noChangeShapeType="1" noTextEdit="1"/>
              </p:cNvSpPr>
              <p:nvPr/>
            </p:nvSpPr>
            <p:spPr>
              <a:xfrm>
                <a:off x="193998" y="836712"/>
                <a:ext cx="8770489" cy="5308826"/>
              </a:xfrm>
              <a:prstGeom prst="rect">
                <a:avLst/>
              </a:prstGeom>
              <a:blipFill rotWithShape="1">
                <a:blip r:embed="rId2"/>
                <a:stretch>
                  <a:fillRect l="-625" t="-574" r="-1181" b="-918"/>
                </a:stretch>
              </a:blipFill>
            </p:spPr>
            <p:txBody>
              <a:bodyPr/>
              <a:lstStyle/>
              <a:p>
                <a:r>
                  <a:rPr lang="en-US">
                    <a:noFill/>
                  </a:rPr>
                  <a:t> </a:t>
                </a:r>
              </a:p>
            </p:txBody>
          </p:sp>
        </mc:Fallback>
      </mc:AlternateContent>
    </p:spTree>
    <p:extLst>
      <p:ext uri="{BB962C8B-B14F-4D97-AF65-F5344CB8AC3E}">
        <p14:creationId xmlns:p14="http://schemas.microsoft.com/office/powerpoint/2010/main" val="39810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500"/>
                                        <p:tgtEl>
                                          <p:spTgt spid="3">
                                            <p:txEl>
                                              <p:pRg st="10" end="10"/>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Effect transition="in" filter="fade">
                                      <p:cBhvr>
                                        <p:cTn id="8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6936"/>
            <a:ext cx="8712968" cy="657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937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98" y="116632"/>
            <a:ext cx="1696298" cy="507831"/>
          </a:xfrm>
          <a:prstGeom prst="rect">
            <a:avLst/>
          </a:prstGeom>
          <a:solidFill>
            <a:srgbClr val="FFFF00"/>
          </a:solidFill>
        </p:spPr>
        <p:txBody>
          <a:bodyPr wrap="none">
            <a:spAutoFit/>
          </a:bodyPr>
          <a:lstStyle/>
          <a:p>
            <a:pPr algn="just">
              <a:lnSpc>
                <a:spcPct val="150000"/>
              </a:lnSpc>
            </a:pPr>
            <a:r>
              <a:rPr lang="en-US" b="1" dirty="0">
                <a:latin typeface="Comic Sans MS"/>
                <a:ea typeface="Calibri"/>
                <a:cs typeface="Times New Roman"/>
              </a:rPr>
              <a:t>Special Cases</a:t>
            </a:r>
            <a:endParaRPr lang="en-US" sz="1600" dirty="0">
              <a:ea typeface="Calibri"/>
              <a:cs typeface="Times New Roman"/>
            </a:endParaRPr>
          </a:p>
        </p:txBody>
      </p:sp>
      <mc:AlternateContent xmlns:mc="http://schemas.openxmlformats.org/markup-compatibility/2006" xmlns:a14="http://schemas.microsoft.com/office/drawing/2010/main">
        <mc:Choice Requires="a14">
          <p:sp>
            <p:nvSpPr>
              <p:cNvPr id="3" name="Rectangle 2"/>
              <p:cNvSpPr/>
              <p:nvPr/>
            </p:nvSpPr>
            <p:spPr>
              <a:xfrm>
                <a:off x="139398" y="692696"/>
                <a:ext cx="8897098" cy="2205540"/>
              </a:xfrm>
              <a:prstGeom prst="rect">
                <a:avLst/>
              </a:prstGeom>
              <a:solidFill>
                <a:schemeClr val="accent5">
                  <a:lumMod val="20000"/>
                  <a:lumOff val="80000"/>
                </a:schemeClr>
              </a:solidFill>
            </p:spPr>
            <p:txBody>
              <a:bodyPr wrap="square">
                <a:spAutoFit/>
              </a:bodyPr>
              <a:lstStyle/>
              <a:p>
                <a:pPr>
                  <a:lnSpc>
                    <a:spcPct val="150000"/>
                  </a:lnSpc>
                </a:pPr>
                <a:r>
                  <a:rPr lang="en-US" b="1" dirty="0">
                    <a:latin typeface="Comic Sans MS" pitchFamily="66" charset="0"/>
                  </a:rPr>
                  <a:t>De-Broglie wavelength for material particle:</a:t>
                </a:r>
                <a:endParaRPr lang="en-US" dirty="0">
                  <a:latin typeface="Comic Sans MS" pitchFamily="66" charset="0"/>
                </a:endParaRPr>
              </a:p>
              <a:p>
                <a:pPr>
                  <a:lnSpc>
                    <a:spcPct val="150000"/>
                  </a:lnSpc>
                </a:pPr>
                <a14:m>
                  <m:oMathPara xmlns:m="http://schemas.openxmlformats.org/officeDocument/2006/math">
                    <m:oMathParaPr>
                      <m:jc m:val="centerGroup"/>
                    </m:oMathParaPr>
                    <m:oMath xmlns:m="http://schemas.openxmlformats.org/officeDocument/2006/math">
                      <m:r>
                        <a:rPr lang="en-US" i="1">
                          <a:latin typeface="Cambria Math"/>
                        </a:rPr>
                        <m:t>𝜆</m:t>
                      </m:r>
                      <m:r>
                        <a:rPr lang="en-US" i="1">
                          <a:latin typeface="Cambria Math"/>
                        </a:rPr>
                        <m:t>=</m:t>
                      </m:r>
                      <m:f>
                        <m:fPr>
                          <m:ctrlPr>
                            <a:rPr lang="en-US" i="1">
                              <a:latin typeface="Cambria Math"/>
                            </a:rPr>
                          </m:ctrlPr>
                        </m:fPr>
                        <m:num>
                          <m:r>
                            <a:rPr lang="en-US" i="1">
                              <a:latin typeface="Cambria Math"/>
                            </a:rPr>
                            <m:t>h</m:t>
                          </m:r>
                        </m:num>
                        <m:den>
                          <m:rad>
                            <m:radPr>
                              <m:degHide m:val="on"/>
                              <m:ctrlPr>
                                <a:rPr lang="en-US" i="1">
                                  <a:latin typeface="Cambria Math"/>
                                </a:rPr>
                              </m:ctrlPr>
                            </m:radPr>
                            <m:deg/>
                            <m:e>
                              <m:r>
                                <a:rPr lang="en-US" i="1">
                                  <a:latin typeface="Cambria Math"/>
                                </a:rPr>
                                <m:t>2</m:t>
                              </m:r>
                              <m:r>
                                <a:rPr lang="en-US" i="1">
                                  <a:latin typeface="Cambria Math"/>
                                </a:rPr>
                                <m:t>𝑚𝐸</m:t>
                              </m:r>
                            </m:e>
                          </m:rad>
                        </m:den>
                      </m:f>
                    </m:oMath>
                  </m:oMathPara>
                </a14:m>
                <a:endParaRPr lang="en-US" dirty="0"/>
              </a:p>
              <a:p>
                <a:pPr>
                  <a:lnSpc>
                    <a:spcPct val="150000"/>
                  </a:lnSpc>
                </a:pPr>
                <a:r>
                  <a:rPr lang="en-US" dirty="0"/>
                  <a:t>where, </a:t>
                </a:r>
                <a14:m>
                  <m:oMath xmlns:m="http://schemas.openxmlformats.org/officeDocument/2006/math">
                    <m:r>
                      <a:rPr lang="en-US" i="1">
                        <a:latin typeface="Cambria Math"/>
                      </a:rPr>
                      <m:t>h</m:t>
                    </m:r>
                  </m:oMath>
                </a14:m>
                <a:r>
                  <a:rPr lang="en-US" dirty="0"/>
                  <a:t> = Planck’s constant, </a:t>
                </a:r>
                <a14:m>
                  <m:oMath xmlns:m="http://schemas.openxmlformats.org/officeDocument/2006/math">
                    <m:r>
                      <a:rPr lang="en-US" i="1">
                        <a:latin typeface="Cambria Math"/>
                      </a:rPr>
                      <m:t>𝑚</m:t>
                    </m:r>
                  </m:oMath>
                </a14:m>
                <a:r>
                  <a:rPr lang="en-US" dirty="0"/>
                  <a:t> = mass of the material particle, </a:t>
                </a:r>
                <a14:m>
                  <m:oMath xmlns:m="http://schemas.openxmlformats.org/officeDocument/2006/math">
                    <m:r>
                      <a:rPr lang="en-US" i="1">
                        <a:latin typeface="Cambria Math"/>
                      </a:rPr>
                      <m:t>𝐸</m:t>
                    </m:r>
                  </m:oMath>
                </a14:m>
                <a:r>
                  <a:rPr lang="en-US" dirty="0"/>
                  <a:t> = Energy, </a:t>
                </a:r>
                <a14:m>
                  <m:oMath xmlns:m="http://schemas.openxmlformats.org/officeDocument/2006/math">
                    <m:r>
                      <a:rPr lang="en-US" i="1">
                        <a:latin typeface="Cambria Math"/>
                      </a:rPr>
                      <m:t>𝜆</m:t>
                    </m:r>
                  </m:oMath>
                </a14:m>
                <a:r>
                  <a:rPr lang="en-US" dirty="0"/>
                  <a:t> = wavelength of the material particle.</a:t>
                </a:r>
              </a:p>
            </p:txBody>
          </p:sp>
        </mc:Choice>
        <mc:Fallback xmlns="">
          <p:sp>
            <p:nvSpPr>
              <p:cNvPr id="3" name="Rectangle 2"/>
              <p:cNvSpPr>
                <a:spLocks noRot="1" noChangeAspect="1" noMove="1" noResize="1" noEditPoints="1" noAdjustHandles="1" noChangeArrowheads="1" noChangeShapeType="1" noTextEdit="1"/>
              </p:cNvSpPr>
              <p:nvPr/>
            </p:nvSpPr>
            <p:spPr>
              <a:xfrm>
                <a:off x="139398" y="692696"/>
                <a:ext cx="8897098" cy="2205540"/>
              </a:xfrm>
              <a:prstGeom prst="rect">
                <a:avLst/>
              </a:prstGeom>
              <a:blipFill rotWithShape="1">
                <a:blip r:embed="rId2"/>
                <a:stretch>
                  <a:fillRect l="-617" r="-548" b="-16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9398" y="3068960"/>
                <a:ext cx="8874600" cy="2574872"/>
              </a:xfrm>
              <a:prstGeom prst="rect">
                <a:avLst/>
              </a:prstGeom>
              <a:solidFill>
                <a:schemeClr val="accent6">
                  <a:lumMod val="20000"/>
                  <a:lumOff val="80000"/>
                </a:schemeClr>
              </a:solidFill>
            </p:spPr>
            <p:txBody>
              <a:bodyPr wrap="square">
                <a:spAutoFit/>
              </a:bodyPr>
              <a:lstStyle/>
              <a:p>
                <a:pPr algn="just">
                  <a:lnSpc>
                    <a:spcPct val="150000"/>
                  </a:lnSpc>
                </a:pPr>
                <a:r>
                  <a:rPr lang="en-US" sz="1600" b="1" dirty="0">
                    <a:latin typeface="Comic Sans MS"/>
                    <a:ea typeface="Calibri"/>
                    <a:cs typeface="Times New Roman"/>
                  </a:rPr>
                  <a:t>De-Broglie wavelength for particle in gaseous state</a:t>
                </a:r>
                <a:endParaRPr lang="en-US" sz="1600" dirty="0">
                  <a:ea typeface="Calibri"/>
                  <a:cs typeface="Times New Roman"/>
                </a:endParaRPr>
              </a:p>
              <a:p>
                <a:pPr algn="just">
                  <a:lnSpc>
                    <a:spcPct val="150000"/>
                  </a:lnSpc>
                </a:pPr>
                <a14:m>
                  <m:oMathPara xmlns:m="http://schemas.openxmlformats.org/officeDocument/2006/math">
                    <m:oMathParaPr>
                      <m:jc m:val="centerGroup"/>
                    </m:oMathParaPr>
                    <m:oMath xmlns:m="http://schemas.openxmlformats.org/officeDocument/2006/math">
                      <m:r>
                        <a:rPr lang="en-US" i="1">
                          <a:effectLst/>
                          <a:latin typeface="Cambria Math"/>
                          <a:ea typeface="Calibri"/>
                          <a:cs typeface="Times New Roman"/>
                        </a:rPr>
                        <m:t>𝜆</m:t>
                      </m:r>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h</m:t>
                          </m:r>
                        </m:num>
                        <m:den>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3</m:t>
                              </m:r>
                              <m:r>
                                <a:rPr lang="en-US" i="1">
                                  <a:effectLst/>
                                  <a:latin typeface="Cambria Math"/>
                                  <a:ea typeface="Calibri"/>
                                  <a:cs typeface="Times New Roman"/>
                                </a:rPr>
                                <m:t>𝑚𝑘𝑇</m:t>
                              </m:r>
                            </m:e>
                          </m:rad>
                        </m:den>
                      </m:f>
                    </m:oMath>
                  </m:oMathPara>
                </a14:m>
                <a:endParaRPr lang="en-US" sz="1600" dirty="0">
                  <a:ea typeface="Calibri"/>
                  <a:cs typeface="Times New Roman"/>
                </a:endParaRPr>
              </a:p>
              <a:p>
                <a:pPr algn="just">
                  <a:lnSpc>
                    <a:spcPct val="150000"/>
                  </a:lnSpc>
                </a:pPr>
                <a:r>
                  <a:rPr lang="en-US" dirty="0">
                    <a:effectLst/>
                    <a:ea typeface="Calibri"/>
                    <a:cs typeface="Times New Roman"/>
                  </a:rPr>
                  <a:t>where, </a:t>
                </a:r>
                <a14:m>
                  <m:oMath xmlns:m="http://schemas.openxmlformats.org/officeDocument/2006/math">
                    <m:r>
                      <a:rPr lang="en-US" i="1">
                        <a:effectLst/>
                        <a:latin typeface="Cambria Math"/>
                        <a:ea typeface="Calibri"/>
                        <a:cs typeface="Times New Roman"/>
                      </a:rPr>
                      <m:t>h</m:t>
                    </m:r>
                  </m:oMath>
                </a14:m>
                <a:r>
                  <a:rPr lang="en-US" dirty="0">
                    <a:effectLst/>
                    <a:ea typeface="Times New Roman"/>
                    <a:cs typeface="Times New Roman"/>
                  </a:rPr>
                  <a:t> = </a:t>
                </a:r>
                <a:r>
                  <a:rPr lang="en-US" dirty="0">
                    <a:effectLst/>
                    <a:ea typeface="Calibri"/>
                    <a:cs typeface="Times New Roman"/>
                  </a:rPr>
                  <a:t>Planck’s constant, </a:t>
                </a:r>
                <a14:m>
                  <m:oMath xmlns:m="http://schemas.openxmlformats.org/officeDocument/2006/math">
                    <m:r>
                      <a:rPr lang="en-US" i="1">
                        <a:effectLst/>
                        <a:latin typeface="Cambria Math"/>
                        <a:ea typeface="Calibri"/>
                        <a:cs typeface="Times New Roman"/>
                      </a:rPr>
                      <m:t>𝑚</m:t>
                    </m:r>
                  </m:oMath>
                </a14:m>
                <a:r>
                  <a:rPr lang="en-US" dirty="0">
                    <a:effectLst/>
                    <a:ea typeface="Times New Roman"/>
                    <a:cs typeface="Times New Roman"/>
                  </a:rPr>
                  <a:t> </a:t>
                </a:r>
                <a:r>
                  <a:rPr lang="en-US" dirty="0">
                    <a:effectLst/>
                    <a:ea typeface="Calibri"/>
                    <a:cs typeface="Times New Roman"/>
                  </a:rPr>
                  <a:t>= mass of the particle in gaseous state, </a:t>
                </a:r>
                <a14:m>
                  <m:oMath xmlns:m="http://schemas.openxmlformats.org/officeDocument/2006/math">
                    <m:r>
                      <a:rPr lang="en-US" i="1">
                        <a:effectLst/>
                        <a:latin typeface="Cambria Math"/>
                        <a:ea typeface="Calibri"/>
                        <a:cs typeface="Times New Roman"/>
                      </a:rPr>
                      <m:t>𝑘</m:t>
                    </m:r>
                  </m:oMath>
                </a14:m>
                <a:r>
                  <a:rPr lang="en-US" dirty="0">
                    <a:effectLst/>
                    <a:ea typeface="Times New Roman"/>
                    <a:cs typeface="Times New Roman"/>
                  </a:rPr>
                  <a:t> </a:t>
                </a:r>
                <a:r>
                  <a:rPr lang="en-US" dirty="0">
                    <a:effectLst/>
                    <a:ea typeface="Calibri"/>
                    <a:cs typeface="Times New Roman"/>
                  </a:rPr>
                  <a:t>= Boltzmann’s constant  (1.38 × 10</a:t>
                </a:r>
                <a:r>
                  <a:rPr lang="en-US" baseline="30000" dirty="0">
                    <a:effectLst/>
                    <a:ea typeface="Calibri"/>
                    <a:cs typeface="Times New Roman"/>
                  </a:rPr>
                  <a:t>-23 </a:t>
                </a:r>
                <a:r>
                  <a:rPr lang="en-US" dirty="0">
                    <a:effectLst/>
                    <a:ea typeface="Calibri"/>
                    <a:cs typeface="Times New Roman"/>
                  </a:rPr>
                  <a:t>J/K) ,</a:t>
                </a:r>
                <a14:m>
                  <m:oMath xmlns:m="http://schemas.openxmlformats.org/officeDocument/2006/math">
                    <m:r>
                      <a:rPr lang="en-US" i="1">
                        <a:effectLst/>
                        <a:latin typeface="Cambria Math"/>
                        <a:ea typeface="Calibri"/>
                        <a:cs typeface="Times New Roman"/>
                      </a:rPr>
                      <m:t> </m:t>
                    </m:r>
                    <m:r>
                      <a:rPr lang="en-US" i="1">
                        <a:effectLst/>
                        <a:latin typeface="Cambria Math"/>
                        <a:ea typeface="Calibri"/>
                        <a:cs typeface="Times New Roman"/>
                      </a:rPr>
                      <m:t>𝑇</m:t>
                    </m:r>
                  </m:oMath>
                </a14:m>
                <a:r>
                  <a:rPr lang="en-US" dirty="0">
                    <a:effectLst/>
                    <a:ea typeface="Times New Roman"/>
                    <a:cs typeface="Times New Roman"/>
                  </a:rPr>
                  <a:t> = </a:t>
                </a:r>
                <a:r>
                  <a:rPr lang="en-US" dirty="0">
                    <a:effectLst/>
                    <a:ea typeface="Calibri"/>
                    <a:cs typeface="Times New Roman"/>
                  </a:rPr>
                  <a:t> </a:t>
                </a:r>
                <a:r>
                  <a:rPr lang="en-US" dirty="0">
                    <a:effectLst/>
                    <a:ea typeface="Times New Roman"/>
                    <a:cs typeface="Times New Roman"/>
                  </a:rPr>
                  <a:t>absolute temperature of the particle in gaseous state, </a:t>
                </a:r>
                <a14:m>
                  <m:oMath xmlns:m="http://schemas.openxmlformats.org/officeDocument/2006/math">
                    <m:r>
                      <a:rPr lang="en-US" i="1">
                        <a:effectLst/>
                        <a:latin typeface="Cambria Math"/>
                        <a:ea typeface="Calibri"/>
                        <a:cs typeface="Times New Roman"/>
                      </a:rPr>
                      <m:t>𝜆</m:t>
                    </m:r>
                  </m:oMath>
                </a14:m>
                <a:r>
                  <a:rPr lang="en-US" dirty="0">
                    <a:effectLst/>
                    <a:ea typeface="Calibri"/>
                    <a:cs typeface="Times New Roman"/>
                  </a:rPr>
                  <a:t> = wavelength of the particle in gaseous state.</a:t>
                </a:r>
                <a:endParaRPr lang="en-US" sz="1600" dirty="0">
                  <a:ea typeface="Calibri"/>
                  <a:cs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139398" y="3068960"/>
                <a:ext cx="8874600" cy="2574872"/>
              </a:xfrm>
              <a:prstGeom prst="rect">
                <a:avLst/>
              </a:prstGeom>
              <a:blipFill rotWithShape="1">
                <a:blip r:embed="rId3"/>
                <a:stretch>
                  <a:fillRect l="-618" r="-1168" b="-946"/>
                </a:stretch>
              </a:blipFill>
            </p:spPr>
            <p:txBody>
              <a:bodyPr/>
              <a:lstStyle/>
              <a:p>
                <a:r>
                  <a:rPr lang="en-US">
                    <a:noFill/>
                  </a:rPr>
                  <a:t> </a:t>
                </a:r>
              </a:p>
            </p:txBody>
          </p:sp>
        </mc:Fallback>
      </mc:AlternateContent>
    </p:spTree>
    <p:extLst>
      <p:ext uri="{BB962C8B-B14F-4D97-AF65-F5344CB8AC3E}">
        <p14:creationId xmlns:p14="http://schemas.microsoft.com/office/powerpoint/2010/main" val="118061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24" y="116632"/>
            <a:ext cx="2534668" cy="507831"/>
          </a:xfrm>
          <a:prstGeom prst="rect">
            <a:avLst/>
          </a:prstGeom>
          <a:solidFill>
            <a:srgbClr val="FFFF00"/>
          </a:solidFill>
        </p:spPr>
        <p:txBody>
          <a:bodyPr wrap="none">
            <a:spAutoFit/>
          </a:bodyPr>
          <a:lstStyle/>
          <a:p>
            <a:pPr algn="just">
              <a:lnSpc>
                <a:spcPct val="150000"/>
              </a:lnSpc>
            </a:pPr>
            <a:r>
              <a:rPr lang="en-US" b="1" dirty="0">
                <a:latin typeface="Comic Sans MS"/>
                <a:ea typeface="Calibri"/>
                <a:cs typeface="Times New Roman"/>
              </a:rPr>
              <a:t>Special </a:t>
            </a:r>
            <a:r>
              <a:rPr lang="en-US" b="1" dirty="0" smtClean="0">
                <a:latin typeface="Comic Sans MS"/>
                <a:ea typeface="Calibri"/>
                <a:cs typeface="Times New Roman"/>
              </a:rPr>
              <a:t>Cases (cont.)</a:t>
            </a:r>
            <a:endParaRPr lang="en-US" sz="1600" dirty="0">
              <a:ea typeface="Calibri"/>
              <a:cs typeface="Times New Roman"/>
            </a:endParaRPr>
          </a:p>
        </p:txBody>
      </p:sp>
      <mc:AlternateContent xmlns:mc="http://schemas.openxmlformats.org/markup-compatibility/2006" xmlns:a14="http://schemas.microsoft.com/office/drawing/2010/main">
        <mc:Choice Requires="a14">
          <p:sp>
            <p:nvSpPr>
              <p:cNvPr id="3" name="Rectangle 2"/>
              <p:cNvSpPr/>
              <p:nvPr/>
            </p:nvSpPr>
            <p:spPr>
              <a:xfrm>
                <a:off x="161651" y="669462"/>
                <a:ext cx="8799364" cy="2159374"/>
              </a:xfrm>
              <a:prstGeom prst="rect">
                <a:avLst/>
              </a:prstGeom>
              <a:solidFill>
                <a:schemeClr val="accent3">
                  <a:lumMod val="20000"/>
                  <a:lumOff val="80000"/>
                </a:schemeClr>
              </a:solidFill>
            </p:spPr>
            <p:txBody>
              <a:bodyPr wrap="square">
                <a:spAutoFit/>
              </a:bodyPr>
              <a:lstStyle/>
              <a:p>
                <a:pPr algn="just">
                  <a:lnSpc>
                    <a:spcPct val="150000"/>
                  </a:lnSpc>
                </a:pPr>
                <a:r>
                  <a:rPr lang="en-US" sz="1600" b="1" dirty="0" smtClean="0">
                    <a:latin typeface="Comic Sans MS"/>
                    <a:ea typeface="Calibri"/>
                    <a:cs typeface="Times New Roman"/>
                  </a:rPr>
                  <a:t>De-Broglie wavelength for an accelerated electron:</a:t>
                </a:r>
                <a:endParaRPr lang="en-US" sz="1600" dirty="0">
                  <a:ea typeface="Calibri"/>
                  <a:cs typeface="Times New Roman"/>
                </a:endParaRPr>
              </a:p>
              <a:p>
                <a:pPr algn="just">
                  <a:lnSpc>
                    <a:spcPct val="150000"/>
                  </a:lnSpc>
                </a:pPr>
                <a14:m>
                  <m:oMathPara xmlns:m="http://schemas.openxmlformats.org/officeDocument/2006/math">
                    <m:oMathParaPr>
                      <m:jc m:val="centerGroup"/>
                    </m:oMathParaPr>
                    <m:oMath xmlns:m="http://schemas.openxmlformats.org/officeDocument/2006/math">
                      <m:r>
                        <a:rPr lang="en-US" i="1">
                          <a:effectLst/>
                          <a:latin typeface="Cambria Math"/>
                          <a:ea typeface="Calibri"/>
                          <a:cs typeface="Times New Roman"/>
                        </a:rPr>
                        <m:t>𝜆</m:t>
                      </m:r>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h</m:t>
                          </m:r>
                        </m:num>
                        <m:den>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2</m:t>
                              </m:r>
                              <m:r>
                                <a:rPr lang="en-US" i="1">
                                  <a:effectLst/>
                                  <a:latin typeface="Cambria Math"/>
                                  <a:ea typeface="Calibri"/>
                                  <a:cs typeface="Times New Roman"/>
                                </a:rPr>
                                <m:t>𝑚𝑒𝑉</m:t>
                              </m:r>
                            </m:e>
                          </m:rad>
                        </m:den>
                      </m:f>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12.27</m:t>
                          </m:r>
                        </m:num>
                        <m:den>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𝑉</m:t>
                              </m:r>
                            </m:e>
                          </m:rad>
                        </m:den>
                      </m:f>
                      <m:r>
                        <a:rPr lang="en-US" i="1">
                          <a:effectLst/>
                          <a:latin typeface="Cambria Math"/>
                          <a:ea typeface="Calibri"/>
                          <a:cs typeface="Times New Roman"/>
                        </a:rPr>
                        <m:t> Å</m:t>
                      </m:r>
                    </m:oMath>
                  </m:oMathPara>
                </a14:m>
                <a:endParaRPr lang="en-US" sz="1600" dirty="0">
                  <a:ea typeface="Calibri"/>
                  <a:cs typeface="Times New Roman"/>
                </a:endParaRPr>
              </a:p>
              <a:p>
                <a:pPr algn="just">
                  <a:lnSpc>
                    <a:spcPct val="150000"/>
                  </a:lnSpc>
                </a:pPr>
                <a:r>
                  <a:rPr lang="en-US" dirty="0">
                    <a:effectLst/>
                    <a:ea typeface="Calibri"/>
                    <a:cs typeface="Times New Roman"/>
                  </a:rPr>
                  <a:t>where, </a:t>
                </a:r>
                <a14:m>
                  <m:oMath xmlns:m="http://schemas.openxmlformats.org/officeDocument/2006/math">
                    <m:r>
                      <a:rPr lang="en-US" i="1">
                        <a:effectLst/>
                        <a:latin typeface="Cambria Math"/>
                        <a:ea typeface="Calibri"/>
                        <a:cs typeface="Times New Roman"/>
                      </a:rPr>
                      <m:t>h</m:t>
                    </m:r>
                  </m:oMath>
                </a14:m>
                <a:r>
                  <a:rPr lang="en-US" dirty="0">
                    <a:effectLst/>
                    <a:ea typeface="Times New Roman"/>
                    <a:cs typeface="Times New Roman"/>
                  </a:rPr>
                  <a:t> = </a:t>
                </a:r>
                <a:r>
                  <a:rPr lang="en-US" dirty="0">
                    <a:effectLst/>
                    <a:ea typeface="Calibri"/>
                    <a:cs typeface="Times New Roman"/>
                  </a:rPr>
                  <a:t>Planck’s constant, </a:t>
                </a:r>
                <a14:m>
                  <m:oMath xmlns:m="http://schemas.openxmlformats.org/officeDocument/2006/math">
                    <m:r>
                      <a:rPr lang="en-US" i="1">
                        <a:effectLst/>
                        <a:latin typeface="Cambria Math"/>
                        <a:ea typeface="Calibri"/>
                        <a:cs typeface="Times New Roman"/>
                      </a:rPr>
                      <m:t>𝑚</m:t>
                    </m:r>
                  </m:oMath>
                </a14:m>
                <a:r>
                  <a:rPr lang="en-US" dirty="0">
                    <a:effectLst/>
                    <a:ea typeface="Times New Roman"/>
                    <a:cs typeface="Times New Roman"/>
                  </a:rPr>
                  <a:t> </a:t>
                </a:r>
                <a:r>
                  <a:rPr lang="en-US" dirty="0">
                    <a:effectLst/>
                    <a:ea typeface="Calibri"/>
                    <a:cs typeface="Times New Roman"/>
                  </a:rPr>
                  <a:t>= mass of the electron, </a:t>
                </a:r>
                <a14:m>
                  <m:oMath xmlns:m="http://schemas.openxmlformats.org/officeDocument/2006/math">
                    <m:r>
                      <a:rPr lang="en-US" i="1">
                        <a:effectLst/>
                        <a:latin typeface="Cambria Math"/>
                        <a:ea typeface="Calibri"/>
                        <a:cs typeface="Times New Roman"/>
                      </a:rPr>
                      <m:t>𝑒𝑉</m:t>
                    </m:r>
                  </m:oMath>
                </a14:m>
                <a:r>
                  <a:rPr lang="en-US" dirty="0">
                    <a:effectLst/>
                    <a:ea typeface="Times New Roman"/>
                    <a:cs typeface="Times New Roman"/>
                  </a:rPr>
                  <a:t> </a:t>
                </a:r>
                <a:r>
                  <a:rPr lang="en-US" dirty="0">
                    <a:effectLst/>
                    <a:ea typeface="Calibri"/>
                    <a:cs typeface="Times New Roman"/>
                  </a:rPr>
                  <a:t>= electron volt,</a:t>
                </a:r>
                <a14:m>
                  <m:oMath xmlns:m="http://schemas.openxmlformats.org/officeDocument/2006/math">
                    <m:r>
                      <a:rPr lang="en-US" i="1">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𝑉</m:t>
                    </m:r>
                  </m:oMath>
                </a14:m>
                <a:r>
                  <a:rPr lang="en-US" dirty="0">
                    <a:effectLst/>
                    <a:ea typeface="Times New Roman"/>
                    <a:cs typeface="Times New Roman"/>
                  </a:rPr>
                  <a:t> = </a:t>
                </a:r>
                <a:r>
                  <a:rPr lang="en-US" dirty="0">
                    <a:effectLst/>
                    <a:ea typeface="Calibri"/>
                    <a:cs typeface="Times New Roman"/>
                  </a:rPr>
                  <a:t> </a:t>
                </a:r>
                <a:r>
                  <a:rPr lang="en-US" dirty="0">
                    <a:effectLst/>
                    <a:ea typeface="Times New Roman"/>
                    <a:cs typeface="Times New Roman"/>
                  </a:rPr>
                  <a:t>volt, </a:t>
                </a:r>
                <a:r>
                  <a:rPr lang="en-US" dirty="0" smtClean="0">
                    <a:effectLst/>
                    <a:ea typeface="Times New Roman"/>
                    <a:cs typeface="Times New Roman"/>
                  </a:rPr>
                  <a:t>                </a:t>
                </a:r>
                <a14:m>
                  <m:oMath xmlns:m="http://schemas.openxmlformats.org/officeDocument/2006/math">
                    <m:r>
                      <a:rPr lang="en-US" i="1">
                        <a:effectLst/>
                        <a:latin typeface="Cambria Math"/>
                        <a:ea typeface="Calibri"/>
                        <a:cs typeface="Times New Roman"/>
                      </a:rPr>
                      <m:t>𝜆</m:t>
                    </m:r>
                  </m:oMath>
                </a14:m>
                <a:r>
                  <a:rPr lang="en-US" dirty="0">
                    <a:effectLst/>
                    <a:ea typeface="Calibri"/>
                    <a:cs typeface="Times New Roman"/>
                  </a:rPr>
                  <a:t> = wavelength of the electron moving in a potential difference of </a:t>
                </a:r>
                <a14:m>
                  <m:oMath xmlns:m="http://schemas.openxmlformats.org/officeDocument/2006/math">
                    <m:r>
                      <a:rPr lang="en-US" i="1">
                        <a:effectLst/>
                        <a:latin typeface="Cambria Math"/>
                        <a:ea typeface="Calibri"/>
                        <a:cs typeface="Times New Roman"/>
                      </a:rPr>
                      <m:t>𝑉</m:t>
                    </m:r>
                  </m:oMath>
                </a14:m>
                <a:r>
                  <a:rPr lang="en-US" dirty="0">
                    <a:effectLst/>
                    <a:ea typeface="Times New Roman"/>
                    <a:cs typeface="Times New Roman"/>
                  </a:rPr>
                  <a:t> volt</a:t>
                </a:r>
                <a:r>
                  <a:rPr lang="en-US" dirty="0">
                    <a:effectLst/>
                    <a:ea typeface="Calibri"/>
                    <a:cs typeface="Times New Roman"/>
                  </a:rPr>
                  <a:t>.</a:t>
                </a:r>
                <a:endParaRPr lang="en-US" sz="1600" dirty="0">
                  <a:ea typeface="Calibri"/>
                  <a:cs typeface="Times New Roman"/>
                </a:endParaRPr>
              </a:p>
            </p:txBody>
          </p:sp>
        </mc:Choice>
        <mc:Fallback xmlns="">
          <p:sp>
            <p:nvSpPr>
              <p:cNvPr id="3" name="Rectangle 2"/>
              <p:cNvSpPr>
                <a:spLocks noRot="1" noChangeAspect="1" noMove="1" noResize="1" noEditPoints="1" noAdjustHandles="1" noChangeArrowheads="1" noChangeShapeType="1" noTextEdit="1"/>
              </p:cNvSpPr>
              <p:nvPr/>
            </p:nvSpPr>
            <p:spPr>
              <a:xfrm>
                <a:off x="161651" y="669462"/>
                <a:ext cx="8799364" cy="2159374"/>
              </a:xfrm>
              <a:prstGeom prst="rect">
                <a:avLst/>
              </a:prstGeom>
              <a:blipFill rotWithShape="1">
                <a:blip r:embed="rId2"/>
                <a:stretch>
                  <a:fillRect l="-624" r="-10672" b="-1695"/>
                </a:stretch>
              </a:blipFill>
            </p:spPr>
            <p:txBody>
              <a:bodyPr/>
              <a:lstStyle/>
              <a:p>
                <a:r>
                  <a:rPr lang="en-US">
                    <a:noFill/>
                  </a:rPr>
                  <a:t> </a:t>
                </a:r>
              </a:p>
            </p:txBody>
          </p:sp>
        </mc:Fallback>
      </mc:AlternateContent>
      <p:sp>
        <p:nvSpPr>
          <p:cNvPr id="4" name="Rectangle 3"/>
          <p:cNvSpPr/>
          <p:nvPr/>
        </p:nvSpPr>
        <p:spPr>
          <a:xfrm>
            <a:off x="185315" y="3165528"/>
            <a:ext cx="1383712" cy="507831"/>
          </a:xfrm>
          <a:prstGeom prst="rect">
            <a:avLst/>
          </a:prstGeom>
          <a:solidFill>
            <a:srgbClr val="FFFF00"/>
          </a:solidFill>
        </p:spPr>
        <p:txBody>
          <a:bodyPr wrap="none">
            <a:spAutoFit/>
          </a:bodyPr>
          <a:lstStyle/>
          <a:p>
            <a:pPr algn="just">
              <a:lnSpc>
                <a:spcPct val="150000"/>
              </a:lnSpc>
            </a:pPr>
            <a:r>
              <a:rPr lang="en-US" b="1" dirty="0">
                <a:latin typeface="Comic Sans MS"/>
                <a:ea typeface="Calibri"/>
                <a:cs typeface="Times New Roman"/>
              </a:rPr>
              <a:t>Limitations</a:t>
            </a:r>
            <a:endParaRPr lang="en-US" sz="1600" dirty="0">
              <a:ea typeface="Calibri"/>
              <a:cs typeface="Times New Roman"/>
            </a:endParaRPr>
          </a:p>
        </p:txBody>
      </p:sp>
      <p:sp>
        <p:nvSpPr>
          <p:cNvPr id="5" name="Rectangle 4"/>
          <p:cNvSpPr/>
          <p:nvPr/>
        </p:nvSpPr>
        <p:spPr>
          <a:xfrm>
            <a:off x="161651" y="3733858"/>
            <a:ext cx="8775700" cy="1711366"/>
          </a:xfrm>
          <a:prstGeom prst="rect">
            <a:avLst/>
          </a:prstGeom>
        </p:spPr>
        <p:txBody>
          <a:bodyPr wrap="square">
            <a:spAutoFit/>
          </a:bodyPr>
          <a:lstStyle/>
          <a:p>
            <a:pPr marL="285750" indent="-285750" algn="just">
              <a:lnSpc>
                <a:spcPct val="150000"/>
              </a:lnSpc>
              <a:buFont typeface="Arial" pitchFamily="34" charset="0"/>
              <a:buChar char="•"/>
            </a:pPr>
            <a:r>
              <a:rPr lang="en-US" dirty="0">
                <a:ea typeface="Calibri"/>
                <a:cs typeface="Times New Roman"/>
              </a:rPr>
              <a:t>De-Broglie equation is good work on microscopic particle like an electron, proton and neutron, but it fails in the case of the large size object, it gets fail because they have more mass and their wavelength become smaller and smaller that is not an easy task to measure.</a:t>
            </a:r>
            <a:endParaRPr lang="en-US" sz="1600" dirty="0">
              <a:ea typeface="Calibri"/>
              <a:cs typeface="Times New Roman"/>
            </a:endParaRPr>
          </a:p>
        </p:txBody>
      </p:sp>
    </p:spTree>
    <p:extLst>
      <p:ext uri="{BB962C8B-B14F-4D97-AF65-F5344CB8AC3E}">
        <p14:creationId xmlns:p14="http://schemas.microsoft.com/office/powerpoint/2010/main" val="38368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369332"/>
          </a:xfrm>
          <a:prstGeom prst="rect">
            <a:avLst/>
          </a:prstGeom>
          <a:solidFill>
            <a:schemeClr val="accent3">
              <a:lumMod val="40000"/>
              <a:lumOff val="60000"/>
            </a:schemeClr>
          </a:solidFill>
        </p:spPr>
        <p:txBody>
          <a:bodyPr wrap="square" rtlCol="0">
            <a:spAutoFit/>
          </a:bodyPr>
          <a:lstStyle/>
          <a:p>
            <a:pPr algn="ctr"/>
            <a:r>
              <a:rPr lang="en-US" b="1" dirty="0" smtClean="0">
                <a:latin typeface="Comic Sans MS" pitchFamily="66" charset="0"/>
              </a:rPr>
              <a:t>PROBLEM-1</a:t>
            </a:r>
            <a:endParaRPr lang="en-US" b="1" dirty="0">
              <a:latin typeface="Comic Sans MS" pitchFamily="66" charset="0"/>
            </a:endParaRPr>
          </a:p>
        </p:txBody>
      </p:sp>
      <mc:AlternateContent xmlns:mc="http://schemas.openxmlformats.org/markup-compatibility/2006" xmlns:a14="http://schemas.microsoft.com/office/drawing/2010/main">
        <mc:Choice Requires="a14">
          <p:sp>
            <p:nvSpPr>
              <p:cNvPr id="3" name="Rectangle 2"/>
              <p:cNvSpPr/>
              <p:nvPr/>
            </p:nvSpPr>
            <p:spPr>
              <a:xfrm>
                <a:off x="107504" y="692696"/>
                <a:ext cx="8784976" cy="1200329"/>
              </a:xfrm>
              <a:prstGeom prst="rect">
                <a:avLst/>
              </a:prstGeom>
              <a:solidFill>
                <a:srgbClr val="FFFF00"/>
              </a:solidFill>
            </p:spPr>
            <p:txBody>
              <a:bodyPr wrap="square">
                <a:spAutoFit/>
              </a:bodyPr>
              <a:lstStyle/>
              <a:p>
                <a:pPr lvl="0"/>
                <a:r>
                  <a:rPr lang="en-US" b="1" dirty="0" smtClean="0">
                    <a:solidFill>
                      <a:prstClr val="black"/>
                    </a:solidFill>
                    <a:latin typeface="Comic Sans MS" pitchFamily="66" charset="0"/>
                  </a:rPr>
                  <a:t>Given:</a:t>
                </a:r>
              </a:p>
              <a:p>
                <a:pPr marL="685800" lvl="0" algn="ctr">
                  <a:lnSpc>
                    <a:spcPct val="150000"/>
                  </a:lnSpc>
                </a:pPr>
                <a:r>
                  <a:rPr lang="en-US" dirty="0" smtClean="0">
                    <a:solidFill>
                      <a:prstClr val="black"/>
                    </a:solidFill>
                  </a:rPr>
                  <a:t>m = </a:t>
                </a:r>
                <a14:m>
                  <m:oMath xmlns:m="http://schemas.openxmlformats.org/officeDocument/2006/math">
                    <m:r>
                      <a:rPr lang="en-US" i="1" dirty="0" smtClean="0">
                        <a:solidFill>
                          <a:prstClr val="black"/>
                        </a:solidFill>
                        <a:latin typeface="Cambria Math"/>
                      </a:rPr>
                      <m:t>9.1 × </m:t>
                    </m:r>
                    <m:sSup>
                      <m:sSupPr>
                        <m:ctrlPr>
                          <a:rPr lang="en-US" i="1" dirty="0" smtClean="0">
                            <a:solidFill>
                              <a:prstClr val="black"/>
                            </a:solidFill>
                            <a:latin typeface="Cambria Math"/>
                          </a:rPr>
                        </m:ctrlPr>
                      </m:sSupPr>
                      <m:e>
                        <m:r>
                          <a:rPr lang="en-US" b="0" i="1" dirty="0" smtClean="0">
                            <a:solidFill>
                              <a:prstClr val="black"/>
                            </a:solidFill>
                            <a:latin typeface="Cambria Math"/>
                          </a:rPr>
                          <m:t>10</m:t>
                        </m:r>
                      </m:e>
                      <m:sup>
                        <m:r>
                          <a:rPr lang="en-US" b="0" i="1" dirty="0" smtClean="0">
                            <a:solidFill>
                              <a:prstClr val="black"/>
                            </a:solidFill>
                            <a:latin typeface="Cambria Math"/>
                          </a:rPr>
                          <m:t>−31</m:t>
                        </m:r>
                      </m:sup>
                    </m:sSup>
                    <m:r>
                      <a:rPr lang="en-US" b="0" i="1" dirty="0" smtClean="0">
                        <a:solidFill>
                          <a:prstClr val="black"/>
                        </a:solidFill>
                        <a:latin typeface="Cambria Math"/>
                      </a:rPr>
                      <m:t> </m:t>
                    </m:r>
                    <m:r>
                      <a:rPr lang="en-US" b="0" i="1" dirty="0" smtClean="0">
                        <a:solidFill>
                          <a:prstClr val="black"/>
                        </a:solidFill>
                        <a:latin typeface="Cambria Math"/>
                      </a:rPr>
                      <m:t>𝑘𝑔</m:t>
                    </m:r>
                  </m:oMath>
                </a14:m>
                <a:endParaRPr lang="en-US" b="0" dirty="0" smtClean="0">
                  <a:solidFill>
                    <a:prstClr val="black"/>
                  </a:solidFill>
                </a:endParaRPr>
              </a:p>
              <a:p>
                <a:pPr marL="685800" lvl="0" algn="ctr">
                  <a:lnSpc>
                    <a:spcPct val="150000"/>
                  </a:lnSpc>
                </a:pPr>
                <a:r>
                  <a:rPr lang="en-US" b="0" dirty="0" smtClean="0">
                    <a:solidFill>
                      <a:prstClr val="black"/>
                    </a:solidFill>
                  </a:rPr>
                  <a:t>v = </a:t>
                </a:r>
                <a14:m>
                  <m:oMath xmlns:m="http://schemas.openxmlformats.org/officeDocument/2006/math">
                    <m:r>
                      <a:rPr lang="en-US" b="0" i="1" smtClean="0">
                        <a:solidFill>
                          <a:prstClr val="black"/>
                        </a:solidFill>
                        <a:latin typeface="Cambria Math"/>
                      </a:rPr>
                      <m:t>3</m:t>
                    </m:r>
                    <m:r>
                      <a:rPr lang="en-US" b="0" i="1" smtClean="0">
                        <a:solidFill>
                          <a:prstClr val="black"/>
                        </a:solidFill>
                        <a:latin typeface="Cambria Math"/>
                        <a:ea typeface="Cambria Math"/>
                      </a:rPr>
                      <m:t>×</m:t>
                    </m:r>
                    <m:sSup>
                      <m:sSupPr>
                        <m:ctrlPr>
                          <a:rPr lang="en-US" b="0" i="1" smtClean="0">
                            <a:solidFill>
                              <a:prstClr val="black"/>
                            </a:solidFill>
                            <a:latin typeface="Cambria Math"/>
                            <a:ea typeface="Cambria Math"/>
                          </a:rPr>
                        </m:ctrlPr>
                      </m:sSupPr>
                      <m:e>
                        <m:r>
                          <a:rPr lang="en-US" b="0" i="1" smtClean="0">
                            <a:solidFill>
                              <a:prstClr val="black"/>
                            </a:solidFill>
                            <a:latin typeface="Cambria Math"/>
                            <a:ea typeface="Cambria Math"/>
                          </a:rPr>
                          <m:t>10</m:t>
                        </m:r>
                      </m:e>
                      <m:sup>
                        <m:r>
                          <a:rPr lang="en-US" b="0" i="1" smtClean="0">
                            <a:solidFill>
                              <a:prstClr val="black"/>
                            </a:solidFill>
                            <a:latin typeface="Cambria Math"/>
                            <a:ea typeface="Cambria Math"/>
                          </a:rPr>
                          <m:t>8</m:t>
                        </m:r>
                      </m:sup>
                    </m:sSup>
                    <m:r>
                      <a:rPr lang="en-US" b="0" i="1" smtClean="0">
                        <a:solidFill>
                          <a:prstClr val="black"/>
                        </a:solidFill>
                        <a:latin typeface="Cambria Math"/>
                        <a:ea typeface="Cambria Math"/>
                      </a:rPr>
                      <m:t> </m:t>
                    </m:r>
                    <m:r>
                      <a:rPr lang="en-US" b="0" i="1" smtClean="0">
                        <a:solidFill>
                          <a:prstClr val="black"/>
                        </a:solidFill>
                        <a:latin typeface="Cambria Math"/>
                        <a:ea typeface="Cambria Math"/>
                      </a:rPr>
                      <m:t>𝑚</m:t>
                    </m:r>
                    <m:sSup>
                      <m:sSupPr>
                        <m:ctrlPr>
                          <a:rPr lang="en-US" b="0" i="1" smtClean="0">
                            <a:solidFill>
                              <a:prstClr val="black"/>
                            </a:solidFill>
                            <a:latin typeface="Cambria Math"/>
                            <a:ea typeface="Cambria Math"/>
                          </a:rPr>
                        </m:ctrlPr>
                      </m:sSupPr>
                      <m:e>
                        <m:r>
                          <a:rPr lang="en-US" b="0" i="1" smtClean="0">
                            <a:solidFill>
                              <a:prstClr val="black"/>
                            </a:solidFill>
                            <a:latin typeface="Cambria Math"/>
                            <a:ea typeface="Cambria Math"/>
                          </a:rPr>
                          <m:t>𝑠</m:t>
                        </m:r>
                      </m:e>
                      <m:sup>
                        <m:r>
                          <a:rPr lang="en-US" b="0" i="1" smtClean="0">
                            <a:solidFill>
                              <a:prstClr val="black"/>
                            </a:solidFill>
                            <a:latin typeface="Cambria Math"/>
                            <a:ea typeface="Cambria Math"/>
                          </a:rPr>
                          <m:t>−1</m:t>
                        </m:r>
                      </m:sup>
                    </m:sSup>
                  </m:oMath>
                </a14:m>
                <a:endParaRPr lang="en-US" b="0" dirty="0" smtClean="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07504" y="692696"/>
                <a:ext cx="8784976" cy="1200329"/>
              </a:xfrm>
              <a:prstGeom prst="rect">
                <a:avLst/>
              </a:prstGeom>
              <a:blipFill rotWithShape="1">
                <a:blip r:embed="rId2"/>
                <a:stretch>
                  <a:fillRect l="-625" t="-2030" b="-3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7504" y="1988840"/>
                <a:ext cx="8784976" cy="4503797"/>
              </a:xfrm>
              <a:prstGeom prst="rect">
                <a:avLst/>
              </a:prstGeom>
            </p:spPr>
            <p:txBody>
              <a:bodyPr wrap="square">
                <a:spAutoFit/>
              </a:bodyPr>
              <a:lstStyle/>
              <a:p>
                <a:pPr lvl="0"/>
                <a:r>
                  <a:rPr lang="en-US" b="1" dirty="0" smtClean="0">
                    <a:solidFill>
                      <a:prstClr val="black"/>
                    </a:solidFill>
                    <a:latin typeface="Comic Sans MS" pitchFamily="66" charset="0"/>
                  </a:rPr>
                  <a:t>Solution:</a:t>
                </a:r>
              </a:p>
              <a:p>
                <a:pPr lvl="0" algn="ctr"/>
                <a:r>
                  <a:rPr lang="en-US" dirty="0">
                    <a:solidFill>
                      <a:prstClr val="black"/>
                    </a:solidFill>
                  </a:rPr>
                  <a:t>de-Broglie wavelength </a:t>
                </a:r>
                <a14:m>
                  <m:oMath xmlns:m="http://schemas.openxmlformats.org/officeDocument/2006/math">
                    <m:r>
                      <a:rPr lang="en-US" sz="2800" b="1" i="1">
                        <a:solidFill>
                          <a:srgbClr val="FF0000"/>
                        </a:solidFill>
                        <a:latin typeface="Cambria Math"/>
                      </a:rPr>
                      <m:t>𝝀</m:t>
                    </m:r>
                    <m:r>
                      <a:rPr lang="en-US" sz="2800" b="1" i="1">
                        <a:solidFill>
                          <a:srgbClr val="FF0000"/>
                        </a:solidFill>
                        <a:latin typeface="Cambria Math"/>
                      </a:rPr>
                      <m:t>=</m:t>
                    </m:r>
                    <m:f>
                      <m:fPr>
                        <m:ctrlPr>
                          <a:rPr lang="en-US" sz="2800" b="1" i="1">
                            <a:solidFill>
                              <a:srgbClr val="FF0000"/>
                            </a:solidFill>
                            <a:latin typeface="Cambria Math"/>
                          </a:rPr>
                        </m:ctrlPr>
                      </m:fPr>
                      <m:num>
                        <m:r>
                          <a:rPr lang="en-US" sz="2800" b="1" i="1">
                            <a:solidFill>
                              <a:srgbClr val="FF0000"/>
                            </a:solidFill>
                            <a:latin typeface="Cambria Math"/>
                          </a:rPr>
                          <m:t>𝒉</m:t>
                        </m:r>
                      </m:num>
                      <m:den>
                        <m:r>
                          <a:rPr lang="en-US" sz="2800" b="1" i="1">
                            <a:solidFill>
                              <a:srgbClr val="FF0000"/>
                            </a:solidFill>
                            <a:latin typeface="Cambria Math"/>
                          </a:rPr>
                          <m:t>𝒑</m:t>
                        </m:r>
                      </m:den>
                    </m:f>
                    <m:r>
                      <a:rPr lang="en-US" sz="2800" i="1">
                        <a:solidFill>
                          <a:srgbClr val="FF0000"/>
                        </a:solidFill>
                        <a:latin typeface="Cambria Math"/>
                      </a:rPr>
                      <m:t>=</m:t>
                    </m:r>
                    <m:f>
                      <m:fPr>
                        <m:ctrlPr>
                          <a:rPr lang="en-US" sz="2800" i="1">
                            <a:solidFill>
                              <a:srgbClr val="FF0000"/>
                            </a:solidFill>
                            <a:latin typeface="Cambria Math"/>
                          </a:rPr>
                        </m:ctrlPr>
                      </m:fPr>
                      <m:num>
                        <m:r>
                          <a:rPr lang="en-US" sz="2800" i="1">
                            <a:solidFill>
                              <a:srgbClr val="FF0000"/>
                            </a:solidFill>
                            <a:latin typeface="Cambria Math"/>
                          </a:rPr>
                          <m:t>h</m:t>
                        </m:r>
                      </m:num>
                      <m:den>
                        <m:r>
                          <a:rPr lang="en-US" sz="2800" i="1">
                            <a:solidFill>
                              <a:srgbClr val="FF0000"/>
                            </a:solidFill>
                            <a:latin typeface="Cambria Math"/>
                          </a:rPr>
                          <m:t>𝑚𝑣</m:t>
                        </m:r>
                      </m:den>
                    </m:f>
                  </m:oMath>
                </a14:m>
                <a:endParaRPr lang="en-US" sz="2800" dirty="0">
                  <a:solidFill>
                    <a:srgbClr val="FF0000"/>
                  </a:solidFill>
                </a:endParaRPr>
              </a:p>
              <a:p>
                <a:pPr lvl="0" algn="ctr">
                  <a:lnSpc>
                    <a:spcPct val="150000"/>
                  </a:lnSpc>
                </a:pPr>
                <a14:m>
                  <m:oMath xmlns:m="http://schemas.openxmlformats.org/officeDocument/2006/math">
                    <m:r>
                      <a:rPr lang="en-US" sz="2400" i="1">
                        <a:solidFill>
                          <a:prstClr val="black"/>
                        </a:solidFill>
                        <a:latin typeface="Cambria Math"/>
                      </a:rPr>
                      <m:t>𝜆</m:t>
                    </m:r>
                    <m:r>
                      <a:rPr lang="en-US" sz="2400" i="1">
                        <a:solidFill>
                          <a:prstClr val="black"/>
                        </a:solidFill>
                        <a:latin typeface="Cambria Math"/>
                      </a:rPr>
                      <m:t>=</m:t>
                    </m:r>
                    <m:f>
                      <m:fPr>
                        <m:ctrlPr>
                          <a:rPr lang="en-US" sz="2400" i="1" smtClean="0">
                            <a:solidFill>
                              <a:prstClr val="black"/>
                            </a:solidFill>
                            <a:latin typeface="Cambria Math"/>
                          </a:rPr>
                        </m:ctrlPr>
                      </m:fPr>
                      <m:num>
                        <m:r>
                          <a:rPr lang="en-US" sz="2400" b="0" i="1" smtClean="0">
                            <a:solidFill>
                              <a:prstClr val="black"/>
                            </a:solidFill>
                            <a:latin typeface="Cambria Math"/>
                          </a:rPr>
                          <m:t>6.626</m:t>
                        </m:r>
                        <m:r>
                          <a:rPr lang="en-US" sz="2400" b="0" i="1" smtClean="0">
                            <a:solidFill>
                              <a:prstClr val="black"/>
                            </a:solidFill>
                            <a:latin typeface="Cambria Math"/>
                            <a:ea typeface="Cambria Math"/>
                          </a:rPr>
                          <m:t>×</m:t>
                        </m:r>
                        <m:sSup>
                          <m:sSupPr>
                            <m:ctrlPr>
                              <a:rPr lang="en-US" sz="2400" b="0" i="1" smtClean="0">
                                <a:solidFill>
                                  <a:prstClr val="black"/>
                                </a:solidFill>
                                <a:latin typeface="Cambria Math"/>
                                <a:ea typeface="Cambria Math"/>
                              </a:rPr>
                            </m:ctrlPr>
                          </m:sSupPr>
                          <m:e>
                            <m:r>
                              <a:rPr lang="en-US" sz="2400" b="0" i="1" smtClean="0">
                                <a:solidFill>
                                  <a:prstClr val="black"/>
                                </a:solidFill>
                                <a:latin typeface="Cambria Math"/>
                                <a:ea typeface="Cambria Math"/>
                              </a:rPr>
                              <m:t>10</m:t>
                            </m:r>
                          </m:e>
                          <m:sup>
                            <m:r>
                              <a:rPr lang="en-US" sz="2400" b="0" i="1" smtClean="0">
                                <a:solidFill>
                                  <a:prstClr val="black"/>
                                </a:solidFill>
                                <a:latin typeface="Cambria Math"/>
                                <a:ea typeface="Cambria Math"/>
                              </a:rPr>
                              <m:t>−34</m:t>
                            </m:r>
                          </m:sup>
                        </m:sSup>
                        <m:sSup>
                          <m:sSupPr>
                            <m:ctrlPr>
                              <a:rPr lang="en-US" sz="2400" b="0" i="1" smtClean="0">
                                <a:solidFill>
                                  <a:prstClr val="black"/>
                                </a:solidFill>
                                <a:latin typeface="Cambria Math"/>
                                <a:ea typeface="Cambria Math"/>
                              </a:rPr>
                            </m:ctrlPr>
                          </m:sSupPr>
                          <m:e>
                            <m:r>
                              <a:rPr lang="en-US" sz="2400" b="0" i="1" smtClean="0">
                                <a:solidFill>
                                  <a:prstClr val="black"/>
                                </a:solidFill>
                                <a:latin typeface="Cambria Math"/>
                                <a:ea typeface="Cambria Math"/>
                              </a:rPr>
                              <m:t>𝑚</m:t>
                            </m:r>
                          </m:e>
                          <m:sup>
                            <m:r>
                              <a:rPr lang="en-US" sz="2400" b="0" i="1" smtClean="0">
                                <a:solidFill>
                                  <a:prstClr val="black"/>
                                </a:solidFill>
                                <a:latin typeface="Cambria Math"/>
                                <a:ea typeface="Cambria Math"/>
                              </a:rPr>
                              <m:t>2</m:t>
                            </m:r>
                          </m:sup>
                        </m:sSup>
                        <m:r>
                          <a:rPr lang="en-US" sz="2400" b="0" i="1" smtClean="0">
                            <a:solidFill>
                              <a:prstClr val="black"/>
                            </a:solidFill>
                            <a:latin typeface="Cambria Math"/>
                            <a:ea typeface="Cambria Math"/>
                          </a:rPr>
                          <m:t> </m:t>
                        </m:r>
                        <m:r>
                          <a:rPr lang="en-US" sz="2400" b="0" i="1" smtClean="0">
                            <a:solidFill>
                              <a:prstClr val="black"/>
                            </a:solidFill>
                            <a:latin typeface="Cambria Math"/>
                            <a:ea typeface="Cambria Math"/>
                          </a:rPr>
                          <m:t>𝑘𝑔</m:t>
                        </m:r>
                        <m:sSup>
                          <m:sSupPr>
                            <m:ctrlPr>
                              <a:rPr lang="en-US" sz="2400" b="0" i="1" smtClean="0">
                                <a:solidFill>
                                  <a:prstClr val="black"/>
                                </a:solidFill>
                                <a:latin typeface="Cambria Math"/>
                                <a:ea typeface="Cambria Math"/>
                              </a:rPr>
                            </m:ctrlPr>
                          </m:sSupPr>
                          <m:e>
                            <m:r>
                              <a:rPr lang="en-US" sz="2400" b="0" i="1" smtClean="0">
                                <a:solidFill>
                                  <a:prstClr val="black"/>
                                </a:solidFill>
                                <a:latin typeface="Cambria Math"/>
                                <a:ea typeface="Cambria Math"/>
                              </a:rPr>
                              <m:t> </m:t>
                            </m:r>
                            <m:r>
                              <a:rPr lang="en-US" sz="2400" b="0" i="1" smtClean="0">
                                <a:solidFill>
                                  <a:prstClr val="black"/>
                                </a:solidFill>
                                <a:latin typeface="Cambria Math"/>
                                <a:ea typeface="Cambria Math"/>
                              </a:rPr>
                              <m:t>𝑠</m:t>
                            </m:r>
                          </m:e>
                          <m:sup>
                            <m:r>
                              <a:rPr lang="en-US" sz="2400" b="0" i="1" smtClean="0">
                                <a:solidFill>
                                  <a:prstClr val="black"/>
                                </a:solidFill>
                                <a:latin typeface="Cambria Math"/>
                                <a:ea typeface="Cambria Math"/>
                              </a:rPr>
                              <m:t>−1</m:t>
                            </m:r>
                          </m:sup>
                        </m:sSup>
                      </m:num>
                      <m:den>
                        <m:d>
                          <m:dPr>
                            <m:ctrlPr>
                              <a:rPr lang="en-US" sz="2400" b="0" i="1" dirty="0" smtClean="0">
                                <a:solidFill>
                                  <a:prstClr val="black"/>
                                </a:solidFill>
                                <a:latin typeface="Cambria Math"/>
                              </a:rPr>
                            </m:ctrlPr>
                          </m:dPr>
                          <m:e>
                            <m:r>
                              <a:rPr lang="en-US" sz="2400" i="1" dirty="0">
                                <a:solidFill>
                                  <a:prstClr val="black"/>
                                </a:solidFill>
                                <a:latin typeface="Cambria Math"/>
                              </a:rPr>
                              <m:t>9.1 × </m:t>
                            </m:r>
                            <m:sSup>
                              <m:sSupPr>
                                <m:ctrlPr>
                                  <a:rPr lang="en-US" sz="2400" i="1" dirty="0">
                                    <a:solidFill>
                                      <a:prstClr val="black"/>
                                    </a:solidFill>
                                    <a:latin typeface="Cambria Math"/>
                                  </a:rPr>
                                </m:ctrlPr>
                              </m:sSupPr>
                              <m:e>
                                <m:r>
                                  <a:rPr lang="en-US" sz="2400" i="1" dirty="0">
                                    <a:solidFill>
                                      <a:prstClr val="black"/>
                                    </a:solidFill>
                                    <a:latin typeface="Cambria Math"/>
                                  </a:rPr>
                                  <m:t>10</m:t>
                                </m:r>
                              </m:e>
                              <m:sup>
                                <m:r>
                                  <a:rPr lang="en-US" sz="2400" i="1" dirty="0">
                                    <a:solidFill>
                                      <a:prstClr val="black"/>
                                    </a:solidFill>
                                    <a:latin typeface="Cambria Math"/>
                                  </a:rPr>
                                  <m:t>−31</m:t>
                                </m:r>
                              </m:sup>
                            </m:sSup>
                            <m:r>
                              <a:rPr lang="en-US" sz="2400" i="1" dirty="0">
                                <a:solidFill>
                                  <a:prstClr val="black"/>
                                </a:solidFill>
                                <a:latin typeface="Cambria Math"/>
                              </a:rPr>
                              <m:t> </m:t>
                            </m:r>
                            <m:r>
                              <a:rPr lang="en-US" sz="2400" i="1" dirty="0">
                                <a:solidFill>
                                  <a:prstClr val="black"/>
                                </a:solidFill>
                                <a:latin typeface="Cambria Math"/>
                              </a:rPr>
                              <m:t>𝑘𝑔</m:t>
                            </m:r>
                          </m:e>
                        </m:d>
                        <m:r>
                          <a:rPr lang="en-US" sz="2400" b="0" i="1" dirty="0" smtClean="0">
                            <a:solidFill>
                              <a:prstClr val="black"/>
                            </a:solidFill>
                            <a:latin typeface="Cambria Math"/>
                          </a:rPr>
                          <m:t> </m:t>
                        </m:r>
                        <m:r>
                          <a:rPr lang="en-US" sz="2400" b="0" i="1" dirty="0" smtClean="0">
                            <a:solidFill>
                              <a:prstClr val="black"/>
                            </a:solidFill>
                            <a:latin typeface="Cambria Math"/>
                            <a:ea typeface="Cambria Math"/>
                          </a:rPr>
                          <m:t>× (</m:t>
                        </m:r>
                        <m:r>
                          <a:rPr lang="en-US" sz="2400" i="1">
                            <a:solidFill>
                              <a:prstClr val="black"/>
                            </a:solidFill>
                            <a:latin typeface="Cambria Math"/>
                          </a:rPr>
                          <m:t>3</m:t>
                        </m:r>
                        <m:r>
                          <a:rPr lang="en-US" sz="2400" i="1">
                            <a:solidFill>
                              <a:prstClr val="black"/>
                            </a:solidFill>
                            <a:latin typeface="Cambria Math"/>
                            <a:ea typeface="Cambria Math"/>
                          </a:rPr>
                          <m:t>×</m:t>
                        </m:r>
                        <m:sSup>
                          <m:sSupPr>
                            <m:ctrlPr>
                              <a:rPr lang="en-US" sz="2400" i="1">
                                <a:solidFill>
                                  <a:prstClr val="black"/>
                                </a:solidFill>
                                <a:latin typeface="Cambria Math"/>
                                <a:ea typeface="Cambria Math"/>
                              </a:rPr>
                            </m:ctrlPr>
                          </m:sSupPr>
                          <m:e>
                            <m:r>
                              <a:rPr lang="en-US" sz="2400" i="1">
                                <a:solidFill>
                                  <a:prstClr val="black"/>
                                </a:solidFill>
                                <a:latin typeface="Cambria Math"/>
                                <a:ea typeface="Cambria Math"/>
                              </a:rPr>
                              <m:t>10</m:t>
                            </m:r>
                          </m:e>
                          <m:sup>
                            <m:r>
                              <a:rPr lang="en-US" sz="2400" i="1">
                                <a:solidFill>
                                  <a:prstClr val="black"/>
                                </a:solidFill>
                                <a:latin typeface="Cambria Math"/>
                                <a:ea typeface="Cambria Math"/>
                              </a:rPr>
                              <m:t>8</m:t>
                            </m:r>
                          </m:sup>
                        </m:sSup>
                        <m:r>
                          <a:rPr lang="en-US" sz="2400" i="1">
                            <a:solidFill>
                              <a:prstClr val="black"/>
                            </a:solidFill>
                            <a:latin typeface="Cambria Math"/>
                            <a:ea typeface="Cambria Math"/>
                          </a:rPr>
                          <m:t> </m:t>
                        </m:r>
                        <m:r>
                          <a:rPr lang="en-US" sz="2400" i="1">
                            <a:solidFill>
                              <a:prstClr val="black"/>
                            </a:solidFill>
                            <a:latin typeface="Cambria Math"/>
                            <a:ea typeface="Cambria Math"/>
                          </a:rPr>
                          <m:t>𝑚</m:t>
                        </m:r>
                        <m:sSup>
                          <m:sSupPr>
                            <m:ctrlPr>
                              <a:rPr lang="en-US" sz="2400" i="1">
                                <a:solidFill>
                                  <a:prstClr val="black"/>
                                </a:solidFill>
                                <a:latin typeface="Cambria Math"/>
                                <a:ea typeface="Cambria Math"/>
                              </a:rPr>
                            </m:ctrlPr>
                          </m:sSupPr>
                          <m:e>
                            <m:r>
                              <a:rPr lang="en-US" sz="2400" i="1">
                                <a:solidFill>
                                  <a:prstClr val="black"/>
                                </a:solidFill>
                                <a:latin typeface="Cambria Math"/>
                                <a:ea typeface="Cambria Math"/>
                              </a:rPr>
                              <m:t>𝑠</m:t>
                            </m:r>
                          </m:e>
                          <m:sup>
                            <m:r>
                              <a:rPr lang="en-US" sz="2400" i="1">
                                <a:solidFill>
                                  <a:prstClr val="black"/>
                                </a:solidFill>
                                <a:latin typeface="Cambria Math"/>
                                <a:ea typeface="Cambria Math"/>
                              </a:rPr>
                              <m:t>−1</m:t>
                            </m:r>
                          </m:sup>
                        </m:sSup>
                        <m:r>
                          <a:rPr lang="en-US" sz="2400" b="0" i="1" smtClean="0">
                            <a:solidFill>
                              <a:prstClr val="black"/>
                            </a:solidFill>
                            <a:latin typeface="Cambria Math"/>
                            <a:ea typeface="Cambria Math"/>
                          </a:rPr>
                          <m:t>)</m:t>
                        </m:r>
                      </m:den>
                    </m:f>
                  </m:oMath>
                </a14:m>
                <a:r>
                  <a:rPr lang="en-US" sz="2400" dirty="0" smtClean="0">
                    <a:solidFill>
                      <a:prstClr val="black"/>
                    </a:solidFill>
                  </a:rPr>
                  <a:t> </a:t>
                </a:r>
              </a:p>
              <a:p>
                <a:pPr lvl="0">
                  <a:lnSpc>
                    <a:spcPct val="150000"/>
                  </a:lnSpc>
                </a:pPr>
                <a14:m>
                  <m:oMathPara xmlns:m="http://schemas.openxmlformats.org/officeDocument/2006/math">
                    <m:oMathParaPr>
                      <m:jc m:val="center"/>
                    </m:oMathParaPr>
                    <m:oMath xmlns:m="http://schemas.openxmlformats.org/officeDocument/2006/math">
                      <m:r>
                        <a:rPr lang="en-US" i="1">
                          <a:solidFill>
                            <a:prstClr val="black"/>
                          </a:solidFill>
                          <a:latin typeface="Cambria Math"/>
                        </a:rPr>
                        <m:t>𝜆</m:t>
                      </m:r>
                      <m:r>
                        <a:rPr lang="en-US" i="1">
                          <a:solidFill>
                            <a:prstClr val="black"/>
                          </a:solidFill>
                          <a:latin typeface="Cambria Math"/>
                        </a:rPr>
                        <m:t>=</m:t>
                      </m:r>
                      <m:f>
                        <m:fPr>
                          <m:ctrlPr>
                            <a:rPr lang="en-US" i="1">
                              <a:solidFill>
                                <a:prstClr val="black"/>
                              </a:solidFill>
                              <a:latin typeface="Cambria Math"/>
                            </a:rPr>
                          </m:ctrlPr>
                        </m:fPr>
                        <m:num>
                          <m:r>
                            <a:rPr lang="en-US" i="1">
                              <a:solidFill>
                                <a:prstClr val="black"/>
                              </a:solidFill>
                              <a:latin typeface="Cambria Math"/>
                            </a:rPr>
                            <m:t>6.626</m:t>
                          </m:r>
                          <m:r>
                            <a:rPr lang="en-US" i="1">
                              <a:solidFill>
                                <a:prstClr val="black"/>
                              </a:solidFill>
                              <a:latin typeface="Cambria Math"/>
                              <a:ea typeface="Cambria Math"/>
                            </a:rPr>
                            <m:t>×</m:t>
                          </m:r>
                          <m:sSup>
                            <m:sSupPr>
                              <m:ctrlPr>
                                <a:rPr lang="en-US" i="1">
                                  <a:solidFill>
                                    <a:prstClr val="black"/>
                                  </a:solidFill>
                                  <a:latin typeface="Cambria Math"/>
                                  <a:ea typeface="Cambria Math"/>
                                </a:rPr>
                              </m:ctrlPr>
                            </m:sSupPr>
                            <m:e>
                              <m:r>
                                <a:rPr lang="en-US" i="1">
                                  <a:solidFill>
                                    <a:prstClr val="black"/>
                                  </a:solidFill>
                                  <a:latin typeface="Cambria Math"/>
                                  <a:ea typeface="Cambria Math"/>
                                </a:rPr>
                                <m:t>10</m:t>
                              </m:r>
                            </m:e>
                            <m:sup>
                              <m:r>
                                <a:rPr lang="en-US" i="1">
                                  <a:solidFill>
                                    <a:prstClr val="black"/>
                                  </a:solidFill>
                                  <a:latin typeface="Cambria Math"/>
                                  <a:ea typeface="Cambria Math"/>
                                </a:rPr>
                                <m:t>−34</m:t>
                              </m:r>
                            </m:sup>
                          </m:sSup>
                          <m:r>
                            <a:rPr lang="en-US" b="0" i="1" smtClean="0">
                              <a:solidFill>
                                <a:prstClr val="black"/>
                              </a:solidFill>
                              <a:latin typeface="Cambria Math"/>
                              <a:ea typeface="Cambria Math"/>
                            </a:rPr>
                            <m:t>𝑚</m:t>
                          </m:r>
                          <m:r>
                            <a:rPr lang="en-US" i="1">
                              <a:solidFill>
                                <a:prstClr val="black"/>
                              </a:solidFill>
                              <a:latin typeface="Cambria Math"/>
                              <a:ea typeface="Cambria Math"/>
                            </a:rPr>
                            <m:t> </m:t>
                          </m:r>
                        </m:num>
                        <m:den>
                          <m:r>
                            <a:rPr lang="en-US" b="0" i="1" smtClean="0">
                              <a:solidFill>
                                <a:prstClr val="black"/>
                              </a:solidFill>
                              <a:latin typeface="Cambria Math"/>
                              <a:ea typeface="Cambria Math"/>
                            </a:rPr>
                            <m:t>9.1</m:t>
                          </m:r>
                          <m:r>
                            <a:rPr lang="en-US" i="1" dirty="0">
                              <a:solidFill>
                                <a:prstClr val="black"/>
                              </a:solidFill>
                              <a:latin typeface="Cambria Math"/>
                            </a:rPr>
                            <m:t> </m:t>
                          </m:r>
                          <m:r>
                            <a:rPr lang="en-US" i="1" dirty="0">
                              <a:solidFill>
                                <a:prstClr val="black"/>
                              </a:solidFill>
                              <a:latin typeface="Cambria Math"/>
                              <a:ea typeface="Cambria Math"/>
                            </a:rPr>
                            <m:t>× </m:t>
                          </m:r>
                          <m:r>
                            <a:rPr lang="en-US" i="1">
                              <a:solidFill>
                                <a:prstClr val="black"/>
                              </a:solidFill>
                              <a:latin typeface="Cambria Math"/>
                            </a:rPr>
                            <m:t>3</m:t>
                          </m:r>
                          <m:sSup>
                            <m:sSupPr>
                              <m:ctrlPr>
                                <a:rPr lang="en-US" i="1">
                                  <a:solidFill>
                                    <a:prstClr val="black"/>
                                  </a:solidFill>
                                  <a:latin typeface="Cambria Math"/>
                                  <a:ea typeface="Cambria Math"/>
                                </a:rPr>
                              </m:ctrlPr>
                            </m:sSupPr>
                            <m:e>
                              <m:r>
                                <a:rPr lang="en-US" i="1" dirty="0">
                                  <a:solidFill>
                                    <a:prstClr val="black"/>
                                  </a:solidFill>
                                  <a:latin typeface="Cambria Math"/>
                                </a:rPr>
                                <m:t>× </m:t>
                              </m:r>
                              <m:sSup>
                                <m:sSupPr>
                                  <m:ctrlPr>
                                    <a:rPr lang="en-US" i="1" dirty="0">
                                      <a:solidFill>
                                        <a:prstClr val="black"/>
                                      </a:solidFill>
                                      <a:latin typeface="Cambria Math"/>
                                    </a:rPr>
                                  </m:ctrlPr>
                                </m:sSupPr>
                                <m:e>
                                  <m:r>
                                    <a:rPr lang="en-US" i="1" dirty="0">
                                      <a:solidFill>
                                        <a:prstClr val="black"/>
                                      </a:solidFill>
                                      <a:latin typeface="Cambria Math"/>
                                    </a:rPr>
                                    <m:t>10</m:t>
                                  </m:r>
                                </m:e>
                                <m:sup>
                                  <m:r>
                                    <a:rPr lang="en-US" i="1" dirty="0">
                                      <a:solidFill>
                                        <a:prstClr val="black"/>
                                      </a:solidFill>
                                      <a:latin typeface="Cambria Math"/>
                                    </a:rPr>
                                    <m:t>−31</m:t>
                                  </m:r>
                                </m:sup>
                              </m:sSup>
                              <m:r>
                                <a:rPr lang="en-US" i="1">
                                  <a:solidFill>
                                    <a:prstClr val="black"/>
                                  </a:solidFill>
                                  <a:latin typeface="Cambria Math"/>
                                  <a:ea typeface="Cambria Math"/>
                                </a:rPr>
                                <m:t>×10</m:t>
                              </m:r>
                            </m:e>
                            <m:sup>
                              <m:r>
                                <a:rPr lang="en-US" i="1">
                                  <a:solidFill>
                                    <a:prstClr val="black"/>
                                  </a:solidFill>
                                  <a:latin typeface="Cambria Math"/>
                                  <a:ea typeface="Cambria Math"/>
                                </a:rPr>
                                <m:t>8</m:t>
                              </m:r>
                            </m:sup>
                          </m:sSup>
                        </m:den>
                      </m:f>
                    </m:oMath>
                  </m:oMathPara>
                </a14:m>
                <a:endParaRPr lang="en-US" dirty="0" smtClean="0">
                  <a:solidFill>
                    <a:prstClr val="black"/>
                  </a:solidFill>
                </a:endParaRPr>
              </a:p>
              <a:p>
                <a:pPr lvl="0">
                  <a:lnSpc>
                    <a:spcPct val="150000"/>
                  </a:lnSpc>
                </a:pPr>
                <a14:m>
                  <m:oMathPara xmlns:m="http://schemas.openxmlformats.org/officeDocument/2006/math">
                    <m:oMathParaPr>
                      <m:jc m:val="center"/>
                    </m:oMathParaPr>
                    <m:oMath xmlns:m="http://schemas.openxmlformats.org/officeDocument/2006/math">
                      <m:r>
                        <a:rPr lang="en-US" i="1">
                          <a:solidFill>
                            <a:prstClr val="black"/>
                          </a:solidFill>
                          <a:latin typeface="Cambria Math"/>
                        </a:rPr>
                        <m:t>𝜆</m:t>
                      </m:r>
                      <m:r>
                        <a:rPr lang="en-US" i="1">
                          <a:solidFill>
                            <a:prstClr val="black"/>
                          </a:solidFill>
                          <a:latin typeface="Cambria Math"/>
                        </a:rPr>
                        <m:t>=</m:t>
                      </m:r>
                      <m:f>
                        <m:fPr>
                          <m:ctrlPr>
                            <a:rPr lang="en-US" i="1">
                              <a:solidFill>
                                <a:prstClr val="black"/>
                              </a:solidFill>
                              <a:latin typeface="Cambria Math"/>
                            </a:rPr>
                          </m:ctrlPr>
                        </m:fPr>
                        <m:num>
                          <m:r>
                            <a:rPr lang="en-US" i="1">
                              <a:solidFill>
                                <a:prstClr val="black"/>
                              </a:solidFill>
                              <a:latin typeface="Cambria Math"/>
                            </a:rPr>
                            <m:t>6.626</m:t>
                          </m:r>
                          <m:r>
                            <a:rPr lang="en-US" i="1">
                              <a:solidFill>
                                <a:prstClr val="black"/>
                              </a:solidFill>
                              <a:latin typeface="Cambria Math"/>
                              <a:ea typeface="Cambria Math"/>
                            </a:rPr>
                            <m:t>×</m:t>
                          </m:r>
                          <m:sSup>
                            <m:sSupPr>
                              <m:ctrlPr>
                                <a:rPr lang="en-US" i="1">
                                  <a:solidFill>
                                    <a:prstClr val="black"/>
                                  </a:solidFill>
                                  <a:latin typeface="Cambria Math"/>
                                  <a:ea typeface="Cambria Math"/>
                                </a:rPr>
                              </m:ctrlPr>
                            </m:sSupPr>
                            <m:e>
                              <m:r>
                                <a:rPr lang="en-US" i="1">
                                  <a:solidFill>
                                    <a:prstClr val="black"/>
                                  </a:solidFill>
                                  <a:latin typeface="Cambria Math"/>
                                  <a:ea typeface="Cambria Math"/>
                                </a:rPr>
                                <m:t>10</m:t>
                              </m:r>
                            </m:e>
                            <m:sup>
                              <m:r>
                                <a:rPr lang="en-US" i="1">
                                  <a:solidFill>
                                    <a:prstClr val="black"/>
                                  </a:solidFill>
                                  <a:latin typeface="Cambria Math"/>
                                  <a:ea typeface="Cambria Math"/>
                                </a:rPr>
                                <m:t>−34</m:t>
                              </m:r>
                            </m:sup>
                          </m:sSup>
                          <m:r>
                            <a:rPr lang="en-US" i="1">
                              <a:solidFill>
                                <a:prstClr val="black"/>
                              </a:solidFill>
                              <a:latin typeface="Cambria Math"/>
                              <a:ea typeface="Cambria Math"/>
                            </a:rPr>
                            <m:t>𝑚</m:t>
                          </m:r>
                          <m:r>
                            <a:rPr lang="en-US" i="1">
                              <a:solidFill>
                                <a:prstClr val="black"/>
                              </a:solidFill>
                              <a:latin typeface="Cambria Math"/>
                              <a:ea typeface="Cambria Math"/>
                            </a:rPr>
                            <m:t> </m:t>
                          </m:r>
                        </m:num>
                        <m:den>
                          <m:r>
                            <a:rPr lang="en-US" b="0" i="1" smtClean="0">
                              <a:solidFill>
                                <a:prstClr val="black"/>
                              </a:solidFill>
                              <a:latin typeface="Cambria Math"/>
                              <a:ea typeface="Cambria Math"/>
                            </a:rPr>
                            <m:t>27.3×</m:t>
                          </m:r>
                          <m:sSup>
                            <m:sSupPr>
                              <m:ctrlPr>
                                <a:rPr lang="en-US" b="0" i="1" smtClean="0">
                                  <a:solidFill>
                                    <a:prstClr val="black"/>
                                  </a:solidFill>
                                  <a:latin typeface="Cambria Math"/>
                                  <a:ea typeface="Cambria Math"/>
                                </a:rPr>
                              </m:ctrlPr>
                            </m:sSupPr>
                            <m:e>
                              <m:r>
                                <a:rPr lang="en-US" b="0" i="1" smtClean="0">
                                  <a:solidFill>
                                    <a:prstClr val="black"/>
                                  </a:solidFill>
                                  <a:latin typeface="Cambria Math"/>
                                  <a:ea typeface="Cambria Math"/>
                                </a:rPr>
                                <m:t>10</m:t>
                              </m:r>
                            </m:e>
                            <m:sup>
                              <m:r>
                                <a:rPr lang="en-US" b="0" i="1" smtClean="0">
                                  <a:solidFill>
                                    <a:prstClr val="black"/>
                                  </a:solidFill>
                                  <a:latin typeface="Cambria Math"/>
                                  <a:ea typeface="Cambria Math"/>
                                </a:rPr>
                                <m:t>−23</m:t>
                              </m:r>
                            </m:sup>
                          </m:sSup>
                        </m:den>
                      </m:f>
                      <m:r>
                        <a:rPr lang="en-US" i="1" smtClean="0">
                          <a:solidFill>
                            <a:prstClr val="black"/>
                          </a:solidFill>
                          <a:latin typeface="Cambria Math"/>
                          <a:ea typeface="Cambria Math"/>
                        </a:rPr>
                        <m:t>=</m:t>
                      </m:r>
                      <m:f>
                        <m:fPr>
                          <m:ctrlPr>
                            <a:rPr lang="en-US" i="1">
                              <a:solidFill>
                                <a:prstClr val="black"/>
                              </a:solidFill>
                              <a:latin typeface="Cambria Math"/>
                            </a:rPr>
                          </m:ctrlPr>
                        </m:fPr>
                        <m:num>
                          <m:r>
                            <a:rPr lang="en-US" i="1">
                              <a:solidFill>
                                <a:prstClr val="black"/>
                              </a:solidFill>
                              <a:latin typeface="Cambria Math"/>
                            </a:rPr>
                            <m:t>6.626</m:t>
                          </m:r>
                        </m:num>
                        <m:den>
                          <m:r>
                            <a:rPr lang="en-US" i="1">
                              <a:solidFill>
                                <a:prstClr val="black"/>
                              </a:solidFill>
                              <a:latin typeface="Cambria Math"/>
                              <a:ea typeface="Cambria Math"/>
                            </a:rPr>
                            <m:t>27.3</m:t>
                          </m:r>
                        </m:den>
                      </m:f>
                      <m:r>
                        <a:rPr lang="en-US" i="1">
                          <a:solidFill>
                            <a:prstClr val="black"/>
                          </a:solidFill>
                          <a:latin typeface="Cambria Math"/>
                          <a:ea typeface="Cambria Math"/>
                        </a:rPr>
                        <m:t>×</m:t>
                      </m:r>
                      <m:sSup>
                        <m:sSupPr>
                          <m:ctrlPr>
                            <a:rPr lang="en-US" i="1">
                              <a:solidFill>
                                <a:prstClr val="black"/>
                              </a:solidFill>
                              <a:latin typeface="Cambria Math"/>
                              <a:ea typeface="Cambria Math"/>
                            </a:rPr>
                          </m:ctrlPr>
                        </m:sSupPr>
                        <m:e>
                          <m:r>
                            <a:rPr lang="en-US" i="1">
                              <a:solidFill>
                                <a:prstClr val="black"/>
                              </a:solidFill>
                              <a:latin typeface="Cambria Math"/>
                              <a:ea typeface="Cambria Math"/>
                            </a:rPr>
                            <m:t>10</m:t>
                          </m:r>
                        </m:e>
                        <m:sup>
                          <m:r>
                            <a:rPr lang="en-US" i="1">
                              <a:solidFill>
                                <a:prstClr val="black"/>
                              </a:solidFill>
                              <a:latin typeface="Cambria Math"/>
                              <a:ea typeface="Cambria Math"/>
                            </a:rPr>
                            <m:t>−34</m:t>
                          </m:r>
                        </m:sup>
                      </m:sSup>
                      <m:r>
                        <a:rPr lang="en-US" i="1">
                          <a:solidFill>
                            <a:prstClr val="black"/>
                          </a:solidFill>
                          <a:latin typeface="Cambria Math"/>
                          <a:ea typeface="Cambria Math"/>
                        </a:rPr>
                        <m:t>×</m:t>
                      </m:r>
                      <m:sSup>
                        <m:sSupPr>
                          <m:ctrlPr>
                            <a:rPr lang="en-US" i="1">
                              <a:solidFill>
                                <a:prstClr val="black"/>
                              </a:solidFill>
                              <a:latin typeface="Cambria Math"/>
                              <a:ea typeface="Cambria Math"/>
                            </a:rPr>
                          </m:ctrlPr>
                        </m:sSupPr>
                        <m:e>
                          <m:r>
                            <a:rPr lang="en-US" i="1">
                              <a:solidFill>
                                <a:prstClr val="black"/>
                              </a:solidFill>
                              <a:latin typeface="Cambria Math"/>
                              <a:ea typeface="Cambria Math"/>
                            </a:rPr>
                            <m:t>10</m:t>
                          </m:r>
                        </m:e>
                        <m:sup>
                          <m:r>
                            <a:rPr lang="en-US" i="1">
                              <a:solidFill>
                                <a:prstClr val="black"/>
                              </a:solidFill>
                              <a:latin typeface="Cambria Math"/>
                              <a:ea typeface="Cambria Math"/>
                            </a:rPr>
                            <m:t>23</m:t>
                          </m:r>
                        </m:sup>
                      </m:sSup>
                      <m:r>
                        <a:rPr lang="en-US" b="0" i="1" smtClean="0">
                          <a:solidFill>
                            <a:prstClr val="black"/>
                          </a:solidFill>
                          <a:latin typeface="Cambria Math"/>
                          <a:ea typeface="Cambria Math"/>
                        </a:rPr>
                        <m:t>𝑚</m:t>
                      </m:r>
                    </m:oMath>
                  </m:oMathPara>
                </a14:m>
                <a:endParaRPr lang="en-US" dirty="0">
                  <a:solidFill>
                    <a:prstClr val="black"/>
                  </a:solidFill>
                </a:endParaRPr>
              </a:p>
              <a:p>
                <a:pPr lvl="0">
                  <a:lnSpc>
                    <a:spcPct val="150000"/>
                  </a:lnSpc>
                </a:pPr>
                <a14:m>
                  <m:oMathPara xmlns:m="http://schemas.openxmlformats.org/officeDocument/2006/math">
                    <m:oMathParaPr>
                      <m:jc m:val="center"/>
                    </m:oMathParaPr>
                    <m:oMath xmlns:m="http://schemas.openxmlformats.org/officeDocument/2006/math">
                      <m:r>
                        <a:rPr lang="en-US" b="1" i="1" smtClean="0">
                          <a:solidFill>
                            <a:srgbClr val="00B050"/>
                          </a:solidFill>
                          <a:latin typeface="Cambria Math"/>
                        </a:rPr>
                        <m:t>𝝀</m:t>
                      </m:r>
                      <m:r>
                        <a:rPr lang="en-US" b="1" i="1" smtClean="0">
                          <a:solidFill>
                            <a:srgbClr val="00B050"/>
                          </a:solidFill>
                          <a:latin typeface="Cambria Math"/>
                        </a:rPr>
                        <m:t>=</m:t>
                      </m:r>
                      <m:r>
                        <a:rPr lang="en-US" b="1" i="1" smtClean="0">
                          <a:solidFill>
                            <a:srgbClr val="00B050"/>
                          </a:solidFill>
                          <a:latin typeface="Cambria Math"/>
                        </a:rPr>
                        <m:t>𝟎</m:t>
                      </m:r>
                      <m:r>
                        <a:rPr lang="en-US" b="1" i="1" smtClean="0">
                          <a:solidFill>
                            <a:srgbClr val="00B050"/>
                          </a:solidFill>
                          <a:latin typeface="Cambria Math"/>
                        </a:rPr>
                        <m:t>.</m:t>
                      </m:r>
                      <m:r>
                        <a:rPr lang="en-US" b="1" i="1" smtClean="0">
                          <a:solidFill>
                            <a:srgbClr val="00B050"/>
                          </a:solidFill>
                          <a:latin typeface="Cambria Math"/>
                        </a:rPr>
                        <m:t>𝟐𝟒𝟑</m:t>
                      </m:r>
                      <m:r>
                        <a:rPr lang="en-US" b="1" i="1">
                          <a:solidFill>
                            <a:srgbClr val="00B050"/>
                          </a:solidFill>
                          <a:latin typeface="Cambria Math"/>
                          <a:ea typeface="Cambria Math"/>
                        </a:rPr>
                        <m:t>×</m:t>
                      </m:r>
                      <m:sSup>
                        <m:sSupPr>
                          <m:ctrlPr>
                            <a:rPr lang="en-US" b="1" i="1">
                              <a:solidFill>
                                <a:srgbClr val="00B050"/>
                              </a:solidFill>
                              <a:latin typeface="Cambria Math"/>
                              <a:ea typeface="Cambria Math"/>
                            </a:rPr>
                          </m:ctrlPr>
                        </m:sSupPr>
                        <m:e>
                          <m:r>
                            <a:rPr lang="en-US" b="1" i="1">
                              <a:solidFill>
                                <a:srgbClr val="00B050"/>
                              </a:solidFill>
                              <a:latin typeface="Cambria Math"/>
                              <a:ea typeface="Cambria Math"/>
                            </a:rPr>
                            <m:t>𝟏𝟎</m:t>
                          </m:r>
                        </m:e>
                        <m:sup>
                          <m:r>
                            <a:rPr lang="en-US" b="1" i="1">
                              <a:solidFill>
                                <a:srgbClr val="00B050"/>
                              </a:solidFill>
                              <a:latin typeface="Cambria Math"/>
                              <a:ea typeface="Cambria Math"/>
                            </a:rPr>
                            <m:t>−</m:t>
                          </m:r>
                          <m:r>
                            <a:rPr lang="en-US" b="1" i="1" smtClean="0">
                              <a:solidFill>
                                <a:srgbClr val="00B050"/>
                              </a:solidFill>
                              <a:latin typeface="Cambria Math"/>
                              <a:ea typeface="Cambria Math"/>
                            </a:rPr>
                            <m:t>𝟏𝟏</m:t>
                          </m:r>
                        </m:sup>
                      </m:sSup>
                      <m:r>
                        <a:rPr lang="en-US" b="1" i="1" smtClean="0">
                          <a:solidFill>
                            <a:srgbClr val="00B050"/>
                          </a:solidFill>
                          <a:latin typeface="Cambria Math"/>
                          <a:ea typeface="Cambria Math"/>
                        </a:rPr>
                        <m:t> </m:t>
                      </m:r>
                      <m:r>
                        <a:rPr lang="en-US" b="1" i="1">
                          <a:solidFill>
                            <a:srgbClr val="00B050"/>
                          </a:solidFill>
                          <a:latin typeface="Cambria Math"/>
                          <a:ea typeface="Cambria Math"/>
                        </a:rPr>
                        <m:t>𝒎</m:t>
                      </m:r>
                    </m:oMath>
                  </m:oMathPara>
                </a14:m>
                <a:endParaRPr lang="en-US" b="1" dirty="0" smtClean="0">
                  <a:solidFill>
                    <a:srgbClr val="00B050"/>
                  </a:solidFill>
                  <a:ea typeface="Cambria Math"/>
                </a:endParaRPr>
              </a:p>
              <a:p>
                <a:pPr lvl="0">
                  <a:lnSpc>
                    <a:spcPct val="150000"/>
                  </a:lnSpc>
                </a:pPr>
                <a14:m>
                  <m:oMathPara xmlns:m="http://schemas.openxmlformats.org/officeDocument/2006/math">
                    <m:oMathParaPr>
                      <m:jc m:val="center"/>
                    </m:oMathParaPr>
                    <m:oMath xmlns:m="http://schemas.openxmlformats.org/officeDocument/2006/math">
                      <m:r>
                        <a:rPr lang="en-US" b="1" i="1" smtClean="0">
                          <a:solidFill>
                            <a:schemeClr val="accent2">
                              <a:lumMod val="75000"/>
                            </a:schemeClr>
                          </a:solidFill>
                          <a:latin typeface="Cambria Math"/>
                        </a:rPr>
                        <m:t>𝝀</m:t>
                      </m:r>
                      <m:r>
                        <a:rPr lang="en-US" b="1" i="1" smtClean="0">
                          <a:solidFill>
                            <a:schemeClr val="accent2">
                              <a:lumMod val="75000"/>
                            </a:schemeClr>
                          </a:solidFill>
                          <a:latin typeface="Cambria Math"/>
                        </a:rPr>
                        <m:t>=</m:t>
                      </m:r>
                      <m:r>
                        <a:rPr lang="en-US" b="1" i="1" smtClean="0">
                          <a:solidFill>
                            <a:schemeClr val="accent2">
                              <a:lumMod val="75000"/>
                            </a:schemeClr>
                          </a:solidFill>
                          <a:latin typeface="Cambria Math"/>
                        </a:rPr>
                        <m:t>𝟐</m:t>
                      </m:r>
                      <m:r>
                        <a:rPr lang="en-US" b="1" i="1" smtClean="0">
                          <a:solidFill>
                            <a:schemeClr val="accent2">
                              <a:lumMod val="75000"/>
                            </a:schemeClr>
                          </a:solidFill>
                          <a:latin typeface="Cambria Math"/>
                        </a:rPr>
                        <m:t>.</m:t>
                      </m:r>
                      <m:r>
                        <a:rPr lang="en-US" b="1" i="1">
                          <a:solidFill>
                            <a:schemeClr val="accent2">
                              <a:lumMod val="75000"/>
                            </a:schemeClr>
                          </a:solidFill>
                          <a:latin typeface="Cambria Math"/>
                        </a:rPr>
                        <m:t>𝟒𝟑</m:t>
                      </m:r>
                      <m:r>
                        <a:rPr lang="en-US" b="1" i="1">
                          <a:solidFill>
                            <a:schemeClr val="accent2">
                              <a:lumMod val="75000"/>
                            </a:schemeClr>
                          </a:solidFill>
                          <a:latin typeface="Cambria Math"/>
                        </a:rPr>
                        <m:t>×</m:t>
                      </m:r>
                      <m:sSup>
                        <m:sSupPr>
                          <m:ctrlPr>
                            <a:rPr lang="en-US" b="1" i="1">
                              <a:solidFill>
                                <a:schemeClr val="accent2">
                                  <a:lumMod val="75000"/>
                                </a:schemeClr>
                              </a:solidFill>
                              <a:latin typeface="Cambria Math"/>
                              <a:ea typeface="Cambria Math"/>
                            </a:rPr>
                          </m:ctrlPr>
                        </m:sSupPr>
                        <m:e>
                          <m:r>
                            <a:rPr lang="en-US" b="1" i="1">
                              <a:solidFill>
                                <a:schemeClr val="accent2">
                                  <a:lumMod val="75000"/>
                                </a:schemeClr>
                              </a:solidFill>
                              <a:latin typeface="Cambria Math"/>
                              <a:ea typeface="Cambria Math"/>
                            </a:rPr>
                            <m:t>𝟏𝟎</m:t>
                          </m:r>
                        </m:e>
                        <m:sup>
                          <m:r>
                            <a:rPr lang="en-US" b="1" i="1">
                              <a:solidFill>
                                <a:schemeClr val="accent2">
                                  <a:lumMod val="75000"/>
                                </a:schemeClr>
                              </a:solidFill>
                              <a:latin typeface="Cambria Math"/>
                              <a:ea typeface="Cambria Math"/>
                            </a:rPr>
                            <m:t>−</m:t>
                          </m:r>
                          <m:r>
                            <a:rPr lang="en-US" b="1" i="1" smtClean="0">
                              <a:solidFill>
                                <a:schemeClr val="accent2">
                                  <a:lumMod val="75000"/>
                                </a:schemeClr>
                              </a:solidFill>
                              <a:latin typeface="Cambria Math"/>
                              <a:ea typeface="Cambria Math"/>
                            </a:rPr>
                            <m:t>𝟏𝟐</m:t>
                          </m:r>
                        </m:sup>
                      </m:sSup>
                      <m:r>
                        <a:rPr lang="en-US" b="1" i="1" smtClean="0">
                          <a:solidFill>
                            <a:schemeClr val="accent2">
                              <a:lumMod val="75000"/>
                            </a:schemeClr>
                          </a:solidFill>
                          <a:latin typeface="Cambria Math"/>
                          <a:ea typeface="Cambria Math"/>
                        </a:rPr>
                        <m:t> </m:t>
                      </m:r>
                      <m:r>
                        <a:rPr lang="en-US" b="1" i="1">
                          <a:solidFill>
                            <a:schemeClr val="accent2">
                              <a:lumMod val="75000"/>
                            </a:schemeClr>
                          </a:solidFill>
                          <a:latin typeface="Cambria Math"/>
                          <a:ea typeface="Cambria Math"/>
                        </a:rPr>
                        <m:t>𝒎</m:t>
                      </m:r>
                    </m:oMath>
                  </m:oMathPara>
                </a14:m>
                <a:endParaRPr lang="en-US" b="1" dirty="0">
                  <a:solidFill>
                    <a:schemeClr val="accent2">
                      <a:lumMod val="75000"/>
                    </a:schemeClr>
                  </a:solidFill>
                  <a:ea typeface="Cambria Math"/>
                </a:endParaRPr>
              </a:p>
            </p:txBody>
          </p:sp>
        </mc:Choice>
        <mc:Fallback xmlns="">
          <p:sp>
            <p:nvSpPr>
              <p:cNvPr id="4" name="Rectangle 3"/>
              <p:cNvSpPr>
                <a:spLocks noRot="1" noChangeAspect="1" noMove="1" noResize="1" noEditPoints="1" noAdjustHandles="1" noChangeArrowheads="1" noChangeShapeType="1" noTextEdit="1"/>
              </p:cNvSpPr>
              <p:nvPr/>
            </p:nvSpPr>
            <p:spPr>
              <a:xfrm>
                <a:off x="107504" y="1988840"/>
                <a:ext cx="8784976" cy="4503797"/>
              </a:xfrm>
              <a:prstGeom prst="rect">
                <a:avLst/>
              </a:prstGeom>
              <a:blipFill rotWithShape="1">
                <a:blip r:embed="rId3"/>
                <a:stretch>
                  <a:fillRect l="-625" t="-541" b="-135"/>
                </a:stretch>
              </a:blipFill>
            </p:spPr>
            <p:txBody>
              <a:bodyPr/>
              <a:lstStyle/>
              <a:p>
                <a:r>
                  <a:rPr lang="en-US">
                    <a:noFill/>
                  </a:rPr>
                  <a:t> </a:t>
                </a:r>
              </a:p>
            </p:txBody>
          </p:sp>
        </mc:Fallback>
      </mc:AlternateContent>
      <p:cxnSp>
        <p:nvCxnSpPr>
          <p:cNvPr id="6" name="Straight Connector 5"/>
          <p:cNvCxnSpPr/>
          <p:nvPr/>
        </p:nvCxnSpPr>
        <p:spPr>
          <a:xfrm flipH="1">
            <a:off x="5573573" y="3271953"/>
            <a:ext cx="274320" cy="21572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flipH="1">
            <a:off x="6042927" y="3608366"/>
            <a:ext cx="274320" cy="21572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flipH="1">
            <a:off x="5778951" y="3617891"/>
            <a:ext cx="274320" cy="21572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flipH="1">
            <a:off x="5076056" y="3271953"/>
            <a:ext cx="137160" cy="10786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flipH="1">
            <a:off x="5299253" y="3309028"/>
            <a:ext cx="274320" cy="21572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flipH="1">
            <a:off x="4362832" y="3631978"/>
            <a:ext cx="274320" cy="21572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878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Effect transition="in" filter="fade">
                                      <p:cBhvr>
                                        <p:cTn id="71" dur="1000"/>
                                        <p:tgtEl>
                                          <p:spTgt spid="4">
                                            <p:txEl>
                                              <p:pRg st="3" end="3"/>
                                            </p:txEl>
                                          </p:spTgt>
                                        </p:tgtEl>
                                      </p:cBhvr>
                                    </p:animEffect>
                                    <p:anim calcmode="lin" valueType="num">
                                      <p:cBhvr>
                                        <p:cTn id="7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4">
                                            <p:txEl>
                                              <p:pRg st="4" end="4"/>
                                            </p:txEl>
                                          </p:spTgt>
                                        </p:tgtEl>
                                        <p:attrNameLst>
                                          <p:attrName>style.visibility</p:attrName>
                                        </p:attrNameLst>
                                      </p:cBhvr>
                                      <p:to>
                                        <p:strVal val="visible"/>
                                      </p:to>
                                    </p:set>
                                    <p:animEffect transition="in" filter="fade">
                                      <p:cBhvr>
                                        <p:cTn id="78" dur="1000"/>
                                        <p:tgtEl>
                                          <p:spTgt spid="4">
                                            <p:txEl>
                                              <p:pRg st="4" end="4"/>
                                            </p:txEl>
                                          </p:spTgt>
                                        </p:tgtEl>
                                      </p:cBhvr>
                                    </p:animEffect>
                                    <p:anim calcmode="lin" valueType="num">
                                      <p:cBhvr>
                                        <p:cTn id="7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Effect transition="in" filter="fade">
                                      <p:cBhvr>
                                        <p:cTn id="85" dur="1000"/>
                                        <p:tgtEl>
                                          <p:spTgt spid="4">
                                            <p:txEl>
                                              <p:pRg st="5" end="5"/>
                                            </p:txEl>
                                          </p:spTgt>
                                        </p:tgtEl>
                                      </p:cBhvr>
                                    </p:animEffect>
                                    <p:anim calcmode="lin" valueType="num">
                                      <p:cBhvr>
                                        <p:cTn id="8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Effect transition="in" filter="fade">
                                      <p:cBhvr>
                                        <p:cTn id="92" dur="1000"/>
                                        <p:tgtEl>
                                          <p:spTgt spid="4">
                                            <p:txEl>
                                              <p:pRg st="6" end="6"/>
                                            </p:txEl>
                                          </p:spTgt>
                                        </p:tgtEl>
                                      </p:cBhvr>
                                    </p:animEffect>
                                    <p:anim calcmode="lin" valueType="num">
                                      <p:cBhvr>
                                        <p:cTn id="9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369332"/>
          </a:xfrm>
          <a:prstGeom prst="rect">
            <a:avLst/>
          </a:prstGeom>
          <a:solidFill>
            <a:schemeClr val="accent3">
              <a:lumMod val="40000"/>
              <a:lumOff val="60000"/>
            </a:schemeClr>
          </a:solidFill>
        </p:spPr>
        <p:txBody>
          <a:bodyPr wrap="square" rtlCol="0">
            <a:spAutoFit/>
          </a:bodyPr>
          <a:lstStyle/>
          <a:p>
            <a:pPr algn="ctr"/>
            <a:r>
              <a:rPr lang="en-US" b="1" dirty="0" smtClean="0">
                <a:latin typeface="Comic Sans MS" pitchFamily="66" charset="0"/>
              </a:rPr>
              <a:t>PROBLEM-2</a:t>
            </a:r>
            <a:endParaRPr lang="en-US" b="1" dirty="0">
              <a:latin typeface="Comic Sans MS" pitchFamily="66" charset="0"/>
            </a:endParaRPr>
          </a:p>
        </p:txBody>
      </p:sp>
      <mc:AlternateContent xmlns:mc="http://schemas.openxmlformats.org/markup-compatibility/2006" xmlns:a14="http://schemas.microsoft.com/office/drawing/2010/main">
        <mc:Choice Requires="a14">
          <p:sp>
            <p:nvSpPr>
              <p:cNvPr id="3" name="Rectangle 2"/>
              <p:cNvSpPr/>
              <p:nvPr/>
            </p:nvSpPr>
            <p:spPr>
              <a:xfrm>
                <a:off x="107504" y="692696"/>
                <a:ext cx="8784976" cy="1200329"/>
              </a:xfrm>
              <a:prstGeom prst="rect">
                <a:avLst/>
              </a:prstGeom>
              <a:solidFill>
                <a:srgbClr val="FFFF00"/>
              </a:solidFill>
            </p:spPr>
            <p:txBody>
              <a:bodyPr wrap="square">
                <a:spAutoFit/>
              </a:bodyPr>
              <a:lstStyle/>
              <a:p>
                <a:pPr lvl="0"/>
                <a:r>
                  <a:rPr lang="en-US" b="1" dirty="0" smtClean="0">
                    <a:solidFill>
                      <a:prstClr val="black"/>
                    </a:solidFill>
                    <a:latin typeface="Comic Sans MS" pitchFamily="66" charset="0"/>
                  </a:rPr>
                  <a:t>Given:</a:t>
                </a:r>
              </a:p>
              <a:p>
                <a:pPr marL="685800" lvl="0" algn="ctr">
                  <a:lnSpc>
                    <a:spcPct val="150000"/>
                  </a:lnSpc>
                </a:pPr>
                <a:r>
                  <a:rPr lang="en-US" dirty="0" smtClean="0">
                    <a:solidFill>
                      <a:prstClr val="black"/>
                    </a:solidFill>
                  </a:rPr>
                  <a:t>m = </a:t>
                </a:r>
                <a14:m>
                  <m:oMath xmlns:m="http://schemas.openxmlformats.org/officeDocument/2006/math">
                    <m:r>
                      <a:rPr lang="en-US" i="1" dirty="0" smtClean="0">
                        <a:solidFill>
                          <a:prstClr val="black"/>
                        </a:solidFill>
                        <a:latin typeface="Cambria Math"/>
                      </a:rPr>
                      <m:t>5</m:t>
                    </m:r>
                    <m:r>
                      <a:rPr lang="en-US" b="0" i="1" dirty="0" smtClean="0">
                        <a:solidFill>
                          <a:prstClr val="black"/>
                        </a:solidFill>
                        <a:latin typeface="Cambria Math"/>
                      </a:rPr>
                      <m:t> </m:t>
                    </m:r>
                    <m:r>
                      <a:rPr lang="en-US" b="0" i="1" dirty="0" smtClean="0">
                        <a:solidFill>
                          <a:prstClr val="black"/>
                        </a:solidFill>
                        <a:latin typeface="Cambria Math"/>
                      </a:rPr>
                      <m:t>𝑘𝑔</m:t>
                    </m:r>
                  </m:oMath>
                </a14:m>
                <a:endParaRPr lang="en-US" b="0" dirty="0" smtClean="0">
                  <a:solidFill>
                    <a:prstClr val="black"/>
                  </a:solidFill>
                </a:endParaRPr>
              </a:p>
              <a:p>
                <a:pPr marL="685800" lvl="0" algn="ctr">
                  <a:lnSpc>
                    <a:spcPct val="150000"/>
                  </a:lnSpc>
                </a:pPr>
                <a:r>
                  <a:rPr lang="en-US" b="0" dirty="0" smtClean="0">
                    <a:solidFill>
                      <a:prstClr val="black"/>
                    </a:solidFill>
                  </a:rPr>
                  <a:t>v = </a:t>
                </a:r>
                <a14:m>
                  <m:oMath xmlns:m="http://schemas.openxmlformats.org/officeDocument/2006/math">
                    <m:r>
                      <a:rPr lang="en-US" b="0" i="1" smtClean="0">
                        <a:solidFill>
                          <a:prstClr val="black"/>
                        </a:solidFill>
                        <a:latin typeface="Cambria Math"/>
                      </a:rPr>
                      <m:t>1</m:t>
                    </m:r>
                    <m:r>
                      <a:rPr lang="en-US" b="0" i="1" smtClean="0">
                        <a:solidFill>
                          <a:prstClr val="black"/>
                        </a:solidFill>
                        <a:latin typeface="Cambria Math"/>
                        <a:ea typeface="Cambria Math"/>
                      </a:rPr>
                      <m:t> </m:t>
                    </m:r>
                    <m:r>
                      <a:rPr lang="en-US" b="0" i="1" smtClean="0">
                        <a:solidFill>
                          <a:prstClr val="black"/>
                        </a:solidFill>
                        <a:latin typeface="Cambria Math"/>
                        <a:ea typeface="Cambria Math"/>
                      </a:rPr>
                      <m:t>𝑚</m:t>
                    </m:r>
                    <m:sSup>
                      <m:sSupPr>
                        <m:ctrlPr>
                          <a:rPr lang="en-US" b="0" i="1" smtClean="0">
                            <a:solidFill>
                              <a:prstClr val="black"/>
                            </a:solidFill>
                            <a:latin typeface="Cambria Math"/>
                            <a:ea typeface="Cambria Math"/>
                          </a:rPr>
                        </m:ctrlPr>
                      </m:sSupPr>
                      <m:e>
                        <m:r>
                          <a:rPr lang="en-US" b="0" i="1" smtClean="0">
                            <a:solidFill>
                              <a:prstClr val="black"/>
                            </a:solidFill>
                            <a:latin typeface="Cambria Math"/>
                            <a:ea typeface="Cambria Math"/>
                          </a:rPr>
                          <m:t>𝑠</m:t>
                        </m:r>
                      </m:e>
                      <m:sup>
                        <m:r>
                          <a:rPr lang="en-US" b="0" i="1" smtClean="0">
                            <a:solidFill>
                              <a:prstClr val="black"/>
                            </a:solidFill>
                            <a:latin typeface="Cambria Math"/>
                            <a:ea typeface="Cambria Math"/>
                          </a:rPr>
                          <m:t>−1</m:t>
                        </m:r>
                      </m:sup>
                    </m:sSup>
                  </m:oMath>
                </a14:m>
                <a:endParaRPr lang="en-US" b="0" dirty="0" smtClean="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07504" y="692696"/>
                <a:ext cx="8784976" cy="1200329"/>
              </a:xfrm>
              <a:prstGeom prst="rect">
                <a:avLst/>
              </a:prstGeom>
              <a:blipFill rotWithShape="1">
                <a:blip r:embed="rId2"/>
                <a:stretch>
                  <a:fillRect l="-625" t="-2030" b="-3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7504" y="1988840"/>
                <a:ext cx="8784976" cy="4026102"/>
              </a:xfrm>
              <a:prstGeom prst="rect">
                <a:avLst/>
              </a:prstGeom>
            </p:spPr>
            <p:txBody>
              <a:bodyPr wrap="square">
                <a:spAutoFit/>
              </a:bodyPr>
              <a:lstStyle/>
              <a:p>
                <a:pPr lvl="0"/>
                <a:r>
                  <a:rPr lang="en-US" b="1" dirty="0" smtClean="0">
                    <a:solidFill>
                      <a:prstClr val="black"/>
                    </a:solidFill>
                    <a:latin typeface="Comic Sans MS" pitchFamily="66" charset="0"/>
                  </a:rPr>
                  <a:t>Solution:</a:t>
                </a:r>
              </a:p>
              <a:p>
                <a:pPr lvl="0" algn="ctr"/>
                <a:r>
                  <a:rPr lang="en-US" dirty="0">
                    <a:solidFill>
                      <a:prstClr val="black"/>
                    </a:solidFill>
                  </a:rPr>
                  <a:t>de-Broglie wavelength </a:t>
                </a:r>
                <a14:m>
                  <m:oMath xmlns:m="http://schemas.openxmlformats.org/officeDocument/2006/math">
                    <m:r>
                      <a:rPr lang="en-US" sz="2800" b="1" i="1">
                        <a:solidFill>
                          <a:srgbClr val="FF0000"/>
                        </a:solidFill>
                        <a:latin typeface="Cambria Math"/>
                      </a:rPr>
                      <m:t>𝝀</m:t>
                    </m:r>
                    <m:r>
                      <a:rPr lang="en-US" sz="2800" b="1" i="1">
                        <a:solidFill>
                          <a:srgbClr val="FF0000"/>
                        </a:solidFill>
                        <a:latin typeface="Cambria Math"/>
                      </a:rPr>
                      <m:t>=</m:t>
                    </m:r>
                    <m:f>
                      <m:fPr>
                        <m:ctrlPr>
                          <a:rPr lang="en-US" sz="2800" b="1" i="1">
                            <a:solidFill>
                              <a:srgbClr val="FF0000"/>
                            </a:solidFill>
                            <a:latin typeface="Cambria Math"/>
                          </a:rPr>
                        </m:ctrlPr>
                      </m:fPr>
                      <m:num>
                        <m:r>
                          <a:rPr lang="en-US" sz="2800" b="1" i="1">
                            <a:solidFill>
                              <a:srgbClr val="FF0000"/>
                            </a:solidFill>
                            <a:latin typeface="Cambria Math"/>
                          </a:rPr>
                          <m:t>𝒉</m:t>
                        </m:r>
                      </m:num>
                      <m:den>
                        <m:r>
                          <a:rPr lang="en-US" sz="2800" b="1" i="1">
                            <a:solidFill>
                              <a:srgbClr val="FF0000"/>
                            </a:solidFill>
                            <a:latin typeface="Cambria Math"/>
                          </a:rPr>
                          <m:t>𝒑</m:t>
                        </m:r>
                      </m:den>
                    </m:f>
                    <m:r>
                      <a:rPr lang="en-US" sz="2800" i="1">
                        <a:solidFill>
                          <a:srgbClr val="FF0000"/>
                        </a:solidFill>
                        <a:latin typeface="Cambria Math"/>
                      </a:rPr>
                      <m:t>=</m:t>
                    </m:r>
                    <m:f>
                      <m:fPr>
                        <m:ctrlPr>
                          <a:rPr lang="en-US" sz="2800" i="1">
                            <a:solidFill>
                              <a:srgbClr val="FF0000"/>
                            </a:solidFill>
                            <a:latin typeface="Cambria Math"/>
                          </a:rPr>
                        </m:ctrlPr>
                      </m:fPr>
                      <m:num>
                        <m:r>
                          <a:rPr lang="en-US" sz="2800" i="1">
                            <a:solidFill>
                              <a:srgbClr val="FF0000"/>
                            </a:solidFill>
                            <a:latin typeface="Cambria Math"/>
                          </a:rPr>
                          <m:t>h</m:t>
                        </m:r>
                      </m:num>
                      <m:den>
                        <m:r>
                          <a:rPr lang="en-US" sz="2800" i="1">
                            <a:solidFill>
                              <a:srgbClr val="FF0000"/>
                            </a:solidFill>
                            <a:latin typeface="Cambria Math"/>
                          </a:rPr>
                          <m:t>𝑚𝑣</m:t>
                        </m:r>
                      </m:den>
                    </m:f>
                  </m:oMath>
                </a14:m>
                <a:endParaRPr lang="en-US" sz="2800" dirty="0">
                  <a:solidFill>
                    <a:srgbClr val="FF0000"/>
                  </a:solidFill>
                </a:endParaRPr>
              </a:p>
              <a:p>
                <a:pPr lvl="0" algn="ctr">
                  <a:lnSpc>
                    <a:spcPct val="150000"/>
                  </a:lnSpc>
                </a:pPr>
                <a14:m>
                  <m:oMath xmlns:m="http://schemas.openxmlformats.org/officeDocument/2006/math">
                    <m:r>
                      <a:rPr lang="en-US" sz="2400" i="1">
                        <a:solidFill>
                          <a:prstClr val="black"/>
                        </a:solidFill>
                        <a:latin typeface="Cambria Math"/>
                      </a:rPr>
                      <m:t>𝜆</m:t>
                    </m:r>
                    <m:r>
                      <a:rPr lang="en-US" sz="2400" i="1">
                        <a:solidFill>
                          <a:prstClr val="black"/>
                        </a:solidFill>
                        <a:latin typeface="Cambria Math"/>
                      </a:rPr>
                      <m:t>=</m:t>
                    </m:r>
                    <m:f>
                      <m:fPr>
                        <m:ctrlPr>
                          <a:rPr lang="en-US" sz="2400" i="1" smtClean="0">
                            <a:solidFill>
                              <a:prstClr val="black"/>
                            </a:solidFill>
                            <a:latin typeface="Cambria Math"/>
                          </a:rPr>
                        </m:ctrlPr>
                      </m:fPr>
                      <m:num>
                        <m:r>
                          <a:rPr lang="en-US" sz="2400" b="0" i="1" smtClean="0">
                            <a:solidFill>
                              <a:prstClr val="black"/>
                            </a:solidFill>
                            <a:latin typeface="Cambria Math"/>
                          </a:rPr>
                          <m:t>6.626</m:t>
                        </m:r>
                        <m:r>
                          <a:rPr lang="en-US" sz="2400" b="0" i="1" smtClean="0">
                            <a:solidFill>
                              <a:prstClr val="black"/>
                            </a:solidFill>
                            <a:latin typeface="Cambria Math"/>
                            <a:ea typeface="Cambria Math"/>
                          </a:rPr>
                          <m:t>×</m:t>
                        </m:r>
                        <m:sSup>
                          <m:sSupPr>
                            <m:ctrlPr>
                              <a:rPr lang="en-US" sz="2400" b="0" i="1" smtClean="0">
                                <a:solidFill>
                                  <a:prstClr val="black"/>
                                </a:solidFill>
                                <a:latin typeface="Cambria Math"/>
                                <a:ea typeface="Cambria Math"/>
                              </a:rPr>
                            </m:ctrlPr>
                          </m:sSupPr>
                          <m:e>
                            <m:r>
                              <a:rPr lang="en-US" sz="2400" b="0" i="1" smtClean="0">
                                <a:solidFill>
                                  <a:prstClr val="black"/>
                                </a:solidFill>
                                <a:latin typeface="Cambria Math"/>
                                <a:ea typeface="Cambria Math"/>
                              </a:rPr>
                              <m:t>10</m:t>
                            </m:r>
                          </m:e>
                          <m:sup>
                            <m:r>
                              <a:rPr lang="en-US" sz="2400" b="0" i="1" smtClean="0">
                                <a:solidFill>
                                  <a:prstClr val="black"/>
                                </a:solidFill>
                                <a:latin typeface="Cambria Math"/>
                                <a:ea typeface="Cambria Math"/>
                              </a:rPr>
                              <m:t>−34</m:t>
                            </m:r>
                          </m:sup>
                        </m:sSup>
                        <m:sSup>
                          <m:sSupPr>
                            <m:ctrlPr>
                              <a:rPr lang="en-US" sz="2400" b="0" i="1" smtClean="0">
                                <a:solidFill>
                                  <a:prstClr val="black"/>
                                </a:solidFill>
                                <a:latin typeface="Cambria Math"/>
                                <a:ea typeface="Cambria Math"/>
                              </a:rPr>
                            </m:ctrlPr>
                          </m:sSupPr>
                          <m:e>
                            <m:r>
                              <a:rPr lang="en-US" sz="2400" b="0" i="1" smtClean="0">
                                <a:solidFill>
                                  <a:prstClr val="black"/>
                                </a:solidFill>
                                <a:latin typeface="Cambria Math"/>
                                <a:ea typeface="Cambria Math"/>
                              </a:rPr>
                              <m:t>𝑚</m:t>
                            </m:r>
                          </m:e>
                          <m:sup>
                            <m:r>
                              <a:rPr lang="en-US" sz="2400" b="0" i="1" smtClean="0">
                                <a:solidFill>
                                  <a:prstClr val="black"/>
                                </a:solidFill>
                                <a:latin typeface="Cambria Math"/>
                                <a:ea typeface="Cambria Math"/>
                              </a:rPr>
                              <m:t>2</m:t>
                            </m:r>
                          </m:sup>
                        </m:sSup>
                        <m:r>
                          <a:rPr lang="en-US" sz="2400" b="0" i="1" smtClean="0">
                            <a:solidFill>
                              <a:prstClr val="black"/>
                            </a:solidFill>
                            <a:latin typeface="Cambria Math"/>
                            <a:ea typeface="Cambria Math"/>
                          </a:rPr>
                          <m:t> </m:t>
                        </m:r>
                        <m:r>
                          <a:rPr lang="en-US" sz="2400" b="0" i="1" smtClean="0">
                            <a:solidFill>
                              <a:prstClr val="black"/>
                            </a:solidFill>
                            <a:latin typeface="Cambria Math"/>
                            <a:ea typeface="Cambria Math"/>
                          </a:rPr>
                          <m:t>𝑘𝑔</m:t>
                        </m:r>
                        <m:sSup>
                          <m:sSupPr>
                            <m:ctrlPr>
                              <a:rPr lang="en-US" sz="2400" b="0" i="1" smtClean="0">
                                <a:solidFill>
                                  <a:prstClr val="black"/>
                                </a:solidFill>
                                <a:latin typeface="Cambria Math"/>
                                <a:ea typeface="Cambria Math"/>
                              </a:rPr>
                            </m:ctrlPr>
                          </m:sSupPr>
                          <m:e>
                            <m:r>
                              <a:rPr lang="en-US" sz="2400" b="0" i="1" smtClean="0">
                                <a:solidFill>
                                  <a:prstClr val="black"/>
                                </a:solidFill>
                                <a:latin typeface="Cambria Math"/>
                                <a:ea typeface="Cambria Math"/>
                              </a:rPr>
                              <m:t> </m:t>
                            </m:r>
                            <m:r>
                              <a:rPr lang="en-US" sz="2400" b="0" i="1" smtClean="0">
                                <a:solidFill>
                                  <a:prstClr val="black"/>
                                </a:solidFill>
                                <a:latin typeface="Cambria Math"/>
                                <a:ea typeface="Cambria Math"/>
                              </a:rPr>
                              <m:t>𝑠</m:t>
                            </m:r>
                          </m:e>
                          <m:sup>
                            <m:r>
                              <a:rPr lang="en-US" sz="2400" b="0" i="1" smtClean="0">
                                <a:solidFill>
                                  <a:prstClr val="black"/>
                                </a:solidFill>
                                <a:latin typeface="Cambria Math"/>
                                <a:ea typeface="Cambria Math"/>
                              </a:rPr>
                              <m:t>−1</m:t>
                            </m:r>
                          </m:sup>
                        </m:sSup>
                      </m:num>
                      <m:den>
                        <m:d>
                          <m:dPr>
                            <m:ctrlPr>
                              <a:rPr lang="en-US" sz="2400" b="0" i="1" dirty="0" smtClean="0">
                                <a:solidFill>
                                  <a:prstClr val="black"/>
                                </a:solidFill>
                                <a:latin typeface="Cambria Math"/>
                              </a:rPr>
                            </m:ctrlPr>
                          </m:dPr>
                          <m:e>
                            <m:r>
                              <a:rPr lang="en-US" sz="2400" b="0" i="1" dirty="0" smtClean="0">
                                <a:solidFill>
                                  <a:prstClr val="black"/>
                                </a:solidFill>
                                <a:latin typeface="Cambria Math"/>
                              </a:rPr>
                              <m:t>5</m:t>
                            </m:r>
                            <m:r>
                              <a:rPr lang="en-US" sz="2400" i="1" dirty="0">
                                <a:solidFill>
                                  <a:prstClr val="black"/>
                                </a:solidFill>
                                <a:latin typeface="Cambria Math"/>
                              </a:rPr>
                              <m:t> </m:t>
                            </m:r>
                            <m:r>
                              <a:rPr lang="en-US" sz="2400" i="1" dirty="0">
                                <a:solidFill>
                                  <a:prstClr val="black"/>
                                </a:solidFill>
                                <a:latin typeface="Cambria Math"/>
                              </a:rPr>
                              <m:t>𝑘𝑔</m:t>
                            </m:r>
                          </m:e>
                        </m:d>
                        <m:r>
                          <a:rPr lang="en-US" sz="2400" b="0" i="1" dirty="0" smtClean="0">
                            <a:solidFill>
                              <a:prstClr val="black"/>
                            </a:solidFill>
                            <a:latin typeface="Cambria Math"/>
                          </a:rPr>
                          <m:t> </m:t>
                        </m:r>
                        <m:r>
                          <a:rPr lang="en-US" sz="2400" b="0" i="1" dirty="0" smtClean="0">
                            <a:solidFill>
                              <a:prstClr val="black"/>
                            </a:solidFill>
                            <a:latin typeface="Cambria Math"/>
                            <a:ea typeface="Cambria Math"/>
                          </a:rPr>
                          <m:t>× (</m:t>
                        </m:r>
                        <m:r>
                          <a:rPr lang="en-US" sz="2400" b="0" i="1" smtClean="0">
                            <a:solidFill>
                              <a:prstClr val="black"/>
                            </a:solidFill>
                            <a:latin typeface="Cambria Math"/>
                          </a:rPr>
                          <m:t>1</m:t>
                        </m:r>
                        <m:r>
                          <a:rPr lang="en-US" sz="2400" i="1">
                            <a:solidFill>
                              <a:prstClr val="black"/>
                            </a:solidFill>
                            <a:latin typeface="Cambria Math"/>
                            <a:ea typeface="Cambria Math"/>
                          </a:rPr>
                          <m:t> </m:t>
                        </m:r>
                        <m:r>
                          <a:rPr lang="en-US" sz="2400" i="1">
                            <a:solidFill>
                              <a:prstClr val="black"/>
                            </a:solidFill>
                            <a:latin typeface="Cambria Math"/>
                            <a:ea typeface="Cambria Math"/>
                          </a:rPr>
                          <m:t>𝑚</m:t>
                        </m:r>
                        <m:sSup>
                          <m:sSupPr>
                            <m:ctrlPr>
                              <a:rPr lang="en-US" sz="2400" i="1">
                                <a:solidFill>
                                  <a:prstClr val="black"/>
                                </a:solidFill>
                                <a:latin typeface="Cambria Math"/>
                                <a:ea typeface="Cambria Math"/>
                              </a:rPr>
                            </m:ctrlPr>
                          </m:sSupPr>
                          <m:e>
                            <m:r>
                              <a:rPr lang="en-US" sz="2400" i="1">
                                <a:solidFill>
                                  <a:prstClr val="black"/>
                                </a:solidFill>
                                <a:latin typeface="Cambria Math"/>
                                <a:ea typeface="Cambria Math"/>
                              </a:rPr>
                              <m:t>𝑠</m:t>
                            </m:r>
                          </m:e>
                          <m:sup>
                            <m:r>
                              <a:rPr lang="en-US" sz="2400" i="1">
                                <a:solidFill>
                                  <a:prstClr val="black"/>
                                </a:solidFill>
                                <a:latin typeface="Cambria Math"/>
                                <a:ea typeface="Cambria Math"/>
                              </a:rPr>
                              <m:t>−1</m:t>
                            </m:r>
                          </m:sup>
                        </m:sSup>
                        <m:r>
                          <a:rPr lang="en-US" sz="2400" b="0" i="1" smtClean="0">
                            <a:solidFill>
                              <a:prstClr val="black"/>
                            </a:solidFill>
                            <a:latin typeface="Cambria Math"/>
                            <a:ea typeface="Cambria Math"/>
                          </a:rPr>
                          <m:t>)</m:t>
                        </m:r>
                      </m:den>
                    </m:f>
                  </m:oMath>
                </a14:m>
                <a:r>
                  <a:rPr lang="en-US" sz="2400" dirty="0" smtClean="0">
                    <a:solidFill>
                      <a:prstClr val="black"/>
                    </a:solidFill>
                  </a:rPr>
                  <a:t> </a:t>
                </a:r>
              </a:p>
              <a:p>
                <a:pPr lvl="0">
                  <a:lnSpc>
                    <a:spcPct val="150000"/>
                  </a:lnSpc>
                </a:pPr>
                <a14:m>
                  <m:oMathPara xmlns:m="http://schemas.openxmlformats.org/officeDocument/2006/math">
                    <m:oMathParaPr>
                      <m:jc m:val="center"/>
                    </m:oMathParaPr>
                    <m:oMath xmlns:m="http://schemas.openxmlformats.org/officeDocument/2006/math">
                      <m:r>
                        <a:rPr lang="en-US" i="1">
                          <a:solidFill>
                            <a:prstClr val="black"/>
                          </a:solidFill>
                          <a:latin typeface="Cambria Math"/>
                        </a:rPr>
                        <m:t>𝜆</m:t>
                      </m:r>
                      <m:r>
                        <a:rPr lang="en-US" i="1">
                          <a:solidFill>
                            <a:prstClr val="black"/>
                          </a:solidFill>
                          <a:latin typeface="Cambria Math"/>
                        </a:rPr>
                        <m:t>=</m:t>
                      </m:r>
                      <m:f>
                        <m:fPr>
                          <m:ctrlPr>
                            <a:rPr lang="en-US" i="1">
                              <a:solidFill>
                                <a:prstClr val="black"/>
                              </a:solidFill>
                              <a:latin typeface="Cambria Math"/>
                            </a:rPr>
                          </m:ctrlPr>
                        </m:fPr>
                        <m:num>
                          <m:r>
                            <a:rPr lang="en-US" i="1">
                              <a:solidFill>
                                <a:prstClr val="black"/>
                              </a:solidFill>
                              <a:latin typeface="Cambria Math"/>
                            </a:rPr>
                            <m:t>6.626</m:t>
                          </m:r>
                          <m:r>
                            <a:rPr lang="en-US" i="1">
                              <a:solidFill>
                                <a:prstClr val="black"/>
                              </a:solidFill>
                              <a:latin typeface="Cambria Math"/>
                              <a:ea typeface="Cambria Math"/>
                            </a:rPr>
                            <m:t>×</m:t>
                          </m:r>
                          <m:sSup>
                            <m:sSupPr>
                              <m:ctrlPr>
                                <a:rPr lang="en-US" i="1">
                                  <a:solidFill>
                                    <a:prstClr val="black"/>
                                  </a:solidFill>
                                  <a:latin typeface="Cambria Math"/>
                                  <a:ea typeface="Cambria Math"/>
                                </a:rPr>
                              </m:ctrlPr>
                            </m:sSupPr>
                            <m:e>
                              <m:r>
                                <a:rPr lang="en-US" i="1">
                                  <a:solidFill>
                                    <a:prstClr val="black"/>
                                  </a:solidFill>
                                  <a:latin typeface="Cambria Math"/>
                                  <a:ea typeface="Cambria Math"/>
                                </a:rPr>
                                <m:t>10</m:t>
                              </m:r>
                            </m:e>
                            <m:sup>
                              <m:r>
                                <a:rPr lang="en-US" i="1">
                                  <a:solidFill>
                                    <a:prstClr val="black"/>
                                  </a:solidFill>
                                  <a:latin typeface="Cambria Math"/>
                                  <a:ea typeface="Cambria Math"/>
                                </a:rPr>
                                <m:t>−34</m:t>
                              </m:r>
                            </m:sup>
                          </m:sSup>
                          <m:r>
                            <a:rPr lang="en-US" b="0" i="1" smtClean="0">
                              <a:solidFill>
                                <a:prstClr val="black"/>
                              </a:solidFill>
                              <a:latin typeface="Cambria Math"/>
                              <a:ea typeface="Cambria Math"/>
                            </a:rPr>
                            <m:t>𝑚</m:t>
                          </m:r>
                          <m:r>
                            <a:rPr lang="en-US" i="1">
                              <a:solidFill>
                                <a:prstClr val="black"/>
                              </a:solidFill>
                              <a:latin typeface="Cambria Math"/>
                              <a:ea typeface="Cambria Math"/>
                            </a:rPr>
                            <m:t> </m:t>
                          </m:r>
                        </m:num>
                        <m:den>
                          <m:r>
                            <a:rPr lang="en-US" b="0" i="1" smtClean="0">
                              <a:solidFill>
                                <a:prstClr val="black"/>
                              </a:solidFill>
                              <a:latin typeface="Cambria Math"/>
                              <a:ea typeface="Cambria Math"/>
                            </a:rPr>
                            <m:t>5</m:t>
                          </m:r>
                        </m:den>
                      </m:f>
                    </m:oMath>
                  </m:oMathPara>
                </a14:m>
                <a:endParaRPr lang="en-US" dirty="0" smtClean="0">
                  <a:solidFill>
                    <a:prstClr val="black"/>
                  </a:solidFill>
                </a:endParaRPr>
              </a:p>
              <a:p>
                <a:pPr lvl="0">
                  <a:lnSpc>
                    <a:spcPct val="150000"/>
                  </a:lnSpc>
                </a:pPr>
                <a14:m>
                  <m:oMathPara xmlns:m="http://schemas.openxmlformats.org/officeDocument/2006/math">
                    <m:oMathParaPr>
                      <m:jc m:val="center"/>
                    </m:oMathParaPr>
                    <m:oMath xmlns:m="http://schemas.openxmlformats.org/officeDocument/2006/math">
                      <m:r>
                        <a:rPr lang="en-US" i="1">
                          <a:solidFill>
                            <a:prstClr val="black"/>
                          </a:solidFill>
                          <a:latin typeface="Cambria Math"/>
                        </a:rPr>
                        <m:t>𝜆</m:t>
                      </m:r>
                      <m:r>
                        <a:rPr lang="en-US" i="1" smtClean="0">
                          <a:solidFill>
                            <a:prstClr val="black"/>
                          </a:solidFill>
                          <a:latin typeface="Cambria Math"/>
                          <a:ea typeface="Cambria Math"/>
                        </a:rPr>
                        <m:t>=</m:t>
                      </m:r>
                      <m:f>
                        <m:fPr>
                          <m:ctrlPr>
                            <a:rPr lang="en-US" i="1">
                              <a:solidFill>
                                <a:prstClr val="black"/>
                              </a:solidFill>
                              <a:latin typeface="Cambria Math"/>
                            </a:rPr>
                          </m:ctrlPr>
                        </m:fPr>
                        <m:num>
                          <m:r>
                            <a:rPr lang="en-US" i="1">
                              <a:solidFill>
                                <a:prstClr val="black"/>
                              </a:solidFill>
                              <a:latin typeface="Cambria Math"/>
                            </a:rPr>
                            <m:t>6.626</m:t>
                          </m:r>
                        </m:num>
                        <m:den>
                          <m:r>
                            <a:rPr lang="en-US" b="0" i="1" smtClean="0">
                              <a:solidFill>
                                <a:prstClr val="black"/>
                              </a:solidFill>
                              <a:latin typeface="Cambria Math"/>
                              <a:ea typeface="Cambria Math"/>
                            </a:rPr>
                            <m:t>5</m:t>
                          </m:r>
                        </m:den>
                      </m:f>
                      <m:r>
                        <a:rPr lang="en-US" i="1">
                          <a:solidFill>
                            <a:prstClr val="black"/>
                          </a:solidFill>
                          <a:latin typeface="Cambria Math"/>
                          <a:ea typeface="Cambria Math"/>
                        </a:rPr>
                        <m:t>×</m:t>
                      </m:r>
                      <m:sSup>
                        <m:sSupPr>
                          <m:ctrlPr>
                            <a:rPr lang="en-US" i="1">
                              <a:solidFill>
                                <a:prstClr val="black"/>
                              </a:solidFill>
                              <a:latin typeface="Cambria Math"/>
                              <a:ea typeface="Cambria Math"/>
                            </a:rPr>
                          </m:ctrlPr>
                        </m:sSupPr>
                        <m:e>
                          <m:r>
                            <a:rPr lang="en-US" i="1">
                              <a:solidFill>
                                <a:prstClr val="black"/>
                              </a:solidFill>
                              <a:latin typeface="Cambria Math"/>
                              <a:ea typeface="Cambria Math"/>
                            </a:rPr>
                            <m:t>10</m:t>
                          </m:r>
                        </m:e>
                        <m:sup>
                          <m:r>
                            <a:rPr lang="en-US" i="1">
                              <a:solidFill>
                                <a:prstClr val="black"/>
                              </a:solidFill>
                              <a:latin typeface="Cambria Math"/>
                              <a:ea typeface="Cambria Math"/>
                            </a:rPr>
                            <m:t>−34</m:t>
                          </m:r>
                        </m:sup>
                      </m:sSup>
                      <m:r>
                        <a:rPr lang="en-US" b="0" i="1" smtClean="0">
                          <a:solidFill>
                            <a:prstClr val="black"/>
                          </a:solidFill>
                          <a:latin typeface="Cambria Math"/>
                          <a:ea typeface="Cambria Math"/>
                        </a:rPr>
                        <m:t> </m:t>
                      </m:r>
                      <m:r>
                        <a:rPr lang="en-US" b="0" i="1" smtClean="0">
                          <a:solidFill>
                            <a:prstClr val="black"/>
                          </a:solidFill>
                          <a:latin typeface="Cambria Math"/>
                          <a:ea typeface="Cambria Math"/>
                        </a:rPr>
                        <m:t>𝑚</m:t>
                      </m:r>
                    </m:oMath>
                  </m:oMathPara>
                </a14:m>
                <a:endParaRPr lang="en-US" dirty="0">
                  <a:solidFill>
                    <a:prstClr val="black"/>
                  </a:solidFill>
                </a:endParaRPr>
              </a:p>
              <a:p>
                <a:pPr lvl="0">
                  <a:lnSpc>
                    <a:spcPct val="150000"/>
                  </a:lnSpc>
                </a:pPr>
                <a14:m>
                  <m:oMathPara xmlns:m="http://schemas.openxmlformats.org/officeDocument/2006/math">
                    <m:oMathParaPr>
                      <m:jc m:val="center"/>
                    </m:oMathParaPr>
                    <m:oMath xmlns:m="http://schemas.openxmlformats.org/officeDocument/2006/math">
                      <m:r>
                        <a:rPr lang="en-US" b="1" i="1" smtClean="0">
                          <a:solidFill>
                            <a:srgbClr val="00B050"/>
                          </a:solidFill>
                          <a:latin typeface="Cambria Math"/>
                        </a:rPr>
                        <m:t>𝝀</m:t>
                      </m:r>
                      <m:r>
                        <a:rPr lang="en-US" b="1" i="1" smtClean="0">
                          <a:solidFill>
                            <a:srgbClr val="00B050"/>
                          </a:solidFill>
                          <a:latin typeface="Cambria Math"/>
                        </a:rPr>
                        <m:t>=</m:t>
                      </m:r>
                      <m:r>
                        <a:rPr lang="en-US" b="1" i="1" smtClean="0">
                          <a:solidFill>
                            <a:srgbClr val="00B050"/>
                          </a:solidFill>
                          <a:latin typeface="Cambria Math"/>
                        </a:rPr>
                        <m:t>𝟏</m:t>
                      </m:r>
                      <m:r>
                        <a:rPr lang="en-US" b="1" i="1" smtClean="0">
                          <a:solidFill>
                            <a:srgbClr val="00B050"/>
                          </a:solidFill>
                          <a:latin typeface="Cambria Math"/>
                        </a:rPr>
                        <m:t>.</m:t>
                      </m:r>
                      <m:r>
                        <a:rPr lang="en-US" b="1" i="1" smtClean="0">
                          <a:solidFill>
                            <a:srgbClr val="00B050"/>
                          </a:solidFill>
                          <a:latin typeface="Cambria Math"/>
                        </a:rPr>
                        <m:t>𝟑𝟐𝟓</m:t>
                      </m:r>
                      <m:r>
                        <a:rPr lang="en-US" b="1" i="1">
                          <a:solidFill>
                            <a:srgbClr val="00B050"/>
                          </a:solidFill>
                          <a:latin typeface="Cambria Math"/>
                          <a:ea typeface="Cambria Math"/>
                        </a:rPr>
                        <m:t>×</m:t>
                      </m:r>
                      <m:sSup>
                        <m:sSupPr>
                          <m:ctrlPr>
                            <a:rPr lang="en-US" b="1" i="1">
                              <a:solidFill>
                                <a:srgbClr val="00B050"/>
                              </a:solidFill>
                              <a:latin typeface="Cambria Math"/>
                              <a:ea typeface="Cambria Math"/>
                            </a:rPr>
                          </m:ctrlPr>
                        </m:sSupPr>
                        <m:e>
                          <m:r>
                            <a:rPr lang="en-US" b="1" i="1">
                              <a:solidFill>
                                <a:srgbClr val="00B050"/>
                              </a:solidFill>
                              <a:latin typeface="Cambria Math"/>
                              <a:ea typeface="Cambria Math"/>
                            </a:rPr>
                            <m:t>𝟏𝟎</m:t>
                          </m:r>
                        </m:e>
                        <m:sup>
                          <m:r>
                            <a:rPr lang="en-US" b="1" i="1">
                              <a:solidFill>
                                <a:srgbClr val="00B050"/>
                              </a:solidFill>
                              <a:latin typeface="Cambria Math"/>
                              <a:ea typeface="Cambria Math"/>
                            </a:rPr>
                            <m:t>−</m:t>
                          </m:r>
                          <m:r>
                            <a:rPr lang="en-US" b="1" i="1" smtClean="0">
                              <a:solidFill>
                                <a:srgbClr val="00B050"/>
                              </a:solidFill>
                              <a:latin typeface="Cambria Math"/>
                              <a:ea typeface="Cambria Math"/>
                            </a:rPr>
                            <m:t>𝟑𝟒</m:t>
                          </m:r>
                        </m:sup>
                      </m:sSup>
                      <m:r>
                        <a:rPr lang="en-US" b="1" i="1" smtClean="0">
                          <a:solidFill>
                            <a:srgbClr val="00B050"/>
                          </a:solidFill>
                          <a:latin typeface="Cambria Math"/>
                          <a:ea typeface="Cambria Math"/>
                        </a:rPr>
                        <m:t> </m:t>
                      </m:r>
                      <m:r>
                        <a:rPr lang="en-US" b="1" i="1">
                          <a:solidFill>
                            <a:srgbClr val="00B050"/>
                          </a:solidFill>
                          <a:latin typeface="Cambria Math"/>
                          <a:ea typeface="Cambria Math"/>
                        </a:rPr>
                        <m:t>𝒎</m:t>
                      </m:r>
                    </m:oMath>
                  </m:oMathPara>
                </a14:m>
                <a:endParaRPr lang="en-US" b="1" dirty="0" smtClean="0">
                  <a:solidFill>
                    <a:srgbClr val="00B050"/>
                  </a:solidFill>
                  <a:ea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107504" y="1988840"/>
                <a:ext cx="8784976" cy="4026102"/>
              </a:xfrm>
              <a:prstGeom prst="rect">
                <a:avLst/>
              </a:prstGeom>
              <a:blipFill rotWithShape="1">
                <a:blip r:embed="rId3"/>
                <a:stretch>
                  <a:fillRect l="-625" t="-605" b="-303"/>
                </a:stretch>
              </a:blipFill>
            </p:spPr>
            <p:txBody>
              <a:bodyPr/>
              <a:lstStyle/>
              <a:p>
                <a:r>
                  <a:rPr lang="en-US">
                    <a:noFill/>
                  </a:rPr>
                  <a:t> </a:t>
                </a:r>
              </a:p>
            </p:txBody>
          </p:sp>
        </mc:Fallback>
      </mc:AlternateContent>
      <p:cxnSp>
        <p:nvCxnSpPr>
          <p:cNvPr id="11" name="Straight Connector 10"/>
          <p:cNvCxnSpPr/>
          <p:nvPr/>
        </p:nvCxnSpPr>
        <p:spPr>
          <a:xfrm flipH="1">
            <a:off x="5299253" y="3309028"/>
            <a:ext cx="274320" cy="21572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flipH="1">
            <a:off x="4139952" y="3585751"/>
            <a:ext cx="274320" cy="21572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flipH="1">
            <a:off x="5588813" y="3245707"/>
            <a:ext cx="274320" cy="21572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H="1">
            <a:off x="5177333" y="3602214"/>
            <a:ext cx="274320" cy="21572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flipH="1">
            <a:off x="5003521" y="3618677"/>
            <a:ext cx="274320" cy="21572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flipH="1">
            <a:off x="5116373" y="3255097"/>
            <a:ext cx="121920" cy="107861"/>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091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1000"/>
                                        <p:tgtEl>
                                          <p:spTgt spid="10">
                                            <p:txEl>
                                              <p:pRg st="0" end="0"/>
                                            </p:txEl>
                                          </p:spTgt>
                                        </p:tgtEl>
                                      </p:cBhvr>
                                    </p:animEffect>
                                    <p:anim calcmode="lin" valueType="num">
                                      <p:cBhvr>
                                        <p:cTn id="2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1000"/>
                                        <p:tgtEl>
                                          <p:spTgt spid="10">
                                            <p:txEl>
                                              <p:pRg st="1" end="1"/>
                                            </p:txEl>
                                          </p:spTgt>
                                        </p:tgtEl>
                                      </p:cBhvr>
                                    </p:animEffect>
                                    <p:anim calcmode="lin" valueType="num">
                                      <p:cBhvr>
                                        <p:cTn id="2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1000"/>
                                        <p:tgtEl>
                                          <p:spTgt spid="10">
                                            <p:txEl>
                                              <p:pRg st="2" end="2"/>
                                            </p:txEl>
                                          </p:spTgt>
                                        </p:tgtEl>
                                      </p:cBhvr>
                                    </p:animEffect>
                                    <p:anim calcmode="lin" valueType="num">
                                      <p:cBhvr>
                                        <p:cTn id="3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0">
                                            <p:txEl>
                                              <p:pRg st="3" end="3"/>
                                            </p:txEl>
                                          </p:spTgt>
                                        </p:tgtEl>
                                        <p:attrNameLst>
                                          <p:attrName>style.visibility</p:attrName>
                                        </p:attrNameLst>
                                      </p:cBhvr>
                                      <p:to>
                                        <p:strVal val="visible"/>
                                      </p:to>
                                    </p:set>
                                    <p:animEffect transition="in" filter="fade">
                                      <p:cBhvr>
                                        <p:cTn id="71" dur="1000"/>
                                        <p:tgtEl>
                                          <p:spTgt spid="10">
                                            <p:txEl>
                                              <p:pRg st="3" end="3"/>
                                            </p:txEl>
                                          </p:spTgt>
                                        </p:tgtEl>
                                      </p:cBhvr>
                                    </p:animEffect>
                                    <p:anim calcmode="lin" valueType="num">
                                      <p:cBhvr>
                                        <p:cTn id="7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0">
                                            <p:txEl>
                                              <p:pRg st="4" end="4"/>
                                            </p:txEl>
                                          </p:spTgt>
                                        </p:tgtEl>
                                        <p:attrNameLst>
                                          <p:attrName>style.visibility</p:attrName>
                                        </p:attrNameLst>
                                      </p:cBhvr>
                                      <p:to>
                                        <p:strVal val="visible"/>
                                      </p:to>
                                    </p:set>
                                    <p:animEffect transition="in" filter="fade">
                                      <p:cBhvr>
                                        <p:cTn id="78" dur="1000"/>
                                        <p:tgtEl>
                                          <p:spTgt spid="10">
                                            <p:txEl>
                                              <p:pRg st="4" end="4"/>
                                            </p:txEl>
                                          </p:spTgt>
                                        </p:tgtEl>
                                      </p:cBhvr>
                                    </p:animEffect>
                                    <p:anim calcmode="lin" valueType="num">
                                      <p:cBhvr>
                                        <p:cTn id="7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8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0">
                                            <p:txEl>
                                              <p:pRg st="5" end="5"/>
                                            </p:txEl>
                                          </p:spTgt>
                                        </p:tgtEl>
                                        <p:attrNameLst>
                                          <p:attrName>style.visibility</p:attrName>
                                        </p:attrNameLst>
                                      </p:cBhvr>
                                      <p:to>
                                        <p:strVal val="visible"/>
                                      </p:to>
                                    </p:set>
                                    <p:animEffect transition="in" filter="fade">
                                      <p:cBhvr>
                                        <p:cTn id="85" dur="1000"/>
                                        <p:tgtEl>
                                          <p:spTgt spid="10">
                                            <p:txEl>
                                              <p:pRg st="5" end="5"/>
                                            </p:txEl>
                                          </p:spTgt>
                                        </p:tgtEl>
                                      </p:cBhvr>
                                    </p:animEffect>
                                    <p:anim calcmode="lin" valueType="num">
                                      <p:cBhvr>
                                        <p:cTn id="8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8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7351"/>
            <a:ext cx="8712968" cy="4339650"/>
          </a:xfrm>
          <a:prstGeom prst="rect">
            <a:avLst/>
          </a:prstGeom>
        </p:spPr>
        <p:txBody>
          <a:bodyPr wrap="square">
            <a:spAutoFit/>
          </a:bodyPr>
          <a:lstStyle/>
          <a:p>
            <a:pPr lvl="0" algn="ctr">
              <a:lnSpc>
                <a:spcPct val="150000"/>
              </a:lnSpc>
            </a:pPr>
            <a:r>
              <a:rPr lang="en-US" sz="2400" b="1" dirty="0" smtClean="0">
                <a:solidFill>
                  <a:srgbClr val="FF0000"/>
                </a:solidFill>
                <a:latin typeface="Comic Sans MS" pitchFamily="66" charset="0"/>
              </a:rPr>
              <a:t>References</a:t>
            </a:r>
          </a:p>
          <a:p>
            <a:pPr marL="457200" lvl="0" indent="-457200" algn="just">
              <a:lnSpc>
                <a:spcPct val="200000"/>
              </a:lnSpc>
              <a:buAutoNum type="arabicPeriod"/>
            </a:pPr>
            <a:r>
              <a:rPr lang="en-US" sz="2000" dirty="0" smtClean="0">
                <a:latin typeface="Comic Sans MS" pitchFamily="66" charset="0"/>
              </a:rPr>
              <a:t>B.R</a:t>
            </a:r>
            <a:r>
              <a:rPr lang="en-US" sz="2000" dirty="0">
                <a:latin typeface="Comic Sans MS" pitchFamily="66" charset="0"/>
              </a:rPr>
              <a:t>. </a:t>
            </a:r>
            <a:r>
              <a:rPr lang="en-US" sz="2000" dirty="0" err="1">
                <a:latin typeface="Comic Sans MS" pitchFamily="66" charset="0"/>
              </a:rPr>
              <a:t>Puri</a:t>
            </a:r>
            <a:r>
              <a:rPr lang="en-US" sz="2000" dirty="0">
                <a:latin typeface="Comic Sans MS" pitchFamily="66" charset="0"/>
              </a:rPr>
              <a:t> and L.R. Sharma and </a:t>
            </a:r>
            <a:r>
              <a:rPr lang="en-US" sz="2000" dirty="0" err="1">
                <a:latin typeface="Comic Sans MS" pitchFamily="66" charset="0"/>
              </a:rPr>
              <a:t>Madan</a:t>
            </a:r>
            <a:r>
              <a:rPr lang="en-US" sz="2000" dirty="0">
                <a:latin typeface="Comic Sans MS" pitchFamily="66" charset="0"/>
              </a:rPr>
              <a:t> S. </a:t>
            </a:r>
            <a:r>
              <a:rPr lang="en-US" sz="2000" dirty="0" err="1">
                <a:latin typeface="Comic Sans MS" pitchFamily="66" charset="0"/>
              </a:rPr>
              <a:t>Pathania</a:t>
            </a:r>
            <a:r>
              <a:rPr lang="en-US" sz="2000" dirty="0">
                <a:latin typeface="Comic Sans MS" pitchFamily="66" charset="0"/>
              </a:rPr>
              <a:t>, Principles of Physical Chemistry, Vishal Publishing Co., Jalandhar, 2005.</a:t>
            </a:r>
          </a:p>
          <a:p>
            <a:pPr marL="457200" lvl="0" indent="-457200" algn="just">
              <a:lnSpc>
                <a:spcPct val="200000"/>
              </a:lnSpc>
              <a:buAutoNum type="arabicPeriod"/>
            </a:pPr>
            <a:r>
              <a:rPr lang="en-US" sz="2000" dirty="0" smtClean="0">
                <a:latin typeface="Comic Sans MS" pitchFamily="66" charset="0"/>
              </a:rPr>
              <a:t>P</a:t>
            </a:r>
            <a:r>
              <a:rPr lang="en-US" sz="2000" dirty="0">
                <a:latin typeface="Comic Sans MS" pitchFamily="66" charset="0"/>
              </a:rPr>
              <a:t>. L. </a:t>
            </a:r>
            <a:r>
              <a:rPr lang="en-US" sz="2000" dirty="0" err="1">
                <a:latin typeface="Comic Sans MS" pitchFamily="66" charset="0"/>
              </a:rPr>
              <a:t>Soni</a:t>
            </a:r>
            <a:r>
              <a:rPr lang="en-US" sz="2000" dirty="0">
                <a:latin typeface="Comic Sans MS" pitchFamily="66" charset="0"/>
              </a:rPr>
              <a:t>, O. P. </a:t>
            </a:r>
            <a:r>
              <a:rPr lang="en-US" sz="2000" dirty="0" err="1">
                <a:latin typeface="Comic Sans MS" pitchFamily="66" charset="0"/>
              </a:rPr>
              <a:t>Dharmarha</a:t>
            </a:r>
            <a:r>
              <a:rPr lang="en-US" sz="2000" dirty="0">
                <a:latin typeface="Comic Sans MS" pitchFamily="66" charset="0"/>
              </a:rPr>
              <a:t> and U. N. Dash, Textbook of Physical Chemistry, </a:t>
            </a:r>
            <a:r>
              <a:rPr lang="en-US" sz="2000" dirty="0" err="1">
                <a:latin typeface="Comic Sans MS" pitchFamily="66" charset="0"/>
              </a:rPr>
              <a:t>Sulthan</a:t>
            </a:r>
            <a:r>
              <a:rPr lang="en-US" sz="2000" dirty="0">
                <a:latin typeface="Comic Sans MS" pitchFamily="66" charset="0"/>
              </a:rPr>
              <a:t> &amp; Sons publication, 22nd revised edition, 2001</a:t>
            </a:r>
            <a:r>
              <a:rPr lang="en-US" sz="2000" dirty="0" smtClean="0">
                <a:latin typeface="Comic Sans MS" pitchFamily="66" charset="0"/>
              </a:rPr>
              <a:t>.</a:t>
            </a:r>
          </a:p>
          <a:p>
            <a:pPr marL="457200" lvl="0" indent="-457200" algn="just">
              <a:lnSpc>
                <a:spcPct val="200000"/>
              </a:lnSpc>
              <a:buAutoNum type="arabicPeriod"/>
            </a:pPr>
            <a:r>
              <a:rPr lang="en-US" sz="2000" dirty="0">
                <a:latin typeface="Comic Sans MS" pitchFamily="66" charset="0"/>
              </a:rPr>
              <a:t>https://</a:t>
            </a:r>
            <a:r>
              <a:rPr lang="en-US" sz="2000" dirty="0" smtClean="0">
                <a:latin typeface="Comic Sans MS" pitchFamily="66" charset="0"/>
              </a:rPr>
              <a:t>courses.lumenlearning.com/boundless-chemistry/chapter/the-structure-of-the-atom</a:t>
            </a:r>
            <a:r>
              <a:rPr lang="en-US" sz="2000" dirty="0">
                <a:latin typeface="Comic Sans MS" pitchFamily="66" charset="0"/>
              </a:rPr>
              <a:t>/</a:t>
            </a:r>
            <a:endParaRPr lang="en-US" sz="2400" b="1" dirty="0" smtClean="0">
              <a:solidFill>
                <a:srgbClr val="FF0000"/>
              </a:solidFill>
              <a:latin typeface="Comic Sans MS" pitchFamily="66" charset="0"/>
            </a:endParaRPr>
          </a:p>
        </p:txBody>
      </p:sp>
    </p:spTree>
    <p:extLst>
      <p:ext uri="{BB962C8B-B14F-4D97-AF65-F5344CB8AC3E}">
        <p14:creationId xmlns:p14="http://schemas.microsoft.com/office/powerpoint/2010/main" val="465440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69440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46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80">
                                          <p:stCondLst>
                                            <p:cond delay="0"/>
                                          </p:stCondLst>
                                        </p:cTn>
                                        <p:tgtEl>
                                          <p:spTgt spid="16386"/>
                                        </p:tgtEl>
                                      </p:cBhvr>
                                    </p:animEffect>
                                    <p:anim calcmode="lin" valueType="num">
                                      <p:cBhvr>
                                        <p:cTn id="8" dur="1822" tmFilter="0,0; 0.14,0.36; 0.43,0.73; 0.71,0.91; 1.0,1.0">
                                          <p:stCondLst>
                                            <p:cond delay="0"/>
                                          </p:stCondLst>
                                        </p:cTn>
                                        <p:tgtEl>
                                          <p:spTgt spid="163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6"/>
                                        </p:tgtEl>
                                      </p:cBhvr>
                                      <p:to x="100000" y="60000"/>
                                    </p:animScale>
                                    <p:animScale>
                                      <p:cBhvr>
                                        <p:cTn id="14" dur="166" decel="50000">
                                          <p:stCondLst>
                                            <p:cond delay="676"/>
                                          </p:stCondLst>
                                        </p:cTn>
                                        <p:tgtEl>
                                          <p:spTgt spid="16386"/>
                                        </p:tgtEl>
                                      </p:cBhvr>
                                      <p:to x="100000" y="100000"/>
                                    </p:animScale>
                                    <p:animScale>
                                      <p:cBhvr>
                                        <p:cTn id="15" dur="26">
                                          <p:stCondLst>
                                            <p:cond delay="1312"/>
                                          </p:stCondLst>
                                        </p:cTn>
                                        <p:tgtEl>
                                          <p:spTgt spid="16386"/>
                                        </p:tgtEl>
                                      </p:cBhvr>
                                      <p:to x="100000" y="80000"/>
                                    </p:animScale>
                                    <p:animScale>
                                      <p:cBhvr>
                                        <p:cTn id="16" dur="166" decel="50000">
                                          <p:stCondLst>
                                            <p:cond delay="1338"/>
                                          </p:stCondLst>
                                        </p:cTn>
                                        <p:tgtEl>
                                          <p:spTgt spid="16386"/>
                                        </p:tgtEl>
                                      </p:cBhvr>
                                      <p:to x="100000" y="100000"/>
                                    </p:animScale>
                                    <p:animScale>
                                      <p:cBhvr>
                                        <p:cTn id="17" dur="26">
                                          <p:stCondLst>
                                            <p:cond delay="1642"/>
                                          </p:stCondLst>
                                        </p:cTn>
                                        <p:tgtEl>
                                          <p:spTgt spid="16386"/>
                                        </p:tgtEl>
                                      </p:cBhvr>
                                      <p:to x="100000" y="90000"/>
                                    </p:animScale>
                                    <p:animScale>
                                      <p:cBhvr>
                                        <p:cTn id="18" dur="166" decel="50000">
                                          <p:stCondLst>
                                            <p:cond delay="1668"/>
                                          </p:stCondLst>
                                        </p:cTn>
                                        <p:tgtEl>
                                          <p:spTgt spid="16386"/>
                                        </p:tgtEl>
                                      </p:cBhvr>
                                      <p:to x="100000" y="100000"/>
                                    </p:animScale>
                                    <p:animScale>
                                      <p:cBhvr>
                                        <p:cTn id="19" dur="26">
                                          <p:stCondLst>
                                            <p:cond delay="1808"/>
                                          </p:stCondLst>
                                        </p:cTn>
                                        <p:tgtEl>
                                          <p:spTgt spid="16386"/>
                                        </p:tgtEl>
                                      </p:cBhvr>
                                      <p:to x="100000" y="95000"/>
                                    </p:animScale>
                                    <p:animScale>
                                      <p:cBhvr>
                                        <p:cTn id="20" dur="166" decel="50000">
                                          <p:stCondLst>
                                            <p:cond delay="1834"/>
                                          </p:stCondLst>
                                        </p:cTn>
                                        <p:tgtEl>
                                          <p:spTgt spid="163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39"/>
            <a:ext cx="8496944" cy="642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42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260648"/>
            <a:ext cx="8824112" cy="24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826" y="2911584"/>
            <a:ext cx="640148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73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846504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47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188640"/>
            <a:ext cx="8424937"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76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842" y="853926"/>
            <a:ext cx="2844316" cy="274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6976"/>
            <a:ext cx="8784976" cy="6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199" y="3598190"/>
            <a:ext cx="8679290" cy="2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86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849694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108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1843</TotalTime>
  <Words>1168</Words>
  <Application>Microsoft Office PowerPoint</Application>
  <PresentationFormat>On-screen Show (4:3)</PresentationFormat>
  <Paragraphs>90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and Characterization of DNA targeting Micro/Nanocrystalline materials for drug delivery system</dc:title>
  <dc:creator>M.P. KESAVAN</dc:creator>
  <cp:lastModifiedBy>ADMIN</cp:lastModifiedBy>
  <cp:revision>528</cp:revision>
  <dcterms:created xsi:type="dcterms:W3CDTF">2016-12-03T12:49:08Z</dcterms:created>
  <dcterms:modified xsi:type="dcterms:W3CDTF">2020-10-20T07:42:06Z</dcterms:modified>
</cp:coreProperties>
</file>