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8" r:id="rId3"/>
  </p:sldMasterIdLst>
  <p:notesMasterIdLst>
    <p:notesMasterId r:id="rId44"/>
  </p:notesMasterIdLst>
  <p:sldIdLst>
    <p:sldId id="536" r:id="rId4"/>
    <p:sldId id="256" r:id="rId5"/>
    <p:sldId id="310" r:id="rId6"/>
    <p:sldId id="311" r:id="rId7"/>
    <p:sldId id="307" r:id="rId8"/>
    <p:sldId id="306" r:id="rId9"/>
    <p:sldId id="269" r:id="rId10"/>
    <p:sldId id="285" r:id="rId11"/>
    <p:sldId id="271" r:id="rId12"/>
    <p:sldId id="297" r:id="rId13"/>
    <p:sldId id="298" r:id="rId14"/>
    <p:sldId id="284" r:id="rId15"/>
    <p:sldId id="456" r:id="rId16"/>
    <p:sldId id="312" r:id="rId17"/>
    <p:sldId id="259" r:id="rId18"/>
    <p:sldId id="274" r:id="rId19"/>
    <p:sldId id="278" r:id="rId20"/>
    <p:sldId id="279" r:id="rId21"/>
    <p:sldId id="280" r:id="rId22"/>
    <p:sldId id="282" r:id="rId23"/>
    <p:sldId id="273" r:id="rId24"/>
    <p:sldId id="261" r:id="rId25"/>
    <p:sldId id="283" r:id="rId26"/>
    <p:sldId id="294" r:id="rId27"/>
    <p:sldId id="534" r:id="rId28"/>
    <p:sldId id="332" r:id="rId29"/>
    <p:sldId id="258" r:id="rId30"/>
    <p:sldId id="334" r:id="rId31"/>
    <p:sldId id="260" r:id="rId32"/>
    <p:sldId id="335" r:id="rId33"/>
    <p:sldId id="336" r:id="rId34"/>
    <p:sldId id="338" r:id="rId35"/>
    <p:sldId id="339" r:id="rId36"/>
    <p:sldId id="349" r:id="rId37"/>
    <p:sldId id="263" r:id="rId38"/>
    <p:sldId id="305" r:id="rId39"/>
    <p:sldId id="308" r:id="rId40"/>
    <p:sldId id="458" r:id="rId41"/>
    <p:sldId id="459" r:id="rId42"/>
    <p:sldId id="53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p:restoredTop sz="94697"/>
  </p:normalViewPr>
  <p:slideViewPr>
    <p:cSldViewPr snapToGrid="0" snapToObjects="1">
      <p:cViewPr>
        <p:scale>
          <a:sx n="80" d="100"/>
          <a:sy n="80" d="100"/>
        </p:scale>
        <p:origin x="-912" y="-1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AC400-EC2B-4B19-9051-71813BD87A8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9F0CC9C1-9828-4FA0-B395-92E096205E65}">
      <dgm:prSet phldrT="[نص]" custT="1"/>
      <dgm:spPr>
        <a:gradFill rotWithShape="0">
          <a:gsLst>
            <a:gs pos="0">
              <a:srgbClr val="00B0F0"/>
            </a:gs>
            <a:gs pos="50000">
              <a:srgbClr val="3333FF"/>
            </a:gs>
            <a:gs pos="50000">
              <a:srgbClr val="0000A2"/>
            </a:gs>
          </a:gsLst>
          <a:lin ang="5400000" scaled="0"/>
        </a:gradFill>
      </dgm:spPr>
      <dgm:t>
        <a:bodyPr/>
        <a:lstStyle/>
        <a:p>
          <a:r>
            <a:rPr lang="en-US" sz="2400" b="1" dirty="0">
              <a:solidFill>
                <a:schemeClr val="bg1"/>
              </a:solidFill>
              <a:latin typeface="Times New Roman" pitchFamily="18" charset="0"/>
              <a:cs typeface="Times New Roman" pitchFamily="18" charset="0"/>
            </a:rPr>
            <a:t>Classification of Catalytic Systems</a:t>
          </a:r>
          <a:endParaRPr lang="en-US" sz="2400" dirty="0">
            <a:solidFill>
              <a:schemeClr val="bg1"/>
            </a:solidFill>
          </a:endParaRPr>
        </a:p>
      </dgm:t>
    </dgm:pt>
    <dgm:pt modelId="{5CF8DF55-09C2-4896-A29A-F7E919979542}" type="parTrans" cxnId="{1CC95612-4240-4DEF-ADE2-2E1D31E9E867}">
      <dgm:prSet/>
      <dgm:spPr/>
      <dgm:t>
        <a:bodyPr/>
        <a:lstStyle/>
        <a:p>
          <a:endParaRPr lang="en-US"/>
        </a:p>
      </dgm:t>
    </dgm:pt>
    <dgm:pt modelId="{A1545928-E033-497B-8C8B-DEBC9FD2E426}" type="sibTrans" cxnId="{1CC95612-4240-4DEF-ADE2-2E1D31E9E867}">
      <dgm:prSet/>
      <dgm:spPr/>
      <dgm:t>
        <a:bodyPr/>
        <a:lstStyle/>
        <a:p>
          <a:endParaRPr lang="en-US"/>
        </a:p>
      </dgm:t>
    </dgm:pt>
    <dgm:pt modelId="{FD04FF2C-3F38-464F-93B6-B1E953042555}">
      <dgm:prSet phldrT="[نص]" custT="1"/>
      <dgm:spPr>
        <a:gradFill rotWithShape="0">
          <a:gsLst>
            <a:gs pos="100000">
              <a:srgbClr val="00B0F0"/>
            </a:gs>
            <a:gs pos="50000">
              <a:srgbClr val="3333FF"/>
            </a:gs>
            <a:gs pos="0">
              <a:srgbClr val="0000A4"/>
            </a:gs>
          </a:gsLst>
          <a:lin ang="16200000" scaled="0"/>
        </a:gradFill>
      </dgm:spPr>
      <dgm:t>
        <a:bodyPr/>
        <a:lstStyle/>
        <a:p>
          <a:r>
            <a:rPr lang="en-US" sz="2400" b="1" dirty="0">
              <a:solidFill>
                <a:schemeClr val="bg1"/>
              </a:solidFill>
              <a:latin typeface="Times New Roman" pitchFamily="18" charset="0"/>
              <a:cs typeface="Times New Roman" pitchFamily="18" charset="0"/>
            </a:rPr>
            <a:t>Heterogeneous</a:t>
          </a:r>
          <a:endParaRPr lang="en-US" sz="2400" dirty="0">
            <a:solidFill>
              <a:schemeClr val="bg1"/>
            </a:solidFill>
          </a:endParaRPr>
        </a:p>
      </dgm:t>
    </dgm:pt>
    <dgm:pt modelId="{45F9ED55-2174-4930-8306-BE492F38A981}" type="parTrans" cxnId="{4C0F5E65-36CA-4D7F-9E01-7DD6EE21C346}">
      <dgm:prSet/>
      <dgm:spPr>
        <a:solidFill>
          <a:srgbClr val="002060"/>
        </a:solidFill>
        <a:ln>
          <a:solidFill>
            <a:srgbClr val="002060"/>
          </a:solidFill>
        </a:ln>
      </dgm:spPr>
      <dgm:t>
        <a:bodyPr/>
        <a:lstStyle/>
        <a:p>
          <a:endParaRPr lang="en-US"/>
        </a:p>
      </dgm:t>
    </dgm:pt>
    <dgm:pt modelId="{E68FC7D0-52F1-4AC1-96D5-BDBB93E5B999}" type="sibTrans" cxnId="{4C0F5E65-36CA-4D7F-9E01-7DD6EE21C346}">
      <dgm:prSet/>
      <dgm:spPr/>
      <dgm:t>
        <a:bodyPr/>
        <a:lstStyle/>
        <a:p>
          <a:endParaRPr lang="en-US"/>
        </a:p>
      </dgm:t>
    </dgm:pt>
    <dgm:pt modelId="{7C89FB65-BFC7-40DD-9C71-6A55578937A1}">
      <dgm:prSet phldrT="[نص]" custT="1"/>
      <dgm:spPr>
        <a:gradFill rotWithShape="0">
          <a:gsLst>
            <a:gs pos="100000">
              <a:srgbClr val="00B0F0"/>
            </a:gs>
            <a:gs pos="50000">
              <a:srgbClr val="3333FF"/>
            </a:gs>
            <a:gs pos="0">
              <a:srgbClr val="0000A8"/>
            </a:gs>
          </a:gsLst>
        </a:gradFill>
      </dgm:spPr>
      <dgm:t>
        <a:bodyPr/>
        <a:lstStyle/>
        <a:p>
          <a:r>
            <a:rPr lang="en-US" sz="2400" b="1" dirty="0">
              <a:solidFill>
                <a:schemeClr val="bg1"/>
              </a:solidFill>
              <a:latin typeface="Times New Roman" pitchFamily="18" charset="0"/>
              <a:cs typeface="Times New Roman" pitchFamily="18" charset="0"/>
            </a:rPr>
            <a:t>Homogeneous</a:t>
          </a:r>
        </a:p>
      </dgm:t>
    </dgm:pt>
    <dgm:pt modelId="{2BFC387B-090B-4C55-89AF-17E861055C8F}" type="parTrans" cxnId="{0E704020-30D4-4DFC-AAEE-76A842BC604F}">
      <dgm:prSet/>
      <dgm:spPr/>
      <dgm:t>
        <a:bodyPr/>
        <a:lstStyle/>
        <a:p>
          <a:endParaRPr lang="en-US"/>
        </a:p>
      </dgm:t>
    </dgm:pt>
    <dgm:pt modelId="{DD619AEB-E5E2-480D-A3B0-4D04815FBEB7}" type="sibTrans" cxnId="{0E704020-30D4-4DFC-AAEE-76A842BC604F}">
      <dgm:prSet/>
      <dgm:spPr/>
      <dgm:t>
        <a:bodyPr/>
        <a:lstStyle/>
        <a:p>
          <a:endParaRPr lang="en-US"/>
        </a:p>
      </dgm:t>
    </dgm:pt>
    <dgm:pt modelId="{F01EA7AF-6735-48AD-B788-D199227495DF}">
      <dgm:prSet phldrT="[نص]" custT="1"/>
      <dgm:spPr>
        <a:gradFill rotWithShape="0">
          <a:gsLst>
            <a:gs pos="100000">
              <a:srgbClr val="00B0F0"/>
            </a:gs>
            <a:gs pos="50000">
              <a:srgbClr val="3333FF"/>
            </a:gs>
            <a:gs pos="0">
              <a:srgbClr val="00398E"/>
            </a:gs>
          </a:gsLst>
        </a:gradFill>
      </dgm:spPr>
      <dgm:t>
        <a:bodyPr/>
        <a:lstStyle/>
        <a:p>
          <a:r>
            <a:rPr lang="en-US" sz="2400" b="1" dirty="0">
              <a:solidFill>
                <a:schemeClr val="bg1"/>
              </a:solidFill>
              <a:latin typeface="Times New Roman" pitchFamily="18" charset="0"/>
              <a:cs typeface="Times New Roman" pitchFamily="18" charset="0"/>
            </a:rPr>
            <a:t>Enzymatic</a:t>
          </a:r>
        </a:p>
      </dgm:t>
    </dgm:pt>
    <dgm:pt modelId="{782A0A75-AB41-4817-B192-F5F2173A0DFB}" type="parTrans" cxnId="{99784FE8-7561-4E4E-9FD5-777DF1BD4DFE}">
      <dgm:prSet/>
      <dgm:spPr>
        <a:solidFill>
          <a:srgbClr val="002060"/>
        </a:solidFill>
        <a:ln>
          <a:solidFill>
            <a:srgbClr val="002060"/>
          </a:solidFill>
        </a:ln>
      </dgm:spPr>
      <dgm:t>
        <a:bodyPr/>
        <a:lstStyle/>
        <a:p>
          <a:endParaRPr lang="en-US"/>
        </a:p>
      </dgm:t>
    </dgm:pt>
    <dgm:pt modelId="{A949B1E7-D2CE-4E28-9D57-E5CD1F8B8F43}" type="sibTrans" cxnId="{99784FE8-7561-4E4E-9FD5-777DF1BD4DFE}">
      <dgm:prSet/>
      <dgm:spPr/>
      <dgm:t>
        <a:bodyPr/>
        <a:lstStyle/>
        <a:p>
          <a:endParaRPr lang="en-US"/>
        </a:p>
      </dgm:t>
    </dgm:pt>
    <dgm:pt modelId="{64E79E83-88EB-45BB-9CE3-84ECD1641745}" type="pres">
      <dgm:prSet presAssocID="{8D7AC400-EC2B-4B19-9051-71813BD87A82}" presName="hierChild1" presStyleCnt="0">
        <dgm:presLayoutVars>
          <dgm:orgChart val="1"/>
          <dgm:chPref val="1"/>
          <dgm:dir/>
          <dgm:animOne val="branch"/>
          <dgm:animLvl val="lvl"/>
          <dgm:resizeHandles/>
        </dgm:presLayoutVars>
      </dgm:prSet>
      <dgm:spPr/>
      <dgm:t>
        <a:bodyPr/>
        <a:lstStyle/>
        <a:p>
          <a:endParaRPr lang="en-US"/>
        </a:p>
      </dgm:t>
    </dgm:pt>
    <dgm:pt modelId="{8496D125-B7E0-4738-9BA6-8D1F55AF653E}" type="pres">
      <dgm:prSet presAssocID="{9F0CC9C1-9828-4FA0-B395-92E096205E65}" presName="hierRoot1" presStyleCnt="0">
        <dgm:presLayoutVars>
          <dgm:hierBranch val="init"/>
        </dgm:presLayoutVars>
      </dgm:prSet>
      <dgm:spPr/>
    </dgm:pt>
    <dgm:pt modelId="{CB8159F8-EBC3-4FF7-B055-387DC0FB5171}" type="pres">
      <dgm:prSet presAssocID="{9F0CC9C1-9828-4FA0-B395-92E096205E65}" presName="rootComposite1" presStyleCnt="0"/>
      <dgm:spPr/>
    </dgm:pt>
    <dgm:pt modelId="{EBF51863-633E-4B5E-931F-C8886CFC5157}" type="pres">
      <dgm:prSet presAssocID="{9F0CC9C1-9828-4FA0-B395-92E096205E65}" presName="rootText1" presStyleLbl="node0" presStyleIdx="0" presStyleCnt="1" custScaleX="132630" custScaleY="94067" custLinFactNeighborY="-22629">
        <dgm:presLayoutVars>
          <dgm:chPref val="3"/>
        </dgm:presLayoutVars>
      </dgm:prSet>
      <dgm:spPr/>
      <dgm:t>
        <a:bodyPr/>
        <a:lstStyle/>
        <a:p>
          <a:endParaRPr lang="en-US"/>
        </a:p>
      </dgm:t>
    </dgm:pt>
    <dgm:pt modelId="{C92C8937-9B0F-480B-880A-A6BD214D85EC}" type="pres">
      <dgm:prSet presAssocID="{9F0CC9C1-9828-4FA0-B395-92E096205E65}" presName="rootConnector1" presStyleLbl="node1" presStyleIdx="0" presStyleCnt="0"/>
      <dgm:spPr/>
      <dgm:t>
        <a:bodyPr/>
        <a:lstStyle/>
        <a:p>
          <a:endParaRPr lang="en-US"/>
        </a:p>
      </dgm:t>
    </dgm:pt>
    <dgm:pt modelId="{663397B1-4916-48E7-A154-1C83B14E7D1F}" type="pres">
      <dgm:prSet presAssocID="{9F0CC9C1-9828-4FA0-B395-92E096205E65}" presName="hierChild2" presStyleCnt="0"/>
      <dgm:spPr/>
    </dgm:pt>
    <dgm:pt modelId="{D04495CB-B06C-455C-BBC1-FA37560D4C46}" type="pres">
      <dgm:prSet presAssocID="{45F9ED55-2174-4930-8306-BE492F38A981}" presName="Name37" presStyleLbl="parChTrans1D2" presStyleIdx="0" presStyleCnt="3"/>
      <dgm:spPr/>
      <dgm:t>
        <a:bodyPr/>
        <a:lstStyle/>
        <a:p>
          <a:endParaRPr lang="en-US"/>
        </a:p>
      </dgm:t>
    </dgm:pt>
    <dgm:pt modelId="{518AECFA-E948-44B3-9E4B-AEB52DB9B809}" type="pres">
      <dgm:prSet presAssocID="{FD04FF2C-3F38-464F-93B6-B1E953042555}" presName="hierRoot2" presStyleCnt="0">
        <dgm:presLayoutVars>
          <dgm:hierBranch val="init"/>
        </dgm:presLayoutVars>
      </dgm:prSet>
      <dgm:spPr/>
    </dgm:pt>
    <dgm:pt modelId="{AF2F796B-2F81-4564-A79E-D51CB1161E1A}" type="pres">
      <dgm:prSet presAssocID="{FD04FF2C-3F38-464F-93B6-B1E953042555}" presName="rootComposite" presStyleCnt="0"/>
      <dgm:spPr/>
    </dgm:pt>
    <dgm:pt modelId="{8A117D61-FDFF-4728-9346-85664CFD1B59}" type="pres">
      <dgm:prSet presAssocID="{FD04FF2C-3F38-464F-93B6-B1E953042555}" presName="rootText" presStyleLbl="node2" presStyleIdx="0" presStyleCnt="3" custScaleX="102390" custScaleY="73349">
        <dgm:presLayoutVars>
          <dgm:chPref val="3"/>
        </dgm:presLayoutVars>
      </dgm:prSet>
      <dgm:spPr/>
      <dgm:t>
        <a:bodyPr/>
        <a:lstStyle/>
        <a:p>
          <a:endParaRPr lang="en-US"/>
        </a:p>
      </dgm:t>
    </dgm:pt>
    <dgm:pt modelId="{E2636B94-CF20-4190-A559-739AD9C067D5}" type="pres">
      <dgm:prSet presAssocID="{FD04FF2C-3F38-464F-93B6-B1E953042555}" presName="rootConnector" presStyleLbl="node2" presStyleIdx="0" presStyleCnt="3"/>
      <dgm:spPr/>
      <dgm:t>
        <a:bodyPr/>
        <a:lstStyle/>
        <a:p>
          <a:endParaRPr lang="en-US"/>
        </a:p>
      </dgm:t>
    </dgm:pt>
    <dgm:pt modelId="{85792C9A-7437-4B52-B7A0-C505C83D130E}" type="pres">
      <dgm:prSet presAssocID="{FD04FF2C-3F38-464F-93B6-B1E953042555}" presName="hierChild4" presStyleCnt="0"/>
      <dgm:spPr/>
    </dgm:pt>
    <dgm:pt modelId="{0C89EEFB-F446-4F33-84B9-941753BFF486}" type="pres">
      <dgm:prSet presAssocID="{FD04FF2C-3F38-464F-93B6-B1E953042555}" presName="hierChild5" presStyleCnt="0"/>
      <dgm:spPr/>
    </dgm:pt>
    <dgm:pt modelId="{860B74C9-8986-430E-9D54-92ACABF38353}" type="pres">
      <dgm:prSet presAssocID="{2BFC387B-090B-4C55-89AF-17E861055C8F}" presName="Name37" presStyleLbl="parChTrans1D2" presStyleIdx="1" presStyleCnt="3"/>
      <dgm:spPr/>
      <dgm:t>
        <a:bodyPr/>
        <a:lstStyle/>
        <a:p>
          <a:endParaRPr lang="en-US"/>
        </a:p>
      </dgm:t>
    </dgm:pt>
    <dgm:pt modelId="{CD76B053-25D2-418E-B3BF-CDBA14300F2A}" type="pres">
      <dgm:prSet presAssocID="{7C89FB65-BFC7-40DD-9C71-6A55578937A1}" presName="hierRoot2" presStyleCnt="0">
        <dgm:presLayoutVars>
          <dgm:hierBranch val="init"/>
        </dgm:presLayoutVars>
      </dgm:prSet>
      <dgm:spPr/>
    </dgm:pt>
    <dgm:pt modelId="{64323821-7183-4F84-9BB9-03F81C851248}" type="pres">
      <dgm:prSet presAssocID="{7C89FB65-BFC7-40DD-9C71-6A55578937A1}" presName="rootComposite" presStyleCnt="0"/>
      <dgm:spPr/>
    </dgm:pt>
    <dgm:pt modelId="{0B1F33EE-C7F9-4E0C-8775-F41235D9E1B8}" type="pres">
      <dgm:prSet presAssocID="{7C89FB65-BFC7-40DD-9C71-6A55578937A1}" presName="rootText" presStyleLbl="node2" presStyleIdx="1" presStyleCnt="3" custScaleX="102390" custScaleY="73349">
        <dgm:presLayoutVars>
          <dgm:chPref val="3"/>
        </dgm:presLayoutVars>
      </dgm:prSet>
      <dgm:spPr/>
      <dgm:t>
        <a:bodyPr/>
        <a:lstStyle/>
        <a:p>
          <a:endParaRPr lang="en-US"/>
        </a:p>
      </dgm:t>
    </dgm:pt>
    <dgm:pt modelId="{E40A1F9E-3B97-4964-B3DC-24C3EAE93454}" type="pres">
      <dgm:prSet presAssocID="{7C89FB65-BFC7-40DD-9C71-6A55578937A1}" presName="rootConnector" presStyleLbl="node2" presStyleIdx="1" presStyleCnt="3"/>
      <dgm:spPr/>
      <dgm:t>
        <a:bodyPr/>
        <a:lstStyle/>
        <a:p>
          <a:endParaRPr lang="en-US"/>
        </a:p>
      </dgm:t>
    </dgm:pt>
    <dgm:pt modelId="{9695ED49-6909-47C4-BE59-38408CFAB8A5}" type="pres">
      <dgm:prSet presAssocID="{7C89FB65-BFC7-40DD-9C71-6A55578937A1}" presName="hierChild4" presStyleCnt="0"/>
      <dgm:spPr/>
    </dgm:pt>
    <dgm:pt modelId="{A07277D8-4FBD-4837-A680-A1CBD273D036}" type="pres">
      <dgm:prSet presAssocID="{7C89FB65-BFC7-40DD-9C71-6A55578937A1}" presName="hierChild5" presStyleCnt="0"/>
      <dgm:spPr/>
    </dgm:pt>
    <dgm:pt modelId="{959CB10F-3170-4DF0-8018-7BD78E4652FD}" type="pres">
      <dgm:prSet presAssocID="{782A0A75-AB41-4817-B192-F5F2173A0DFB}" presName="Name37" presStyleLbl="parChTrans1D2" presStyleIdx="2" presStyleCnt="3"/>
      <dgm:spPr/>
      <dgm:t>
        <a:bodyPr/>
        <a:lstStyle/>
        <a:p>
          <a:endParaRPr lang="en-US"/>
        </a:p>
      </dgm:t>
    </dgm:pt>
    <dgm:pt modelId="{C0C8937A-D057-45EE-A6A0-4BE392AEE9BA}" type="pres">
      <dgm:prSet presAssocID="{F01EA7AF-6735-48AD-B788-D199227495DF}" presName="hierRoot2" presStyleCnt="0">
        <dgm:presLayoutVars>
          <dgm:hierBranch val="init"/>
        </dgm:presLayoutVars>
      </dgm:prSet>
      <dgm:spPr/>
    </dgm:pt>
    <dgm:pt modelId="{5CE7F681-1B0E-485F-A2ED-751206F7309A}" type="pres">
      <dgm:prSet presAssocID="{F01EA7AF-6735-48AD-B788-D199227495DF}" presName="rootComposite" presStyleCnt="0"/>
      <dgm:spPr/>
    </dgm:pt>
    <dgm:pt modelId="{EDC85E88-4426-408A-AC3C-8A8832345E7F}" type="pres">
      <dgm:prSet presAssocID="{F01EA7AF-6735-48AD-B788-D199227495DF}" presName="rootText" presStyleLbl="node2" presStyleIdx="2" presStyleCnt="3" custScaleX="102390" custScaleY="73349">
        <dgm:presLayoutVars>
          <dgm:chPref val="3"/>
        </dgm:presLayoutVars>
      </dgm:prSet>
      <dgm:spPr/>
      <dgm:t>
        <a:bodyPr/>
        <a:lstStyle/>
        <a:p>
          <a:endParaRPr lang="en-US"/>
        </a:p>
      </dgm:t>
    </dgm:pt>
    <dgm:pt modelId="{11CC375E-2040-4236-A657-E78923565FCF}" type="pres">
      <dgm:prSet presAssocID="{F01EA7AF-6735-48AD-B788-D199227495DF}" presName="rootConnector" presStyleLbl="node2" presStyleIdx="2" presStyleCnt="3"/>
      <dgm:spPr/>
      <dgm:t>
        <a:bodyPr/>
        <a:lstStyle/>
        <a:p>
          <a:endParaRPr lang="en-US"/>
        </a:p>
      </dgm:t>
    </dgm:pt>
    <dgm:pt modelId="{421F4EB3-9387-4267-876B-ABAD97401A9D}" type="pres">
      <dgm:prSet presAssocID="{F01EA7AF-6735-48AD-B788-D199227495DF}" presName="hierChild4" presStyleCnt="0"/>
      <dgm:spPr/>
    </dgm:pt>
    <dgm:pt modelId="{9FE4BF3B-DC18-4BCD-9913-80AD77C1D802}" type="pres">
      <dgm:prSet presAssocID="{F01EA7AF-6735-48AD-B788-D199227495DF}" presName="hierChild5" presStyleCnt="0"/>
      <dgm:spPr/>
    </dgm:pt>
    <dgm:pt modelId="{5DF0A334-576D-4D82-85C5-9534C9E8BF91}" type="pres">
      <dgm:prSet presAssocID="{9F0CC9C1-9828-4FA0-B395-92E096205E65}" presName="hierChild3" presStyleCnt="0"/>
      <dgm:spPr/>
    </dgm:pt>
  </dgm:ptLst>
  <dgm:cxnLst>
    <dgm:cxn modelId="{D03C4A6F-C5C9-4FC0-ADF7-44F488AE24E7}" type="presOf" srcId="{45F9ED55-2174-4930-8306-BE492F38A981}" destId="{D04495CB-B06C-455C-BBC1-FA37560D4C46}" srcOrd="0" destOrd="0" presId="urn:microsoft.com/office/officeart/2005/8/layout/orgChart1"/>
    <dgm:cxn modelId="{0B270952-2BE1-400F-9C60-368E7E37F485}" type="presOf" srcId="{9F0CC9C1-9828-4FA0-B395-92E096205E65}" destId="{EBF51863-633E-4B5E-931F-C8886CFC5157}" srcOrd="0" destOrd="0" presId="urn:microsoft.com/office/officeart/2005/8/layout/orgChart1"/>
    <dgm:cxn modelId="{FBE41FD9-32D4-4EA3-BCED-EE004E0C4855}" type="presOf" srcId="{782A0A75-AB41-4817-B192-F5F2173A0DFB}" destId="{959CB10F-3170-4DF0-8018-7BD78E4652FD}" srcOrd="0" destOrd="0" presId="urn:microsoft.com/office/officeart/2005/8/layout/orgChart1"/>
    <dgm:cxn modelId="{69E279B9-B8B3-4823-B7E2-611F399930DF}" type="presOf" srcId="{7C89FB65-BFC7-40DD-9C71-6A55578937A1}" destId="{E40A1F9E-3B97-4964-B3DC-24C3EAE93454}" srcOrd="1" destOrd="0" presId="urn:microsoft.com/office/officeart/2005/8/layout/orgChart1"/>
    <dgm:cxn modelId="{2F3924B9-36B5-4F1C-A9F3-C6D0B479D3CF}" type="presOf" srcId="{8D7AC400-EC2B-4B19-9051-71813BD87A82}" destId="{64E79E83-88EB-45BB-9CE3-84ECD1641745}" srcOrd="0" destOrd="0" presId="urn:microsoft.com/office/officeart/2005/8/layout/orgChart1"/>
    <dgm:cxn modelId="{4C0F5E65-36CA-4D7F-9E01-7DD6EE21C346}" srcId="{9F0CC9C1-9828-4FA0-B395-92E096205E65}" destId="{FD04FF2C-3F38-464F-93B6-B1E953042555}" srcOrd="0" destOrd="0" parTransId="{45F9ED55-2174-4930-8306-BE492F38A981}" sibTransId="{E68FC7D0-52F1-4AC1-96D5-BDBB93E5B999}"/>
    <dgm:cxn modelId="{DE890938-9272-4318-85A4-E8B5489AEDB6}" type="presOf" srcId="{2BFC387B-090B-4C55-89AF-17E861055C8F}" destId="{860B74C9-8986-430E-9D54-92ACABF38353}" srcOrd="0" destOrd="0" presId="urn:microsoft.com/office/officeart/2005/8/layout/orgChart1"/>
    <dgm:cxn modelId="{C55980F4-FABB-4B4F-9E45-26015B07967C}" type="presOf" srcId="{7C89FB65-BFC7-40DD-9C71-6A55578937A1}" destId="{0B1F33EE-C7F9-4E0C-8775-F41235D9E1B8}" srcOrd="0" destOrd="0" presId="urn:microsoft.com/office/officeart/2005/8/layout/orgChart1"/>
    <dgm:cxn modelId="{99784FE8-7561-4E4E-9FD5-777DF1BD4DFE}" srcId="{9F0CC9C1-9828-4FA0-B395-92E096205E65}" destId="{F01EA7AF-6735-48AD-B788-D199227495DF}" srcOrd="2" destOrd="0" parTransId="{782A0A75-AB41-4817-B192-F5F2173A0DFB}" sibTransId="{A949B1E7-D2CE-4E28-9D57-E5CD1F8B8F43}"/>
    <dgm:cxn modelId="{0E704020-30D4-4DFC-AAEE-76A842BC604F}" srcId="{9F0CC9C1-9828-4FA0-B395-92E096205E65}" destId="{7C89FB65-BFC7-40DD-9C71-6A55578937A1}" srcOrd="1" destOrd="0" parTransId="{2BFC387B-090B-4C55-89AF-17E861055C8F}" sibTransId="{DD619AEB-E5E2-480D-A3B0-4D04815FBEB7}"/>
    <dgm:cxn modelId="{6C5B043C-8ABA-4223-9839-5F56568B62B5}" type="presOf" srcId="{9F0CC9C1-9828-4FA0-B395-92E096205E65}" destId="{C92C8937-9B0F-480B-880A-A6BD214D85EC}" srcOrd="1" destOrd="0" presId="urn:microsoft.com/office/officeart/2005/8/layout/orgChart1"/>
    <dgm:cxn modelId="{021FFACC-3CF2-4066-84FD-336710813B65}" type="presOf" srcId="{F01EA7AF-6735-48AD-B788-D199227495DF}" destId="{EDC85E88-4426-408A-AC3C-8A8832345E7F}" srcOrd="0" destOrd="0" presId="urn:microsoft.com/office/officeart/2005/8/layout/orgChart1"/>
    <dgm:cxn modelId="{061BE804-F17B-4839-8097-18807BA2EB3D}" type="presOf" srcId="{F01EA7AF-6735-48AD-B788-D199227495DF}" destId="{11CC375E-2040-4236-A657-E78923565FCF}" srcOrd="1" destOrd="0" presId="urn:microsoft.com/office/officeart/2005/8/layout/orgChart1"/>
    <dgm:cxn modelId="{CE5D4BFE-08B9-4608-8A50-6CC053D08691}" type="presOf" srcId="{FD04FF2C-3F38-464F-93B6-B1E953042555}" destId="{E2636B94-CF20-4190-A559-739AD9C067D5}" srcOrd="1" destOrd="0" presId="urn:microsoft.com/office/officeart/2005/8/layout/orgChart1"/>
    <dgm:cxn modelId="{AD4EC4CE-3F1F-45F1-8800-065B430EAA00}" type="presOf" srcId="{FD04FF2C-3F38-464F-93B6-B1E953042555}" destId="{8A117D61-FDFF-4728-9346-85664CFD1B59}" srcOrd="0" destOrd="0" presId="urn:microsoft.com/office/officeart/2005/8/layout/orgChart1"/>
    <dgm:cxn modelId="{1CC95612-4240-4DEF-ADE2-2E1D31E9E867}" srcId="{8D7AC400-EC2B-4B19-9051-71813BD87A82}" destId="{9F0CC9C1-9828-4FA0-B395-92E096205E65}" srcOrd="0" destOrd="0" parTransId="{5CF8DF55-09C2-4896-A29A-F7E919979542}" sibTransId="{A1545928-E033-497B-8C8B-DEBC9FD2E426}"/>
    <dgm:cxn modelId="{6826BCA2-63C6-4511-8C56-BC75C97F5437}" type="presParOf" srcId="{64E79E83-88EB-45BB-9CE3-84ECD1641745}" destId="{8496D125-B7E0-4738-9BA6-8D1F55AF653E}" srcOrd="0" destOrd="0" presId="urn:microsoft.com/office/officeart/2005/8/layout/orgChart1"/>
    <dgm:cxn modelId="{D0CC2E31-06F7-45D4-B17A-EB297C4A44DE}" type="presParOf" srcId="{8496D125-B7E0-4738-9BA6-8D1F55AF653E}" destId="{CB8159F8-EBC3-4FF7-B055-387DC0FB5171}" srcOrd="0" destOrd="0" presId="urn:microsoft.com/office/officeart/2005/8/layout/orgChart1"/>
    <dgm:cxn modelId="{E8BB6C4C-95DC-4C15-BA87-BA5AFC0430EC}" type="presParOf" srcId="{CB8159F8-EBC3-4FF7-B055-387DC0FB5171}" destId="{EBF51863-633E-4B5E-931F-C8886CFC5157}" srcOrd="0" destOrd="0" presId="urn:microsoft.com/office/officeart/2005/8/layout/orgChart1"/>
    <dgm:cxn modelId="{40583E9E-6576-4FB0-BA65-CBD3BABCE4ED}" type="presParOf" srcId="{CB8159F8-EBC3-4FF7-B055-387DC0FB5171}" destId="{C92C8937-9B0F-480B-880A-A6BD214D85EC}" srcOrd="1" destOrd="0" presId="urn:microsoft.com/office/officeart/2005/8/layout/orgChart1"/>
    <dgm:cxn modelId="{159E39F4-1C3E-4728-8782-0F30D79D41C2}" type="presParOf" srcId="{8496D125-B7E0-4738-9BA6-8D1F55AF653E}" destId="{663397B1-4916-48E7-A154-1C83B14E7D1F}" srcOrd="1" destOrd="0" presId="urn:microsoft.com/office/officeart/2005/8/layout/orgChart1"/>
    <dgm:cxn modelId="{1D456C4E-47BA-4280-B61D-4E54ADAC7A2E}" type="presParOf" srcId="{663397B1-4916-48E7-A154-1C83B14E7D1F}" destId="{D04495CB-B06C-455C-BBC1-FA37560D4C46}" srcOrd="0" destOrd="0" presId="urn:microsoft.com/office/officeart/2005/8/layout/orgChart1"/>
    <dgm:cxn modelId="{8CBDD360-C9DC-4DD2-B613-05DAD9998533}" type="presParOf" srcId="{663397B1-4916-48E7-A154-1C83B14E7D1F}" destId="{518AECFA-E948-44B3-9E4B-AEB52DB9B809}" srcOrd="1" destOrd="0" presId="urn:microsoft.com/office/officeart/2005/8/layout/orgChart1"/>
    <dgm:cxn modelId="{FF4AFEDC-1F6A-4E56-8DFC-4EADB61629E7}" type="presParOf" srcId="{518AECFA-E948-44B3-9E4B-AEB52DB9B809}" destId="{AF2F796B-2F81-4564-A79E-D51CB1161E1A}" srcOrd="0" destOrd="0" presId="urn:microsoft.com/office/officeart/2005/8/layout/orgChart1"/>
    <dgm:cxn modelId="{7FB0DD19-AC85-435D-B9C1-7FA98F78762C}" type="presParOf" srcId="{AF2F796B-2F81-4564-A79E-D51CB1161E1A}" destId="{8A117D61-FDFF-4728-9346-85664CFD1B59}" srcOrd="0" destOrd="0" presId="urn:microsoft.com/office/officeart/2005/8/layout/orgChart1"/>
    <dgm:cxn modelId="{AF4ED692-0C9D-4F12-831A-FC37C6B496AE}" type="presParOf" srcId="{AF2F796B-2F81-4564-A79E-D51CB1161E1A}" destId="{E2636B94-CF20-4190-A559-739AD9C067D5}" srcOrd="1" destOrd="0" presId="urn:microsoft.com/office/officeart/2005/8/layout/orgChart1"/>
    <dgm:cxn modelId="{5CFBB0B7-D7B5-45A9-A983-6D219A2BC0E1}" type="presParOf" srcId="{518AECFA-E948-44B3-9E4B-AEB52DB9B809}" destId="{85792C9A-7437-4B52-B7A0-C505C83D130E}" srcOrd="1" destOrd="0" presId="urn:microsoft.com/office/officeart/2005/8/layout/orgChart1"/>
    <dgm:cxn modelId="{5729D0FF-46DD-4E72-8B3C-A5A0FE5C238D}" type="presParOf" srcId="{518AECFA-E948-44B3-9E4B-AEB52DB9B809}" destId="{0C89EEFB-F446-4F33-84B9-941753BFF486}" srcOrd="2" destOrd="0" presId="urn:microsoft.com/office/officeart/2005/8/layout/orgChart1"/>
    <dgm:cxn modelId="{0350A1AB-8735-4DF0-9AFD-E821F1F9C9C6}" type="presParOf" srcId="{663397B1-4916-48E7-A154-1C83B14E7D1F}" destId="{860B74C9-8986-430E-9D54-92ACABF38353}" srcOrd="2" destOrd="0" presId="urn:microsoft.com/office/officeart/2005/8/layout/orgChart1"/>
    <dgm:cxn modelId="{434FDFB2-CE9B-45C6-BFC4-4395BE4D4CAD}" type="presParOf" srcId="{663397B1-4916-48E7-A154-1C83B14E7D1F}" destId="{CD76B053-25D2-418E-B3BF-CDBA14300F2A}" srcOrd="3" destOrd="0" presId="urn:microsoft.com/office/officeart/2005/8/layout/orgChart1"/>
    <dgm:cxn modelId="{F2C39F00-4DE6-43D2-85F5-50A8315BB23E}" type="presParOf" srcId="{CD76B053-25D2-418E-B3BF-CDBA14300F2A}" destId="{64323821-7183-4F84-9BB9-03F81C851248}" srcOrd="0" destOrd="0" presId="urn:microsoft.com/office/officeart/2005/8/layout/orgChart1"/>
    <dgm:cxn modelId="{374BF09C-1460-44A6-95D5-1486EFD9E896}" type="presParOf" srcId="{64323821-7183-4F84-9BB9-03F81C851248}" destId="{0B1F33EE-C7F9-4E0C-8775-F41235D9E1B8}" srcOrd="0" destOrd="0" presId="urn:microsoft.com/office/officeart/2005/8/layout/orgChart1"/>
    <dgm:cxn modelId="{9C68BAC7-AD32-4253-8215-50B7359B0BC9}" type="presParOf" srcId="{64323821-7183-4F84-9BB9-03F81C851248}" destId="{E40A1F9E-3B97-4964-B3DC-24C3EAE93454}" srcOrd="1" destOrd="0" presId="urn:microsoft.com/office/officeart/2005/8/layout/orgChart1"/>
    <dgm:cxn modelId="{F634C758-048B-41AB-9D3F-563EC8F04C88}" type="presParOf" srcId="{CD76B053-25D2-418E-B3BF-CDBA14300F2A}" destId="{9695ED49-6909-47C4-BE59-38408CFAB8A5}" srcOrd="1" destOrd="0" presId="urn:microsoft.com/office/officeart/2005/8/layout/orgChart1"/>
    <dgm:cxn modelId="{1213972A-90E4-4271-87EF-F1EA49E56D24}" type="presParOf" srcId="{CD76B053-25D2-418E-B3BF-CDBA14300F2A}" destId="{A07277D8-4FBD-4837-A680-A1CBD273D036}" srcOrd="2" destOrd="0" presId="urn:microsoft.com/office/officeart/2005/8/layout/orgChart1"/>
    <dgm:cxn modelId="{2E549210-F59E-42E1-8225-B2B5F9BAFAA4}" type="presParOf" srcId="{663397B1-4916-48E7-A154-1C83B14E7D1F}" destId="{959CB10F-3170-4DF0-8018-7BD78E4652FD}" srcOrd="4" destOrd="0" presId="urn:microsoft.com/office/officeart/2005/8/layout/orgChart1"/>
    <dgm:cxn modelId="{1F02D7CC-C719-417E-A0E4-6E87675BE84F}" type="presParOf" srcId="{663397B1-4916-48E7-A154-1C83B14E7D1F}" destId="{C0C8937A-D057-45EE-A6A0-4BE392AEE9BA}" srcOrd="5" destOrd="0" presId="urn:microsoft.com/office/officeart/2005/8/layout/orgChart1"/>
    <dgm:cxn modelId="{27E1346A-FA2F-4E79-8B27-6266D7CBEC95}" type="presParOf" srcId="{C0C8937A-D057-45EE-A6A0-4BE392AEE9BA}" destId="{5CE7F681-1B0E-485F-A2ED-751206F7309A}" srcOrd="0" destOrd="0" presId="urn:microsoft.com/office/officeart/2005/8/layout/orgChart1"/>
    <dgm:cxn modelId="{557A78C3-5091-4B8B-B6E1-DAC87AFDFB79}" type="presParOf" srcId="{5CE7F681-1B0E-485F-A2ED-751206F7309A}" destId="{EDC85E88-4426-408A-AC3C-8A8832345E7F}" srcOrd="0" destOrd="0" presId="urn:microsoft.com/office/officeart/2005/8/layout/orgChart1"/>
    <dgm:cxn modelId="{DE76D7D0-8710-4135-BD61-A20F2236AA85}" type="presParOf" srcId="{5CE7F681-1B0E-485F-A2ED-751206F7309A}" destId="{11CC375E-2040-4236-A657-E78923565FCF}" srcOrd="1" destOrd="0" presId="urn:microsoft.com/office/officeart/2005/8/layout/orgChart1"/>
    <dgm:cxn modelId="{6A44CDE6-EAC5-4446-ADDF-5DEFE4D944B6}" type="presParOf" srcId="{C0C8937A-D057-45EE-A6A0-4BE392AEE9BA}" destId="{421F4EB3-9387-4267-876B-ABAD97401A9D}" srcOrd="1" destOrd="0" presId="urn:microsoft.com/office/officeart/2005/8/layout/orgChart1"/>
    <dgm:cxn modelId="{C9DC99A6-4B03-4DB8-93E1-90038B1E5AEB}" type="presParOf" srcId="{C0C8937A-D057-45EE-A6A0-4BE392AEE9BA}" destId="{9FE4BF3B-DC18-4BCD-9913-80AD77C1D802}" srcOrd="2" destOrd="0" presId="urn:microsoft.com/office/officeart/2005/8/layout/orgChart1"/>
    <dgm:cxn modelId="{79736668-5847-4094-8E63-3EF8CCD41104}" type="presParOf" srcId="{8496D125-B7E0-4738-9BA6-8D1F55AF653E}" destId="{5DF0A334-576D-4D82-85C5-9534C9E8BF9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CB10F-3170-4DF0-8018-7BD78E4652FD}">
      <dsp:nvSpPr>
        <dsp:cNvPr id="0" name=""/>
        <dsp:cNvSpPr/>
      </dsp:nvSpPr>
      <dsp:spPr>
        <a:xfrm>
          <a:off x="3653999" y="1541147"/>
          <a:ext cx="2581257" cy="676003"/>
        </a:xfrm>
        <a:custGeom>
          <a:avLst/>
          <a:gdLst/>
          <a:ahLst/>
          <a:cxnLst/>
          <a:rect l="0" t="0" r="0" b="0"/>
          <a:pathLst>
            <a:path>
              <a:moveTo>
                <a:pt x="0" y="0"/>
              </a:moveTo>
              <a:lnTo>
                <a:pt x="0" y="456348"/>
              </a:lnTo>
              <a:lnTo>
                <a:pt x="2581257" y="456348"/>
              </a:lnTo>
              <a:lnTo>
                <a:pt x="2581257" y="676003"/>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860B74C9-8986-430E-9D54-92ACABF38353}">
      <dsp:nvSpPr>
        <dsp:cNvPr id="0" name=""/>
        <dsp:cNvSpPr/>
      </dsp:nvSpPr>
      <dsp:spPr>
        <a:xfrm>
          <a:off x="3608280" y="1541147"/>
          <a:ext cx="91440" cy="676003"/>
        </a:xfrm>
        <a:custGeom>
          <a:avLst/>
          <a:gdLst/>
          <a:ahLst/>
          <a:cxnLst/>
          <a:rect l="0" t="0" r="0" b="0"/>
          <a:pathLst>
            <a:path>
              <a:moveTo>
                <a:pt x="45720" y="0"/>
              </a:moveTo>
              <a:lnTo>
                <a:pt x="45720" y="676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4495CB-B06C-455C-BBC1-FA37560D4C46}">
      <dsp:nvSpPr>
        <dsp:cNvPr id="0" name=""/>
        <dsp:cNvSpPr/>
      </dsp:nvSpPr>
      <dsp:spPr>
        <a:xfrm>
          <a:off x="1072742" y="1541147"/>
          <a:ext cx="2581257" cy="676003"/>
        </a:xfrm>
        <a:custGeom>
          <a:avLst/>
          <a:gdLst/>
          <a:ahLst/>
          <a:cxnLst/>
          <a:rect l="0" t="0" r="0" b="0"/>
          <a:pathLst>
            <a:path>
              <a:moveTo>
                <a:pt x="2581257" y="0"/>
              </a:moveTo>
              <a:lnTo>
                <a:pt x="2581257" y="456348"/>
              </a:lnTo>
              <a:lnTo>
                <a:pt x="0" y="456348"/>
              </a:lnTo>
              <a:lnTo>
                <a:pt x="0" y="676003"/>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EBF51863-633E-4B5E-931F-C8886CFC5157}">
      <dsp:nvSpPr>
        <dsp:cNvPr id="0" name=""/>
        <dsp:cNvSpPr/>
      </dsp:nvSpPr>
      <dsp:spPr>
        <a:xfrm>
          <a:off x="2266722" y="557229"/>
          <a:ext cx="2774554" cy="983917"/>
        </a:xfrm>
        <a:prstGeom prst="rect">
          <a:avLst/>
        </a:prstGeom>
        <a:gradFill rotWithShape="0">
          <a:gsLst>
            <a:gs pos="0">
              <a:srgbClr val="00B0F0"/>
            </a:gs>
            <a:gs pos="50000">
              <a:srgbClr val="3333FF"/>
            </a:gs>
            <a:gs pos="50000">
              <a:srgbClr val="0000A2"/>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Times New Roman" pitchFamily="18" charset="0"/>
              <a:cs typeface="Times New Roman" pitchFamily="18" charset="0"/>
            </a:rPr>
            <a:t>Classification of Catalytic Systems</a:t>
          </a:r>
          <a:endParaRPr lang="en-US" sz="2400" kern="1200" dirty="0">
            <a:solidFill>
              <a:schemeClr val="bg1"/>
            </a:solidFill>
          </a:endParaRPr>
        </a:p>
      </dsp:txBody>
      <dsp:txXfrm>
        <a:off x="2266722" y="557229"/>
        <a:ext cx="2774554" cy="983917"/>
      </dsp:txXfrm>
    </dsp:sp>
    <dsp:sp modelId="{8A117D61-FDFF-4728-9346-85664CFD1B59}">
      <dsp:nvSpPr>
        <dsp:cNvPr id="0" name=""/>
        <dsp:cNvSpPr/>
      </dsp:nvSpPr>
      <dsp:spPr>
        <a:xfrm>
          <a:off x="1767" y="2217150"/>
          <a:ext cx="2141948" cy="767212"/>
        </a:xfrm>
        <a:prstGeom prst="rect">
          <a:avLst/>
        </a:prstGeom>
        <a:gradFill rotWithShape="0">
          <a:gsLst>
            <a:gs pos="100000">
              <a:srgbClr val="00B0F0"/>
            </a:gs>
            <a:gs pos="50000">
              <a:srgbClr val="3333FF"/>
            </a:gs>
            <a:gs pos="0">
              <a:srgbClr val="0000A4"/>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Times New Roman" pitchFamily="18" charset="0"/>
              <a:cs typeface="Times New Roman" pitchFamily="18" charset="0"/>
            </a:rPr>
            <a:t>Heterogeneous</a:t>
          </a:r>
          <a:endParaRPr lang="en-US" sz="2400" kern="1200" dirty="0">
            <a:solidFill>
              <a:schemeClr val="bg1"/>
            </a:solidFill>
          </a:endParaRPr>
        </a:p>
      </dsp:txBody>
      <dsp:txXfrm>
        <a:off x="1767" y="2217150"/>
        <a:ext cx="2141948" cy="767212"/>
      </dsp:txXfrm>
    </dsp:sp>
    <dsp:sp modelId="{0B1F33EE-C7F9-4E0C-8775-F41235D9E1B8}">
      <dsp:nvSpPr>
        <dsp:cNvPr id="0" name=""/>
        <dsp:cNvSpPr/>
      </dsp:nvSpPr>
      <dsp:spPr>
        <a:xfrm>
          <a:off x="2583025" y="2217150"/>
          <a:ext cx="2141948" cy="767212"/>
        </a:xfrm>
        <a:prstGeom prst="rect">
          <a:avLst/>
        </a:prstGeom>
        <a:gradFill rotWithShape="0">
          <a:gsLst>
            <a:gs pos="100000">
              <a:srgbClr val="00B0F0"/>
            </a:gs>
            <a:gs pos="50000">
              <a:srgbClr val="3333FF"/>
            </a:gs>
            <a:gs pos="0">
              <a:srgbClr val="0000A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Times New Roman" pitchFamily="18" charset="0"/>
              <a:cs typeface="Times New Roman" pitchFamily="18" charset="0"/>
            </a:rPr>
            <a:t>Homogeneous</a:t>
          </a:r>
        </a:p>
      </dsp:txBody>
      <dsp:txXfrm>
        <a:off x="2583025" y="2217150"/>
        <a:ext cx="2141948" cy="767212"/>
      </dsp:txXfrm>
    </dsp:sp>
    <dsp:sp modelId="{EDC85E88-4426-408A-AC3C-8A8832345E7F}">
      <dsp:nvSpPr>
        <dsp:cNvPr id="0" name=""/>
        <dsp:cNvSpPr/>
      </dsp:nvSpPr>
      <dsp:spPr>
        <a:xfrm>
          <a:off x="5164283" y="2217150"/>
          <a:ext cx="2141948" cy="767212"/>
        </a:xfrm>
        <a:prstGeom prst="rect">
          <a:avLst/>
        </a:prstGeom>
        <a:gradFill rotWithShape="0">
          <a:gsLst>
            <a:gs pos="100000">
              <a:srgbClr val="00B0F0"/>
            </a:gs>
            <a:gs pos="50000">
              <a:srgbClr val="3333FF"/>
            </a:gs>
            <a:gs pos="0">
              <a:srgbClr val="00398E"/>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Times New Roman" pitchFamily="18" charset="0"/>
              <a:cs typeface="Times New Roman" pitchFamily="18" charset="0"/>
            </a:rPr>
            <a:t>Enzymatic</a:t>
          </a:r>
        </a:p>
      </dsp:txBody>
      <dsp:txXfrm>
        <a:off x="5164283" y="2217150"/>
        <a:ext cx="2141948" cy="7672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2023D-C9BF-A441-897A-F11B3AA1AE5B}" type="datetimeFigureOut">
              <a:rPr lang="ar-SA" smtClean="0"/>
              <a:t>05/03/1442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96086-F284-0847-817A-9B8C002B11D7}" type="slidenum">
              <a:rPr lang="ar-SA" smtClean="0"/>
              <a:t>‹#›</a:t>
            </a:fld>
            <a:endParaRPr lang="ar-SA"/>
          </a:p>
        </p:txBody>
      </p:sp>
    </p:spTree>
    <p:extLst>
      <p:ext uri="{BB962C8B-B14F-4D97-AF65-F5344CB8AC3E}">
        <p14:creationId xmlns:p14="http://schemas.microsoft.com/office/powerpoint/2010/main" val="258121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8A3A8-38DD-4FED-9708-C280654D6CDF}" type="slidenum">
              <a:rPr lang="en-US" altLang="en-US"/>
              <a:pPr/>
              <a:t>3</a:t>
            </a:fld>
            <a:endParaRPr lang="en-US" altLang="en-US"/>
          </a:p>
        </p:txBody>
      </p:sp>
      <p:sp>
        <p:nvSpPr>
          <p:cNvPr id="11266" name="Rectangle 2"/>
          <p:cNvSpPr>
            <a:spLocks noGrp="1" noRot="1" noChangeAspect="1" noChangeArrowheads="1" noTextEdit="1"/>
          </p:cNvSpPr>
          <p:nvPr>
            <p:ph type="sldImg"/>
          </p:nvPr>
        </p:nvSpPr>
        <p:spPr>
          <a:xfrm>
            <a:off x="685800" y="1143000"/>
            <a:ext cx="5486400" cy="3086100"/>
          </a:xfrm>
          <a:ln/>
        </p:spPr>
      </p:sp>
      <p:sp>
        <p:nvSpPr>
          <p:cNvPr id="11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96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89E722-6144-694B-B528-B461ED6C1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 xmlns:a16="http://schemas.microsoft.com/office/drawing/2014/main" id="{8CC92AFE-E67A-174E-9BE2-428753FCA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 xmlns:a16="http://schemas.microsoft.com/office/drawing/2014/main" id="{23EC6278-72EE-EA47-8ED9-355378765503}"/>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5" name="Footer Placeholder 4">
            <a:extLst>
              <a:ext uri="{FF2B5EF4-FFF2-40B4-BE49-F238E27FC236}">
                <a16:creationId xmlns="" xmlns:a16="http://schemas.microsoft.com/office/drawing/2014/main" id="{C624C162-FC0F-CB47-B5C8-78362635BEB9}"/>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 xmlns:a16="http://schemas.microsoft.com/office/drawing/2014/main" id="{546857E1-FE10-2041-8E70-3429245D983B}"/>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172591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250B7A-43D2-3D4A-B103-1CF918D0A9C0}"/>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 xmlns:a16="http://schemas.microsoft.com/office/drawing/2014/main" id="{BCD56646-5742-DF4F-AC20-E41BB7B941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 xmlns:a16="http://schemas.microsoft.com/office/drawing/2014/main" id="{97D58369-7FDA-ED41-90CE-037828725535}"/>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5" name="Footer Placeholder 4">
            <a:extLst>
              <a:ext uri="{FF2B5EF4-FFF2-40B4-BE49-F238E27FC236}">
                <a16:creationId xmlns="" xmlns:a16="http://schemas.microsoft.com/office/drawing/2014/main" id="{F2AC3B34-894A-9143-9EE8-BB73A0C9533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 xmlns:a16="http://schemas.microsoft.com/office/drawing/2014/main" id="{E3CA5478-6B0F-9647-B908-2FB8DAD3754A}"/>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411327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5AA66D5-D559-214A-BC15-241E8F930C8D}"/>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 xmlns:a16="http://schemas.microsoft.com/office/drawing/2014/main" id="{A8CF524F-6170-554B-8598-213BEA08B01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 xmlns:a16="http://schemas.microsoft.com/office/drawing/2014/main" id="{27E4F465-EB92-0848-B023-2BC82E61474F}"/>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5" name="Footer Placeholder 4">
            <a:extLst>
              <a:ext uri="{FF2B5EF4-FFF2-40B4-BE49-F238E27FC236}">
                <a16:creationId xmlns="" xmlns:a16="http://schemas.microsoft.com/office/drawing/2014/main" id="{DD4A3D95-060B-6649-ACEE-2F57DBE32A7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 xmlns:a16="http://schemas.microsoft.com/office/drawing/2014/main" id="{2D39A33F-E3C2-8048-8719-D9C0498CFD0F}"/>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336340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57200"/>
            <a:ext cx="103632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172200"/>
            <a:ext cx="2540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1722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172200"/>
            <a:ext cx="2540000" cy="457200"/>
          </a:xfrm>
        </p:spPr>
        <p:txBody>
          <a:bodyPr/>
          <a:lstStyle>
            <a:lvl1pPr>
              <a:defRPr/>
            </a:lvl1pPr>
          </a:lstStyle>
          <a:p>
            <a:fld id="{0FE74778-BD4E-4206-9E76-859107005001}" type="slidenum">
              <a:rPr lang="en-US" altLang="en-US"/>
              <a:pPr/>
              <a:t>‹#›</a:t>
            </a:fld>
            <a:endParaRPr lang="en-US" altLang="en-US"/>
          </a:p>
        </p:txBody>
      </p:sp>
    </p:spTree>
    <p:extLst>
      <p:ext uri="{BB962C8B-B14F-4D97-AF65-F5344CB8AC3E}">
        <p14:creationId xmlns:p14="http://schemas.microsoft.com/office/powerpoint/2010/main" val="6121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55567" y="2203551"/>
            <a:ext cx="11680864" cy="609398"/>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10/21/2020</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25400">
              <a:lnSpc>
                <a:spcPts val="2090"/>
              </a:lnSpc>
            </a:pPr>
            <a:fld id="{81D60167-4931-47E6-BA6A-407CBD079E47}" type="slidenum">
              <a:rPr lang="en-US" smtClean="0"/>
              <a:pPr marL="25400">
                <a:lnSpc>
                  <a:spcPts val="2090"/>
                </a:lnSpc>
              </a:pPr>
              <a:t>‹#›</a:t>
            </a:fld>
            <a:endParaRPr lang="en-US" dirty="0"/>
          </a:p>
        </p:txBody>
      </p:sp>
    </p:spTree>
    <p:extLst>
      <p:ext uri="{BB962C8B-B14F-4D97-AF65-F5344CB8AC3E}">
        <p14:creationId xmlns:p14="http://schemas.microsoft.com/office/powerpoint/2010/main" val="745482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10/21/2020</a:t>
            </a:fld>
            <a:endParaRPr lang="en-US"/>
          </a:p>
        </p:txBody>
      </p:sp>
      <p:sp>
        <p:nvSpPr>
          <p:cNvPr id="7" name="Holder 7"/>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25400">
              <a:lnSpc>
                <a:spcPts val="2090"/>
              </a:lnSpc>
            </a:pPr>
            <a:fld id="{81D60167-4931-47E6-BA6A-407CBD079E47}" type="slidenum">
              <a:rPr lang="en-US" smtClean="0"/>
              <a:pPr marL="25400">
                <a:lnSpc>
                  <a:spcPts val="2090"/>
                </a:lnSpc>
              </a:pPr>
              <a:t>‹#›</a:t>
            </a:fld>
            <a:endParaRPr lang="en-US" dirty="0"/>
          </a:p>
        </p:txBody>
      </p:sp>
    </p:spTree>
    <p:extLst>
      <p:ext uri="{BB962C8B-B14F-4D97-AF65-F5344CB8AC3E}">
        <p14:creationId xmlns:p14="http://schemas.microsoft.com/office/powerpoint/2010/main" val="318672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2641602"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22" name="Rectangle 2"/>
          <p:cNvSpPr>
            <a:spLocks noGrp="1" noChangeArrowheads="1"/>
          </p:cNvSpPr>
          <p:nvPr>
            <p:ph type="ctrTitle"/>
          </p:nvPr>
        </p:nvSpPr>
        <p:spPr>
          <a:xfrm>
            <a:off x="1219202" y="1524000"/>
            <a:ext cx="10164233" cy="1752600"/>
          </a:xfrm>
        </p:spPr>
        <p:txBody>
          <a:bodyPr/>
          <a:lstStyle>
            <a:lvl1pPr>
              <a:defRPr sz="5000"/>
            </a:lvl1pPr>
          </a:lstStyle>
          <a:p>
            <a:pPr lvl="0"/>
            <a:r>
              <a:rPr lang="zh-CN" altLang="en-US" noProof="0" smtClean="0"/>
              <a:t>单击此处编辑母版标题样式</a:t>
            </a:r>
          </a:p>
        </p:txBody>
      </p:sp>
      <p:sp>
        <p:nvSpPr>
          <p:cNvPr id="5123"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pPr lvl="0"/>
            <a:r>
              <a:rPr lang="zh-CN" altLang="en-US" noProof="0" smtClean="0"/>
              <a:t>单击此处编辑母版副标题样式</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4165600" y="6243638"/>
            <a:ext cx="38608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0B4337B4-A0F1-4A1D-9E70-356D4FD695A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23261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5C101-67F7-48DF-A903-CE2743D742B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86231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020AF6-A7EA-4BBF-8D3B-064123EA82A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90154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E0124-F888-4BD1-8CA0-B485F5CC097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31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686039-8137-4B9C-A08B-075CD1DF08A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383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888F2F-65A8-5644-A5D7-5DEF8568C4AF}"/>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 xmlns:a16="http://schemas.microsoft.com/office/drawing/2014/main" id="{15BC74C7-8E32-F445-980E-8B6EC674EB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 xmlns:a16="http://schemas.microsoft.com/office/drawing/2014/main" id="{FEB044D0-91EF-B042-A1E4-8780625EFCFB}"/>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5" name="Footer Placeholder 4">
            <a:extLst>
              <a:ext uri="{FF2B5EF4-FFF2-40B4-BE49-F238E27FC236}">
                <a16:creationId xmlns="" xmlns:a16="http://schemas.microsoft.com/office/drawing/2014/main" id="{1DEC17C4-D77F-124F-94F8-785A35753F7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 xmlns:a16="http://schemas.microsoft.com/office/drawing/2014/main" id="{D08FA7A2-7CC3-F84B-A07A-D68009EA79E3}"/>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259812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771E5CA-67CC-4FC4-99BC-2C902DF5074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8563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FE0E92-4C39-41DE-B5A1-9963B2CAA2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7200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3F081-33B4-48F5-A605-908450EA75F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78367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289FDA-7970-48A1-A639-94B694D407E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61909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2B8035-83AA-4090-B0B0-AC2052E3329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18282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B3FE31-8ADF-48F1-898A-50B34F030B9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514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3"/>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3B3ADA5-1D45-4139-8EC3-A4668DF1869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3235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5F4A3F-A061-4353-B1DC-0691F7F8597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60783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22" name="Rectangle 2"/>
          <p:cNvSpPr>
            <a:spLocks noGrp="1" noChangeArrowheads="1"/>
          </p:cNvSpPr>
          <p:nvPr>
            <p:ph type="ctrTitle"/>
          </p:nvPr>
        </p:nvSpPr>
        <p:spPr>
          <a:xfrm>
            <a:off x="1219201" y="1524000"/>
            <a:ext cx="10164233" cy="1752600"/>
          </a:xfrm>
        </p:spPr>
        <p:txBody>
          <a:bodyPr/>
          <a:lstStyle>
            <a:lvl1pPr>
              <a:defRPr sz="5000"/>
            </a:lvl1pPr>
          </a:lstStyle>
          <a:p>
            <a:pPr lvl="0"/>
            <a:r>
              <a:rPr lang="zh-CN" altLang="en-US" noProof="0" smtClean="0"/>
              <a:t>单击此处编辑母版标题样式</a:t>
            </a:r>
          </a:p>
        </p:txBody>
      </p:sp>
      <p:sp>
        <p:nvSpPr>
          <p:cNvPr id="5123"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pPr lvl="0"/>
            <a:r>
              <a:rPr lang="zh-CN" altLang="en-US" noProof="0" smtClean="0"/>
              <a:t>单击此处编辑母版副标题样式</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4165600" y="6243638"/>
            <a:ext cx="38608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0B4337B4-A0F1-4A1D-9E70-356D4FD695A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1176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5C101-67F7-48DF-A903-CE2743D742B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1165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345C6-EB2C-4643-A5CC-BC776890408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 xmlns:a16="http://schemas.microsoft.com/office/drawing/2014/main" id="{8ACC16D6-3963-A34F-AB67-88D7DDC20433}"/>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F54ED54-35E7-024C-948B-D80D35993961}"/>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5" name="Footer Placeholder 4">
            <a:extLst>
              <a:ext uri="{FF2B5EF4-FFF2-40B4-BE49-F238E27FC236}">
                <a16:creationId xmlns="" xmlns:a16="http://schemas.microsoft.com/office/drawing/2014/main" id="{E5F7F99B-85DB-B645-AA09-4680D8A4D2DA}"/>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 xmlns:a16="http://schemas.microsoft.com/office/drawing/2014/main" id="{C987B720-8E9C-8E41-9C30-0D9023E2E587}"/>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3684576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020AF6-A7EA-4BBF-8D3B-064123EA82A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274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E0124-F888-4BD1-8CA0-B485F5CC097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90568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686039-8137-4B9C-A08B-075CD1DF08A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4025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771E5CA-67CC-4FC4-99BC-2C902DF5074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601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FE0E92-4C39-41DE-B5A1-9963B2CAA2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1508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3F081-33B4-48F5-A605-908450EA75F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00689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289FDA-7970-48A1-A639-94B694D407E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61169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2B8035-83AA-4090-B0B0-AC2052E3329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60983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B3FE31-8ADF-48F1-898A-50B34F030B9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41882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3B3ADA5-1D45-4139-8EC3-A4668DF1869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8101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9BAEB-1956-3E45-8D97-75E4FDE9BFA7}"/>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 xmlns:a16="http://schemas.microsoft.com/office/drawing/2014/main" id="{FE7E442E-689A-204A-BD1A-C6555B95DF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 xmlns:a16="http://schemas.microsoft.com/office/drawing/2014/main" id="{15141759-E44D-204A-9610-1A3C2B24DC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 xmlns:a16="http://schemas.microsoft.com/office/drawing/2014/main" id="{1D5F60DC-11F2-D04B-A817-E4AAFCE1E3B1}"/>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6" name="Footer Placeholder 5">
            <a:extLst>
              <a:ext uri="{FF2B5EF4-FFF2-40B4-BE49-F238E27FC236}">
                <a16:creationId xmlns="" xmlns:a16="http://schemas.microsoft.com/office/drawing/2014/main" id="{C93B1E52-244C-5E43-8B54-261A04E62897}"/>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 xmlns:a16="http://schemas.microsoft.com/office/drawing/2014/main" id="{BD569742-D488-164B-B185-719CD61E1360}"/>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1237615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5F4A3F-A061-4353-B1DC-0691F7F8597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3717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F03A7C-1F45-E946-AB58-662202896160}"/>
              </a:ext>
            </a:extLst>
          </p:cNvPr>
          <p:cNvSpPr>
            <a:spLocks noGrp="1"/>
          </p:cNvSpPr>
          <p:nvPr>
            <p:ph type="title"/>
          </p:nvPr>
        </p:nvSpPr>
        <p:spPr>
          <a:xfrm>
            <a:off x="839788" y="365127"/>
            <a:ext cx="10515600" cy="1325563"/>
          </a:xfrm>
        </p:spPr>
        <p:txBody>
          <a:bodyPr/>
          <a:lstStyle/>
          <a:p>
            <a:r>
              <a:rPr lang="en-US"/>
              <a:t>Click to edit Master title style</a:t>
            </a:r>
            <a:endParaRPr lang="ar-SA"/>
          </a:p>
        </p:txBody>
      </p:sp>
      <p:sp>
        <p:nvSpPr>
          <p:cNvPr id="3" name="Text Placeholder 2">
            <a:extLst>
              <a:ext uri="{FF2B5EF4-FFF2-40B4-BE49-F238E27FC236}">
                <a16:creationId xmlns="" xmlns:a16="http://schemas.microsoft.com/office/drawing/2014/main" id="{12ED41B3-15E5-CE47-BFF2-73A6CFFFDDB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0FA7FF4-3044-4C43-9BA8-7C1671774F9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 xmlns:a16="http://schemas.microsoft.com/office/drawing/2014/main" id="{D91E0315-B3ED-BC44-BF81-AA850749075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6F4EA99-5728-DA44-9292-B895F98EC9A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 xmlns:a16="http://schemas.microsoft.com/office/drawing/2014/main" id="{7AD2C1C3-D3EF-5442-AC1B-31CD94A4E213}"/>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8" name="Footer Placeholder 7">
            <a:extLst>
              <a:ext uri="{FF2B5EF4-FFF2-40B4-BE49-F238E27FC236}">
                <a16:creationId xmlns="" xmlns:a16="http://schemas.microsoft.com/office/drawing/2014/main" id="{7193AC1B-5CF0-BD41-A7F1-3108F7752B5F}"/>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 xmlns:a16="http://schemas.microsoft.com/office/drawing/2014/main" id="{86DB8813-C414-3948-94E8-934926A6311A}"/>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402253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9864F2-C200-EC44-83AA-7CA4674E463D}"/>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 xmlns:a16="http://schemas.microsoft.com/office/drawing/2014/main" id="{14D6ACB6-FDEA-9247-B5AE-DF557EADC3B6}"/>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4" name="Footer Placeholder 3">
            <a:extLst>
              <a:ext uri="{FF2B5EF4-FFF2-40B4-BE49-F238E27FC236}">
                <a16:creationId xmlns="" xmlns:a16="http://schemas.microsoft.com/office/drawing/2014/main" id="{18D9403B-E46B-AA42-9F05-ACA5BE1084D6}"/>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 xmlns:a16="http://schemas.microsoft.com/office/drawing/2014/main" id="{32ED1A9B-9995-9244-AF4B-3E60234E6E30}"/>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52979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1683F84-6E73-0444-A686-091F5273B1B4}"/>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3" name="Footer Placeholder 2">
            <a:extLst>
              <a:ext uri="{FF2B5EF4-FFF2-40B4-BE49-F238E27FC236}">
                <a16:creationId xmlns="" xmlns:a16="http://schemas.microsoft.com/office/drawing/2014/main" id="{0F85CE7D-C91A-D648-A859-E35562C1DA36}"/>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 xmlns:a16="http://schemas.microsoft.com/office/drawing/2014/main" id="{EB332EBD-E0FD-0846-8C77-C88293333CF0}"/>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154779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6F6612-B5F1-074A-A9BD-5F69F5BC8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 xmlns:a16="http://schemas.microsoft.com/office/drawing/2014/main" id="{CAEC0478-2E88-634C-B6D5-AEE8E788C95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 xmlns:a16="http://schemas.microsoft.com/office/drawing/2014/main" id="{7D8CB355-C065-1A44-90A0-B1E614790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3DF3666-1A00-134B-B770-C819930D9690}"/>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6" name="Footer Placeholder 5">
            <a:extLst>
              <a:ext uri="{FF2B5EF4-FFF2-40B4-BE49-F238E27FC236}">
                <a16:creationId xmlns="" xmlns:a16="http://schemas.microsoft.com/office/drawing/2014/main" id="{9C963F8C-7E0A-BD4A-BEB1-020F4AC0AEA7}"/>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 xmlns:a16="http://schemas.microsoft.com/office/drawing/2014/main" id="{71E36C12-FA28-D446-AE9B-7180C08201A5}"/>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23406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8D0DC3-00F5-9043-A5EF-7584D7E60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 xmlns:a16="http://schemas.microsoft.com/office/drawing/2014/main" id="{07E88933-695D-904A-AAE3-3F7F65E94334}"/>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 xmlns:a16="http://schemas.microsoft.com/office/drawing/2014/main" id="{790655AB-62E7-3144-88AA-6D0B2FD19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010E4C-E20B-2149-ACAF-9AE814D0DBB6}"/>
              </a:ext>
            </a:extLst>
          </p:cNvPr>
          <p:cNvSpPr>
            <a:spLocks noGrp="1"/>
          </p:cNvSpPr>
          <p:nvPr>
            <p:ph type="dt" sz="half" idx="10"/>
          </p:nvPr>
        </p:nvSpPr>
        <p:spPr/>
        <p:txBody>
          <a:bodyPr/>
          <a:lstStyle/>
          <a:p>
            <a:fld id="{756BCE3D-463F-FD41-A51B-494806DAE5DE}" type="datetimeFigureOut">
              <a:rPr lang="ar-SA" smtClean="0"/>
              <a:t>05/03/1442</a:t>
            </a:fld>
            <a:endParaRPr lang="ar-SA"/>
          </a:p>
        </p:txBody>
      </p:sp>
      <p:sp>
        <p:nvSpPr>
          <p:cNvPr id="6" name="Footer Placeholder 5">
            <a:extLst>
              <a:ext uri="{FF2B5EF4-FFF2-40B4-BE49-F238E27FC236}">
                <a16:creationId xmlns="" xmlns:a16="http://schemas.microsoft.com/office/drawing/2014/main" id="{E9493C43-39C9-6D46-8EC3-865A982A47D3}"/>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 xmlns:a16="http://schemas.microsoft.com/office/drawing/2014/main" id="{1F01F61E-75B6-0A4D-B1C3-4A23B1FC3D92}"/>
              </a:ext>
            </a:extLst>
          </p:cNvPr>
          <p:cNvSpPr>
            <a:spLocks noGrp="1"/>
          </p:cNvSpPr>
          <p:nvPr>
            <p:ph type="sldNum" sz="quarter" idx="12"/>
          </p:nvPr>
        </p:nvSpPr>
        <p:spPr/>
        <p:txBody>
          <a:bodyPr/>
          <a:lstStyle/>
          <a:p>
            <a:fld id="{A9351443-2366-D24D-9C01-A149B6BE7274}" type="slidenum">
              <a:rPr lang="ar-SA" smtClean="0"/>
              <a:t>‹#›</a:t>
            </a:fld>
            <a:endParaRPr lang="ar-SA"/>
          </a:p>
        </p:txBody>
      </p:sp>
    </p:spTree>
    <p:extLst>
      <p:ext uri="{BB962C8B-B14F-4D97-AF65-F5344CB8AC3E}">
        <p14:creationId xmlns:p14="http://schemas.microsoft.com/office/powerpoint/2010/main" val="10494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61C1707-03A7-FD40-A473-47905CA9A0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 xmlns:a16="http://schemas.microsoft.com/office/drawing/2014/main" id="{EED81810-3CF1-D247-900D-1BACA71A5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 xmlns:a16="http://schemas.microsoft.com/office/drawing/2014/main" id="{A07EDDFA-38B8-7645-B1A3-E77D46CBE2B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BCE3D-463F-FD41-A51B-494806DAE5DE}" type="datetimeFigureOut">
              <a:rPr lang="ar-SA" smtClean="0"/>
              <a:t>05/03/1442</a:t>
            </a:fld>
            <a:endParaRPr lang="ar-SA"/>
          </a:p>
        </p:txBody>
      </p:sp>
      <p:sp>
        <p:nvSpPr>
          <p:cNvPr id="5" name="Footer Placeholder 4">
            <a:extLst>
              <a:ext uri="{FF2B5EF4-FFF2-40B4-BE49-F238E27FC236}">
                <a16:creationId xmlns="" xmlns:a16="http://schemas.microsoft.com/office/drawing/2014/main" id="{9F0E083F-857A-0B4A-98FE-227DF9E035E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 xmlns:a16="http://schemas.microsoft.com/office/drawing/2014/main" id="{C5B2AE8B-B816-E040-A2E4-8AE38D107FA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51443-2366-D24D-9C01-A149B6BE7274}" type="slidenum">
              <a:rPr lang="ar-SA" smtClean="0"/>
              <a:t>‹#›</a:t>
            </a:fld>
            <a:endParaRPr lang="ar-SA"/>
          </a:p>
        </p:txBody>
      </p:sp>
    </p:spTree>
    <p:extLst>
      <p:ext uri="{BB962C8B-B14F-4D97-AF65-F5344CB8AC3E}">
        <p14:creationId xmlns:p14="http://schemas.microsoft.com/office/powerpoint/2010/main" val="344000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6"/>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3"/>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0"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410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4102"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ADC8AFE4-F730-425D-B248-349897928393}"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26931722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0"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410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4102"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ADC8AFE4-F730-425D-B248-349897928393}"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2679852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oleObject" Target="../embeddings/oleObject8.bin"/><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4.png"/><Relationship Id="rId5" Type="http://schemas.openxmlformats.org/officeDocument/2006/relationships/oleObject" Target="../embeddings/oleObject15.bin"/><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4.png"/><Relationship Id="rId5" Type="http://schemas.openxmlformats.org/officeDocument/2006/relationships/oleObject" Target="../embeddings/oleObject17.bin"/><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21.png"/><Relationship Id="rId9" Type="http://schemas.openxmlformats.org/officeDocument/2006/relationships/image" Target="../media/image37.png"/><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image" Target="../media/image82.png"/><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jp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jp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02787" y="2163763"/>
            <a:ext cx="10164233" cy="912812"/>
          </a:xfrm>
        </p:spPr>
        <p:txBody>
          <a:bodyPr/>
          <a:lstStyle/>
          <a:p>
            <a:pPr algn="ctr" eaLnBrk="1" hangingPunct="1"/>
            <a:r>
              <a:rPr lang="en-US" altLang="zh-CN" sz="5400" b="1" dirty="0" smtClean="0">
                <a:latin typeface="+mn-lt"/>
              </a:rPr>
              <a:t>CATALYSIS</a:t>
            </a:r>
            <a:endParaRPr lang="en-US" altLang="zh-CN" sz="5400" b="1" dirty="0" smtClean="0">
              <a:latin typeface="+mn-lt"/>
            </a:endParaRPr>
          </a:p>
        </p:txBody>
      </p:sp>
      <p:sp>
        <p:nvSpPr>
          <p:cNvPr id="3075" name="Rectangle 3"/>
          <p:cNvSpPr>
            <a:spLocks noGrp="1" noChangeArrowheads="1"/>
          </p:cNvSpPr>
          <p:nvPr>
            <p:ph type="subTitle" idx="1"/>
          </p:nvPr>
        </p:nvSpPr>
        <p:spPr>
          <a:xfrm>
            <a:off x="335361" y="4293096"/>
            <a:ext cx="11617291" cy="1752600"/>
          </a:xfrm>
        </p:spPr>
        <p:txBody>
          <a:bodyPr/>
          <a:lstStyle/>
          <a:p>
            <a:pPr algn="ctr" eaLnBrk="1" hangingPunct="1"/>
            <a:r>
              <a:rPr lang="en-US" altLang="zh-CN" sz="2400" b="1" dirty="0">
                <a:solidFill>
                  <a:srgbClr val="FF0000"/>
                </a:solidFill>
              </a:rPr>
              <a:t>Dr. </a:t>
            </a:r>
            <a:r>
              <a:rPr lang="en-US" altLang="zh-CN" sz="2400" b="1" dirty="0" smtClean="0">
                <a:solidFill>
                  <a:srgbClr val="FF0000"/>
                </a:solidFill>
              </a:rPr>
              <a:t>N.M. Abdul </a:t>
            </a:r>
            <a:r>
              <a:rPr lang="en-US" altLang="zh-CN" sz="2400" b="1" dirty="0" err="1" smtClean="0">
                <a:solidFill>
                  <a:srgbClr val="FF0000"/>
                </a:solidFill>
              </a:rPr>
              <a:t>Khader</a:t>
            </a:r>
            <a:r>
              <a:rPr lang="en-US" altLang="zh-CN" sz="2400" b="1" dirty="0" smtClean="0">
                <a:solidFill>
                  <a:srgbClr val="FF0000"/>
                </a:solidFill>
              </a:rPr>
              <a:t> </a:t>
            </a:r>
            <a:r>
              <a:rPr lang="en-US" altLang="zh-CN" sz="2400" b="1" dirty="0" err="1" smtClean="0">
                <a:solidFill>
                  <a:srgbClr val="FF0000"/>
                </a:solidFill>
              </a:rPr>
              <a:t>Jailani</a:t>
            </a:r>
            <a:r>
              <a:rPr lang="en-US" altLang="zh-CN" sz="2400" b="1" dirty="0" smtClean="0">
                <a:solidFill>
                  <a:srgbClr val="FF0000"/>
                </a:solidFill>
              </a:rPr>
              <a:t> M.Sc</a:t>
            </a:r>
            <a:r>
              <a:rPr lang="en-US" altLang="zh-CN" sz="2400" b="1" dirty="0">
                <a:solidFill>
                  <a:srgbClr val="FF0000"/>
                </a:solidFill>
              </a:rPr>
              <a:t>., Ph.D</a:t>
            </a:r>
            <a:r>
              <a:rPr lang="en-US" altLang="zh-CN" sz="2400" b="1" dirty="0" smtClean="0">
                <a:solidFill>
                  <a:srgbClr val="FF0000"/>
                </a:solidFill>
              </a:rPr>
              <a:t>., SLET.,</a:t>
            </a:r>
            <a:endParaRPr lang="en-US" altLang="zh-CN" sz="2400" b="1" dirty="0">
              <a:solidFill>
                <a:srgbClr val="FF0000"/>
              </a:solidFill>
            </a:endParaRPr>
          </a:p>
          <a:p>
            <a:pPr algn="ctr" eaLnBrk="1" hangingPunct="1"/>
            <a:r>
              <a:rPr lang="en-US" altLang="zh-CN" sz="2400" b="1" dirty="0" smtClean="0">
                <a:solidFill>
                  <a:srgbClr val="FF0000"/>
                </a:solidFill>
              </a:rPr>
              <a:t>Associate </a:t>
            </a:r>
            <a:r>
              <a:rPr lang="en-US" altLang="zh-CN" sz="2400" b="1" dirty="0">
                <a:solidFill>
                  <a:srgbClr val="FF0000"/>
                </a:solidFill>
              </a:rPr>
              <a:t>Professor</a:t>
            </a:r>
          </a:p>
          <a:p>
            <a:pPr algn="ctr" eaLnBrk="1" hangingPunct="1"/>
            <a:r>
              <a:rPr lang="en-US" altLang="zh-CN" sz="2400" b="1" dirty="0">
                <a:solidFill>
                  <a:srgbClr val="FF0000"/>
                </a:solidFill>
              </a:rPr>
              <a:t>Department of Chemistry</a:t>
            </a:r>
          </a:p>
          <a:p>
            <a:pPr algn="ctr" eaLnBrk="1" hangingPunct="1"/>
            <a:r>
              <a:rPr lang="en-US" altLang="zh-CN" sz="2400" b="1" dirty="0" err="1">
                <a:solidFill>
                  <a:srgbClr val="FF0000"/>
                </a:solidFill>
              </a:rPr>
              <a:t>Hajee</a:t>
            </a:r>
            <a:r>
              <a:rPr lang="en-US" altLang="zh-CN" sz="2400" b="1" dirty="0">
                <a:solidFill>
                  <a:srgbClr val="FF0000"/>
                </a:solidFill>
              </a:rPr>
              <a:t> </a:t>
            </a:r>
            <a:r>
              <a:rPr lang="en-US" altLang="zh-CN" sz="2400" b="1" dirty="0" err="1">
                <a:solidFill>
                  <a:srgbClr val="FF0000"/>
                </a:solidFill>
              </a:rPr>
              <a:t>Karutha</a:t>
            </a:r>
            <a:r>
              <a:rPr lang="en-US" altLang="zh-CN" sz="2400" b="1" dirty="0">
                <a:solidFill>
                  <a:srgbClr val="FF0000"/>
                </a:solidFill>
              </a:rPr>
              <a:t> </a:t>
            </a:r>
            <a:r>
              <a:rPr lang="en-US" altLang="zh-CN" sz="2400" b="1" dirty="0" err="1">
                <a:solidFill>
                  <a:srgbClr val="FF0000"/>
                </a:solidFill>
              </a:rPr>
              <a:t>Rowther</a:t>
            </a:r>
            <a:r>
              <a:rPr lang="en-US" altLang="zh-CN" sz="2400" b="1" dirty="0">
                <a:solidFill>
                  <a:srgbClr val="FF0000"/>
                </a:solidFill>
              </a:rPr>
              <a:t> </a:t>
            </a:r>
            <a:r>
              <a:rPr lang="en-US" altLang="zh-CN" sz="2400" b="1" dirty="0" err="1">
                <a:solidFill>
                  <a:srgbClr val="FF0000"/>
                </a:solidFill>
              </a:rPr>
              <a:t>Howdia</a:t>
            </a:r>
            <a:r>
              <a:rPr lang="en-US" altLang="zh-CN" sz="2400" b="1" dirty="0">
                <a:solidFill>
                  <a:srgbClr val="FF0000"/>
                </a:solidFill>
              </a:rPr>
              <a:t> College</a:t>
            </a:r>
          </a:p>
          <a:p>
            <a:pPr algn="ctr" eaLnBrk="1" hangingPunct="1"/>
            <a:r>
              <a:rPr lang="en-US" altLang="zh-CN" sz="2400" b="1" dirty="0" err="1">
                <a:solidFill>
                  <a:srgbClr val="FF0000"/>
                </a:solidFill>
              </a:rPr>
              <a:t>Uthamapalayam</a:t>
            </a:r>
            <a:r>
              <a:rPr lang="en-US" altLang="zh-CN" sz="2400" b="1" dirty="0">
                <a:solidFill>
                  <a:srgbClr val="FF0000"/>
                </a:solidFill>
              </a:rPr>
              <a:t>.</a:t>
            </a:r>
          </a:p>
          <a:p>
            <a:pPr algn="ctr" eaLnBrk="1" hangingPunct="1"/>
            <a:endParaRPr lang="en-US" altLang="zh-CN" dirty="0" smtClean="0"/>
          </a:p>
        </p:txBody>
      </p:sp>
    </p:spTree>
    <p:extLst>
      <p:ext uri="{BB962C8B-B14F-4D97-AF65-F5344CB8AC3E}">
        <p14:creationId xmlns:p14="http://schemas.microsoft.com/office/powerpoint/2010/main" val="83699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a:extLst>
              <a:ext uri="{FF2B5EF4-FFF2-40B4-BE49-F238E27FC236}">
                <a16:creationId xmlns="" xmlns:a16="http://schemas.microsoft.com/office/drawing/2014/main" id="{867B34C3-655D-DF44-9228-164CEC655AA9}"/>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59" name="AutoShape 3">
            <a:hlinkClick r:id="" action="ppaction://hlinkshowjump?jump=nextslide" highlightClick="1"/>
            <a:extLst>
              <a:ext uri="{FF2B5EF4-FFF2-40B4-BE49-F238E27FC236}">
                <a16:creationId xmlns="" xmlns:a16="http://schemas.microsoft.com/office/drawing/2014/main" id="{1C5B628B-62AD-8342-9B39-A9F6E737E431}"/>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60" name="Line 4">
            <a:extLst>
              <a:ext uri="{FF2B5EF4-FFF2-40B4-BE49-F238E27FC236}">
                <a16:creationId xmlns="" xmlns:a16="http://schemas.microsoft.com/office/drawing/2014/main" id="{AE41DA7E-63D8-D149-AE8D-EFB285656A0D}"/>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61" name="AutoShape 5">
            <a:hlinkClick r:id="" action="ppaction://hlinkshowjump?jump=previousslide" highlightClick="1"/>
            <a:extLst>
              <a:ext uri="{FF2B5EF4-FFF2-40B4-BE49-F238E27FC236}">
                <a16:creationId xmlns="" xmlns:a16="http://schemas.microsoft.com/office/drawing/2014/main" id="{6EA18190-04A7-084B-B3F2-37080180C83A}"/>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65" name="Text Box 9">
            <a:extLst>
              <a:ext uri="{FF2B5EF4-FFF2-40B4-BE49-F238E27FC236}">
                <a16:creationId xmlns="" xmlns:a16="http://schemas.microsoft.com/office/drawing/2014/main" id="{E18276C1-8018-2746-9A39-543F102FC79F}"/>
              </a:ext>
            </a:extLst>
          </p:cNvPr>
          <p:cNvSpPr txBox="1">
            <a:spLocks noChangeArrowheads="1"/>
          </p:cNvSpPr>
          <p:nvPr/>
        </p:nvSpPr>
        <p:spPr bwMode="auto">
          <a:xfrm rot="16200000">
            <a:off x="1982790" y="2434459"/>
            <a:ext cx="2701925" cy="48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200" b="1">
                <a:latin typeface="Arial" panose="020B0604020202020204" pitchFamily="34" charset="0"/>
              </a:rPr>
              <a:t>NUMBER OF MOLECUES WITH</a:t>
            </a:r>
          </a:p>
          <a:p>
            <a:pPr>
              <a:spcAft>
                <a:spcPts val="200"/>
              </a:spcAft>
            </a:pPr>
            <a:r>
              <a:rPr lang="en-US" altLang="en-US" sz="1200" b="1">
                <a:latin typeface="Arial" panose="020B0604020202020204" pitchFamily="34" charset="0"/>
              </a:rPr>
              <a:t> A PARTICULAR ENERGY</a:t>
            </a:r>
          </a:p>
        </p:txBody>
      </p:sp>
      <p:sp>
        <p:nvSpPr>
          <p:cNvPr id="70666" name="Text Box 10">
            <a:extLst>
              <a:ext uri="{FF2B5EF4-FFF2-40B4-BE49-F238E27FC236}">
                <a16:creationId xmlns="" xmlns:a16="http://schemas.microsoft.com/office/drawing/2014/main" id="{9864DED7-29FC-CC44-8B88-175DBA324F72}"/>
              </a:ext>
            </a:extLst>
          </p:cNvPr>
          <p:cNvSpPr txBox="1">
            <a:spLocks noChangeArrowheads="1"/>
          </p:cNvSpPr>
          <p:nvPr/>
        </p:nvSpPr>
        <p:spPr bwMode="auto">
          <a:xfrm>
            <a:off x="4214815" y="4179891"/>
            <a:ext cx="195738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200" b="1">
                <a:latin typeface="Arial" panose="020B0604020202020204" pitchFamily="34" charset="0"/>
              </a:rPr>
              <a:t>MOLECULAR ENERGY</a:t>
            </a:r>
          </a:p>
        </p:txBody>
      </p:sp>
      <p:sp>
        <p:nvSpPr>
          <p:cNvPr id="70667" name="Text Box 11">
            <a:extLst>
              <a:ext uri="{FF2B5EF4-FFF2-40B4-BE49-F238E27FC236}">
                <a16:creationId xmlns="" xmlns:a16="http://schemas.microsoft.com/office/drawing/2014/main" id="{0BD07F4A-FA13-754B-A418-07171D05B313}"/>
              </a:ext>
            </a:extLst>
          </p:cNvPr>
          <p:cNvSpPr txBox="1">
            <a:spLocks noChangeArrowheads="1"/>
          </p:cNvSpPr>
          <p:nvPr/>
        </p:nvSpPr>
        <p:spPr bwMode="auto">
          <a:xfrm>
            <a:off x="6642101" y="4125914"/>
            <a:ext cx="4841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600" b="1">
                <a:latin typeface="Arial" panose="020B0604020202020204" pitchFamily="34" charset="0"/>
              </a:rPr>
              <a:t>E</a:t>
            </a:r>
            <a:r>
              <a:rPr lang="en-US" altLang="en-US" sz="1600" b="1" baseline="-25000">
                <a:latin typeface="Arial" panose="020B0604020202020204" pitchFamily="34" charset="0"/>
              </a:rPr>
              <a:t>a</a:t>
            </a:r>
            <a:endParaRPr lang="en-US" altLang="en-US" sz="1000" b="1">
              <a:latin typeface="Arial" panose="020B0604020202020204" pitchFamily="34" charset="0"/>
            </a:endParaRPr>
          </a:p>
        </p:txBody>
      </p:sp>
      <p:sp>
        <p:nvSpPr>
          <p:cNvPr id="70668" name="Text Box 12">
            <a:extLst>
              <a:ext uri="{FF2B5EF4-FFF2-40B4-BE49-F238E27FC236}">
                <a16:creationId xmlns="" xmlns:a16="http://schemas.microsoft.com/office/drawing/2014/main" id="{5E1004D5-3C61-3741-892C-C85348883CDF}"/>
              </a:ext>
            </a:extLst>
          </p:cNvPr>
          <p:cNvSpPr txBox="1">
            <a:spLocks noChangeArrowheads="1"/>
          </p:cNvSpPr>
          <p:nvPr/>
        </p:nvSpPr>
        <p:spPr bwMode="auto">
          <a:xfrm>
            <a:off x="6400800" y="1127126"/>
            <a:ext cx="2819400" cy="830997"/>
          </a:xfrm>
          <a:prstGeom prst="rect">
            <a:avLst/>
          </a:prstGeom>
          <a:solidFill>
            <a:srgbClr val="FFFF00"/>
          </a:solidFill>
          <a:ln w="9525">
            <a:solidFill>
              <a:schemeClr val="tx1"/>
            </a:solidFill>
            <a:miter lim="800000"/>
            <a:headEnd/>
            <a:tailEnd/>
          </a:ln>
          <a:effectLst>
            <a:outerShdw dist="35921" dir="2700000" algn="ctr" rotWithShape="0">
              <a:schemeClr val="bg2"/>
            </a:outerShdw>
          </a:effectLst>
        </p:spPr>
        <p:txBody>
          <a:bodyPr>
            <a:spAutoFit/>
          </a:bodyPr>
          <a:lstStyle/>
          <a:p>
            <a:pPr>
              <a:spcBef>
                <a:spcPct val="50000"/>
              </a:spcBef>
            </a:pPr>
            <a:r>
              <a:rPr lang="en-US" altLang="en-US" sz="1200" b="1">
                <a:solidFill>
                  <a:srgbClr val="000066"/>
                </a:solidFill>
                <a:latin typeface="Arial" panose="020B0604020202020204" pitchFamily="34" charset="0"/>
              </a:rPr>
              <a:t>DUE TO THE MANY COLLISONS TAKING PLACE IN GASES, THERE IS A SPREAD OF MOLECULAR ENERGY AND VELOCITY</a:t>
            </a:r>
          </a:p>
        </p:txBody>
      </p:sp>
      <p:sp>
        <p:nvSpPr>
          <p:cNvPr id="70669" name="Line 13">
            <a:extLst>
              <a:ext uri="{FF2B5EF4-FFF2-40B4-BE49-F238E27FC236}">
                <a16:creationId xmlns="" xmlns:a16="http://schemas.microsoft.com/office/drawing/2014/main" id="{315A47BC-CB13-AD41-BF88-42420F5AB98E}"/>
              </a:ext>
            </a:extLst>
          </p:cNvPr>
          <p:cNvSpPr>
            <a:spLocks noChangeShapeType="1"/>
          </p:cNvSpPr>
          <p:nvPr/>
        </p:nvSpPr>
        <p:spPr bwMode="auto">
          <a:xfrm flipH="1">
            <a:off x="7546975" y="3365500"/>
            <a:ext cx="622300" cy="4572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70" name="Text Box 14">
            <a:extLst>
              <a:ext uri="{FF2B5EF4-FFF2-40B4-BE49-F238E27FC236}">
                <a16:creationId xmlns="" xmlns:a16="http://schemas.microsoft.com/office/drawing/2014/main" id="{4F94D94B-AC05-DC42-B78A-9E98F198908B}"/>
              </a:ext>
            </a:extLst>
          </p:cNvPr>
          <p:cNvSpPr txBox="1">
            <a:spLocks noChangeArrowheads="1"/>
          </p:cNvSpPr>
          <p:nvPr/>
        </p:nvSpPr>
        <p:spPr bwMode="auto">
          <a:xfrm>
            <a:off x="8196264" y="2641600"/>
            <a:ext cx="1849437"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200" b="1">
                <a:latin typeface="Arial" panose="020B0604020202020204" pitchFamily="34" charset="0"/>
              </a:rPr>
              <a:t>NUMBER OF MOLECULES WITH SUFFICIENT ENERGY TO OVERCOME THE ENERGY BARRIER</a:t>
            </a:r>
          </a:p>
        </p:txBody>
      </p:sp>
      <p:pic>
        <p:nvPicPr>
          <p:cNvPr id="70671" name="Picture 15" descr="mbea1p">
            <a:extLst>
              <a:ext uri="{FF2B5EF4-FFF2-40B4-BE49-F238E27FC236}">
                <a16:creationId xmlns="" xmlns:a16="http://schemas.microsoft.com/office/drawing/2014/main" id="{08CB4993-3543-E041-9C26-ADE2CD464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27" y="1027116"/>
            <a:ext cx="5021263" cy="3152775"/>
          </a:xfrm>
          <a:prstGeom prst="rect">
            <a:avLst/>
          </a:prstGeom>
          <a:noFill/>
          <a:extLst>
            <a:ext uri="{909E8E84-426E-40DD-AFC4-6F175D3DCCD1}">
              <a14:hiddenFill xmlns:a14="http://schemas.microsoft.com/office/drawing/2010/main">
                <a:solidFill>
                  <a:srgbClr val="FFFFFF"/>
                </a:solidFill>
              </a14:hiddenFill>
            </a:ext>
          </a:extLst>
        </p:spPr>
      </p:pic>
      <p:sp>
        <p:nvSpPr>
          <p:cNvPr id="70672" name="Text Box 16">
            <a:extLst>
              <a:ext uri="{FF2B5EF4-FFF2-40B4-BE49-F238E27FC236}">
                <a16:creationId xmlns="" xmlns:a16="http://schemas.microsoft.com/office/drawing/2014/main" id="{D51C6583-D01B-4946-911C-78355C9A35F7}"/>
              </a:ext>
            </a:extLst>
          </p:cNvPr>
          <p:cNvSpPr txBox="1">
            <a:spLocks noChangeArrowheads="1"/>
          </p:cNvSpPr>
          <p:nvPr/>
        </p:nvSpPr>
        <p:spPr bwMode="auto">
          <a:xfrm>
            <a:off x="2971800" y="317500"/>
            <a:ext cx="624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66"/>
                </a:solidFill>
                <a:effectLst>
                  <a:outerShdw blurRad="38100" dist="38100" dir="2700000" algn="tl">
                    <a:srgbClr val="000000"/>
                  </a:outerShdw>
                </a:effectLst>
                <a:latin typeface="Arial" panose="020B0604020202020204" pitchFamily="34" charset="0"/>
              </a:rPr>
              <a:t>MAXWELL-BOLTZMANN DISTRIBUTION </a:t>
            </a:r>
          </a:p>
        </p:txBody>
      </p:sp>
      <p:sp>
        <p:nvSpPr>
          <p:cNvPr id="70673" name="Text Box 17">
            <a:extLst>
              <a:ext uri="{FF2B5EF4-FFF2-40B4-BE49-F238E27FC236}">
                <a16:creationId xmlns="" xmlns:a16="http://schemas.microsoft.com/office/drawing/2014/main" id="{C08B456D-C1DC-3D4C-898F-2E1059328F5A}"/>
              </a:ext>
            </a:extLst>
          </p:cNvPr>
          <p:cNvSpPr txBox="1">
            <a:spLocks noChangeArrowheads="1"/>
          </p:cNvSpPr>
          <p:nvPr/>
        </p:nvSpPr>
        <p:spPr bwMode="auto">
          <a:xfrm>
            <a:off x="1946277" y="4670428"/>
            <a:ext cx="8353425" cy="11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600" b="1">
                <a:latin typeface="Arial" panose="020B0604020202020204" pitchFamily="34" charset="0"/>
              </a:rPr>
              <a:t>The area under the curve beyond E</a:t>
            </a:r>
            <a:r>
              <a:rPr lang="en-GB" altLang="en-US" sz="1600" b="1" baseline="-25000">
                <a:latin typeface="Arial" panose="020B0604020202020204" pitchFamily="34" charset="0"/>
              </a:rPr>
              <a:t>a</a:t>
            </a:r>
            <a:r>
              <a:rPr lang="en-GB" altLang="en-US" sz="1600" b="1">
                <a:latin typeface="Arial" panose="020B0604020202020204" pitchFamily="34" charset="0"/>
              </a:rPr>
              <a:t> corresponds to the number of molecules with sufficient energy to overcome the energy barrier and react.</a:t>
            </a:r>
          </a:p>
          <a:p>
            <a:pPr>
              <a:spcAft>
                <a:spcPts val="200"/>
              </a:spcAft>
            </a:pPr>
            <a:endParaRPr lang="en-GB" altLang="en-US" sz="1600" b="1">
              <a:latin typeface="Arial" panose="020B0604020202020204" pitchFamily="34" charset="0"/>
            </a:endParaRPr>
          </a:p>
          <a:p>
            <a:pPr>
              <a:spcAft>
                <a:spcPts val="200"/>
              </a:spcAft>
            </a:pPr>
            <a:r>
              <a:rPr lang="en-GB" altLang="en-US" sz="1600" b="1">
                <a:solidFill>
                  <a:srgbClr val="CC3300"/>
                </a:solidFill>
                <a:latin typeface="Arial" panose="020B0604020202020204" pitchFamily="34" charset="0"/>
              </a:rPr>
              <a:t>If a catalyst is added, the Activation Energy is lowered </a:t>
            </a:r>
            <a:r>
              <a:rPr lang="en-GB" altLang="en-US" sz="1600" b="1">
                <a:latin typeface="Arial" panose="020B0604020202020204" pitchFamily="34" charset="0"/>
              </a:rPr>
              <a:t>-  E</a:t>
            </a:r>
            <a:r>
              <a:rPr lang="en-GB" altLang="en-US" sz="1600" b="1" baseline="-25000">
                <a:latin typeface="Arial" panose="020B0604020202020204" pitchFamily="34" charset="0"/>
              </a:rPr>
              <a:t>a</a:t>
            </a:r>
            <a:r>
              <a:rPr lang="en-GB" altLang="en-US" sz="1600" b="1">
                <a:latin typeface="Arial" panose="020B0604020202020204" pitchFamily="34" charset="0"/>
              </a:rPr>
              <a:t> will move to the left. </a:t>
            </a:r>
            <a:endParaRPr lang="en-GB" altLang="en-US" sz="1400">
              <a:latin typeface="Arial" panose="020B0604020202020204" pitchFamily="34" charset="0"/>
            </a:endParaRPr>
          </a:p>
        </p:txBody>
      </p:sp>
    </p:spTree>
    <p:extLst>
      <p:ext uri="{BB962C8B-B14F-4D97-AF65-F5344CB8AC3E}">
        <p14:creationId xmlns:p14="http://schemas.microsoft.com/office/powerpoint/2010/main" val="1761612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074" descr="eacatp">
            <a:extLst>
              <a:ext uri="{FF2B5EF4-FFF2-40B4-BE49-F238E27FC236}">
                <a16:creationId xmlns="" xmlns:a16="http://schemas.microsoft.com/office/drawing/2014/main" id="{340FDBD7-53C0-DE42-8856-A4E1364A1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4" y="1027116"/>
            <a:ext cx="5021263" cy="3152775"/>
          </a:xfrm>
          <a:prstGeom prst="rect">
            <a:avLst/>
          </a:prstGeom>
          <a:noFill/>
          <a:extLst>
            <a:ext uri="{909E8E84-426E-40DD-AFC4-6F175D3DCCD1}">
              <a14:hiddenFill xmlns:a14="http://schemas.microsoft.com/office/drawing/2010/main">
                <a:solidFill>
                  <a:srgbClr val="FFFFFF"/>
                </a:solidFill>
              </a14:hiddenFill>
            </a:ext>
          </a:extLst>
        </p:spPr>
      </p:pic>
      <p:sp>
        <p:nvSpPr>
          <p:cNvPr id="71683" name="Line 3075">
            <a:extLst>
              <a:ext uri="{FF2B5EF4-FFF2-40B4-BE49-F238E27FC236}">
                <a16:creationId xmlns="" xmlns:a16="http://schemas.microsoft.com/office/drawing/2014/main" id="{3EE73300-245E-D84D-8EF3-42F6FDF2AE0F}"/>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1684" name="AutoShape 3076">
            <a:hlinkClick r:id="" action="ppaction://hlinkshowjump?jump=nextslide" highlightClick="1"/>
            <a:extLst>
              <a:ext uri="{FF2B5EF4-FFF2-40B4-BE49-F238E27FC236}">
                <a16:creationId xmlns="" xmlns:a16="http://schemas.microsoft.com/office/drawing/2014/main" id="{155CE2CC-B7D8-0C49-A23C-5301FEB7B9D9}"/>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1685" name="Line 3077">
            <a:extLst>
              <a:ext uri="{FF2B5EF4-FFF2-40B4-BE49-F238E27FC236}">
                <a16:creationId xmlns="" xmlns:a16="http://schemas.microsoft.com/office/drawing/2014/main" id="{19E70ED0-D806-C341-8EC7-2C6C3D1B0982}"/>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1686" name="AutoShape 3078">
            <a:hlinkClick r:id="" action="ppaction://hlinkshowjump?jump=previousslide" highlightClick="1"/>
            <a:extLst>
              <a:ext uri="{FF2B5EF4-FFF2-40B4-BE49-F238E27FC236}">
                <a16:creationId xmlns="" xmlns:a16="http://schemas.microsoft.com/office/drawing/2014/main" id="{448555CF-2F22-4B40-A34E-5BE4D4B40E1D}"/>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1691" name="Text Box 3083">
            <a:extLst>
              <a:ext uri="{FF2B5EF4-FFF2-40B4-BE49-F238E27FC236}">
                <a16:creationId xmlns="" xmlns:a16="http://schemas.microsoft.com/office/drawing/2014/main" id="{020A7C61-E8A1-2C42-830A-97B1392FF66D}"/>
              </a:ext>
            </a:extLst>
          </p:cNvPr>
          <p:cNvSpPr txBox="1">
            <a:spLocks noChangeArrowheads="1"/>
          </p:cNvSpPr>
          <p:nvPr/>
        </p:nvSpPr>
        <p:spPr bwMode="auto">
          <a:xfrm>
            <a:off x="1946277" y="4670428"/>
            <a:ext cx="8353425" cy="161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600" b="1">
                <a:solidFill>
                  <a:schemeClr val="bg2"/>
                </a:solidFill>
                <a:latin typeface="Arial" panose="020B0604020202020204" pitchFamily="34" charset="0"/>
              </a:rPr>
              <a:t>The area under the curve beyond E</a:t>
            </a:r>
            <a:r>
              <a:rPr lang="en-GB" altLang="en-US" sz="1600" b="1" baseline="-25000">
                <a:solidFill>
                  <a:schemeClr val="bg2"/>
                </a:solidFill>
                <a:latin typeface="Arial" panose="020B0604020202020204" pitchFamily="34" charset="0"/>
              </a:rPr>
              <a:t>a</a:t>
            </a:r>
            <a:r>
              <a:rPr lang="en-GB" altLang="en-US" sz="1600" b="1">
                <a:solidFill>
                  <a:schemeClr val="bg2"/>
                </a:solidFill>
                <a:latin typeface="Arial" panose="020B0604020202020204" pitchFamily="34" charset="0"/>
              </a:rPr>
              <a:t> corresponds to the number of molecules with sufficient energy to overcome the energy barrier and react.</a:t>
            </a:r>
          </a:p>
          <a:p>
            <a:pPr>
              <a:spcAft>
                <a:spcPts val="200"/>
              </a:spcAft>
            </a:pPr>
            <a:endParaRPr lang="en-GB" altLang="en-US" sz="1600" b="1">
              <a:latin typeface="Arial" panose="020B0604020202020204" pitchFamily="34" charset="0"/>
            </a:endParaRPr>
          </a:p>
          <a:p>
            <a:pPr>
              <a:spcAft>
                <a:spcPts val="200"/>
              </a:spcAft>
            </a:pPr>
            <a:r>
              <a:rPr lang="en-GB" altLang="en-US" sz="1600" b="1">
                <a:latin typeface="Arial" panose="020B0604020202020204" pitchFamily="34" charset="0"/>
              </a:rPr>
              <a:t>Lowering the Activation Energy, E</a:t>
            </a:r>
            <a:r>
              <a:rPr lang="en-GB" altLang="en-US" sz="1600" b="1" baseline="-25000">
                <a:latin typeface="Arial" panose="020B0604020202020204" pitchFamily="34" charset="0"/>
              </a:rPr>
              <a:t>a</a:t>
            </a:r>
            <a:r>
              <a:rPr lang="en-GB" altLang="en-US" sz="1600" b="1">
                <a:latin typeface="Arial" panose="020B0604020202020204" pitchFamily="34" charset="0"/>
              </a:rPr>
              <a:t>, results in a </a:t>
            </a:r>
            <a:r>
              <a:rPr lang="en-GB" altLang="en-US" sz="1600" b="1">
                <a:solidFill>
                  <a:srgbClr val="CC3300"/>
                </a:solidFill>
                <a:latin typeface="Arial" panose="020B0604020202020204" pitchFamily="34" charset="0"/>
              </a:rPr>
              <a:t>greater area under the curve</a:t>
            </a:r>
            <a:r>
              <a:rPr lang="en-GB" altLang="en-US" sz="1600" b="1">
                <a:latin typeface="Arial" panose="020B0604020202020204" pitchFamily="34" charset="0"/>
              </a:rPr>
              <a:t> </a:t>
            </a:r>
            <a:r>
              <a:rPr lang="en-GB" altLang="en-US" sz="1600" b="1">
                <a:solidFill>
                  <a:srgbClr val="CC3300"/>
                </a:solidFill>
                <a:latin typeface="Arial" panose="020B0604020202020204" pitchFamily="34" charset="0"/>
              </a:rPr>
              <a:t>after</a:t>
            </a:r>
            <a:r>
              <a:rPr lang="en-GB" altLang="en-US" sz="1600" b="1">
                <a:latin typeface="Arial" panose="020B0604020202020204" pitchFamily="34" charset="0"/>
              </a:rPr>
              <a:t> </a:t>
            </a:r>
            <a:r>
              <a:rPr lang="en-GB" altLang="en-US" sz="1600" b="1">
                <a:solidFill>
                  <a:srgbClr val="CC3300"/>
                </a:solidFill>
                <a:latin typeface="Arial" panose="020B0604020202020204" pitchFamily="34" charset="0"/>
              </a:rPr>
              <a:t>E</a:t>
            </a:r>
            <a:r>
              <a:rPr lang="en-GB" altLang="en-US" sz="1600" b="1" baseline="-25000">
                <a:solidFill>
                  <a:srgbClr val="CC3300"/>
                </a:solidFill>
                <a:latin typeface="Arial" panose="020B0604020202020204" pitchFamily="34" charset="0"/>
              </a:rPr>
              <a:t>a</a:t>
            </a:r>
            <a:r>
              <a:rPr lang="en-GB" altLang="en-US" sz="1600" b="1" baseline="-25000">
                <a:latin typeface="Arial" panose="020B0604020202020204" pitchFamily="34" charset="0"/>
              </a:rPr>
              <a:t> </a:t>
            </a:r>
            <a:r>
              <a:rPr lang="en-GB" altLang="en-US" sz="1600" b="1">
                <a:latin typeface="Arial" panose="020B0604020202020204" pitchFamily="34" charset="0"/>
              </a:rPr>
              <a:t>showing that more molecules have energies in excess of the Activation Energy</a:t>
            </a:r>
          </a:p>
          <a:p>
            <a:pPr>
              <a:spcAft>
                <a:spcPts val="200"/>
              </a:spcAft>
            </a:pPr>
            <a:endParaRPr lang="en-GB" altLang="en-US" sz="1400">
              <a:latin typeface="Arial" panose="020B0604020202020204" pitchFamily="34" charset="0"/>
            </a:endParaRPr>
          </a:p>
        </p:txBody>
      </p:sp>
      <p:sp>
        <p:nvSpPr>
          <p:cNvPr id="71692" name="Text Box 3084">
            <a:extLst>
              <a:ext uri="{FF2B5EF4-FFF2-40B4-BE49-F238E27FC236}">
                <a16:creationId xmlns="" xmlns:a16="http://schemas.microsoft.com/office/drawing/2014/main" id="{A511E454-5761-4143-9BC5-CE899EAF3371}"/>
              </a:ext>
            </a:extLst>
          </p:cNvPr>
          <p:cNvSpPr txBox="1">
            <a:spLocks noChangeArrowheads="1"/>
          </p:cNvSpPr>
          <p:nvPr/>
        </p:nvSpPr>
        <p:spPr bwMode="auto">
          <a:xfrm>
            <a:off x="6159501" y="4125914"/>
            <a:ext cx="4841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600" b="1">
                <a:latin typeface="Arial" panose="020B0604020202020204" pitchFamily="34" charset="0"/>
              </a:rPr>
              <a:t>E</a:t>
            </a:r>
            <a:r>
              <a:rPr lang="en-US" altLang="en-US" sz="1600" b="1" baseline="-25000">
                <a:latin typeface="Arial" panose="020B0604020202020204" pitchFamily="34" charset="0"/>
              </a:rPr>
              <a:t>a</a:t>
            </a:r>
            <a:endParaRPr lang="en-US" altLang="en-US" sz="1000" b="1">
              <a:latin typeface="Arial" panose="020B0604020202020204" pitchFamily="34" charset="0"/>
            </a:endParaRPr>
          </a:p>
        </p:txBody>
      </p:sp>
      <p:sp>
        <p:nvSpPr>
          <p:cNvPr id="71693" name="Line 3085">
            <a:extLst>
              <a:ext uri="{FF2B5EF4-FFF2-40B4-BE49-F238E27FC236}">
                <a16:creationId xmlns="" xmlns:a16="http://schemas.microsoft.com/office/drawing/2014/main" id="{AA5AD138-7AD9-9F49-8821-5AC4477F9A1D}"/>
              </a:ext>
            </a:extLst>
          </p:cNvPr>
          <p:cNvSpPr>
            <a:spLocks noChangeShapeType="1"/>
          </p:cNvSpPr>
          <p:nvPr/>
        </p:nvSpPr>
        <p:spPr bwMode="auto">
          <a:xfrm flipH="1">
            <a:off x="6591301" y="3009900"/>
            <a:ext cx="647700" cy="60325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1694" name="Text Box 3086">
            <a:extLst>
              <a:ext uri="{FF2B5EF4-FFF2-40B4-BE49-F238E27FC236}">
                <a16:creationId xmlns="" xmlns:a16="http://schemas.microsoft.com/office/drawing/2014/main" id="{DD589835-F1C6-494D-B83B-1A806B764740}"/>
              </a:ext>
            </a:extLst>
          </p:cNvPr>
          <p:cNvSpPr txBox="1">
            <a:spLocks noChangeArrowheads="1"/>
          </p:cNvSpPr>
          <p:nvPr/>
        </p:nvSpPr>
        <p:spPr bwMode="auto">
          <a:xfrm>
            <a:off x="7265989" y="2424115"/>
            <a:ext cx="1855787"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200" b="1">
                <a:latin typeface="Arial" panose="020B0604020202020204" pitchFamily="34" charset="0"/>
              </a:rPr>
              <a:t>EXTRA NUMBER OF MOLECULES WITH SUFFICIENT ENERGY TO OVERCOME THE ENERGY BARRIER</a:t>
            </a:r>
          </a:p>
        </p:txBody>
      </p:sp>
      <p:sp>
        <p:nvSpPr>
          <p:cNvPr id="71697" name="Text Box 3089">
            <a:extLst>
              <a:ext uri="{FF2B5EF4-FFF2-40B4-BE49-F238E27FC236}">
                <a16:creationId xmlns="" xmlns:a16="http://schemas.microsoft.com/office/drawing/2014/main" id="{15BBC74E-300B-8643-B598-B24F50F51A5B}"/>
              </a:ext>
            </a:extLst>
          </p:cNvPr>
          <p:cNvSpPr txBox="1">
            <a:spLocks noChangeArrowheads="1"/>
          </p:cNvSpPr>
          <p:nvPr/>
        </p:nvSpPr>
        <p:spPr bwMode="auto">
          <a:xfrm>
            <a:off x="2971800" y="317500"/>
            <a:ext cx="624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66"/>
                </a:solidFill>
                <a:effectLst>
                  <a:outerShdw blurRad="38100" dist="38100" dir="2700000" algn="tl">
                    <a:srgbClr val="000000"/>
                  </a:outerShdw>
                </a:effectLst>
                <a:latin typeface="Arial" panose="020B0604020202020204" pitchFamily="34" charset="0"/>
              </a:rPr>
              <a:t>MAXWELL-BOLTZMANN DISTRIBUTION </a:t>
            </a:r>
          </a:p>
        </p:txBody>
      </p:sp>
      <p:sp>
        <p:nvSpPr>
          <p:cNvPr id="71699" name="Text Box 3091">
            <a:extLst>
              <a:ext uri="{FF2B5EF4-FFF2-40B4-BE49-F238E27FC236}">
                <a16:creationId xmlns="" xmlns:a16="http://schemas.microsoft.com/office/drawing/2014/main" id="{8AF5B10D-068B-B948-97A7-3148E0068C05}"/>
              </a:ext>
            </a:extLst>
          </p:cNvPr>
          <p:cNvSpPr txBox="1">
            <a:spLocks noChangeArrowheads="1"/>
          </p:cNvSpPr>
          <p:nvPr/>
        </p:nvSpPr>
        <p:spPr bwMode="auto">
          <a:xfrm rot="16200000">
            <a:off x="1982790" y="2434459"/>
            <a:ext cx="2701925" cy="48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200" b="1">
                <a:latin typeface="Arial" panose="020B0604020202020204" pitchFamily="34" charset="0"/>
              </a:rPr>
              <a:t>NUMBER OF MOLECUES WITH</a:t>
            </a:r>
          </a:p>
          <a:p>
            <a:pPr>
              <a:spcAft>
                <a:spcPts val="200"/>
              </a:spcAft>
            </a:pPr>
            <a:r>
              <a:rPr lang="en-US" altLang="en-US" sz="1200" b="1">
                <a:latin typeface="Arial" panose="020B0604020202020204" pitchFamily="34" charset="0"/>
              </a:rPr>
              <a:t> A PARTICULAR ENERGY</a:t>
            </a:r>
          </a:p>
        </p:txBody>
      </p:sp>
      <p:sp>
        <p:nvSpPr>
          <p:cNvPr id="71700" name="Text Box 3092">
            <a:extLst>
              <a:ext uri="{FF2B5EF4-FFF2-40B4-BE49-F238E27FC236}">
                <a16:creationId xmlns="" xmlns:a16="http://schemas.microsoft.com/office/drawing/2014/main" id="{EDBCBC74-6108-A047-ACFE-A3B160007E4B}"/>
              </a:ext>
            </a:extLst>
          </p:cNvPr>
          <p:cNvSpPr txBox="1">
            <a:spLocks noChangeArrowheads="1"/>
          </p:cNvSpPr>
          <p:nvPr/>
        </p:nvSpPr>
        <p:spPr bwMode="auto">
          <a:xfrm>
            <a:off x="4214815" y="4179891"/>
            <a:ext cx="195738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US" altLang="en-US" sz="1200" b="1">
                <a:latin typeface="Arial" panose="020B0604020202020204" pitchFamily="34" charset="0"/>
              </a:rPr>
              <a:t>MOLECULAR ENERGY</a:t>
            </a:r>
          </a:p>
        </p:txBody>
      </p:sp>
      <p:sp>
        <p:nvSpPr>
          <p:cNvPr id="71701" name="Text Box 3093">
            <a:extLst>
              <a:ext uri="{FF2B5EF4-FFF2-40B4-BE49-F238E27FC236}">
                <a16:creationId xmlns="" xmlns:a16="http://schemas.microsoft.com/office/drawing/2014/main" id="{12B2044A-E676-654B-94CD-6F4CDC617744}"/>
              </a:ext>
            </a:extLst>
          </p:cNvPr>
          <p:cNvSpPr txBox="1">
            <a:spLocks noChangeArrowheads="1"/>
          </p:cNvSpPr>
          <p:nvPr/>
        </p:nvSpPr>
        <p:spPr bwMode="auto">
          <a:xfrm>
            <a:off x="6400800" y="1127126"/>
            <a:ext cx="2819400" cy="830997"/>
          </a:xfrm>
          <a:prstGeom prst="rect">
            <a:avLst/>
          </a:prstGeom>
          <a:solidFill>
            <a:srgbClr val="FFFF00"/>
          </a:solidFill>
          <a:ln w="9525">
            <a:solidFill>
              <a:schemeClr val="tx1"/>
            </a:solidFill>
            <a:miter lim="800000"/>
            <a:headEnd/>
            <a:tailEnd/>
          </a:ln>
          <a:effectLst>
            <a:outerShdw dist="35921" dir="2700000" algn="ctr" rotWithShape="0">
              <a:schemeClr val="bg2"/>
            </a:outerShdw>
          </a:effectLst>
        </p:spPr>
        <p:txBody>
          <a:bodyPr>
            <a:spAutoFit/>
          </a:bodyPr>
          <a:lstStyle/>
          <a:p>
            <a:pPr>
              <a:spcBef>
                <a:spcPct val="50000"/>
              </a:spcBef>
            </a:pPr>
            <a:r>
              <a:rPr lang="en-US" altLang="en-US" sz="1200" b="1">
                <a:solidFill>
                  <a:srgbClr val="000066"/>
                </a:solidFill>
                <a:latin typeface="Arial" panose="020B0604020202020204" pitchFamily="34" charset="0"/>
              </a:rPr>
              <a:t>DUE TO THE MANY COLLISONS TAKING PLACE IN GASES, THERE IS A SPREAD OF MOLECULAR ENERGY AND VELOCITY</a:t>
            </a:r>
          </a:p>
        </p:txBody>
      </p:sp>
    </p:spTree>
    <p:extLst>
      <p:ext uri="{BB962C8B-B14F-4D97-AF65-F5344CB8AC3E}">
        <p14:creationId xmlns:p14="http://schemas.microsoft.com/office/powerpoint/2010/main" val="3278321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a:extLst>
              <a:ext uri="{FF2B5EF4-FFF2-40B4-BE49-F238E27FC236}">
                <a16:creationId xmlns="" xmlns:a16="http://schemas.microsoft.com/office/drawing/2014/main" id="{6E97F850-ACB7-DD43-A785-2131A6417E6E}"/>
              </a:ext>
            </a:extLst>
          </p:cNvPr>
          <p:cNvSpPr txBox="1">
            <a:spLocks noChangeArrowheads="1"/>
          </p:cNvSpPr>
          <p:nvPr/>
        </p:nvSpPr>
        <p:spPr bwMode="auto">
          <a:xfrm>
            <a:off x="1663701" y="876303"/>
            <a:ext cx="887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Arial" panose="020B0604020202020204" pitchFamily="34" charset="0"/>
              </a:rPr>
              <a:t>Catalysts work by providing…</a:t>
            </a:r>
          </a:p>
          <a:p>
            <a:pPr algn="l">
              <a:spcBef>
                <a:spcPct val="50000"/>
              </a:spcBef>
            </a:pPr>
            <a:r>
              <a:rPr lang="en-US" altLang="en-US" sz="1600" b="1">
                <a:solidFill>
                  <a:srgbClr val="CC0000"/>
                </a:solidFill>
                <a:latin typeface="Arial" panose="020B0604020202020204" pitchFamily="34" charset="0"/>
              </a:rPr>
              <a:t> “AN ALTERNATIVE REACTION PATHWAY WHICH HAS A LOWER ACTIVATION ENERGY”</a:t>
            </a:r>
          </a:p>
        </p:txBody>
      </p:sp>
      <p:sp>
        <p:nvSpPr>
          <p:cNvPr id="54280" name="Text Box 8">
            <a:extLst>
              <a:ext uri="{FF2B5EF4-FFF2-40B4-BE49-F238E27FC236}">
                <a16:creationId xmlns="" xmlns:a16="http://schemas.microsoft.com/office/drawing/2014/main" id="{D6190E62-70F9-904A-976D-1437D8BDDC1F}"/>
              </a:ext>
            </a:extLst>
          </p:cNvPr>
          <p:cNvSpPr txBox="1">
            <a:spLocks noChangeArrowheads="1"/>
          </p:cNvSpPr>
          <p:nvPr/>
        </p:nvSpPr>
        <p:spPr bwMode="auto">
          <a:xfrm>
            <a:off x="3048000" y="304803"/>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66"/>
                </a:solidFill>
                <a:effectLst>
                  <a:outerShdw blurRad="38100" dist="38100" dir="2700000" algn="tl">
                    <a:srgbClr val="000000"/>
                  </a:outerShdw>
                </a:effectLst>
                <a:latin typeface="Arial" panose="020B0604020202020204" pitchFamily="34" charset="0"/>
              </a:rPr>
              <a:t>CATALYSTS - lower E</a:t>
            </a:r>
            <a:r>
              <a:rPr lang="en-US" altLang="en-US" sz="2800" b="1" baseline="-25000">
                <a:solidFill>
                  <a:srgbClr val="000066"/>
                </a:solidFill>
                <a:effectLst>
                  <a:outerShdw blurRad="38100" dist="38100" dir="2700000" algn="tl">
                    <a:srgbClr val="000000"/>
                  </a:outerShdw>
                </a:effectLst>
                <a:latin typeface="Arial" panose="020B0604020202020204" pitchFamily="34" charset="0"/>
              </a:rPr>
              <a:t>a</a:t>
            </a:r>
            <a:endParaRPr lang="en-US" altLang="en-US" sz="2800" b="1">
              <a:solidFill>
                <a:srgbClr val="000066"/>
              </a:solidFill>
              <a:effectLst>
                <a:outerShdw blurRad="38100" dist="38100" dir="2700000" algn="tl">
                  <a:srgbClr val="000000"/>
                </a:outerShdw>
              </a:effectLst>
              <a:latin typeface="Arial" panose="020B0604020202020204" pitchFamily="34" charset="0"/>
            </a:endParaRPr>
          </a:p>
        </p:txBody>
      </p:sp>
      <p:sp>
        <p:nvSpPr>
          <p:cNvPr id="54281" name="Text Box 9">
            <a:extLst>
              <a:ext uri="{FF2B5EF4-FFF2-40B4-BE49-F238E27FC236}">
                <a16:creationId xmlns="" xmlns:a16="http://schemas.microsoft.com/office/drawing/2014/main" id="{DAEEBB50-B6AF-4E40-85B6-ABB195DE196D}"/>
              </a:ext>
            </a:extLst>
          </p:cNvPr>
          <p:cNvSpPr txBox="1">
            <a:spLocks noChangeArrowheads="1"/>
          </p:cNvSpPr>
          <p:nvPr/>
        </p:nvSpPr>
        <p:spPr bwMode="auto">
          <a:xfrm>
            <a:off x="2425700" y="5867400"/>
            <a:ext cx="7493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chemeClr val="tx2"/>
                </a:solidFill>
                <a:latin typeface="Arial" panose="020B0604020202020204" pitchFamily="34" charset="0"/>
              </a:rPr>
              <a:t>A GREATER PROPORTION OF PARTICLES WILL HAVE ENERGIES</a:t>
            </a:r>
          </a:p>
          <a:p>
            <a:pPr>
              <a:lnSpc>
                <a:spcPct val="60000"/>
              </a:lnSpc>
              <a:spcBef>
                <a:spcPct val="50000"/>
              </a:spcBef>
            </a:pPr>
            <a:r>
              <a:rPr lang="en-US" altLang="en-US" sz="1600" b="1">
                <a:solidFill>
                  <a:schemeClr val="tx2"/>
                </a:solidFill>
                <a:latin typeface="Arial" panose="020B0604020202020204" pitchFamily="34" charset="0"/>
              </a:rPr>
              <a:t>IN EXCESS</a:t>
            </a:r>
            <a:r>
              <a:rPr lang="en-US" altLang="en-US" sz="1600" b="1">
                <a:latin typeface="Arial" panose="020B0604020202020204" pitchFamily="34" charset="0"/>
              </a:rPr>
              <a:t> OF THE MINIMUM REQUIRED SO MORE WILL REACT</a:t>
            </a:r>
            <a:endParaRPr lang="en-US" altLang="en-US" sz="1400">
              <a:latin typeface="Arial" panose="020B0604020202020204" pitchFamily="34" charset="0"/>
            </a:endParaRPr>
          </a:p>
        </p:txBody>
      </p:sp>
      <p:sp>
        <p:nvSpPr>
          <p:cNvPr id="54282" name="Text Box 10">
            <a:extLst>
              <a:ext uri="{FF2B5EF4-FFF2-40B4-BE49-F238E27FC236}">
                <a16:creationId xmlns="" xmlns:a16="http://schemas.microsoft.com/office/drawing/2014/main" id="{BE54B75C-0B4F-274B-8446-3EC279076488}"/>
              </a:ext>
            </a:extLst>
          </p:cNvPr>
          <p:cNvSpPr txBox="1">
            <a:spLocks noChangeArrowheads="1"/>
          </p:cNvSpPr>
          <p:nvPr/>
        </p:nvSpPr>
        <p:spPr bwMode="auto">
          <a:xfrm>
            <a:off x="2540000" y="5280025"/>
            <a:ext cx="337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66"/>
                </a:solidFill>
                <a:latin typeface="Arial" panose="020B0604020202020204" pitchFamily="34" charset="0"/>
              </a:rPr>
              <a:t>WITHOUT A CATALYST</a:t>
            </a:r>
          </a:p>
        </p:txBody>
      </p:sp>
      <p:sp>
        <p:nvSpPr>
          <p:cNvPr id="54283" name="Text Box 11">
            <a:extLst>
              <a:ext uri="{FF2B5EF4-FFF2-40B4-BE49-F238E27FC236}">
                <a16:creationId xmlns="" xmlns:a16="http://schemas.microsoft.com/office/drawing/2014/main" id="{8FCDBDC9-E7B2-BC4B-8A2A-B8A7D2B1177A}"/>
              </a:ext>
            </a:extLst>
          </p:cNvPr>
          <p:cNvSpPr txBox="1">
            <a:spLocks noChangeArrowheads="1"/>
          </p:cNvSpPr>
          <p:nvPr/>
        </p:nvSpPr>
        <p:spPr bwMode="auto">
          <a:xfrm>
            <a:off x="6477001" y="5280025"/>
            <a:ext cx="3343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66"/>
                </a:solidFill>
                <a:latin typeface="Arial" panose="020B0604020202020204" pitchFamily="34" charset="0"/>
              </a:rPr>
              <a:t>WITH A CATALYST</a:t>
            </a:r>
          </a:p>
        </p:txBody>
      </p:sp>
      <p:sp>
        <p:nvSpPr>
          <p:cNvPr id="54284" name="Line 12">
            <a:extLst>
              <a:ext uri="{FF2B5EF4-FFF2-40B4-BE49-F238E27FC236}">
                <a16:creationId xmlns="" xmlns:a16="http://schemas.microsoft.com/office/drawing/2014/main" id="{0D40147A-6754-6348-B460-4D03047A20FE}"/>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285" name="AutoShape 13">
            <a:hlinkClick r:id="" action="ppaction://hlinkshowjump?jump=nextslide" highlightClick="1"/>
            <a:extLst>
              <a:ext uri="{FF2B5EF4-FFF2-40B4-BE49-F238E27FC236}">
                <a16:creationId xmlns="" xmlns:a16="http://schemas.microsoft.com/office/drawing/2014/main" id="{F1C358BD-BBFF-DE40-93BD-B7015DDCCC6F}"/>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286" name="Line 14">
            <a:extLst>
              <a:ext uri="{FF2B5EF4-FFF2-40B4-BE49-F238E27FC236}">
                <a16:creationId xmlns="" xmlns:a16="http://schemas.microsoft.com/office/drawing/2014/main" id="{10AF1B2B-EE6E-D84B-84BB-D3A8289729BC}"/>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287" name="AutoShape 15">
            <a:hlinkClick r:id="" action="ppaction://hlinkshowjump?jump=previousslide" highlightClick="1"/>
            <a:extLst>
              <a:ext uri="{FF2B5EF4-FFF2-40B4-BE49-F238E27FC236}">
                <a16:creationId xmlns="" xmlns:a16="http://schemas.microsoft.com/office/drawing/2014/main" id="{A390FBE3-E18E-9B41-B893-E866693265C1}"/>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aphicFrame>
        <p:nvGraphicFramePr>
          <p:cNvPr id="54290" name="Object 18">
            <a:extLst>
              <a:ext uri="{FF2B5EF4-FFF2-40B4-BE49-F238E27FC236}">
                <a16:creationId xmlns="" xmlns:a16="http://schemas.microsoft.com/office/drawing/2014/main" id="{0A75E22F-817B-E445-8D81-63A16454FF8E}"/>
              </a:ext>
            </a:extLst>
          </p:cNvPr>
          <p:cNvGraphicFramePr>
            <a:graphicFrameLocks noChangeAspect="1"/>
          </p:cNvGraphicFramePr>
          <p:nvPr/>
        </p:nvGraphicFramePr>
        <p:xfrm>
          <a:off x="2540000" y="2011363"/>
          <a:ext cx="3378200" cy="3136900"/>
        </p:xfrm>
        <a:graphic>
          <a:graphicData uri="http://schemas.openxmlformats.org/presentationml/2006/ole">
            <mc:AlternateContent xmlns:mc="http://schemas.openxmlformats.org/markup-compatibility/2006">
              <mc:Choice xmlns:v="urn:schemas-microsoft-com:vml" Requires="v">
                <p:oleObj spid="_x0000_s12393" name="Document" r:id="rId3" imgW="4267200" imgH="3962400" progId="XaraX.Document">
                  <p:embed/>
                </p:oleObj>
              </mc:Choice>
              <mc:Fallback>
                <p:oleObj name="Document" r:id="rId3" imgW="4267200" imgH="3962400" progId="XaraX.Document">
                  <p:embed/>
                  <p:pic>
                    <p:nvPicPr>
                      <p:cNvPr id="54290" name="Object 18">
                        <a:extLst>
                          <a:ext uri="{FF2B5EF4-FFF2-40B4-BE49-F238E27FC236}">
                            <a16:creationId xmlns="" xmlns:a16="http://schemas.microsoft.com/office/drawing/2014/main" id="{0A75E22F-817B-E445-8D81-63A16454F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011363"/>
                        <a:ext cx="33782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91" name="Object 19">
            <a:extLst>
              <a:ext uri="{FF2B5EF4-FFF2-40B4-BE49-F238E27FC236}">
                <a16:creationId xmlns="" xmlns:a16="http://schemas.microsoft.com/office/drawing/2014/main" id="{3A8A8804-683C-1041-A466-0383423BE351}"/>
              </a:ext>
            </a:extLst>
          </p:cNvPr>
          <p:cNvGraphicFramePr>
            <a:graphicFrameLocks noChangeAspect="1"/>
          </p:cNvGraphicFramePr>
          <p:nvPr/>
        </p:nvGraphicFramePr>
        <p:xfrm>
          <a:off x="6464302" y="2011363"/>
          <a:ext cx="3355975" cy="3116262"/>
        </p:xfrm>
        <a:graphic>
          <a:graphicData uri="http://schemas.openxmlformats.org/presentationml/2006/ole">
            <mc:AlternateContent xmlns:mc="http://schemas.openxmlformats.org/markup-compatibility/2006">
              <mc:Choice xmlns:v="urn:schemas-microsoft-com:vml" Requires="v">
                <p:oleObj spid="_x0000_s12394" name="Document" r:id="rId5" imgW="4267200" imgH="3962400" progId="XaraX.Document">
                  <p:embed/>
                </p:oleObj>
              </mc:Choice>
              <mc:Fallback>
                <p:oleObj name="Document" r:id="rId5" imgW="4267200" imgH="3962400" progId="XaraX.Document">
                  <p:embed/>
                  <p:pic>
                    <p:nvPicPr>
                      <p:cNvPr id="54291" name="Object 19">
                        <a:extLst>
                          <a:ext uri="{FF2B5EF4-FFF2-40B4-BE49-F238E27FC236}">
                            <a16:creationId xmlns="" xmlns:a16="http://schemas.microsoft.com/office/drawing/2014/main" id="{3A8A8804-683C-1041-A466-0383423BE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302" y="2011363"/>
                        <a:ext cx="3355975"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2350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906"/>
            <a:ext cx="10515600" cy="5998059"/>
          </a:xfrm>
        </p:spPr>
        <p:txBody>
          <a:bodyPr>
            <a:normAutofit/>
          </a:bodyPr>
          <a:lstStyle/>
          <a:p>
            <a:pPr marL="0" indent="0">
              <a:buNone/>
            </a:pPr>
            <a:r>
              <a:rPr lang="en-US" sz="2500" u="sng" dirty="0">
                <a:solidFill>
                  <a:srgbClr val="002060"/>
                </a:solidFill>
              </a:rPr>
              <a:t>There are different types of catalysis:</a:t>
            </a:r>
          </a:p>
          <a:p>
            <a:pPr marL="0" indent="0">
              <a:buNone/>
            </a:pPr>
            <a:r>
              <a:rPr lang="en-US" sz="2500" dirty="0">
                <a:solidFill>
                  <a:srgbClr val="0070C0"/>
                </a:solidFill>
              </a:rPr>
              <a:t>Acid-base catalysis</a:t>
            </a:r>
          </a:p>
          <a:p>
            <a:pPr marL="0" indent="0">
              <a:buNone/>
            </a:pPr>
            <a:r>
              <a:rPr lang="en-US" sz="2500" dirty="0" err="1">
                <a:solidFill>
                  <a:srgbClr val="0070C0"/>
                </a:solidFill>
              </a:rPr>
              <a:t>Electrocatalysis</a:t>
            </a:r>
            <a:endParaRPr lang="en-US" sz="2500" dirty="0">
              <a:solidFill>
                <a:srgbClr val="0070C0"/>
              </a:solidFill>
            </a:endParaRPr>
          </a:p>
          <a:p>
            <a:pPr marL="0" indent="0">
              <a:buNone/>
            </a:pPr>
            <a:r>
              <a:rPr lang="en-US" sz="2500" dirty="0" err="1">
                <a:solidFill>
                  <a:srgbClr val="0070C0"/>
                </a:solidFill>
              </a:rPr>
              <a:t>Photocatalysis</a:t>
            </a:r>
            <a:endParaRPr lang="en-US" sz="2500" dirty="0">
              <a:solidFill>
                <a:srgbClr val="0070C0"/>
              </a:solidFill>
            </a:endParaRPr>
          </a:p>
          <a:p>
            <a:pPr marL="0" indent="0">
              <a:buNone/>
            </a:pPr>
            <a:r>
              <a:rPr lang="en-US" sz="2500" dirty="0">
                <a:solidFill>
                  <a:srgbClr val="0070C0"/>
                </a:solidFill>
              </a:rPr>
              <a:t>Redox Catalysis</a:t>
            </a:r>
          </a:p>
          <a:p>
            <a:pPr marL="0" indent="0">
              <a:buNone/>
            </a:pPr>
            <a:r>
              <a:rPr lang="en-US" sz="2500" dirty="0">
                <a:solidFill>
                  <a:srgbClr val="FF0000"/>
                </a:solidFill>
              </a:rPr>
              <a:t>Homogeneous Catalysis</a:t>
            </a:r>
          </a:p>
          <a:p>
            <a:pPr marL="0" indent="0">
              <a:buNone/>
            </a:pPr>
            <a:r>
              <a:rPr lang="en-US" sz="2500" dirty="0">
                <a:solidFill>
                  <a:srgbClr val="FF0000"/>
                </a:solidFill>
              </a:rPr>
              <a:t>Enzymatic Catalysis</a:t>
            </a:r>
          </a:p>
          <a:p>
            <a:pPr marL="0" indent="0">
              <a:buNone/>
            </a:pPr>
            <a:r>
              <a:rPr lang="en-US" sz="2500" dirty="0">
                <a:solidFill>
                  <a:srgbClr val="FF0000"/>
                </a:solidFill>
              </a:rPr>
              <a:t>Heterogeneous catalysis</a:t>
            </a:r>
          </a:p>
          <a:p>
            <a:pPr marL="0" indent="0">
              <a:buNone/>
            </a:pPr>
            <a:r>
              <a:rPr lang="en-US" sz="2500" dirty="0">
                <a:solidFill>
                  <a:srgbClr val="0070C0"/>
                </a:solidFill>
              </a:rPr>
              <a:t>Supported Catalysis</a:t>
            </a:r>
          </a:p>
          <a:p>
            <a:pPr marL="0" indent="0">
              <a:buNone/>
            </a:pPr>
            <a:r>
              <a:rPr lang="en-US" sz="2500" dirty="0" err="1">
                <a:solidFill>
                  <a:srgbClr val="0070C0"/>
                </a:solidFill>
              </a:rPr>
              <a:t>Metallodendritic</a:t>
            </a:r>
            <a:r>
              <a:rPr lang="en-US" sz="2500" dirty="0">
                <a:solidFill>
                  <a:srgbClr val="0070C0"/>
                </a:solidFill>
              </a:rPr>
              <a:t> Catalysis</a:t>
            </a:r>
          </a:p>
          <a:p>
            <a:pPr marL="0" indent="0">
              <a:buNone/>
            </a:pPr>
            <a:r>
              <a:rPr lang="en-US" sz="2500" dirty="0">
                <a:solidFill>
                  <a:srgbClr val="0070C0"/>
                </a:solidFill>
              </a:rPr>
              <a:t>Biphasic Catalysis</a:t>
            </a:r>
          </a:p>
        </p:txBody>
      </p:sp>
    </p:spTree>
    <p:extLst>
      <p:ext uri="{BB962C8B-B14F-4D97-AF65-F5344CB8AC3E}">
        <p14:creationId xmlns:p14="http://schemas.microsoft.com/office/powerpoint/2010/main" val="160835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a:extLst>
              <a:ext uri="{FF2B5EF4-FFF2-40B4-BE49-F238E27FC236}">
                <a16:creationId xmlns="" xmlns:a16="http://schemas.microsoft.com/office/drawing/2014/main" id="{913F1C69-C9C5-E84E-B3E7-A3E7799BE302}"/>
              </a:ext>
            </a:extLst>
          </p:cNvPr>
          <p:cNvGraphicFramePr>
            <a:graphicFrameLocks noChangeAspect="1"/>
          </p:cNvGraphicFramePr>
          <p:nvPr/>
        </p:nvGraphicFramePr>
        <p:xfrm>
          <a:off x="2445600" y="914404"/>
          <a:ext cx="7308000" cy="377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مستدير الزوايا 5">
            <a:extLst>
              <a:ext uri="{FF2B5EF4-FFF2-40B4-BE49-F238E27FC236}">
                <a16:creationId xmlns="" xmlns:a16="http://schemas.microsoft.com/office/drawing/2014/main" id="{0400BCB0-801F-9B46-B899-74CB53213580}"/>
              </a:ext>
            </a:extLst>
          </p:cNvPr>
          <p:cNvSpPr/>
          <p:nvPr/>
        </p:nvSpPr>
        <p:spPr>
          <a:xfrm>
            <a:off x="2438400" y="4572000"/>
            <a:ext cx="2057400" cy="838200"/>
          </a:xfrm>
          <a:prstGeom prst="roundRect">
            <a:avLst/>
          </a:prstGeom>
          <a:no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latin typeface="Times New Roman" pitchFamily="18" charset="0"/>
              <a:cs typeface="Times New Roman" pitchFamily="18" charset="0"/>
            </a:endParaRPr>
          </a:p>
          <a:p>
            <a:pPr algn="ctr">
              <a:defRPr/>
            </a:pPr>
            <a:r>
              <a:rPr lang="en-US" sz="2000" b="1" dirty="0">
                <a:solidFill>
                  <a:schemeClr val="tx1"/>
                </a:solidFill>
                <a:latin typeface="Times New Roman" pitchFamily="18" charset="0"/>
                <a:cs typeface="Times New Roman" pitchFamily="18" charset="0"/>
              </a:rPr>
              <a:t>No phase</a:t>
            </a:r>
          </a:p>
          <a:p>
            <a:pPr algn="ctr">
              <a:defRPr/>
            </a:pPr>
            <a:r>
              <a:rPr lang="en-US" sz="2000" b="1" dirty="0">
                <a:solidFill>
                  <a:schemeClr val="tx1"/>
                </a:solidFill>
                <a:latin typeface="Times New Roman" pitchFamily="18" charset="0"/>
                <a:cs typeface="Times New Roman" pitchFamily="18" charset="0"/>
              </a:rPr>
              <a:t> boundary exists</a:t>
            </a:r>
          </a:p>
          <a:p>
            <a:pPr algn="ctr" eaLnBrk="1" hangingPunct="1">
              <a:defRPr/>
            </a:pPr>
            <a:endParaRPr lang="en-US" dirty="0"/>
          </a:p>
        </p:txBody>
      </p:sp>
      <p:sp>
        <p:nvSpPr>
          <p:cNvPr id="8" name="سهم للأسفل 7">
            <a:extLst>
              <a:ext uri="{FF2B5EF4-FFF2-40B4-BE49-F238E27FC236}">
                <a16:creationId xmlns="" xmlns:a16="http://schemas.microsoft.com/office/drawing/2014/main" id="{B1D32E7B-A234-2B4D-9627-2A01564B70C4}"/>
              </a:ext>
            </a:extLst>
          </p:cNvPr>
          <p:cNvSpPr/>
          <p:nvPr/>
        </p:nvSpPr>
        <p:spPr>
          <a:xfrm>
            <a:off x="3352800" y="3962403"/>
            <a:ext cx="228600" cy="5762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مستطيل مستدير الزوايا 9">
            <a:extLst>
              <a:ext uri="{FF2B5EF4-FFF2-40B4-BE49-F238E27FC236}">
                <a16:creationId xmlns="" xmlns:a16="http://schemas.microsoft.com/office/drawing/2014/main" id="{386F411D-D5EF-F94D-A60D-DDA4551A10CD}"/>
              </a:ext>
            </a:extLst>
          </p:cNvPr>
          <p:cNvSpPr/>
          <p:nvPr/>
        </p:nvSpPr>
        <p:spPr>
          <a:xfrm>
            <a:off x="5011738" y="4572000"/>
            <a:ext cx="2303463" cy="1295400"/>
          </a:xfrm>
          <a:prstGeom prst="roundRect">
            <a:avLst/>
          </a:prstGeom>
          <a:no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Phase Boundary separates  catalyst from the reactants</a:t>
            </a:r>
          </a:p>
        </p:txBody>
      </p:sp>
      <p:sp>
        <p:nvSpPr>
          <p:cNvPr id="11" name="سهم للأسفل 10">
            <a:extLst>
              <a:ext uri="{FF2B5EF4-FFF2-40B4-BE49-F238E27FC236}">
                <a16:creationId xmlns="" xmlns:a16="http://schemas.microsoft.com/office/drawing/2014/main" id="{1288C636-18B0-FE46-94F5-A0F7570734FA}"/>
              </a:ext>
            </a:extLst>
          </p:cNvPr>
          <p:cNvSpPr/>
          <p:nvPr/>
        </p:nvSpPr>
        <p:spPr>
          <a:xfrm>
            <a:off x="6019800" y="3962403"/>
            <a:ext cx="228600" cy="5762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مستطيل مستدير الزوايا 11">
            <a:extLst>
              <a:ext uri="{FF2B5EF4-FFF2-40B4-BE49-F238E27FC236}">
                <a16:creationId xmlns="" xmlns:a16="http://schemas.microsoft.com/office/drawing/2014/main" id="{F87F46E4-0A26-7C47-85DD-FEA8EA2D1DE6}"/>
              </a:ext>
            </a:extLst>
          </p:cNvPr>
          <p:cNvSpPr/>
          <p:nvPr/>
        </p:nvSpPr>
        <p:spPr>
          <a:xfrm>
            <a:off x="7642227" y="4572000"/>
            <a:ext cx="2447925" cy="1752600"/>
          </a:xfrm>
          <a:prstGeom prst="roundRect">
            <a:avLst/>
          </a:prstGeom>
          <a:no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Complex organic molecules, </a:t>
            </a:r>
          </a:p>
          <a:p>
            <a:pPr algn="ctr">
              <a:defRPr/>
            </a:pPr>
            <a:r>
              <a:rPr lang="en-US" sz="2000" b="1" dirty="0">
                <a:solidFill>
                  <a:schemeClr val="tx1"/>
                </a:solidFill>
                <a:latin typeface="Times New Roman" pitchFamily="18" charset="0"/>
                <a:cs typeface="Times New Roman" pitchFamily="18" charset="0"/>
              </a:rPr>
              <a:t>usually protein, which form</a:t>
            </a:r>
          </a:p>
          <a:p>
            <a:pPr algn="ctr">
              <a:defRPr/>
            </a:pPr>
            <a:r>
              <a:rPr lang="en-US" sz="2000" b="1" dirty="0">
                <a:solidFill>
                  <a:schemeClr val="tx1"/>
                </a:solidFill>
                <a:latin typeface="Times New Roman" pitchFamily="18" charset="0"/>
                <a:cs typeface="Times New Roman" pitchFamily="18" charset="0"/>
              </a:rPr>
              <a:t> a </a:t>
            </a:r>
            <a:r>
              <a:rPr lang="en-US" sz="2000" b="1" dirty="0" err="1">
                <a:solidFill>
                  <a:schemeClr val="tx1"/>
                </a:solidFill>
                <a:latin typeface="Times New Roman" pitchFamily="18" charset="0"/>
                <a:cs typeface="Times New Roman" pitchFamily="18" charset="0"/>
              </a:rPr>
              <a:t>lyophilic</a:t>
            </a:r>
            <a:r>
              <a:rPr lang="en-US" sz="2000" b="1" dirty="0">
                <a:solidFill>
                  <a:schemeClr val="tx1"/>
                </a:solidFill>
                <a:latin typeface="Times New Roman" pitchFamily="18" charset="0"/>
                <a:cs typeface="Times New Roman" pitchFamily="18" charset="0"/>
              </a:rPr>
              <a:t> colloid</a:t>
            </a:r>
          </a:p>
        </p:txBody>
      </p:sp>
      <p:sp>
        <p:nvSpPr>
          <p:cNvPr id="13" name="سهم للأسفل 12">
            <a:extLst>
              <a:ext uri="{FF2B5EF4-FFF2-40B4-BE49-F238E27FC236}">
                <a16:creationId xmlns="" xmlns:a16="http://schemas.microsoft.com/office/drawing/2014/main" id="{3C5089B8-D59A-2C4A-8B5A-56D8E6AC09B3}"/>
              </a:ext>
            </a:extLst>
          </p:cNvPr>
          <p:cNvSpPr/>
          <p:nvPr/>
        </p:nvSpPr>
        <p:spPr>
          <a:xfrm>
            <a:off x="8686800" y="3962403"/>
            <a:ext cx="228600" cy="5762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09" name="مربع نص 13">
            <a:extLst>
              <a:ext uri="{FF2B5EF4-FFF2-40B4-BE49-F238E27FC236}">
                <a16:creationId xmlns="" xmlns:a16="http://schemas.microsoft.com/office/drawing/2014/main" id="{B27D1971-BDB4-9D42-A982-DC82DA3FD4C0}"/>
              </a:ext>
            </a:extLst>
          </p:cNvPr>
          <p:cNvSpPr txBox="1">
            <a:spLocks noChangeArrowheads="1"/>
          </p:cNvSpPr>
          <p:nvPr/>
        </p:nvSpPr>
        <p:spPr bwMode="auto">
          <a:xfrm>
            <a:off x="350520" y="320042"/>
            <a:ext cx="62179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b="1" dirty="0">
                <a:solidFill>
                  <a:srgbClr val="C00000"/>
                </a:solidFill>
                <a:latin typeface="Times New Roman" panose="02020603050405020304" pitchFamily="18" charset="0"/>
                <a:cs typeface="Times New Roman" panose="02020603050405020304" pitchFamily="18" charset="0"/>
              </a:rPr>
              <a:t>Catalysis Types</a:t>
            </a:r>
          </a:p>
        </p:txBody>
      </p:sp>
    </p:spTree>
    <p:extLst>
      <p:ext uri="{BB962C8B-B14F-4D97-AF65-F5344CB8AC3E}">
        <p14:creationId xmlns:p14="http://schemas.microsoft.com/office/powerpoint/2010/main" val="394611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 xmlns:a16="http://schemas.microsoft.com/office/drawing/2014/main" id="{E6A84C44-8F75-2A49-B4B0-7240E07C514F}"/>
              </a:ext>
            </a:extLst>
          </p:cNvPr>
          <p:cNvSpPr txBox="1">
            <a:spLocks noChangeArrowheads="1"/>
          </p:cNvSpPr>
          <p:nvPr/>
        </p:nvSpPr>
        <p:spPr bwMode="auto">
          <a:xfrm>
            <a:off x="2463800" y="1104903"/>
            <a:ext cx="7391400" cy="42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600" b="1">
                <a:solidFill>
                  <a:srgbClr val="CC0000"/>
                </a:solidFill>
                <a:latin typeface="Arial" panose="020B0604020202020204" pitchFamily="34" charset="0"/>
              </a:rPr>
              <a:t>Format</a:t>
            </a:r>
            <a:r>
              <a:rPr lang="en-GB" altLang="en-US" sz="1600" b="1">
                <a:latin typeface="Arial" panose="020B0604020202020204" pitchFamily="34" charset="0"/>
              </a:rPr>
              <a:t>	Catalysts are in a </a:t>
            </a:r>
            <a:r>
              <a:rPr lang="en-GB" altLang="en-US" sz="1600" b="1">
                <a:solidFill>
                  <a:schemeClr val="accent2"/>
                </a:solidFill>
                <a:latin typeface="Arial" panose="020B0604020202020204" pitchFamily="34" charset="0"/>
              </a:rPr>
              <a:t>different phase</a:t>
            </a:r>
            <a:r>
              <a:rPr lang="en-GB" altLang="en-US" sz="1600" b="1">
                <a:latin typeface="Arial" panose="020B0604020202020204" pitchFamily="34" charset="0"/>
              </a:rPr>
              <a:t> to the reactants</a:t>
            </a:r>
          </a:p>
          <a:p>
            <a:pPr>
              <a:spcAft>
                <a:spcPts val="200"/>
              </a:spcAft>
            </a:pPr>
            <a:r>
              <a:rPr lang="en-GB" altLang="en-US" sz="1600" b="1">
                <a:latin typeface="Arial" panose="020B0604020202020204" pitchFamily="34" charset="0"/>
              </a:rPr>
              <a:t>	e.g. a solid catalyst in a gaseous reaction</a:t>
            </a:r>
          </a:p>
          <a:p>
            <a:pPr>
              <a:spcAft>
                <a:spcPts val="200"/>
              </a:spcAft>
            </a:pPr>
            <a:endParaRPr lang="en-GB" altLang="en-US" sz="1600" b="1">
              <a:latin typeface="Arial" panose="020B0604020202020204" pitchFamily="34" charset="0"/>
            </a:endParaRPr>
          </a:p>
          <a:p>
            <a:pPr>
              <a:spcAft>
                <a:spcPts val="200"/>
              </a:spcAft>
            </a:pPr>
            <a:endParaRPr lang="en-GB" altLang="en-US" sz="1600" b="1">
              <a:latin typeface="Arial" panose="020B0604020202020204" pitchFamily="34" charset="0"/>
            </a:endParaRPr>
          </a:p>
          <a:p>
            <a:pPr>
              <a:spcAft>
                <a:spcPts val="200"/>
              </a:spcAft>
            </a:pPr>
            <a:r>
              <a:rPr lang="en-GB" altLang="en-US" sz="1600" b="1">
                <a:solidFill>
                  <a:srgbClr val="CC0000"/>
                </a:solidFill>
                <a:latin typeface="Arial" panose="020B0604020202020204" pitchFamily="34" charset="0"/>
              </a:rPr>
              <a:t>Action</a:t>
            </a:r>
            <a:r>
              <a:rPr lang="en-GB" altLang="en-US" sz="1600" b="1">
                <a:latin typeface="Arial" panose="020B0604020202020204" pitchFamily="34" charset="0"/>
              </a:rPr>
              <a:t>	takes place at </a:t>
            </a:r>
            <a:r>
              <a:rPr lang="en-GB" altLang="en-US" sz="1600" b="1">
                <a:solidFill>
                  <a:schemeClr val="accent2"/>
                </a:solidFill>
                <a:latin typeface="Arial" panose="020B0604020202020204" pitchFamily="34" charset="0"/>
              </a:rPr>
              <a:t>active sites</a:t>
            </a:r>
            <a:r>
              <a:rPr lang="en-GB" altLang="en-US" sz="1600" b="1">
                <a:latin typeface="Arial" panose="020B0604020202020204" pitchFamily="34" charset="0"/>
              </a:rPr>
              <a:t> on the surface of a solid</a:t>
            </a:r>
          </a:p>
          <a:p>
            <a:pPr>
              <a:spcAft>
                <a:spcPts val="200"/>
              </a:spcAft>
            </a:pPr>
            <a:r>
              <a:rPr lang="en-GB" altLang="en-US" sz="1600" b="1">
                <a:latin typeface="Arial" panose="020B0604020202020204" pitchFamily="34" charset="0"/>
              </a:rPr>
              <a:t>	gases are adsorbed onto the surface</a:t>
            </a:r>
          </a:p>
          <a:p>
            <a:pPr>
              <a:spcAft>
                <a:spcPts val="200"/>
              </a:spcAft>
            </a:pPr>
            <a:r>
              <a:rPr lang="en-GB" altLang="en-US" sz="1600" b="1">
                <a:latin typeface="Arial" panose="020B0604020202020204" pitchFamily="34" charset="0"/>
              </a:rPr>
              <a:t>	they form weak bonds with metal atoms</a:t>
            </a:r>
          </a:p>
          <a:p>
            <a:pPr>
              <a:spcAft>
                <a:spcPts val="200"/>
              </a:spcAft>
            </a:pPr>
            <a:endParaRPr lang="en-GB" altLang="en-US" sz="1600" b="1">
              <a:latin typeface="Arial" panose="020B0604020202020204" pitchFamily="34" charset="0"/>
            </a:endParaRPr>
          </a:p>
          <a:p>
            <a:pPr>
              <a:spcAft>
                <a:spcPts val="200"/>
              </a:spcAft>
            </a:pPr>
            <a:r>
              <a:rPr lang="en-GB" altLang="en-US" sz="1600" b="1">
                <a:solidFill>
                  <a:schemeClr val="accent2"/>
                </a:solidFill>
                <a:latin typeface="Arial" panose="020B0604020202020204" pitchFamily="34" charset="0"/>
              </a:rPr>
              <a:t>Catalysis is thought to work in three stages...</a:t>
            </a:r>
            <a:endParaRPr lang="en-GB" altLang="en-US" sz="1600" b="1">
              <a:latin typeface="Arial" panose="020B0604020202020204" pitchFamily="34" charset="0"/>
            </a:endParaRPr>
          </a:p>
          <a:p>
            <a:pPr>
              <a:spcAft>
                <a:spcPts val="200"/>
              </a:spcAft>
            </a:pPr>
            <a:endParaRPr lang="en-GB" altLang="en-US" sz="1600">
              <a:solidFill>
                <a:schemeClr val="bg1"/>
              </a:solidFill>
              <a:latin typeface="Arial" panose="020B0604020202020204" pitchFamily="34" charset="0"/>
            </a:endParaRPr>
          </a:p>
          <a:p>
            <a:pPr>
              <a:spcAft>
                <a:spcPts val="200"/>
              </a:spcAft>
            </a:pPr>
            <a:r>
              <a:rPr lang="en-GB" altLang="en-US" b="1">
                <a:solidFill>
                  <a:srgbClr val="CC0000"/>
                </a:solidFill>
                <a:effectLst>
                  <a:outerShdw blurRad="38100" dist="38100" dir="2700000" algn="tl">
                    <a:srgbClr val="000000"/>
                  </a:outerShdw>
                </a:effectLst>
                <a:latin typeface="Arial" panose="020B0604020202020204" pitchFamily="34" charset="0"/>
              </a:rPr>
              <a:t>Adsorption</a:t>
            </a:r>
            <a:endParaRPr lang="en-GB" altLang="en-US">
              <a:solidFill>
                <a:srgbClr val="FFCC99"/>
              </a:solidFill>
              <a:effectLst>
                <a:outerShdw blurRad="38100" dist="38100" dir="2700000" algn="tl">
                  <a:srgbClr val="000000"/>
                </a:outerShdw>
              </a:effectLst>
              <a:latin typeface="Arial" panose="020B0604020202020204" pitchFamily="34" charset="0"/>
            </a:endParaRPr>
          </a:p>
          <a:p>
            <a:pPr>
              <a:spcAft>
                <a:spcPts val="200"/>
              </a:spcAft>
            </a:pPr>
            <a:endParaRPr lang="en-GB" altLang="en-US">
              <a:solidFill>
                <a:srgbClr val="FFCC99"/>
              </a:solidFill>
              <a:effectLst>
                <a:outerShdw blurRad="38100" dist="38100" dir="2700000" algn="tl">
                  <a:srgbClr val="000000"/>
                </a:outerShdw>
              </a:effectLst>
              <a:latin typeface="Arial" panose="020B0604020202020204" pitchFamily="34" charset="0"/>
            </a:endParaRPr>
          </a:p>
          <a:p>
            <a:pPr>
              <a:spcAft>
                <a:spcPts val="200"/>
              </a:spcAft>
            </a:pPr>
            <a:r>
              <a:rPr lang="en-GB" altLang="en-US" b="1">
                <a:solidFill>
                  <a:srgbClr val="CC0000"/>
                </a:solidFill>
                <a:effectLst>
                  <a:outerShdw blurRad="38100" dist="38100" dir="2700000" algn="tl">
                    <a:srgbClr val="000000"/>
                  </a:outerShdw>
                </a:effectLst>
                <a:latin typeface="Arial" panose="020B0604020202020204" pitchFamily="34" charset="0"/>
              </a:rPr>
              <a:t>Reaction</a:t>
            </a:r>
            <a:endParaRPr lang="en-GB" altLang="en-US">
              <a:solidFill>
                <a:srgbClr val="FFCC99"/>
              </a:solidFill>
              <a:effectLst>
                <a:outerShdw blurRad="38100" dist="38100" dir="2700000" algn="tl">
                  <a:srgbClr val="000000"/>
                </a:outerShdw>
              </a:effectLst>
              <a:latin typeface="Arial" panose="020B0604020202020204" pitchFamily="34" charset="0"/>
            </a:endParaRPr>
          </a:p>
          <a:p>
            <a:pPr>
              <a:spcAft>
                <a:spcPts val="200"/>
              </a:spcAft>
            </a:pPr>
            <a:endParaRPr lang="en-GB" altLang="en-US">
              <a:solidFill>
                <a:srgbClr val="FFCC99"/>
              </a:solidFill>
              <a:effectLst>
                <a:outerShdw blurRad="38100" dist="38100" dir="2700000" algn="tl">
                  <a:srgbClr val="000000"/>
                </a:outerShdw>
              </a:effectLst>
              <a:latin typeface="Arial" panose="020B0604020202020204" pitchFamily="34" charset="0"/>
            </a:endParaRPr>
          </a:p>
          <a:p>
            <a:pPr>
              <a:spcAft>
                <a:spcPts val="200"/>
              </a:spcAft>
            </a:pPr>
            <a:r>
              <a:rPr lang="en-GB" altLang="en-US" b="1">
                <a:solidFill>
                  <a:srgbClr val="CC0000"/>
                </a:solidFill>
                <a:effectLst>
                  <a:outerShdw blurRad="38100" dist="38100" dir="2700000" algn="tl">
                    <a:srgbClr val="000000"/>
                  </a:outerShdw>
                </a:effectLst>
                <a:latin typeface="Arial" panose="020B0604020202020204" pitchFamily="34" charset="0"/>
              </a:rPr>
              <a:t>Desorption</a:t>
            </a:r>
            <a:endParaRPr lang="en-GB" altLang="en-US" sz="1600">
              <a:solidFill>
                <a:schemeClr val="bg1"/>
              </a:solidFill>
              <a:latin typeface="Tahoma" panose="020B0604030504040204" pitchFamily="34" charset="0"/>
            </a:endParaRPr>
          </a:p>
        </p:txBody>
      </p:sp>
      <p:sp>
        <p:nvSpPr>
          <p:cNvPr id="9225" name="Line 9">
            <a:extLst>
              <a:ext uri="{FF2B5EF4-FFF2-40B4-BE49-F238E27FC236}">
                <a16:creationId xmlns="" xmlns:a16="http://schemas.microsoft.com/office/drawing/2014/main" id="{E1FE65AC-92A0-EF45-94DC-4137E0FA0F1E}"/>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9226" name="AutoShape 10">
            <a:hlinkClick r:id="" action="ppaction://hlinkshowjump?jump=nextslide" highlightClick="1"/>
            <a:extLst>
              <a:ext uri="{FF2B5EF4-FFF2-40B4-BE49-F238E27FC236}">
                <a16:creationId xmlns="" xmlns:a16="http://schemas.microsoft.com/office/drawing/2014/main" id="{1F251B0D-EB31-734E-8A82-E41613CC5F73}"/>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9227" name="Line 11">
            <a:extLst>
              <a:ext uri="{FF2B5EF4-FFF2-40B4-BE49-F238E27FC236}">
                <a16:creationId xmlns="" xmlns:a16="http://schemas.microsoft.com/office/drawing/2014/main" id="{B0E1516C-44AC-6D46-BA1B-90AB9EB94152}"/>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9228" name="AutoShape 12">
            <a:hlinkClick r:id="" action="ppaction://hlinkshowjump?jump=previousslide" highlightClick="1"/>
            <a:extLst>
              <a:ext uri="{FF2B5EF4-FFF2-40B4-BE49-F238E27FC236}">
                <a16:creationId xmlns="" xmlns:a16="http://schemas.microsoft.com/office/drawing/2014/main" id="{D9ABCC3D-4CA1-B84E-A9CE-680DC0988DE9}"/>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9231" name="Text Box 15">
            <a:extLst>
              <a:ext uri="{FF2B5EF4-FFF2-40B4-BE49-F238E27FC236}">
                <a16:creationId xmlns="" xmlns:a16="http://schemas.microsoft.com/office/drawing/2014/main" id="{14091EF8-AD97-9A42-B51B-E9F98AB112B1}"/>
              </a:ext>
            </a:extLst>
          </p:cNvPr>
          <p:cNvSpPr txBox="1">
            <a:spLocks noChangeArrowheads="1"/>
          </p:cNvSpPr>
          <p:nvPr/>
        </p:nvSpPr>
        <p:spPr bwMode="auto">
          <a:xfrm>
            <a:off x="2387600" y="2540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Heterogeneous Catalysis</a:t>
            </a:r>
          </a:p>
        </p:txBody>
      </p:sp>
    </p:spTree>
    <p:extLst>
      <p:ext uri="{BB962C8B-B14F-4D97-AF65-F5344CB8AC3E}">
        <p14:creationId xmlns:p14="http://schemas.microsoft.com/office/powerpoint/2010/main" val="1772123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3" name="Object 1027">
            <a:extLst>
              <a:ext uri="{FF2B5EF4-FFF2-40B4-BE49-F238E27FC236}">
                <a16:creationId xmlns="" xmlns:a16="http://schemas.microsoft.com/office/drawing/2014/main" id="{D57E1CBE-04CA-8447-9F3B-C48A7CEDD9AD}"/>
              </a:ext>
            </a:extLst>
          </p:cNvPr>
          <p:cNvGraphicFramePr>
            <a:graphicFrameLocks noChangeAspect="1"/>
          </p:cNvGraphicFramePr>
          <p:nvPr/>
        </p:nvGraphicFramePr>
        <p:xfrm>
          <a:off x="3225801" y="1084266"/>
          <a:ext cx="5745163" cy="2408237"/>
        </p:xfrm>
        <a:graphic>
          <a:graphicData uri="http://schemas.openxmlformats.org/presentationml/2006/ole">
            <mc:AlternateContent xmlns:mc="http://schemas.openxmlformats.org/markup-compatibility/2006">
              <mc:Choice xmlns:v="urn:schemas-microsoft-com:vml" Requires="v">
                <p:oleObj spid="_x0000_s15413" name="Document" r:id="rId3" imgW="8318500" imgH="3492500" progId="XaraX.Document">
                  <p:embed/>
                </p:oleObj>
              </mc:Choice>
              <mc:Fallback>
                <p:oleObj name="Document" r:id="rId3" imgW="8318500" imgH="3492500" progId="XaraX.Document">
                  <p:embed/>
                  <p:pic>
                    <p:nvPicPr>
                      <p:cNvPr id="40963" name="Object 1027">
                        <a:extLst>
                          <a:ext uri="{FF2B5EF4-FFF2-40B4-BE49-F238E27FC236}">
                            <a16:creationId xmlns="" xmlns:a16="http://schemas.microsoft.com/office/drawing/2014/main" id="{D57E1CBE-04CA-8447-9F3B-C48A7CEDD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1" y="1084266"/>
                        <a:ext cx="5745163"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2" name="Text Box 1036">
            <a:extLst>
              <a:ext uri="{FF2B5EF4-FFF2-40B4-BE49-F238E27FC236}">
                <a16:creationId xmlns="" xmlns:a16="http://schemas.microsoft.com/office/drawing/2014/main" id="{7D25D465-DB6E-034A-8854-F4B600B523D0}"/>
              </a:ext>
            </a:extLst>
          </p:cNvPr>
          <p:cNvSpPr txBox="1">
            <a:spLocks noChangeArrowheads="1"/>
          </p:cNvSpPr>
          <p:nvPr/>
        </p:nvSpPr>
        <p:spPr bwMode="auto">
          <a:xfrm>
            <a:off x="2387600" y="2540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Heterogeneous Catalysis</a:t>
            </a:r>
          </a:p>
        </p:txBody>
      </p:sp>
      <p:sp>
        <p:nvSpPr>
          <p:cNvPr id="40977" name="AutoShape 1041">
            <a:hlinkClick r:id="" action="ppaction://hlinkshowjump?jump=nextslide" highlightClick="1"/>
            <a:extLst>
              <a:ext uri="{FF2B5EF4-FFF2-40B4-BE49-F238E27FC236}">
                <a16:creationId xmlns="" xmlns:a16="http://schemas.microsoft.com/office/drawing/2014/main" id="{7EF14970-5935-3A4F-B51C-124223C911A5}"/>
              </a:ext>
            </a:extLst>
          </p:cNvPr>
          <p:cNvSpPr>
            <a:spLocks noChangeArrowheads="1"/>
          </p:cNvSpPr>
          <p:nvPr/>
        </p:nvSpPr>
        <p:spPr bwMode="auto">
          <a:xfrm>
            <a:off x="4406900" y="1790700"/>
            <a:ext cx="330200" cy="330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0978" name="Text Box 1042">
            <a:extLst>
              <a:ext uri="{FF2B5EF4-FFF2-40B4-BE49-F238E27FC236}">
                <a16:creationId xmlns="" xmlns:a16="http://schemas.microsoft.com/office/drawing/2014/main" id="{8D4B53DA-D9A2-DF4D-9959-C9CC6534584E}"/>
              </a:ext>
            </a:extLst>
          </p:cNvPr>
          <p:cNvSpPr txBox="1">
            <a:spLocks noChangeArrowheads="1"/>
          </p:cNvSpPr>
          <p:nvPr/>
        </p:nvSpPr>
        <p:spPr bwMode="auto">
          <a:xfrm>
            <a:off x="2006600" y="3835401"/>
            <a:ext cx="8178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chemeClr val="tx2"/>
                </a:solidFill>
                <a:latin typeface="Arial" panose="020B0604020202020204" pitchFamily="34" charset="0"/>
              </a:rPr>
              <a:t>For an explanation of what happens click on the numbers in turn, starting with  </a:t>
            </a:r>
            <a:r>
              <a:rPr lang="en-US" altLang="en-US" sz="1600" b="1">
                <a:solidFill>
                  <a:schemeClr val="tx2"/>
                </a:solidFill>
                <a:latin typeface="Arial" panose="020B0604020202020204" pitchFamily="34" charset="0"/>
                <a:sym typeface="Wingdings 2" pitchFamily="2" charset="2"/>
              </a:rPr>
              <a:t></a:t>
            </a:r>
            <a:r>
              <a:rPr lang="en-US" altLang="en-US" sz="1600" b="1">
                <a:solidFill>
                  <a:schemeClr val="tx2"/>
                </a:solidFill>
                <a:latin typeface="Arial" panose="020B0604020202020204" pitchFamily="34" charset="0"/>
              </a:rPr>
              <a:t> </a:t>
            </a:r>
          </a:p>
        </p:txBody>
      </p:sp>
      <p:sp>
        <p:nvSpPr>
          <p:cNvPr id="40979" name="Line 1043">
            <a:extLst>
              <a:ext uri="{FF2B5EF4-FFF2-40B4-BE49-F238E27FC236}">
                <a16:creationId xmlns="" xmlns:a16="http://schemas.microsoft.com/office/drawing/2014/main" id="{A38CCE09-6B1F-4C4B-94E5-83A98C96D2FF}"/>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0980" name="AutoShape 1044">
            <a:hlinkClick r:id="" action="ppaction://hlinkshowjump?jump=nextslide" highlightClick="1"/>
            <a:extLst>
              <a:ext uri="{FF2B5EF4-FFF2-40B4-BE49-F238E27FC236}">
                <a16:creationId xmlns="" xmlns:a16="http://schemas.microsoft.com/office/drawing/2014/main" id="{576E8760-DE44-F948-9C37-2366D390AA97}"/>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0981" name="Line 1045">
            <a:extLst>
              <a:ext uri="{FF2B5EF4-FFF2-40B4-BE49-F238E27FC236}">
                <a16:creationId xmlns="" xmlns:a16="http://schemas.microsoft.com/office/drawing/2014/main" id="{1E5D6F94-704D-E140-ABB4-C6C6B6D103AD}"/>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0982" name="AutoShape 1046">
            <a:hlinkClick r:id="" action="ppaction://hlinkshowjump?jump=previousslide" highlightClick="1"/>
            <a:extLst>
              <a:ext uri="{FF2B5EF4-FFF2-40B4-BE49-F238E27FC236}">
                <a16:creationId xmlns="" xmlns:a16="http://schemas.microsoft.com/office/drawing/2014/main" id="{A9939A22-807F-3846-AE27-EEA6DA95D86E}"/>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3567921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a:extLst>
              <a:ext uri="{FF2B5EF4-FFF2-40B4-BE49-F238E27FC236}">
                <a16:creationId xmlns="" xmlns:a16="http://schemas.microsoft.com/office/drawing/2014/main" id="{A938F9D0-1BA0-7B44-A94E-590CBF8728BE}"/>
              </a:ext>
            </a:extLst>
          </p:cNvPr>
          <p:cNvGraphicFramePr>
            <a:graphicFrameLocks noChangeAspect="1"/>
          </p:cNvGraphicFramePr>
          <p:nvPr/>
        </p:nvGraphicFramePr>
        <p:xfrm>
          <a:off x="3225802" y="1084266"/>
          <a:ext cx="5743575" cy="2408237"/>
        </p:xfrm>
        <a:graphic>
          <a:graphicData uri="http://schemas.openxmlformats.org/presentationml/2006/ole">
            <mc:AlternateContent xmlns:mc="http://schemas.openxmlformats.org/markup-compatibility/2006">
              <mc:Choice xmlns:v="urn:schemas-microsoft-com:vml" Requires="v">
                <p:oleObj spid="_x0000_s16437" name="Document" r:id="rId3" imgW="8318500" imgH="3492500" progId="XaraX.Document">
                  <p:embed/>
                </p:oleObj>
              </mc:Choice>
              <mc:Fallback>
                <p:oleObj name="Document" r:id="rId3" imgW="8318500" imgH="3492500" progId="XaraX.Document">
                  <p:embed/>
                  <p:pic>
                    <p:nvPicPr>
                      <p:cNvPr id="48130" name="Object 2">
                        <a:extLst>
                          <a:ext uri="{FF2B5EF4-FFF2-40B4-BE49-F238E27FC236}">
                            <a16:creationId xmlns="" xmlns:a16="http://schemas.microsoft.com/office/drawing/2014/main" id="{A938F9D0-1BA0-7B44-A94E-590CBF872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2" y="1084266"/>
                        <a:ext cx="5743575"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6" name="Text Box 8">
            <a:extLst>
              <a:ext uri="{FF2B5EF4-FFF2-40B4-BE49-F238E27FC236}">
                <a16:creationId xmlns="" xmlns:a16="http://schemas.microsoft.com/office/drawing/2014/main" id="{F21B8375-E773-C847-BA79-892820DC3B7C}"/>
              </a:ext>
            </a:extLst>
          </p:cNvPr>
          <p:cNvSpPr txBox="1">
            <a:spLocks noChangeArrowheads="1"/>
          </p:cNvSpPr>
          <p:nvPr/>
        </p:nvSpPr>
        <p:spPr bwMode="auto">
          <a:xfrm>
            <a:off x="2387600" y="2540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Heterogeneous Catalysis</a:t>
            </a:r>
          </a:p>
        </p:txBody>
      </p:sp>
      <p:sp>
        <p:nvSpPr>
          <p:cNvPr id="48139" name="AutoShape 11">
            <a:hlinkClick r:id="" action="ppaction://hlinkshowjump?jump=nextslide" highlightClick="1"/>
            <a:extLst>
              <a:ext uri="{FF2B5EF4-FFF2-40B4-BE49-F238E27FC236}">
                <a16:creationId xmlns="" xmlns:a16="http://schemas.microsoft.com/office/drawing/2014/main" id="{FF11473B-330C-7143-903C-260E7ED44066}"/>
              </a:ext>
            </a:extLst>
          </p:cNvPr>
          <p:cNvSpPr>
            <a:spLocks noChangeArrowheads="1"/>
          </p:cNvSpPr>
          <p:nvPr/>
        </p:nvSpPr>
        <p:spPr bwMode="auto">
          <a:xfrm>
            <a:off x="5473700" y="1955800"/>
            <a:ext cx="330200" cy="330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44" name="Line 16">
            <a:extLst>
              <a:ext uri="{FF2B5EF4-FFF2-40B4-BE49-F238E27FC236}">
                <a16:creationId xmlns="" xmlns:a16="http://schemas.microsoft.com/office/drawing/2014/main" id="{39A52277-FCCC-8542-B67D-5C5BA1A4876B}"/>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45" name="AutoShape 17">
            <a:hlinkClick r:id="" action="ppaction://hlinkshowjump?jump=nextslide" highlightClick="1"/>
            <a:extLst>
              <a:ext uri="{FF2B5EF4-FFF2-40B4-BE49-F238E27FC236}">
                <a16:creationId xmlns="" xmlns:a16="http://schemas.microsoft.com/office/drawing/2014/main" id="{702BA974-B936-F64C-82B3-A37B9ED1E840}"/>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46" name="Line 18">
            <a:extLst>
              <a:ext uri="{FF2B5EF4-FFF2-40B4-BE49-F238E27FC236}">
                <a16:creationId xmlns="" xmlns:a16="http://schemas.microsoft.com/office/drawing/2014/main" id="{80DAD750-2B77-8A4E-8043-3C7CAA385C3B}"/>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47" name="AutoShape 19">
            <a:hlinkClick r:id="" action="ppaction://hlinkshowjump?jump=previousslide" highlightClick="1"/>
            <a:extLst>
              <a:ext uri="{FF2B5EF4-FFF2-40B4-BE49-F238E27FC236}">
                <a16:creationId xmlns="" xmlns:a16="http://schemas.microsoft.com/office/drawing/2014/main" id="{7A6807F4-EE45-4D48-AE50-12941DF77790}"/>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48150" name="Group 22">
            <a:extLst>
              <a:ext uri="{FF2B5EF4-FFF2-40B4-BE49-F238E27FC236}">
                <a16:creationId xmlns="" xmlns:a16="http://schemas.microsoft.com/office/drawing/2014/main" id="{962BBF5E-A7EF-7F49-9F49-593FF4CA88EA}"/>
              </a:ext>
            </a:extLst>
          </p:cNvPr>
          <p:cNvGrpSpPr>
            <a:grpSpLocks/>
          </p:cNvGrpSpPr>
          <p:nvPr/>
        </p:nvGrpSpPr>
        <p:grpSpPr bwMode="auto">
          <a:xfrm>
            <a:off x="1765300" y="3825875"/>
            <a:ext cx="8839200" cy="2076450"/>
            <a:chOff x="208" y="2410"/>
            <a:chExt cx="5336" cy="1308"/>
          </a:xfrm>
        </p:grpSpPr>
        <p:sp>
          <p:nvSpPr>
            <p:cNvPr id="48151" name="Rectangle 23">
              <a:extLst>
                <a:ext uri="{FF2B5EF4-FFF2-40B4-BE49-F238E27FC236}">
                  <a16:creationId xmlns="" xmlns:a16="http://schemas.microsoft.com/office/drawing/2014/main" id="{55B4E0B4-A72A-E64B-AA99-8546BFAE501F}"/>
                </a:ext>
              </a:extLst>
            </p:cNvPr>
            <p:cNvSpPr>
              <a:spLocks noChangeArrowheads="1"/>
            </p:cNvSpPr>
            <p:nvPr/>
          </p:nvSpPr>
          <p:spPr bwMode="auto">
            <a:xfrm>
              <a:off x="208" y="3524"/>
              <a:ext cx="533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endParaRPr lang="en-GB" altLang="en-US" sz="1400">
                <a:latin typeface="Arial" panose="020B0604020202020204" pitchFamily="34" charset="0"/>
              </a:endParaRPr>
            </a:p>
          </p:txBody>
        </p:sp>
        <p:sp>
          <p:nvSpPr>
            <p:cNvPr id="48152" name="Rectangle 24">
              <a:extLst>
                <a:ext uri="{FF2B5EF4-FFF2-40B4-BE49-F238E27FC236}">
                  <a16:creationId xmlns="" xmlns:a16="http://schemas.microsoft.com/office/drawing/2014/main" id="{6B8B820B-C7FC-CD4A-BCAE-A0C8C10AC456}"/>
                </a:ext>
              </a:extLst>
            </p:cNvPr>
            <p:cNvSpPr>
              <a:spLocks noChangeArrowheads="1"/>
            </p:cNvSpPr>
            <p:nvPr/>
          </p:nvSpPr>
          <p:spPr bwMode="auto">
            <a:xfrm>
              <a:off x="208" y="2410"/>
              <a:ext cx="5336"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solidFill>
                    <a:srgbClr val="CC0000"/>
                  </a:solidFill>
                  <a:latin typeface="Arial" panose="020B0604020202020204" pitchFamily="34" charset="0"/>
                </a:rPr>
                <a:t>Adsorption (STEP 1)</a:t>
              </a:r>
              <a:endParaRPr lang="en-GB" altLang="en-US" sz="1400">
                <a:solidFill>
                  <a:srgbClr val="CC0000"/>
                </a:solidFill>
                <a:latin typeface="Arial" panose="020B0604020202020204" pitchFamily="34" charset="0"/>
              </a:endParaRPr>
            </a:p>
            <a:p>
              <a:pPr>
                <a:spcAft>
                  <a:spcPts val="200"/>
                </a:spcAft>
              </a:pPr>
              <a:r>
                <a:rPr lang="en-GB" altLang="en-US" sz="1400" b="1">
                  <a:latin typeface="Arial" panose="020B0604020202020204" pitchFamily="34" charset="0"/>
                </a:rPr>
                <a:t>Incoming species lands on an active site and forms bonds with the catalyst. It may use some of the bonding electrons in the molecules thus weakening them and making a subsequent reaction easier.</a:t>
              </a:r>
              <a:endParaRPr lang="en-GB" altLang="en-US" sz="1600">
                <a:latin typeface="Arial" panose="020B0604020202020204" pitchFamily="34" charset="0"/>
              </a:endParaRPr>
            </a:p>
          </p:txBody>
        </p:sp>
        <p:sp>
          <p:nvSpPr>
            <p:cNvPr id="48153" name="Rectangle 25">
              <a:extLst>
                <a:ext uri="{FF2B5EF4-FFF2-40B4-BE49-F238E27FC236}">
                  <a16:creationId xmlns="" xmlns:a16="http://schemas.microsoft.com/office/drawing/2014/main" id="{7B427F19-9441-4D49-9E11-09E03C77CAA9}"/>
                </a:ext>
              </a:extLst>
            </p:cNvPr>
            <p:cNvSpPr>
              <a:spLocks noChangeArrowheads="1"/>
            </p:cNvSpPr>
            <p:nvPr/>
          </p:nvSpPr>
          <p:spPr bwMode="auto">
            <a:xfrm>
              <a:off x="208" y="2954"/>
              <a:ext cx="53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endParaRPr lang="en-GB" altLang="en-US" sz="1600" b="1">
                <a:latin typeface="Arial" panose="020B0604020202020204" pitchFamily="34" charset="0"/>
              </a:endParaRPr>
            </a:p>
          </p:txBody>
        </p:sp>
      </p:grpSp>
    </p:spTree>
    <p:extLst>
      <p:ext uri="{BB962C8B-B14F-4D97-AF65-F5344CB8AC3E}">
        <p14:creationId xmlns:p14="http://schemas.microsoft.com/office/powerpoint/2010/main" val="1913831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a:extLst>
              <a:ext uri="{FF2B5EF4-FFF2-40B4-BE49-F238E27FC236}">
                <a16:creationId xmlns="" xmlns:a16="http://schemas.microsoft.com/office/drawing/2014/main" id="{FBACF148-39FA-AF4B-A4FF-D8A481B1DE1F}"/>
              </a:ext>
            </a:extLst>
          </p:cNvPr>
          <p:cNvGraphicFramePr>
            <a:graphicFrameLocks noChangeAspect="1"/>
          </p:cNvGraphicFramePr>
          <p:nvPr/>
        </p:nvGraphicFramePr>
        <p:xfrm>
          <a:off x="3225801" y="1084266"/>
          <a:ext cx="5741988" cy="2408237"/>
        </p:xfrm>
        <a:graphic>
          <a:graphicData uri="http://schemas.openxmlformats.org/presentationml/2006/ole">
            <mc:AlternateContent xmlns:mc="http://schemas.openxmlformats.org/markup-compatibility/2006">
              <mc:Choice xmlns:v="urn:schemas-microsoft-com:vml" Requires="v">
                <p:oleObj spid="_x0000_s17461" name="Document" r:id="rId3" imgW="8318500" imgH="3492500" progId="XaraX.Document">
                  <p:embed/>
                </p:oleObj>
              </mc:Choice>
              <mc:Fallback>
                <p:oleObj name="Document" r:id="rId3" imgW="8318500" imgH="3492500" progId="XaraX.Document">
                  <p:embed/>
                  <p:pic>
                    <p:nvPicPr>
                      <p:cNvPr id="49154" name="Object 2">
                        <a:extLst>
                          <a:ext uri="{FF2B5EF4-FFF2-40B4-BE49-F238E27FC236}">
                            <a16:creationId xmlns="" xmlns:a16="http://schemas.microsoft.com/office/drawing/2014/main" id="{FBACF148-39FA-AF4B-A4FF-D8A481B1D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1" y="1084266"/>
                        <a:ext cx="5741988"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60" name="Text Box 8">
            <a:extLst>
              <a:ext uri="{FF2B5EF4-FFF2-40B4-BE49-F238E27FC236}">
                <a16:creationId xmlns="" xmlns:a16="http://schemas.microsoft.com/office/drawing/2014/main" id="{2AC2EF3C-4B8A-A345-BF40-DBA90FC7231D}"/>
              </a:ext>
            </a:extLst>
          </p:cNvPr>
          <p:cNvSpPr txBox="1">
            <a:spLocks noChangeArrowheads="1"/>
          </p:cNvSpPr>
          <p:nvPr/>
        </p:nvSpPr>
        <p:spPr bwMode="auto">
          <a:xfrm>
            <a:off x="2387600" y="2540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Heterogeneous Catalysis</a:t>
            </a:r>
          </a:p>
        </p:txBody>
      </p:sp>
      <p:sp>
        <p:nvSpPr>
          <p:cNvPr id="49163" name="AutoShape 11">
            <a:hlinkClick r:id="" action="ppaction://hlinkshowjump?jump=nextslide" highlightClick="1"/>
            <a:extLst>
              <a:ext uri="{FF2B5EF4-FFF2-40B4-BE49-F238E27FC236}">
                <a16:creationId xmlns="" xmlns:a16="http://schemas.microsoft.com/office/drawing/2014/main" id="{E2C0094B-3B21-F24D-A457-D26B5B19741C}"/>
              </a:ext>
            </a:extLst>
          </p:cNvPr>
          <p:cNvSpPr>
            <a:spLocks noChangeArrowheads="1"/>
          </p:cNvSpPr>
          <p:nvPr/>
        </p:nvSpPr>
        <p:spPr bwMode="auto">
          <a:xfrm>
            <a:off x="7708900" y="2413000"/>
            <a:ext cx="330200" cy="330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9168" name="Line 16">
            <a:extLst>
              <a:ext uri="{FF2B5EF4-FFF2-40B4-BE49-F238E27FC236}">
                <a16:creationId xmlns="" xmlns:a16="http://schemas.microsoft.com/office/drawing/2014/main" id="{FA9AF15B-B9E1-084A-9C37-F72337188793}"/>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9169" name="AutoShape 17">
            <a:hlinkClick r:id="" action="ppaction://hlinkshowjump?jump=nextslide" highlightClick="1"/>
            <a:extLst>
              <a:ext uri="{FF2B5EF4-FFF2-40B4-BE49-F238E27FC236}">
                <a16:creationId xmlns="" xmlns:a16="http://schemas.microsoft.com/office/drawing/2014/main" id="{F6761CC3-C220-4B42-B11D-D957868E7CAC}"/>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9170" name="Line 18">
            <a:extLst>
              <a:ext uri="{FF2B5EF4-FFF2-40B4-BE49-F238E27FC236}">
                <a16:creationId xmlns="" xmlns:a16="http://schemas.microsoft.com/office/drawing/2014/main" id="{A55FEB2B-9299-AF41-A411-A4EAECDEB0C5}"/>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9171" name="AutoShape 19">
            <a:hlinkClick r:id="" action="ppaction://hlinkshowjump?jump=previousslide" highlightClick="1"/>
            <a:extLst>
              <a:ext uri="{FF2B5EF4-FFF2-40B4-BE49-F238E27FC236}">
                <a16:creationId xmlns="" xmlns:a16="http://schemas.microsoft.com/office/drawing/2014/main" id="{5B2E5CC0-4A2E-964B-92CC-9FE3588F6348}"/>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49174" name="Group 22">
            <a:extLst>
              <a:ext uri="{FF2B5EF4-FFF2-40B4-BE49-F238E27FC236}">
                <a16:creationId xmlns="" xmlns:a16="http://schemas.microsoft.com/office/drawing/2014/main" id="{97CE383E-E202-BF48-BEA0-DF28DD57BC06}"/>
              </a:ext>
            </a:extLst>
          </p:cNvPr>
          <p:cNvGrpSpPr>
            <a:grpSpLocks/>
          </p:cNvGrpSpPr>
          <p:nvPr/>
        </p:nvGrpSpPr>
        <p:grpSpPr bwMode="auto">
          <a:xfrm>
            <a:off x="1765300" y="3825875"/>
            <a:ext cx="8839200" cy="2076450"/>
            <a:chOff x="208" y="2410"/>
            <a:chExt cx="5336" cy="1308"/>
          </a:xfrm>
        </p:grpSpPr>
        <p:sp>
          <p:nvSpPr>
            <p:cNvPr id="49175" name="Rectangle 23">
              <a:extLst>
                <a:ext uri="{FF2B5EF4-FFF2-40B4-BE49-F238E27FC236}">
                  <a16:creationId xmlns="" xmlns:a16="http://schemas.microsoft.com/office/drawing/2014/main" id="{899D58EA-84E4-924C-99E2-D5E37D4603F3}"/>
                </a:ext>
              </a:extLst>
            </p:cNvPr>
            <p:cNvSpPr>
              <a:spLocks noChangeArrowheads="1"/>
            </p:cNvSpPr>
            <p:nvPr/>
          </p:nvSpPr>
          <p:spPr bwMode="auto">
            <a:xfrm>
              <a:off x="208" y="3524"/>
              <a:ext cx="533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endParaRPr lang="en-GB" altLang="en-US" sz="1400">
                <a:latin typeface="Arial" panose="020B0604020202020204" pitchFamily="34" charset="0"/>
              </a:endParaRPr>
            </a:p>
          </p:txBody>
        </p:sp>
        <p:sp>
          <p:nvSpPr>
            <p:cNvPr id="49176" name="Rectangle 24">
              <a:extLst>
                <a:ext uri="{FF2B5EF4-FFF2-40B4-BE49-F238E27FC236}">
                  <a16:creationId xmlns="" xmlns:a16="http://schemas.microsoft.com/office/drawing/2014/main" id="{31069F80-A80F-B04A-AFF2-E1A16EA89A3F}"/>
                </a:ext>
              </a:extLst>
            </p:cNvPr>
            <p:cNvSpPr>
              <a:spLocks noChangeArrowheads="1"/>
            </p:cNvSpPr>
            <p:nvPr/>
          </p:nvSpPr>
          <p:spPr bwMode="auto">
            <a:xfrm>
              <a:off x="208" y="2410"/>
              <a:ext cx="5336"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solidFill>
                    <a:schemeClr val="bg2"/>
                  </a:solidFill>
                  <a:latin typeface="Arial" panose="020B0604020202020204" pitchFamily="34" charset="0"/>
                </a:rPr>
                <a:t>Adsorption (STEP 1)</a:t>
              </a:r>
              <a:endParaRPr lang="en-GB" altLang="en-US" sz="1400">
                <a:solidFill>
                  <a:schemeClr val="bg2"/>
                </a:solidFill>
                <a:latin typeface="Arial" panose="020B0604020202020204" pitchFamily="34" charset="0"/>
              </a:endParaRPr>
            </a:p>
            <a:p>
              <a:pPr>
                <a:spcAft>
                  <a:spcPts val="200"/>
                </a:spcAft>
              </a:pPr>
              <a:r>
                <a:rPr lang="en-GB" altLang="en-US" sz="1400" b="1">
                  <a:solidFill>
                    <a:schemeClr val="bg2"/>
                  </a:solidFill>
                  <a:latin typeface="Arial" panose="020B0604020202020204" pitchFamily="34" charset="0"/>
                </a:rPr>
                <a:t>Incoming species lands on an active site and forms bonds with the catalyst. It may use some of the bonding electrons in the molecules thus weakening them and making a subsequent reaction easier.</a:t>
              </a:r>
              <a:endParaRPr lang="en-GB" altLang="en-US" sz="1600">
                <a:latin typeface="Arial" panose="020B0604020202020204" pitchFamily="34" charset="0"/>
              </a:endParaRPr>
            </a:p>
          </p:txBody>
        </p:sp>
        <p:sp>
          <p:nvSpPr>
            <p:cNvPr id="49177" name="Rectangle 25">
              <a:extLst>
                <a:ext uri="{FF2B5EF4-FFF2-40B4-BE49-F238E27FC236}">
                  <a16:creationId xmlns="" xmlns:a16="http://schemas.microsoft.com/office/drawing/2014/main" id="{63A24A77-2F68-2846-B09E-83EF0C9AF99C}"/>
                </a:ext>
              </a:extLst>
            </p:cNvPr>
            <p:cNvSpPr>
              <a:spLocks noChangeArrowheads="1"/>
            </p:cNvSpPr>
            <p:nvPr/>
          </p:nvSpPr>
          <p:spPr bwMode="auto">
            <a:xfrm>
              <a:off x="208" y="2954"/>
              <a:ext cx="533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solidFill>
                    <a:srgbClr val="CC0000"/>
                  </a:solidFill>
                  <a:latin typeface="Arial" panose="020B0604020202020204" pitchFamily="34" charset="0"/>
                </a:rPr>
                <a:t>Reaction (STEPS 2 and 3)</a:t>
              </a:r>
              <a:endParaRPr lang="en-GB" altLang="en-US" sz="1400">
                <a:solidFill>
                  <a:srgbClr val="CC0000"/>
                </a:solidFill>
                <a:latin typeface="Arial" panose="020B0604020202020204" pitchFamily="34" charset="0"/>
              </a:endParaRPr>
            </a:p>
            <a:p>
              <a:pPr>
                <a:spcAft>
                  <a:spcPts val="200"/>
                </a:spcAft>
              </a:pPr>
              <a:r>
                <a:rPr lang="en-GB" altLang="en-US" sz="1400" b="1">
                  <a:latin typeface="Arial" panose="020B0604020202020204" pitchFamily="34" charset="0"/>
                </a:rPr>
                <a:t>Adsorbed gases may be held on the surface in just the right orientation for a reaction to occur.</a:t>
              </a:r>
            </a:p>
            <a:p>
              <a:pPr>
                <a:spcAft>
                  <a:spcPts val="200"/>
                </a:spcAft>
              </a:pPr>
              <a:r>
                <a:rPr lang="en-GB" altLang="en-US" sz="1400" b="1">
                  <a:latin typeface="Arial" panose="020B0604020202020204" pitchFamily="34" charset="0"/>
                </a:rPr>
                <a:t>This increases the chances of favourable collisions taking place.</a:t>
              </a:r>
              <a:endParaRPr lang="en-GB" altLang="en-US" sz="1600" b="1">
                <a:latin typeface="Arial" panose="020B0604020202020204" pitchFamily="34" charset="0"/>
              </a:endParaRPr>
            </a:p>
          </p:txBody>
        </p:sp>
      </p:grpSp>
    </p:spTree>
    <p:extLst>
      <p:ext uri="{BB962C8B-B14F-4D97-AF65-F5344CB8AC3E}">
        <p14:creationId xmlns:p14="http://schemas.microsoft.com/office/powerpoint/2010/main" val="814860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1026">
            <a:extLst>
              <a:ext uri="{FF2B5EF4-FFF2-40B4-BE49-F238E27FC236}">
                <a16:creationId xmlns="" xmlns:a16="http://schemas.microsoft.com/office/drawing/2014/main" id="{130E08F8-829A-C649-8A83-D38BFEDC4D8D}"/>
              </a:ext>
            </a:extLst>
          </p:cNvPr>
          <p:cNvGraphicFramePr>
            <a:graphicFrameLocks noChangeAspect="1"/>
          </p:cNvGraphicFramePr>
          <p:nvPr/>
        </p:nvGraphicFramePr>
        <p:xfrm>
          <a:off x="3225801" y="1084266"/>
          <a:ext cx="5741988" cy="2408237"/>
        </p:xfrm>
        <a:graphic>
          <a:graphicData uri="http://schemas.openxmlformats.org/presentationml/2006/ole">
            <mc:AlternateContent xmlns:mc="http://schemas.openxmlformats.org/markup-compatibility/2006">
              <mc:Choice xmlns:v="urn:schemas-microsoft-com:vml" Requires="v">
                <p:oleObj spid="_x0000_s18485" name="Document" r:id="rId3" imgW="8318500" imgH="3492500" progId="XaraX.Document">
                  <p:embed/>
                </p:oleObj>
              </mc:Choice>
              <mc:Fallback>
                <p:oleObj name="Document" r:id="rId3" imgW="8318500" imgH="3492500" progId="XaraX.Document">
                  <p:embed/>
                  <p:pic>
                    <p:nvPicPr>
                      <p:cNvPr id="50178" name="Object 1026">
                        <a:extLst>
                          <a:ext uri="{FF2B5EF4-FFF2-40B4-BE49-F238E27FC236}">
                            <a16:creationId xmlns="" xmlns:a16="http://schemas.microsoft.com/office/drawing/2014/main" id="{130E08F8-829A-C649-8A83-D38BFEDC4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1" y="1084266"/>
                        <a:ext cx="5741988"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4" name="Text Box 1032">
            <a:extLst>
              <a:ext uri="{FF2B5EF4-FFF2-40B4-BE49-F238E27FC236}">
                <a16:creationId xmlns="" xmlns:a16="http://schemas.microsoft.com/office/drawing/2014/main" id="{36FD4E0F-A691-164A-88CC-FBFC14F1620D}"/>
              </a:ext>
            </a:extLst>
          </p:cNvPr>
          <p:cNvSpPr txBox="1">
            <a:spLocks noChangeArrowheads="1"/>
          </p:cNvSpPr>
          <p:nvPr/>
        </p:nvSpPr>
        <p:spPr bwMode="auto">
          <a:xfrm>
            <a:off x="2387600" y="2540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Heterogeneous Catalysis</a:t>
            </a:r>
          </a:p>
        </p:txBody>
      </p:sp>
      <p:sp>
        <p:nvSpPr>
          <p:cNvPr id="50192" name="Line 1040">
            <a:extLst>
              <a:ext uri="{FF2B5EF4-FFF2-40B4-BE49-F238E27FC236}">
                <a16:creationId xmlns="" xmlns:a16="http://schemas.microsoft.com/office/drawing/2014/main" id="{81632C83-C07A-C647-8E4F-FB7D00D9623A}"/>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0193" name="AutoShape 1041">
            <a:hlinkClick r:id="" action="ppaction://hlinkshowjump?jump=nextslide" highlightClick="1"/>
            <a:extLst>
              <a:ext uri="{FF2B5EF4-FFF2-40B4-BE49-F238E27FC236}">
                <a16:creationId xmlns="" xmlns:a16="http://schemas.microsoft.com/office/drawing/2014/main" id="{BDBBD8CD-173E-8E46-91BB-0A985329EEC0}"/>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0194" name="Line 1042">
            <a:extLst>
              <a:ext uri="{FF2B5EF4-FFF2-40B4-BE49-F238E27FC236}">
                <a16:creationId xmlns="" xmlns:a16="http://schemas.microsoft.com/office/drawing/2014/main" id="{76BF4E26-28F2-4940-A490-7B00342965D8}"/>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0195" name="AutoShape 1043">
            <a:hlinkClick r:id="" action="ppaction://hlinkshowjump?jump=previousslide" highlightClick="1"/>
            <a:extLst>
              <a:ext uri="{FF2B5EF4-FFF2-40B4-BE49-F238E27FC236}">
                <a16:creationId xmlns="" xmlns:a16="http://schemas.microsoft.com/office/drawing/2014/main" id="{3F1D43AC-42E2-DB46-838B-19BD808DACA3}"/>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50198" name="Group 1046">
            <a:extLst>
              <a:ext uri="{FF2B5EF4-FFF2-40B4-BE49-F238E27FC236}">
                <a16:creationId xmlns="" xmlns:a16="http://schemas.microsoft.com/office/drawing/2014/main" id="{17EEF264-660A-DD47-A5C3-F0BC2C156417}"/>
              </a:ext>
            </a:extLst>
          </p:cNvPr>
          <p:cNvGrpSpPr>
            <a:grpSpLocks/>
          </p:cNvGrpSpPr>
          <p:nvPr/>
        </p:nvGrpSpPr>
        <p:grpSpPr bwMode="auto">
          <a:xfrm>
            <a:off x="1765300" y="3825876"/>
            <a:ext cx="8839200" cy="2317750"/>
            <a:chOff x="208" y="2410"/>
            <a:chExt cx="5336" cy="1460"/>
          </a:xfrm>
        </p:grpSpPr>
        <p:sp>
          <p:nvSpPr>
            <p:cNvPr id="50199" name="Rectangle 1047">
              <a:extLst>
                <a:ext uri="{FF2B5EF4-FFF2-40B4-BE49-F238E27FC236}">
                  <a16:creationId xmlns="" xmlns:a16="http://schemas.microsoft.com/office/drawing/2014/main" id="{D4C67E97-53A2-4D4D-AD37-5F632C49BD98}"/>
                </a:ext>
              </a:extLst>
            </p:cNvPr>
            <p:cNvSpPr>
              <a:spLocks noChangeArrowheads="1"/>
            </p:cNvSpPr>
            <p:nvPr/>
          </p:nvSpPr>
          <p:spPr bwMode="auto">
            <a:xfrm>
              <a:off x="208" y="3524"/>
              <a:ext cx="5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solidFill>
                    <a:srgbClr val="CC0000"/>
                  </a:solidFill>
                  <a:latin typeface="Arial" panose="020B0604020202020204" pitchFamily="34" charset="0"/>
                </a:rPr>
                <a:t>Desorption (STEP 4)</a:t>
              </a:r>
              <a:endParaRPr lang="en-GB" altLang="en-US" sz="1400">
                <a:solidFill>
                  <a:srgbClr val="CC0000"/>
                </a:solidFill>
                <a:latin typeface="Arial" panose="020B0604020202020204" pitchFamily="34" charset="0"/>
              </a:endParaRPr>
            </a:p>
            <a:p>
              <a:pPr>
                <a:spcAft>
                  <a:spcPts val="200"/>
                </a:spcAft>
              </a:pPr>
              <a:r>
                <a:rPr lang="en-GB" altLang="en-US" sz="1400" b="1">
                  <a:latin typeface="Arial" panose="020B0604020202020204" pitchFamily="34" charset="0"/>
                </a:rPr>
                <a:t>There is a re-arrangement of electrons and the products are then released from the active sites</a:t>
              </a:r>
              <a:endParaRPr lang="en-GB" altLang="en-US" sz="1600" b="1">
                <a:latin typeface="Arial" panose="020B0604020202020204" pitchFamily="34" charset="0"/>
              </a:endParaRPr>
            </a:p>
          </p:txBody>
        </p:sp>
        <p:sp>
          <p:nvSpPr>
            <p:cNvPr id="50200" name="Rectangle 1048">
              <a:extLst>
                <a:ext uri="{FF2B5EF4-FFF2-40B4-BE49-F238E27FC236}">
                  <a16:creationId xmlns="" xmlns:a16="http://schemas.microsoft.com/office/drawing/2014/main" id="{F3C0C134-19E1-CD42-86A1-F1752D130F71}"/>
                </a:ext>
              </a:extLst>
            </p:cNvPr>
            <p:cNvSpPr>
              <a:spLocks noChangeArrowheads="1"/>
            </p:cNvSpPr>
            <p:nvPr/>
          </p:nvSpPr>
          <p:spPr bwMode="auto">
            <a:xfrm>
              <a:off x="208" y="2410"/>
              <a:ext cx="5336"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solidFill>
                    <a:schemeClr val="folHlink"/>
                  </a:solidFill>
                  <a:latin typeface="Arial" panose="020B0604020202020204" pitchFamily="34" charset="0"/>
                </a:rPr>
                <a:t>Adsorption (STEP 1)</a:t>
              </a:r>
              <a:endParaRPr lang="en-GB" altLang="en-US" sz="1400">
                <a:solidFill>
                  <a:schemeClr val="folHlink"/>
                </a:solidFill>
                <a:latin typeface="Arial" panose="020B0604020202020204" pitchFamily="34" charset="0"/>
              </a:endParaRPr>
            </a:p>
            <a:p>
              <a:pPr>
                <a:spcAft>
                  <a:spcPts val="200"/>
                </a:spcAft>
              </a:pPr>
              <a:r>
                <a:rPr lang="en-GB" altLang="en-US" sz="1400" b="1">
                  <a:solidFill>
                    <a:schemeClr val="folHlink"/>
                  </a:solidFill>
                  <a:latin typeface="Arial" panose="020B0604020202020204" pitchFamily="34" charset="0"/>
                </a:rPr>
                <a:t>Incoming species lands on an active site and forms bonds with the catalyst. It may use some of the bonding electrons in the molecules thus weakening them and making a subsequent reaction easier.</a:t>
              </a:r>
              <a:endParaRPr lang="en-GB" altLang="en-US" sz="1600">
                <a:latin typeface="Arial" panose="020B0604020202020204" pitchFamily="34" charset="0"/>
              </a:endParaRPr>
            </a:p>
          </p:txBody>
        </p:sp>
        <p:sp>
          <p:nvSpPr>
            <p:cNvPr id="50201" name="Rectangle 1049">
              <a:extLst>
                <a:ext uri="{FF2B5EF4-FFF2-40B4-BE49-F238E27FC236}">
                  <a16:creationId xmlns="" xmlns:a16="http://schemas.microsoft.com/office/drawing/2014/main" id="{E39D8038-C8A3-FD42-84DA-02B57E188492}"/>
                </a:ext>
              </a:extLst>
            </p:cNvPr>
            <p:cNvSpPr>
              <a:spLocks noChangeArrowheads="1"/>
            </p:cNvSpPr>
            <p:nvPr/>
          </p:nvSpPr>
          <p:spPr bwMode="auto">
            <a:xfrm>
              <a:off x="208" y="2954"/>
              <a:ext cx="533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solidFill>
                    <a:schemeClr val="folHlink"/>
                  </a:solidFill>
                  <a:latin typeface="Arial" panose="020B0604020202020204" pitchFamily="34" charset="0"/>
                </a:rPr>
                <a:t>Reaction (STEPS 2 and 3)</a:t>
              </a:r>
              <a:endParaRPr lang="en-GB" altLang="en-US" sz="1400">
                <a:solidFill>
                  <a:schemeClr val="folHlink"/>
                </a:solidFill>
                <a:latin typeface="Arial" panose="020B0604020202020204" pitchFamily="34" charset="0"/>
              </a:endParaRPr>
            </a:p>
            <a:p>
              <a:pPr>
                <a:spcAft>
                  <a:spcPts val="200"/>
                </a:spcAft>
              </a:pPr>
              <a:r>
                <a:rPr lang="en-GB" altLang="en-US" sz="1400" b="1">
                  <a:solidFill>
                    <a:schemeClr val="folHlink"/>
                  </a:solidFill>
                  <a:latin typeface="Arial" panose="020B0604020202020204" pitchFamily="34" charset="0"/>
                </a:rPr>
                <a:t>Adsorbed gases may be held on the surface in just the right orientation for a reaction to occur.</a:t>
              </a:r>
            </a:p>
            <a:p>
              <a:pPr>
                <a:spcAft>
                  <a:spcPts val="200"/>
                </a:spcAft>
              </a:pPr>
              <a:r>
                <a:rPr lang="en-GB" altLang="en-US" sz="1400" b="1">
                  <a:solidFill>
                    <a:schemeClr val="folHlink"/>
                  </a:solidFill>
                  <a:latin typeface="Arial" panose="020B0604020202020204" pitchFamily="34" charset="0"/>
                </a:rPr>
                <a:t>This increases the chances of favourable collisions taking place.</a:t>
              </a:r>
              <a:endParaRPr lang="en-GB" altLang="en-US" sz="1600" b="1">
                <a:latin typeface="Arial" panose="020B0604020202020204" pitchFamily="34" charset="0"/>
              </a:endParaRPr>
            </a:p>
          </p:txBody>
        </p:sp>
      </p:grpSp>
    </p:spTree>
    <p:extLst>
      <p:ext uri="{BB962C8B-B14F-4D97-AF65-F5344CB8AC3E}">
        <p14:creationId xmlns:p14="http://schemas.microsoft.com/office/powerpoint/2010/main" val="2687471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949" y="1915004"/>
            <a:ext cx="11525251" cy="4460038"/>
          </a:xfrm>
        </p:spPr>
        <p:txBody>
          <a:bodyPr>
            <a:normAutofit fontScale="92500"/>
          </a:bodyPr>
          <a:lstStyle/>
          <a:p>
            <a:pPr algn="just">
              <a:lnSpc>
                <a:spcPct val="200000"/>
              </a:lnSpc>
            </a:pPr>
            <a:r>
              <a:rPr lang="en-US" altLang="en-US" sz="2400" dirty="0">
                <a:solidFill>
                  <a:schemeClr val="tx1"/>
                </a:solidFill>
              </a:rPr>
              <a:t>A substance which changes the speed of a reaction without being used itself is called a catalyst. </a:t>
            </a:r>
          </a:p>
          <a:p>
            <a:pPr algn="just">
              <a:lnSpc>
                <a:spcPct val="200000"/>
              </a:lnSpc>
            </a:pPr>
            <a:r>
              <a:rPr lang="en-US" altLang="en-US" sz="2400" dirty="0">
                <a:solidFill>
                  <a:schemeClr val="tx1"/>
                </a:solidFill>
              </a:rPr>
              <a:t>The phenomenon of increasing the rate of reaction by the use of catalyst is called catalysis.</a:t>
            </a:r>
          </a:p>
          <a:p>
            <a:pPr algn="just">
              <a:lnSpc>
                <a:spcPct val="200000"/>
              </a:lnSpc>
              <a:spcBef>
                <a:spcPct val="20000"/>
              </a:spcBef>
            </a:pPr>
            <a:r>
              <a:rPr lang="en-US" altLang="en-US" sz="2400" dirty="0">
                <a:solidFill>
                  <a:schemeClr val="tx1"/>
                </a:solidFill>
              </a:rPr>
              <a:t>If а catalyst increases (accelerates) the speed of а reaction, it is called а positive catalyst and the phenomenon is called positive catalysis. On the other hand, if а catalyst decreases (retards) the speed of а reaction, it is called а negative catalyst and the phenomenon is called negative catalysis.</a:t>
            </a:r>
            <a:endParaRPr lang="ru-RU" altLang="en-US" sz="2400" dirty="0">
              <a:solidFill>
                <a:schemeClr val="tx1"/>
              </a:solidFill>
            </a:endParaRPr>
          </a:p>
          <a:p>
            <a:endParaRPr lang="en-US" sz="2400" dirty="0"/>
          </a:p>
        </p:txBody>
      </p:sp>
      <p:sp>
        <p:nvSpPr>
          <p:cNvPr id="5" name="TextBox 4"/>
          <p:cNvSpPr txBox="1"/>
          <p:nvPr/>
        </p:nvSpPr>
        <p:spPr>
          <a:xfrm>
            <a:off x="1276559" y="502506"/>
            <a:ext cx="7750840" cy="923330"/>
          </a:xfrm>
          <a:prstGeom prst="rect">
            <a:avLst/>
          </a:prstGeom>
          <a:noFill/>
        </p:spPr>
        <p:txBody>
          <a:bodyPr wrap="none" rtlCol="0">
            <a:spAutoFit/>
          </a:bodyPr>
          <a:lstStyle/>
          <a:p>
            <a:r>
              <a:rPr lang="en-US" sz="5400" b="1" i="1" dirty="0">
                <a:solidFill>
                  <a:srgbClr val="00B0F0"/>
                </a:solidFill>
                <a:latin typeface="Algerian" panose="04020705040A02060702" pitchFamily="82" charset="0"/>
              </a:rPr>
              <a:t>          </a:t>
            </a:r>
            <a:r>
              <a:rPr kumimoji="1" lang="en-US" sz="4400" b="1" dirty="0">
                <a:solidFill>
                  <a:schemeClr val="tx2"/>
                </a:solidFill>
                <a:latin typeface="Helvetica" panose="020B0604020202020204" pitchFamily="34" charset="0"/>
                <a:ea typeface="ＭＳ Ｐゴシック" panose="020B0600070205080204" pitchFamily="34" charset="-128"/>
              </a:rPr>
              <a:t>Definition of catalysis</a:t>
            </a:r>
          </a:p>
        </p:txBody>
      </p:sp>
      <p:sp>
        <p:nvSpPr>
          <p:cNvPr id="6" name="TextBox 5"/>
          <p:cNvSpPr txBox="1"/>
          <p:nvPr/>
        </p:nvSpPr>
        <p:spPr>
          <a:xfrm>
            <a:off x="949224" y="4520485"/>
            <a:ext cx="314510" cy="400110"/>
          </a:xfrm>
          <a:prstGeom prst="rect">
            <a:avLst/>
          </a:prstGeom>
          <a:noFill/>
        </p:spPr>
        <p:txBody>
          <a:bodyPr wrap="none" rtlCol="0">
            <a:spAutoFit/>
          </a:bodyPr>
          <a:lstStyle/>
          <a:p>
            <a:r>
              <a:rPr lang="en-US" sz="2000" dirty="0">
                <a:solidFill>
                  <a:schemeClr val="bg1"/>
                </a:solidFill>
              </a:rPr>
              <a:t>1</a:t>
            </a:r>
          </a:p>
        </p:txBody>
      </p:sp>
    </p:spTree>
    <p:extLst>
      <p:ext uri="{BB962C8B-B14F-4D97-AF65-F5344CB8AC3E}">
        <p14:creationId xmlns:p14="http://schemas.microsoft.com/office/powerpoint/2010/main" val="3085318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a:extLst>
              <a:ext uri="{FF2B5EF4-FFF2-40B4-BE49-F238E27FC236}">
                <a16:creationId xmlns="" xmlns:a16="http://schemas.microsoft.com/office/drawing/2014/main" id="{8D9ADBC1-DB7F-E249-84B3-0B97ED6B28FF}"/>
              </a:ext>
            </a:extLst>
          </p:cNvPr>
          <p:cNvGraphicFramePr>
            <a:graphicFrameLocks noChangeAspect="1"/>
          </p:cNvGraphicFramePr>
          <p:nvPr/>
        </p:nvGraphicFramePr>
        <p:xfrm>
          <a:off x="3225801" y="1084266"/>
          <a:ext cx="5741988" cy="2408237"/>
        </p:xfrm>
        <a:graphic>
          <a:graphicData uri="http://schemas.openxmlformats.org/presentationml/2006/ole">
            <mc:AlternateContent xmlns:mc="http://schemas.openxmlformats.org/markup-compatibility/2006">
              <mc:Choice xmlns:v="urn:schemas-microsoft-com:vml" Requires="v">
                <p:oleObj spid="_x0000_s19509" name="Document" r:id="rId3" imgW="8318500" imgH="3492500" progId="XaraX.Document">
                  <p:embed/>
                </p:oleObj>
              </mc:Choice>
              <mc:Fallback>
                <p:oleObj name="Document" r:id="rId3" imgW="8318500" imgH="3492500" progId="XaraX.Document">
                  <p:embed/>
                  <p:pic>
                    <p:nvPicPr>
                      <p:cNvPr id="52226" name="Object 2">
                        <a:extLst>
                          <a:ext uri="{FF2B5EF4-FFF2-40B4-BE49-F238E27FC236}">
                            <a16:creationId xmlns="" xmlns:a16="http://schemas.microsoft.com/office/drawing/2014/main" id="{8D9ADBC1-DB7F-E249-84B3-0B97ED6B2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1" y="1084266"/>
                        <a:ext cx="5741988"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2" name="Text Box 8">
            <a:extLst>
              <a:ext uri="{FF2B5EF4-FFF2-40B4-BE49-F238E27FC236}">
                <a16:creationId xmlns="" xmlns:a16="http://schemas.microsoft.com/office/drawing/2014/main" id="{853F172E-9EBB-644B-9C91-70D3CF060E17}"/>
              </a:ext>
            </a:extLst>
          </p:cNvPr>
          <p:cNvSpPr txBox="1">
            <a:spLocks noChangeArrowheads="1"/>
          </p:cNvSpPr>
          <p:nvPr/>
        </p:nvSpPr>
        <p:spPr bwMode="auto">
          <a:xfrm>
            <a:off x="2387600" y="2540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Heterogeneous Catalysis</a:t>
            </a:r>
          </a:p>
        </p:txBody>
      </p:sp>
      <p:grpSp>
        <p:nvGrpSpPr>
          <p:cNvPr id="52235" name="Group 11">
            <a:extLst>
              <a:ext uri="{FF2B5EF4-FFF2-40B4-BE49-F238E27FC236}">
                <a16:creationId xmlns="" xmlns:a16="http://schemas.microsoft.com/office/drawing/2014/main" id="{13BE8DE9-6141-174C-922C-8F7DAA3E33C5}"/>
              </a:ext>
            </a:extLst>
          </p:cNvPr>
          <p:cNvGrpSpPr>
            <a:grpSpLocks/>
          </p:cNvGrpSpPr>
          <p:nvPr/>
        </p:nvGrpSpPr>
        <p:grpSpPr bwMode="auto">
          <a:xfrm>
            <a:off x="1765300" y="3825876"/>
            <a:ext cx="8839200" cy="2317750"/>
            <a:chOff x="208" y="2410"/>
            <a:chExt cx="5336" cy="1460"/>
          </a:xfrm>
        </p:grpSpPr>
        <p:sp>
          <p:nvSpPr>
            <p:cNvPr id="52230" name="Rectangle 6">
              <a:extLst>
                <a:ext uri="{FF2B5EF4-FFF2-40B4-BE49-F238E27FC236}">
                  <a16:creationId xmlns="" xmlns:a16="http://schemas.microsoft.com/office/drawing/2014/main" id="{59CCE8D8-7322-5C47-89A7-DA285B016B31}"/>
                </a:ext>
              </a:extLst>
            </p:cNvPr>
            <p:cNvSpPr>
              <a:spLocks noChangeArrowheads="1"/>
            </p:cNvSpPr>
            <p:nvPr/>
          </p:nvSpPr>
          <p:spPr bwMode="auto">
            <a:xfrm>
              <a:off x="208" y="3524"/>
              <a:ext cx="5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latin typeface="Arial" panose="020B0604020202020204" pitchFamily="34" charset="0"/>
                </a:rPr>
                <a:t>Desorption (STEP 4)</a:t>
              </a:r>
              <a:endParaRPr lang="en-GB" altLang="en-US" sz="1400">
                <a:latin typeface="Arial" panose="020B0604020202020204" pitchFamily="34" charset="0"/>
              </a:endParaRPr>
            </a:p>
            <a:p>
              <a:pPr>
                <a:spcAft>
                  <a:spcPts val="200"/>
                </a:spcAft>
              </a:pPr>
              <a:r>
                <a:rPr lang="en-GB" altLang="en-US" sz="1400" b="1">
                  <a:latin typeface="Arial" panose="020B0604020202020204" pitchFamily="34" charset="0"/>
                </a:rPr>
                <a:t>There is a re-arrangement of electrons and the products are then released from the active sites</a:t>
              </a:r>
              <a:endParaRPr lang="en-GB" altLang="en-US" sz="1600" b="1">
                <a:latin typeface="Arial" panose="020B0604020202020204" pitchFamily="34" charset="0"/>
              </a:endParaRPr>
            </a:p>
          </p:txBody>
        </p:sp>
        <p:sp>
          <p:nvSpPr>
            <p:cNvPr id="52233" name="Rectangle 9">
              <a:extLst>
                <a:ext uri="{FF2B5EF4-FFF2-40B4-BE49-F238E27FC236}">
                  <a16:creationId xmlns="" xmlns:a16="http://schemas.microsoft.com/office/drawing/2014/main" id="{56035F3F-71A1-CF49-A969-ED71518C1D2B}"/>
                </a:ext>
              </a:extLst>
            </p:cNvPr>
            <p:cNvSpPr>
              <a:spLocks noChangeArrowheads="1"/>
            </p:cNvSpPr>
            <p:nvPr/>
          </p:nvSpPr>
          <p:spPr bwMode="auto">
            <a:xfrm>
              <a:off x="208" y="2410"/>
              <a:ext cx="5336"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latin typeface="Arial" panose="020B0604020202020204" pitchFamily="34" charset="0"/>
                </a:rPr>
                <a:t>Adsorption (STEP 1)</a:t>
              </a:r>
              <a:endParaRPr lang="en-GB" altLang="en-US" sz="1400">
                <a:latin typeface="Arial" panose="020B0604020202020204" pitchFamily="34" charset="0"/>
              </a:endParaRPr>
            </a:p>
            <a:p>
              <a:pPr>
                <a:spcAft>
                  <a:spcPts val="200"/>
                </a:spcAft>
              </a:pPr>
              <a:r>
                <a:rPr lang="en-GB" altLang="en-US" sz="1400" b="1">
                  <a:latin typeface="Arial" panose="020B0604020202020204" pitchFamily="34" charset="0"/>
                </a:rPr>
                <a:t>Incoming species lands on an active site and forms bonds with the catalyst. It may use some of the bonding electrons in the molecules thus weakening them and making a subsequent reaction easier.</a:t>
              </a:r>
              <a:endParaRPr lang="en-GB" altLang="en-US" sz="1600">
                <a:latin typeface="Arial" panose="020B0604020202020204" pitchFamily="34" charset="0"/>
              </a:endParaRPr>
            </a:p>
          </p:txBody>
        </p:sp>
        <p:sp>
          <p:nvSpPr>
            <p:cNvPr id="52234" name="Rectangle 10">
              <a:extLst>
                <a:ext uri="{FF2B5EF4-FFF2-40B4-BE49-F238E27FC236}">
                  <a16:creationId xmlns="" xmlns:a16="http://schemas.microsoft.com/office/drawing/2014/main" id="{87CF6CE6-440B-6748-8281-CA9F96502081}"/>
                </a:ext>
              </a:extLst>
            </p:cNvPr>
            <p:cNvSpPr>
              <a:spLocks noChangeArrowheads="1"/>
            </p:cNvSpPr>
            <p:nvPr/>
          </p:nvSpPr>
          <p:spPr bwMode="auto">
            <a:xfrm>
              <a:off x="208" y="2954"/>
              <a:ext cx="533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400" b="1">
                  <a:latin typeface="Arial" panose="020B0604020202020204" pitchFamily="34" charset="0"/>
                </a:rPr>
                <a:t>Reaction (STEPS 2 and 3)</a:t>
              </a:r>
              <a:endParaRPr lang="en-GB" altLang="en-US" sz="1400">
                <a:latin typeface="Arial" panose="020B0604020202020204" pitchFamily="34" charset="0"/>
              </a:endParaRPr>
            </a:p>
            <a:p>
              <a:pPr>
                <a:spcAft>
                  <a:spcPts val="200"/>
                </a:spcAft>
              </a:pPr>
              <a:r>
                <a:rPr lang="en-GB" altLang="en-US" sz="1400" b="1">
                  <a:latin typeface="Arial" panose="020B0604020202020204" pitchFamily="34" charset="0"/>
                </a:rPr>
                <a:t>Adsorbed gases may be held on the surface in just the right orientation for a reaction to occur.</a:t>
              </a:r>
            </a:p>
            <a:p>
              <a:pPr>
                <a:spcAft>
                  <a:spcPts val="200"/>
                </a:spcAft>
              </a:pPr>
              <a:r>
                <a:rPr lang="en-GB" altLang="en-US" sz="1400" b="1">
                  <a:latin typeface="Arial" panose="020B0604020202020204" pitchFamily="34" charset="0"/>
                </a:rPr>
                <a:t>This increases the chances of favourable collisions taking place.</a:t>
              </a:r>
              <a:endParaRPr lang="en-GB" altLang="en-US" sz="1600" b="1">
                <a:latin typeface="Arial" panose="020B0604020202020204" pitchFamily="34" charset="0"/>
              </a:endParaRPr>
            </a:p>
          </p:txBody>
        </p:sp>
      </p:grpSp>
      <p:sp>
        <p:nvSpPr>
          <p:cNvPr id="52236" name="Line 12">
            <a:extLst>
              <a:ext uri="{FF2B5EF4-FFF2-40B4-BE49-F238E27FC236}">
                <a16:creationId xmlns="" xmlns:a16="http://schemas.microsoft.com/office/drawing/2014/main" id="{B09B4B71-DA39-474C-A1BD-6A7DF2850141}"/>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2237" name="AutoShape 13">
            <a:hlinkClick r:id="" action="ppaction://hlinkshowjump?jump=nextslide" highlightClick="1"/>
            <a:extLst>
              <a:ext uri="{FF2B5EF4-FFF2-40B4-BE49-F238E27FC236}">
                <a16:creationId xmlns="" xmlns:a16="http://schemas.microsoft.com/office/drawing/2014/main" id="{E2E6CB3A-9C30-234D-96A8-08AD0BB3CBB3}"/>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2238" name="Line 14">
            <a:extLst>
              <a:ext uri="{FF2B5EF4-FFF2-40B4-BE49-F238E27FC236}">
                <a16:creationId xmlns="" xmlns:a16="http://schemas.microsoft.com/office/drawing/2014/main" id="{16E66679-2821-954D-B8EE-2A1B88223352}"/>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2239" name="AutoShape 15">
            <a:hlinkClick r:id="" action="ppaction://hlinkshowjump?jump=previousslide" highlightClick="1"/>
            <a:extLst>
              <a:ext uri="{FF2B5EF4-FFF2-40B4-BE49-F238E27FC236}">
                <a16:creationId xmlns="" xmlns:a16="http://schemas.microsoft.com/office/drawing/2014/main" id="{8B2C0248-2D9F-1A4B-98BB-4D0ABA7160E4}"/>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3237035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 xmlns:a16="http://schemas.microsoft.com/office/drawing/2014/main" id="{AD20C13B-82A3-4341-82AF-9688A41235AF}"/>
              </a:ext>
            </a:extLst>
          </p:cNvPr>
          <p:cNvSpPr txBox="1">
            <a:spLocks noChangeArrowheads="1"/>
          </p:cNvSpPr>
          <p:nvPr/>
        </p:nvSpPr>
        <p:spPr bwMode="auto">
          <a:xfrm>
            <a:off x="2387600" y="254000"/>
            <a:ext cx="7391400" cy="9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dirty="0">
                <a:solidFill>
                  <a:srgbClr val="000066"/>
                </a:solidFill>
                <a:effectLst>
                  <a:outerShdw blurRad="38100" dist="38100" dir="2700000" algn="tl">
                    <a:srgbClr val="000000"/>
                  </a:outerShdw>
                </a:effectLst>
                <a:latin typeface="Arial" panose="020B0604020202020204" pitchFamily="34" charset="0"/>
              </a:rPr>
              <a:t>Heterogeneous Catalysis</a:t>
            </a:r>
          </a:p>
          <a:p>
            <a:pPr>
              <a:spcAft>
                <a:spcPts val="200"/>
              </a:spcAft>
            </a:pPr>
            <a:endParaRPr lang="en-GB" altLang="en-US" sz="1000" dirty="0">
              <a:solidFill>
                <a:schemeClr val="bg1"/>
              </a:solidFill>
              <a:latin typeface="Arial" panose="020B0604020202020204" pitchFamily="34" charset="0"/>
            </a:endParaRPr>
          </a:p>
          <a:p>
            <a:pPr>
              <a:spcAft>
                <a:spcPts val="200"/>
              </a:spcAft>
            </a:pPr>
            <a:endParaRPr lang="en-GB" altLang="en-US" sz="1600" dirty="0">
              <a:solidFill>
                <a:schemeClr val="bg1"/>
              </a:solidFill>
              <a:latin typeface="Tahoma" panose="020B0604030504040204" pitchFamily="34" charset="0"/>
            </a:endParaRPr>
          </a:p>
        </p:txBody>
      </p:sp>
      <p:sp>
        <p:nvSpPr>
          <p:cNvPr id="39943" name="Line 7">
            <a:extLst>
              <a:ext uri="{FF2B5EF4-FFF2-40B4-BE49-F238E27FC236}">
                <a16:creationId xmlns="" xmlns:a16="http://schemas.microsoft.com/office/drawing/2014/main" id="{7E119B12-D8DD-9F42-B56D-BA04746E76BF}"/>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9944" name="AutoShape 8">
            <a:hlinkClick r:id="" action="ppaction://hlinkshowjump?jump=nextslide" highlightClick="1"/>
            <a:extLst>
              <a:ext uri="{FF2B5EF4-FFF2-40B4-BE49-F238E27FC236}">
                <a16:creationId xmlns="" xmlns:a16="http://schemas.microsoft.com/office/drawing/2014/main" id="{D116D2A8-B616-2A41-85DC-570B07E4EC73}"/>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9945" name="Line 9">
            <a:extLst>
              <a:ext uri="{FF2B5EF4-FFF2-40B4-BE49-F238E27FC236}">
                <a16:creationId xmlns="" xmlns:a16="http://schemas.microsoft.com/office/drawing/2014/main" id="{E64D4D0B-5EA2-244F-A471-3650D74E8F51}"/>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9946" name="AutoShape 10">
            <a:hlinkClick r:id="" action="ppaction://hlinkshowjump?jump=previousslide" highlightClick="1"/>
            <a:extLst>
              <a:ext uri="{FF2B5EF4-FFF2-40B4-BE49-F238E27FC236}">
                <a16:creationId xmlns="" xmlns:a16="http://schemas.microsoft.com/office/drawing/2014/main" id="{1D4C4315-7A62-AD45-8DF3-16FBCA9DC946}"/>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39954" name="Picture 18" descr="Catag1">
            <a:extLst>
              <a:ext uri="{FF2B5EF4-FFF2-40B4-BE49-F238E27FC236}">
                <a16:creationId xmlns="" xmlns:a16="http://schemas.microsoft.com/office/drawing/2014/main" id="{A15306E7-0074-0745-B665-84206AFD1E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576390"/>
            <a:ext cx="6121400" cy="428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36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 xmlns:a16="http://schemas.microsoft.com/office/drawing/2014/main" id="{37EA5E11-F25E-C447-879A-1D300CD04224}"/>
              </a:ext>
            </a:extLst>
          </p:cNvPr>
          <p:cNvSpPr txBox="1">
            <a:spLocks noChangeArrowheads="1"/>
          </p:cNvSpPr>
          <p:nvPr/>
        </p:nvSpPr>
        <p:spPr bwMode="auto">
          <a:xfrm>
            <a:off x="1905000" y="228603"/>
            <a:ext cx="8382000" cy="9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400"/>
              </a:spcAft>
            </a:pPr>
            <a:r>
              <a:rPr lang="en-GB" altLang="en-US" sz="2800" b="1">
                <a:solidFill>
                  <a:srgbClr val="000066"/>
                </a:solidFill>
                <a:effectLst>
                  <a:outerShdw blurRad="38100" dist="38100" dir="2700000" algn="tl">
                    <a:srgbClr val="000000"/>
                  </a:outerShdw>
                </a:effectLst>
                <a:latin typeface="Arial" panose="020B0604020202020204" pitchFamily="34" charset="0"/>
              </a:rPr>
              <a:t>Specificity</a:t>
            </a:r>
          </a:p>
          <a:p>
            <a:pPr>
              <a:spcAft>
                <a:spcPts val="200"/>
              </a:spcAft>
            </a:pPr>
            <a:endParaRPr lang="en-GB" altLang="en-US" sz="1000">
              <a:solidFill>
                <a:schemeClr val="bg1"/>
              </a:solidFill>
              <a:latin typeface="Arial" panose="020B0604020202020204" pitchFamily="34" charset="0"/>
            </a:endParaRPr>
          </a:p>
          <a:p>
            <a:pPr>
              <a:lnSpc>
                <a:spcPct val="60000"/>
              </a:lnSpc>
              <a:spcAft>
                <a:spcPts val="200"/>
              </a:spcAft>
            </a:pPr>
            <a:r>
              <a:rPr lang="en-GB" altLang="en-US" b="1">
                <a:solidFill>
                  <a:srgbClr val="CC0000"/>
                </a:solidFill>
                <a:latin typeface="Arial" panose="020B0604020202020204" pitchFamily="34" charset="0"/>
              </a:rPr>
              <a:t>In some cases the choice of catalyst can influence the products</a:t>
            </a:r>
            <a:endParaRPr lang="en-GB" altLang="en-US" sz="1400">
              <a:solidFill>
                <a:schemeClr val="bg1"/>
              </a:solidFill>
              <a:latin typeface="Arial" panose="020B0604020202020204" pitchFamily="34" charset="0"/>
            </a:endParaRPr>
          </a:p>
        </p:txBody>
      </p:sp>
      <p:graphicFrame>
        <p:nvGraphicFramePr>
          <p:cNvPr id="11269" name="Object 5">
            <a:extLst>
              <a:ext uri="{FF2B5EF4-FFF2-40B4-BE49-F238E27FC236}">
                <a16:creationId xmlns="" xmlns:a16="http://schemas.microsoft.com/office/drawing/2014/main" id="{E25D7791-4FF7-B644-96D2-F3F81B6A1792}"/>
              </a:ext>
            </a:extLst>
          </p:cNvPr>
          <p:cNvGraphicFramePr>
            <a:graphicFrameLocks noChangeAspect="1"/>
          </p:cNvGraphicFramePr>
          <p:nvPr/>
        </p:nvGraphicFramePr>
        <p:xfrm>
          <a:off x="6519864" y="3121028"/>
          <a:ext cx="3678237" cy="2301875"/>
        </p:xfrm>
        <a:graphic>
          <a:graphicData uri="http://schemas.openxmlformats.org/presentationml/2006/ole">
            <mc:AlternateContent xmlns:mc="http://schemas.openxmlformats.org/markup-compatibility/2006">
              <mc:Choice xmlns:v="urn:schemas-microsoft-com:vml" Requires="v">
                <p:oleObj spid="_x0000_s23657" name="Document" r:id="rId3" imgW="4889500" imgH="3060700" progId="XaraX.Document">
                  <p:embed/>
                </p:oleObj>
              </mc:Choice>
              <mc:Fallback>
                <p:oleObj name="Document" r:id="rId3" imgW="4889500" imgH="3060700" progId="XaraX.Document">
                  <p:embed/>
                  <p:pic>
                    <p:nvPicPr>
                      <p:cNvPr id="11269" name="Object 5">
                        <a:extLst>
                          <a:ext uri="{FF2B5EF4-FFF2-40B4-BE49-F238E27FC236}">
                            <a16:creationId xmlns="" xmlns:a16="http://schemas.microsoft.com/office/drawing/2014/main" id="{E25D7791-4FF7-B644-96D2-F3F81B6A1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864" y="3121028"/>
                        <a:ext cx="3678237"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a:extLst>
              <a:ext uri="{FF2B5EF4-FFF2-40B4-BE49-F238E27FC236}">
                <a16:creationId xmlns="" xmlns:a16="http://schemas.microsoft.com/office/drawing/2014/main" id="{0E159909-F14F-1640-82E1-2C600105A8F0}"/>
              </a:ext>
            </a:extLst>
          </p:cNvPr>
          <p:cNvGraphicFramePr>
            <a:graphicFrameLocks noChangeAspect="1"/>
          </p:cNvGraphicFramePr>
          <p:nvPr/>
        </p:nvGraphicFramePr>
        <p:xfrm>
          <a:off x="1981200" y="3121025"/>
          <a:ext cx="3767139" cy="2357438"/>
        </p:xfrm>
        <a:graphic>
          <a:graphicData uri="http://schemas.openxmlformats.org/presentationml/2006/ole">
            <mc:AlternateContent xmlns:mc="http://schemas.openxmlformats.org/markup-compatibility/2006">
              <mc:Choice xmlns:v="urn:schemas-microsoft-com:vml" Requires="v">
                <p:oleObj spid="_x0000_s23658" name="Document" r:id="rId5" imgW="4889500" imgH="3060700" progId="XaraX.Document">
                  <p:embed/>
                </p:oleObj>
              </mc:Choice>
              <mc:Fallback>
                <p:oleObj name="Document" r:id="rId5" imgW="4889500" imgH="3060700" progId="XaraX.Document">
                  <p:embed/>
                  <p:pic>
                    <p:nvPicPr>
                      <p:cNvPr id="11270" name="Object 6">
                        <a:extLst>
                          <a:ext uri="{FF2B5EF4-FFF2-40B4-BE49-F238E27FC236}">
                            <a16:creationId xmlns="" xmlns:a16="http://schemas.microsoft.com/office/drawing/2014/main" id="{0E159909-F14F-1640-82E1-2C600105A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121025"/>
                        <a:ext cx="3767139" cy="235743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Rectangle 11">
            <a:extLst>
              <a:ext uri="{FF2B5EF4-FFF2-40B4-BE49-F238E27FC236}">
                <a16:creationId xmlns="" xmlns:a16="http://schemas.microsoft.com/office/drawing/2014/main" id="{D538DFFC-47E9-E54B-B433-185DD1338FC2}"/>
              </a:ext>
            </a:extLst>
          </p:cNvPr>
          <p:cNvSpPr>
            <a:spLocks noChangeArrowheads="1"/>
          </p:cNvSpPr>
          <p:nvPr/>
        </p:nvSpPr>
        <p:spPr bwMode="auto">
          <a:xfrm>
            <a:off x="2006602" y="5610226"/>
            <a:ext cx="8061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600" b="1">
                <a:solidFill>
                  <a:srgbClr val="000066"/>
                </a:solidFill>
                <a:latin typeface="Arial" panose="020B0604020202020204" pitchFamily="34" charset="0"/>
              </a:rPr>
              <a:t>    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5</a:t>
            </a:r>
            <a:r>
              <a:rPr lang="en-GB" altLang="en-US" sz="1600" b="1">
                <a:solidFill>
                  <a:srgbClr val="000066"/>
                </a:solidFill>
                <a:latin typeface="Arial" panose="020B0604020202020204" pitchFamily="34" charset="0"/>
              </a:rPr>
              <a:t>OH   ——&gt;    CH</a:t>
            </a:r>
            <a:r>
              <a:rPr lang="en-GB" altLang="en-US" sz="1600" b="1" baseline="-25000">
                <a:solidFill>
                  <a:srgbClr val="000066"/>
                </a:solidFill>
                <a:latin typeface="Arial" panose="020B0604020202020204" pitchFamily="34" charset="0"/>
              </a:rPr>
              <a:t>3</a:t>
            </a:r>
            <a:r>
              <a:rPr lang="en-GB" altLang="en-US" sz="1600" b="1">
                <a:solidFill>
                  <a:srgbClr val="000066"/>
                </a:solidFill>
                <a:latin typeface="Arial" panose="020B0604020202020204" pitchFamily="34" charset="0"/>
              </a:rPr>
              <a:t>CHO  +   H</a:t>
            </a:r>
            <a:r>
              <a:rPr lang="en-GB" altLang="en-US" sz="1600" b="1" baseline="-25000">
                <a:solidFill>
                  <a:srgbClr val="000066"/>
                </a:solidFill>
                <a:latin typeface="Arial" panose="020B0604020202020204" pitchFamily="34" charset="0"/>
              </a:rPr>
              <a:t>2 		 </a:t>
            </a:r>
            <a:r>
              <a:rPr lang="en-GB" altLang="en-US" sz="1600" b="1">
                <a:solidFill>
                  <a:srgbClr val="000066"/>
                </a:solidFill>
                <a:latin typeface="Arial" panose="020B0604020202020204" pitchFamily="34" charset="0"/>
              </a:rPr>
              <a:t>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5</a:t>
            </a:r>
            <a:r>
              <a:rPr lang="en-GB" altLang="en-US" sz="1600" b="1">
                <a:solidFill>
                  <a:srgbClr val="000066"/>
                </a:solidFill>
                <a:latin typeface="Arial" panose="020B0604020202020204" pitchFamily="34" charset="0"/>
              </a:rPr>
              <a:t>OH   ——&gt;    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4</a:t>
            </a:r>
            <a:r>
              <a:rPr lang="en-GB" altLang="en-US" sz="1600" b="1">
                <a:solidFill>
                  <a:srgbClr val="000066"/>
                </a:solidFill>
                <a:latin typeface="Arial" panose="020B0604020202020204" pitchFamily="34" charset="0"/>
              </a:rPr>
              <a:t>   +   H</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O</a:t>
            </a:r>
            <a:endParaRPr lang="en-GB" altLang="en-US" sz="1600">
              <a:solidFill>
                <a:srgbClr val="000066"/>
              </a:solidFill>
              <a:latin typeface="Arial" panose="020B0604020202020204" pitchFamily="34" charset="0"/>
            </a:endParaRPr>
          </a:p>
        </p:txBody>
      </p:sp>
      <p:sp>
        <p:nvSpPr>
          <p:cNvPr id="11276" name="Rectangle 12">
            <a:extLst>
              <a:ext uri="{FF2B5EF4-FFF2-40B4-BE49-F238E27FC236}">
                <a16:creationId xmlns="" xmlns:a16="http://schemas.microsoft.com/office/drawing/2014/main" id="{748F0AA5-C262-7847-A8ED-2146CED39639}"/>
              </a:ext>
            </a:extLst>
          </p:cNvPr>
          <p:cNvSpPr>
            <a:spLocks noChangeArrowheads="1"/>
          </p:cNvSpPr>
          <p:nvPr/>
        </p:nvSpPr>
        <p:spPr bwMode="auto">
          <a:xfrm>
            <a:off x="1854200" y="1397001"/>
            <a:ext cx="8686800" cy="88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600" b="1">
                <a:latin typeface="Arial" panose="020B0604020202020204" pitchFamily="34" charset="0"/>
              </a:rPr>
              <a:t>Ethanol undergoes different reactions depending on the metal used as the catalyst.</a:t>
            </a:r>
          </a:p>
          <a:p>
            <a:pPr>
              <a:spcAft>
                <a:spcPts val="200"/>
              </a:spcAft>
            </a:pPr>
            <a:r>
              <a:rPr lang="en-GB" altLang="en-US" sz="1600" b="1">
                <a:latin typeface="Arial" panose="020B0604020202020204" pitchFamily="34" charset="0"/>
              </a:rPr>
              <a:t>The</a:t>
            </a:r>
            <a:r>
              <a:rPr lang="en-GB" altLang="en-US" sz="1600" b="1">
                <a:solidFill>
                  <a:schemeClr val="bg1"/>
                </a:solidFill>
                <a:latin typeface="Arial" panose="020B0604020202020204" pitchFamily="34" charset="0"/>
              </a:rPr>
              <a:t> </a:t>
            </a:r>
            <a:r>
              <a:rPr lang="en-GB" altLang="en-US" sz="1600" b="1">
                <a:solidFill>
                  <a:srgbClr val="CC0000"/>
                </a:solidFill>
                <a:latin typeface="Arial" panose="020B0604020202020204" pitchFamily="34" charset="0"/>
              </a:rPr>
              <a:t>distance between active sites</a:t>
            </a:r>
            <a:r>
              <a:rPr lang="en-GB" altLang="en-US" sz="1600" b="1">
                <a:solidFill>
                  <a:schemeClr val="bg1"/>
                </a:solidFill>
                <a:latin typeface="Arial" panose="020B0604020202020204" pitchFamily="34" charset="0"/>
              </a:rPr>
              <a:t> </a:t>
            </a:r>
            <a:r>
              <a:rPr lang="en-GB" altLang="en-US" sz="1600" b="1">
                <a:latin typeface="Arial" panose="020B0604020202020204" pitchFamily="34" charset="0"/>
              </a:rPr>
              <a:t>and</a:t>
            </a:r>
            <a:r>
              <a:rPr lang="en-GB" altLang="en-US" sz="1600" b="1">
                <a:solidFill>
                  <a:schemeClr val="bg1"/>
                </a:solidFill>
                <a:latin typeface="Arial" panose="020B0604020202020204" pitchFamily="34" charset="0"/>
              </a:rPr>
              <a:t> </a:t>
            </a:r>
            <a:r>
              <a:rPr lang="en-GB" altLang="en-US" sz="1600" b="1">
                <a:latin typeface="Arial" panose="020B0604020202020204" pitchFamily="34" charset="0"/>
              </a:rPr>
              <a:t>their</a:t>
            </a:r>
            <a:r>
              <a:rPr lang="en-GB" altLang="en-US" sz="1600" b="1">
                <a:solidFill>
                  <a:schemeClr val="bg1"/>
                </a:solidFill>
                <a:latin typeface="Arial" panose="020B0604020202020204" pitchFamily="34" charset="0"/>
              </a:rPr>
              <a:t> </a:t>
            </a:r>
            <a:r>
              <a:rPr lang="en-GB" altLang="en-US" sz="1600" b="1">
                <a:solidFill>
                  <a:srgbClr val="CC0000"/>
                </a:solidFill>
                <a:latin typeface="Arial" panose="020B0604020202020204" pitchFamily="34" charset="0"/>
              </a:rPr>
              <a:t>similarity with the length of bonds</a:t>
            </a:r>
            <a:endParaRPr lang="en-GB" altLang="en-US" sz="1600" b="1">
              <a:latin typeface="Arial" panose="020B0604020202020204" pitchFamily="34" charset="0"/>
            </a:endParaRPr>
          </a:p>
          <a:p>
            <a:pPr>
              <a:spcAft>
                <a:spcPts val="200"/>
              </a:spcAft>
            </a:pPr>
            <a:r>
              <a:rPr lang="en-GB" altLang="en-US" sz="1600" b="1">
                <a:latin typeface="Arial" panose="020B0604020202020204" pitchFamily="34" charset="0"/>
              </a:rPr>
              <a:t>determines the method of adsorption and affects which bonds are weakened. </a:t>
            </a:r>
          </a:p>
        </p:txBody>
      </p:sp>
      <p:sp>
        <p:nvSpPr>
          <p:cNvPr id="11277" name="Rectangle 13">
            <a:extLst>
              <a:ext uri="{FF2B5EF4-FFF2-40B4-BE49-F238E27FC236}">
                <a16:creationId xmlns="" xmlns:a16="http://schemas.microsoft.com/office/drawing/2014/main" id="{46277F1D-A5EC-404C-80F0-1E8973985418}"/>
              </a:ext>
            </a:extLst>
          </p:cNvPr>
          <p:cNvSpPr>
            <a:spLocks noChangeArrowheads="1"/>
          </p:cNvSpPr>
          <p:nvPr/>
        </p:nvSpPr>
        <p:spPr bwMode="auto">
          <a:xfrm>
            <a:off x="6443665" y="2638425"/>
            <a:ext cx="3767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600" b="1">
                <a:solidFill>
                  <a:srgbClr val="CC0000"/>
                </a:solidFill>
                <a:latin typeface="Arial" panose="020B0604020202020204" pitchFamily="34" charset="0"/>
              </a:rPr>
              <a:t>Alumina</a:t>
            </a:r>
            <a:r>
              <a:rPr lang="en-GB" altLang="en-US" sz="1600" b="1">
                <a:latin typeface="Arial" panose="020B0604020202020204" pitchFamily="34" charset="0"/>
              </a:rPr>
              <a:t>	Dehydration</a:t>
            </a:r>
          </a:p>
        </p:txBody>
      </p:sp>
      <p:sp>
        <p:nvSpPr>
          <p:cNvPr id="11280" name="Rectangle 16">
            <a:extLst>
              <a:ext uri="{FF2B5EF4-FFF2-40B4-BE49-F238E27FC236}">
                <a16:creationId xmlns="" xmlns:a16="http://schemas.microsoft.com/office/drawing/2014/main" id="{4F7749A7-FB92-3446-B398-3F859DF978D8}"/>
              </a:ext>
            </a:extLst>
          </p:cNvPr>
          <p:cNvSpPr>
            <a:spLocks noChangeArrowheads="1"/>
          </p:cNvSpPr>
          <p:nvPr/>
        </p:nvSpPr>
        <p:spPr bwMode="auto">
          <a:xfrm>
            <a:off x="1955800" y="2638426"/>
            <a:ext cx="393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1600" b="1">
                <a:solidFill>
                  <a:srgbClr val="CC0000"/>
                </a:solidFill>
                <a:latin typeface="Arial" panose="020B0604020202020204" pitchFamily="34" charset="0"/>
              </a:rPr>
              <a:t>Copper</a:t>
            </a:r>
            <a:r>
              <a:rPr lang="en-GB" altLang="en-US" sz="1600" b="1">
                <a:latin typeface="Arial" panose="020B0604020202020204" pitchFamily="34" charset="0"/>
              </a:rPr>
              <a:t>	Dehydrogenation (oxidation)</a:t>
            </a:r>
            <a:endParaRPr lang="en-US" altLang="en-US" sz="1600" b="1">
              <a:latin typeface="Arial" panose="020B0604020202020204" pitchFamily="34" charset="0"/>
            </a:endParaRPr>
          </a:p>
        </p:txBody>
      </p:sp>
      <p:sp>
        <p:nvSpPr>
          <p:cNvPr id="11281" name="Line 17">
            <a:extLst>
              <a:ext uri="{FF2B5EF4-FFF2-40B4-BE49-F238E27FC236}">
                <a16:creationId xmlns="" xmlns:a16="http://schemas.microsoft.com/office/drawing/2014/main" id="{278EC45E-97BB-D947-93F3-8F52289A61AA}"/>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82" name="AutoShape 18">
            <a:hlinkClick r:id="" action="ppaction://hlinkshowjump?jump=nextslide" highlightClick="1"/>
            <a:extLst>
              <a:ext uri="{FF2B5EF4-FFF2-40B4-BE49-F238E27FC236}">
                <a16:creationId xmlns="" xmlns:a16="http://schemas.microsoft.com/office/drawing/2014/main" id="{45A47FDD-4A63-1A41-B177-B74FE3E360BB}"/>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83" name="Line 19">
            <a:extLst>
              <a:ext uri="{FF2B5EF4-FFF2-40B4-BE49-F238E27FC236}">
                <a16:creationId xmlns="" xmlns:a16="http://schemas.microsoft.com/office/drawing/2014/main" id="{6A44E166-1B0F-D14D-BB4B-469FC9EBFEC3}"/>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84" name="AutoShape 20">
            <a:hlinkClick r:id="" action="ppaction://hlinkshowjump?jump=previousslide" highlightClick="1"/>
            <a:extLst>
              <a:ext uri="{FF2B5EF4-FFF2-40B4-BE49-F238E27FC236}">
                <a16:creationId xmlns="" xmlns:a16="http://schemas.microsoft.com/office/drawing/2014/main" id="{71E75E6B-6115-FF42-92FF-90B69BDFC49B}"/>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3167728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 xmlns:a16="http://schemas.microsoft.com/office/drawing/2014/main" id="{C1985C15-92B6-C24B-9689-241A1247130B}"/>
              </a:ext>
            </a:extLst>
          </p:cNvPr>
          <p:cNvSpPr txBox="1">
            <a:spLocks noChangeArrowheads="1"/>
          </p:cNvSpPr>
          <p:nvPr/>
        </p:nvSpPr>
        <p:spPr bwMode="auto">
          <a:xfrm>
            <a:off x="1816101" y="889001"/>
            <a:ext cx="8724900" cy="5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1600" b="1">
                <a:solidFill>
                  <a:srgbClr val="CC0000"/>
                </a:solidFill>
                <a:latin typeface="Arial" panose="020B0604020202020204" pitchFamily="34" charset="0"/>
              </a:rPr>
              <a:t>Ethanol undergoes two different reactions depending on the metal used as the catalyst.</a:t>
            </a:r>
          </a:p>
          <a:p>
            <a:pPr>
              <a:spcAft>
                <a:spcPts val="200"/>
              </a:spcAft>
            </a:pPr>
            <a:endParaRPr lang="en-GB" altLang="en-US" sz="1400">
              <a:solidFill>
                <a:schemeClr val="bg1"/>
              </a:solidFill>
              <a:latin typeface="Arial" panose="020B0604020202020204" pitchFamily="34" charset="0"/>
            </a:endParaRPr>
          </a:p>
          <a:p>
            <a:pPr>
              <a:lnSpc>
                <a:spcPct val="160000"/>
              </a:lnSpc>
              <a:spcAft>
                <a:spcPts val="200"/>
              </a:spcAft>
            </a:pPr>
            <a:r>
              <a:rPr lang="en-GB" altLang="en-US" sz="1600" b="1">
                <a:solidFill>
                  <a:srgbClr val="000066"/>
                </a:solidFill>
                <a:latin typeface="Arial" panose="020B0604020202020204" pitchFamily="34" charset="0"/>
              </a:rPr>
              <a:t>COPPER</a:t>
            </a:r>
            <a:r>
              <a:rPr lang="en-GB" altLang="en-US" sz="1600" b="1">
                <a:latin typeface="Arial" panose="020B0604020202020204" pitchFamily="34" charset="0"/>
              </a:rPr>
              <a:t>	    </a:t>
            </a:r>
            <a:r>
              <a:rPr lang="en-GB" altLang="en-US" sz="1600" b="1">
                <a:solidFill>
                  <a:srgbClr val="CC0000"/>
                </a:solidFill>
                <a:latin typeface="Arial" panose="020B0604020202020204" pitchFamily="34" charset="0"/>
              </a:rPr>
              <a:t>Dehydrogenation</a:t>
            </a:r>
            <a:r>
              <a:rPr lang="en-GB" altLang="en-US" sz="1600" b="1">
                <a:latin typeface="Arial" panose="020B0604020202020204" pitchFamily="34" charset="0"/>
              </a:rPr>
              <a:t> (oxidation)</a:t>
            </a:r>
          </a:p>
          <a:p>
            <a:pPr>
              <a:lnSpc>
                <a:spcPct val="160000"/>
              </a:lnSpc>
              <a:spcAft>
                <a:spcPts val="200"/>
              </a:spcAft>
            </a:pPr>
            <a:r>
              <a:rPr lang="en-GB" altLang="en-US" sz="1600" b="1">
                <a:solidFill>
                  <a:srgbClr val="000066"/>
                </a:solidFill>
                <a:latin typeface="Arial" panose="020B0604020202020204" pitchFamily="34" charset="0"/>
              </a:rPr>
              <a:t>	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5</a:t>
            </a:r>
            <a:r>
              <a:rPr lang="en-GB" altLang="en-US" sz="1600" b="1">
                <a:solidFill>
                  <a:srgbClr val="000066"/>
                </a:solidFill>
                <a:latin typeface="Arial" panose="020B0604020202020204" pitchFamily="34" charset="0"/>
              </a:rPr>
              <a:t>OH   ——&gt;    CH</a:t>
            </a:r>
            <a:r>
              <a:rPr lang="en-GB" altLang="en-US" sz="1600" b="1" baseline="-25000">
                <a:solidFill>
                  <a:srgbClr val="000066"/>
                </a:solidFill>
                <a:latin typeface="Arial" panose="020B0604020202020204" pitchFamily="34" charset="0"/>
              </a:rPr>
              <a:t>3</a:t>
            </a:r>
            <a:r>
              <a:rPr lang="en-GB" altLang="en-US" sz="1600" b="1">
                <a:solidFill>
                  <a:srgbClr val="000066"/>
                </a:solidFill>
                <a:latin typeface="Arial" panose="020B0604020202020204" pitchFamily="34" charset="0"/>
              </a:rPr>
              <a:t>CHO  +   H</a:t>
            </a:r>
            <a:r>
              <a:rPr lang="en-GB" altLang="en-US" sz="1600" b="1" baseline="-25000">
                <a:solidFill>
                  <a:srgbClr val="000066"/>
                </a:solidFill>
                <a:latin typeface="Arial" panose="020B0604020202020204" pitchFamily="34" charset="0"/>
              </a:rPr>
              <a:t>2</a:t>
            </a:r>
            <a:endParaRPr lang="en-GB" altLang="en-US" sz="1600" b="1">
              <a:solidFill>
                <a:srgbClr val="000066"/>
              </a:solidFill>
              <a:latin typeface="Arial" panose="020B0604020202020204" pitchFamily="34" charset="0"/>
            </a:endParaRPr>
          </a:p>
          <a:p>
            <a:pPr>
              <a:spcAft>
                <a:spcPts val="200"/>
              </a:spcAft>
            </a:pPr>
            <a:endParaRPr lang="en-GB" altLang="en-US" sz="1600" b="1">
              <a:latin typeface="Arial" panose="020B0604020202020204" pitchFamily="34" charset="0"/>
            </a:endParaRPr>
          </a:p>
          <a:p>
            <a:pPr>
              <a:spcAft>
                <a:spcPts val="200"/>
              </a:spcAft>
            </a:pPr>
            <a:r>
              <a:rPr lang="en-GB" altLang="en-US" sz="1600" b="1">
                <a:latin typeface="Arial" panose="020B0604020202020204" pitchFamily="34" charset="0"/>
              </a:rPr>
              <a:t>	The active sites are the same distance</a:t>
            </a:r>
          </a:p>
          <a:p>
            <a:pPr>
              <a:spcAft>
                <a:spcPts val="200"/>
              </a:spcAft>
            </a:pPr>
            <a:r>
              <a:rPr lang="en-GB" altLang="en-US" sz="1600" b="1">
                <a:latin typeface="Arial" panose="020B0604020202020204" pitchFamily="34" charset="0"/>
              </a:rPr>
              <a:t>	apart as the length of an O-H bond</a:t>
            </a:r>
          </a:p>
          <a:p>
            <a:pPr>
              <a:spcAft>
                <a:spcPts val="200"/>
              </a:spcAft>
            </a:pPr>
            <a:endParaRPr lang="en-GB" altLang="en-US" sz="1600" b="1">
              <a:latin typeface="Arial" panose="020B0604020202020204" pitchFamily="34" charset="0"/>
            </a:endParaRPr>
          </a:p>
          <a:p>
            <a:pPr>
              <a:spcAft>
                <a:spcPts val="200"/>
              </a:spcAft>
            </a:pPr>
            <a:r>
              <a:rPr lang="en-GB" altLang="en-US" sz="1600" b="1">
                <a:latin typeface="Arial" panose="020B0604020202020204" pitchFamily="34" charset="0"/>
              </a:rPr>
              <a:t>	It breaks to release hydrogen</a:t>
            </a:r>
          </a:p>
          <a:p>
            <a:pPr>
              <a:spcAft>
                <a:spcPts val="200"/>
              </a:spcAft>
            </a:pPr>
            <a:endParaRPr lang="en-GB" altLang="en-US" sz="1600" b="1">
              <a:latin typeface="Arial" panose="020B0604020202020204" pitchFamily="34" charset="0"/>
            </a:endParaRPr>
          </a:p>
          <a:p>
            <a:pPr>
              <a:spcAft>
                <a:spcPts val="200"/>
              </a:spcAft>
            </a:pPr>
            <a:endParaRPr lang="en-GB" altLang="en-US" sz="1600" b="1">
              <a:latin typeface="Arial" panose="020B0604020202020204" pitchFamily="34" charset="0"/>
            </a:endParaRPr>
          </a:p>
          <a:p>
            <a:pPr>
              <a:spcAft>
                <a:spcPts val="200"/>
              </a:spcAft>
            </a:pPr>
            <a:r>
              <a:rPr lang="en-GB" altLang="en-US" sz="1600" b="1">
                <a:solidFill>
                  <a:srgbClr val="000066"/>
                </a:solidFill>
                <a:latin typeface="Arial" panose="020B0604020202020204" pitchFamily="34" charset="0"/>
              </a:rPr>
              <a:t>ALUMINA</a:t>
            </a:r>
            <a:r>
              <a:rPr lang="en-GB" altLang="en-US" sz="1600" b="1">
                <a:latin typeface="Arial" panose="020B0604020202020204" pitchFamily="34" charset="0"/>
              </a:rPr>
              <a:t>   </a:t>
            </a:r>
            <a:r>
              <a:rPr lang="en-GB" altLang="en-US" sz="1600" b="1">
                <a:solidFill>
                  <a:srgbClr val="CC0000"/>
                </a:solidFill>
                <a:latin typeface="Arial" panose="020B0604020202020204" pitchFamily="34" charset="0"/>
              </a:rPr>
              <a:t>Dehydration</a:t>
            </a:r>
            <a:r>
              <a:rPr lang="en-GB" altLang="en-US" sz="1600" b="1">
                <a:latin typeface="Arial" panose="020B0604020202020204" pitchFamily="34" charset="0"/>
              </a:rPr>
              <a:t> (removal of water)</a:t>
            </a:r>
          </a:p>
          <a:p>
            <a:pPr>
              <a:spcAft>
                <a:spcPts val="200"/>
              </a:spcAft>
            </a:pPr>
            <a:endParaRPr lang="en-GB" altLang="en-US" sz="1600" b="1">
              <a:latin typeface="Arial" panose="020B0604020202020204" pitchFamily="34" charset="0"/>
            </a:endParaRPr>
          </a:p>
          <a:p>
            <a:pPr>
              <a:spcAft>
                <a:spcPts val="200"/>
              </a:spcAft>
            </a:pPr>
            <a:r>
              <a:rPr lang="en-GB" altLang="en-US" sz="1600" b="1">
                <a:solidFill>
                  <a:srgbClr val="000066"/>
                </a:solidFill>
                <a:latin typeface="Arial" panose="020B0604020202020204" pitchFamily="34" charset="0"/>
              </a:rPr>
              <a:t>	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5</a:t>
            </a:r>
            <a:r>
              <a:rPr lang="en-GB" altLang="en-US" sz="1600" b="1">
                <a:solidFill>
                  <a:srgbClr val="000066"/>
                </a:solidFill>
                <a:latin typeface="Arial" panose="020B0604020202020204" pitchFamily="34" charset="0"/>
              </a:rPr>
              <a:t>OH   ——&gt;    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4</a:t>
            </a:r>
            <a:r>
              <a:rPr lang="en-GB" altLang="en-US" sz="1600" b="1">
                <a:solidFill>
                  <a:srgbClr val="000066"/>
                </a:solidFill>
                <a:latin typeface="Arial" panose="020B0604020202020204" pitchFamily="34" charset="0"/>
              </a:rPr>
              <a:t>   +   H</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O</a:t>
            </a:r>
          </a:p>
          <a:p>
            <a:pPr>
              <a:spcAft>
                <a:spcPts val="200"/>
              </a:spcAft>
            </a:pPr>
            <a:endParaRPr lang="en-GB" altLang="en-US" sz="1600" b="1">
              <a:latin typeface="Arial" panose="020B0604020202020204" pitchFamily="34" charset="0"/>
            </a:endParaRPr>
          </a:p>
          <a:p>
            <a:pPr>
              <a:spcAft>
                <a:spcPts val="200"/>
              </a:spcAft>
            </a:pPr>
            <a:r>
              <a:rPr lang="en-GB" altLang="en-US" sz="1600" b="1">
                <a:latin typeface="Arial" panose="020B0604020202020204" pitchFamily="34" charset="0"/>
              </a:rPr>
              <a:t>	The active sites are the same distance</a:t>
            </a:r>
          </a:p>
          <a:p>
            <a:pPr>
              <a:spcAft>
                <a:spcPts val="200"/>
              </a:spcAft>
            </a:pPr>
            <a:r>
              <a:rPr lang="en-GB" altLang="en-US" sz="1600" b="1">
                <a:latin typeface="Arial" panose="020B0604020202020204" pitchFamily="34" charset="0"/>
              </a:rPr>
              <a:t>	apart as the length of a C-O bond</a:t>
            </a:r>
          </a:p>
          <a:p>
            <a:pPr>
              <a:spcAft>
                <a:spcPts val="200"/>
              </a:spcAft>
            </a:pPr>
            <a:endParaRPr lang="en-GB" altLang="en-US" sz="1600" b="1">
              <a:latin typeface="Arial" panose="020B0604020202020204" pitchFamily="34" charset="0"/>
            </a:endParaRPr>
          </a:p>
          <a:p>
            <a:pPr>
              <a:spcAft>
                <a:spcPts val="200"/>
              </a:spcAft>
            </a:pPr>
            <a:r>
              <a:rPr lang="en-GB" altLang="en-US" sz="1600" b="1">
                <a:latin typeface="Arial" panose="020B0604020202020204" pitchFamily="34" charset="0"/>
              </a:rPr>
              <a:t>	It breaks to release an OH group</a:t>
            </a:r>
          </a:p>
        </p:txBody>
      </p:sp>
      <p:graphicFrame>
        <p:nvGraphicFramePr>
          <p:cNvPr id="53251" name="Object 3">
            <a:extLst>
              <a:ext uri="{FF2B5EF4-FFF2-40B4-BE49-F238E27FC236}">
                <a16:creationId xmlns="" xmlns:a16="http://schemas.microsoft.com/office/drawing/2014/main" id="{393DA736-A9AE-084F-B5D3-C0F13004263A}"/>
              </a:ext>
            </a:extLst>
          </p:cNvPr>
          <p:cNvGraphicFramePr>
            <a:graphicFrameLocks noChangeAspect="1"/>
          </p:cNvGraphicFramePr>
          <p:nvPr/>
        </p:nvGraphicFramePr>
        <p:xfrm>
          <a:off x="6835777" y="4267200"/>
          <a:ext cx="3349625" cy="2095500"/>
        </p:xfrm>
        <a:graphic>
          <a:graphicData uri="http://schemas.openxmlformats.org/presentationml/2006/ole">
            <mc:AlternateContent xmlns:mc="http://schemas.openxmlformats.org/markup-compatibility/2006">
              <mc:Choice xmlns:v="urn:schemas-microsoft-com:vml" Requires="v">
                <p:oleObj spid="_x0000_s24681" name="Document" r:id="rId3" imgW="4889500" imgH="3060700" progId="XaraX.Document">
                  <p:embed/>
                </p:oleObj>
              </mc:Choice>
              <mc:Fallback>
                <p:oleObj name="Document" r:id="rId3" imgW="4889500" imgH="3060700" progId="XaraX.Document">
                  <p:embed/>
                  <p:pic>
                    <p:nvPicPr>
                      <p:cNvPr id="53251" name="Object 3">
                        <a:extLst>
                          <a:ext uri="{FF2B5EF4-FFF2-40B4-BE49-F238E27FC236}">
                            <a16:creationId xmlns="" xmlns:a16="http://schemas.microsoft.com/office/drawing/2014/main" id="{393DA736-A9AE-084F-B5D3-C0F130042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777" y="4267200"/>
                        <a:ext cx="33496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a:extLst>
              <a:ext uri="{FF2B5EF4-FFF2-40B4-BE49-F238E27FC236}">
                <a16:creationId xmlns="" xmlns:a16="http://schemas.microsoft.com/office/drawing/2014/main" id="{1162CE34-1AB7-9B4B-BCA3-966AF82F2BED}"/>
              </a:ext>
            </a:extLst>
          </p:cNvPr>
          <p:cNvGraphicFramePr>
            <a:graphicFrameLocks noChangeAspect="1"/>
          </p:cNvGraphicFramePr>
          <p:nvPr/>
        </p:nvGraphicFramePr>
        <p:xfrm>
          <a:off x="6848476" y="1601788"/>
          <a:ext cx="3336925" cy="2087562"/>
        </p:xfrm>
        <a:graphic>
          <a:graphicData uri="http://schemas.openxmlformats.org/presentationml/2006/ole">
            <mc:AlternateContent xmlns:mc="http://schemas.openxmlformats.org/markup-compatibility/2006">
              <mc:Choice xmlns:v="urn:schemas-microsoft-com:vml" Requires="v">
                <p:oleObj spid="_x0000_s24682" name="Document" r:id="rId5" imgW="4889500" imgH="3060700" progId="XaraX.Document">
                  <p:embed/>
                </p:oleObj>
              </mc:Choice>
              <mc:Fallback>
                <p:oleObj name="Document" r:id="rId5" imgW="4889500" imgH="3060700" progId="XaraX.Document">
                  <p:embed/>
                  <p:pic>
                    <p:nvPicPr>
                      <p:cNvPr id="53252" name="Object 4">
                        <a:extLst>
                          <a:ext uri="{FF2B5EF4-FFF2-40B4-BE49-F238E27FC236}">
                            <a16:creationId xmlns="" xmlns:a16="http://schemas.microsoft.com/office/drawing/2014/main" id="{1162CE34-1AB7-9B4B-BCA3-966AF82F2B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476" y="1601788"/>
                        <a:ext cx="333692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6" name="Line 8">
            <a:extLst>
              <a:ext uri="{FF2B5EF4-FFF2-40B4-BE49-F238E27FC236}">
                <a16:creationId xmlns="" xmlns:a16="http://schemas.microsoft.com/office/drawing/2014/main" id="{B599E4F3-141F-034B-BBD9-4DA5672E402B}"/>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3257" name="AutoShape 9">
            <a:hlinkClick r:id="" action="ppaction://hlinkshowjump?jump=nextslide" highlightClick="1"/>
            <a:extLst>
              <a:ext uri="{FF2B5EF4-FFF2-40B4-BE49-F238E27FC236}">
                <a16:creationId xmlns="" xmlns:a16="http://schemas.microsoft.com/office/drawing/2014/main" id="{137A1E99-4174-6E48-A4A6-CE052857672E}"/>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3258" name="Line 10">
            <a:extLst>
              <a:ext uri="{FF2B5EF4-FFF2-40B4-BE49-F238E27FC236}">
                <a16:creationId xmlns="" xmlns:a16="http://schemas.microsoft.com/office/drawing/2014/main" id="{6123CD04-94BA-DE4B-8421-C16107203DE9}"/>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3259" name="AutoShape 11">
            <a:hlinkClick r:id="" action="ppaction://hlinkshowjump?jump=previousslide" highlightClick="1"/>
            <a:extLst>
              <a:ext uri="{FF2B5EF4-FFF2-40B4-BE49-F238E27FC236}">
                <a16:creationId xmlns="" xmlns:a16="http://schemas.microsoft.com/office/drawing/2014/main" id="{13685EF7-146F-EA4F-AA5B-E9F0FC3C6512}"/>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3262" name="Text Box 14">
            <a:extLst>
              <a:ext uri="{FF2B5EF4-FFF2-40B4-BE49-F238E27FC236}">
                <a16:creationId xmlns="" xmlns:a16="http://schemas.microsoft.com/office/drawing/2014/main" id="{15705F5C-0EF7-0F45-BD5D-6693BAF00830}"/>
              </a:ext>
            </a:extLst>
          </p:cNvPr>
          <p:cNvSpPr txBox="1">
            <a:spLocks noChangeArrowheads="1"/>
          </p:cNvSpPr>
          <p:nvPr/>
        </p:nvSpPr>
        <p:spPr bwMode="auto">
          <a:xfrm>
            <a:off x="1905000" y="2286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Specificity</a:t>
            </a:r>
            <a:endParaRPr lang="en-GB" altLang="en-US" sz="1000">
              <a:solidFill>
                <a:schemeClr val="bg1"/>
              </a:solidFill>
              <a:latin typeface="Arial" panose="020B0604020202020204" pitchFamily="34" charset="0"/>
            </a:endParaRPr>
          </a:p>
        </p:txBody>
      </p:sp>
    </p:spTree>
    <p:extLst>
      <p:ext uri="{BB962C8B-B14F-4D97-AF65-F5344CB8AC3E}">
        <p14:creationId xmlns:p14="http://schemas.microsoft.com/office/powerpoint/2010/main" val="193998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 xmlns:a16="http://schemas.microsoft.com/office/drawing/2014/main" id="{7E2A12D7-9EBE-C341-88E9-35B7E2E679EE}"/>
              </a:ext>
            </a:extLst>
          </p:cNvPr>
          <p:cNvSpPr txBox="1">
            <a:spLocks noChangeArrowheads="1"/>
          </p:cNvSpPr>
          <p:nvPr/>
        </p:nvSpPr>
        <p:spPr bwMode="auto">
          <a:xfrm>
            <a:off x="1787526" y="241301"/>
            <a:ext cx="8743951" cy="314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Catalytic converters</a:t>
            </a:r>
          </a:p>
          <a:p>
            <a:pPr>
              <a:spcAft>
                <a:spcPts val="200"/>
              </a:spcAft>
            </a:pPr>
            <a:endParaRPr lang="en-GB" altLang="en-US" sz="1000">
              <a:latin typeface="Arial" panose="020B0604020202020204" pitchFamily="34" charset="0"/>
            </a:endParaRPr>
          </a:p>
          <a:p>
            <a:pPr algn="l">
              <a:spcAft>
                <a:spcPct val="10000"/>
              </a:spcAft>
            </a:pPr>
            <a:r>
              <a:rPr lang="en-GB" altLang="en-US" sz="1400" b="1">
                <a:solidFill>
                  <a:srgbClr val="CC0000"/>
                </a:solidFill>
                <a:latin typeface="Arial" panose="020B0604020202020204" pitchFamily="34" charset="0"/>
              </a:rPr>
              <a:t>PURPOSE</a:t>
            </a:r>
            <a:r>
              <a:rPr lang="en-GB" altLang="en-US" sz="1600" b="1">
                <a:latin typeface="Arial" panose="020B0604020202020204" pitchFamily="34" charset="0"/>
              </a:rPr>
              <a:t>		To remove pollutant gases formed in internal combustion engines</a:t>
            </a:r>
          </a:p>
          <a:p>
            <a:pPr algn="l">
              <a:spcAft>
                <a:spcPct val="10000"/>
              </a:spcAft>
            </a:pPr>
            <a:endParaRPr lang="en-GB" altLang="en-US" sz="1600" b="1">
              <a:latin typeface="Arial" panose="020B0604020202020204" pitchFamily="34" charset="0"/>
            </a:endParaRPr>
          </a:p>
          <a:p>
            <a:pPr algn="l">
              <a:spcAft>
                <a:spcPct val="10000"/>
              </a:spcAft>
            </a:pPr>
            <a:r>
              <a:rPr lang="en-GB" altLang="en-US" sz="1400" b="1">
                <a:solidFill>
                  <a:srgbClr val="CC0000"/>
                </a:solidFill>
                <a:latin typeface="Arial" panose="020B0604020202020204" pitchFamily="34" charset="0"/>
              </a:rPr>
              <a:t>CONSTRUCTION</a:t>
            </a:r>
            <a:r>
              <a:rPr lang="en-GB" altLang="en-US" sz="1600" b="1">
                <a:latin typeface="Arial" panose="020B0604020202020204" pitchFamily="34" charset="0"/>
              </a:rPr>
              <a:t>	made from alloys of platinum, rhodium and palladium</a:t>
            </a:r>
          </a:p>
          <a:p>
            <a:pPr algn="l">
              <a:spcAft>
                <a:spcPct val="10000"/>
              </a:spcAft>
            </a:pPr>
            <a:r>
              <a:rPr lang="en-GB" altLang="en-US" sz="1600" b="1">
                <a:latin typeface="Arial" panose="020B0604020202020204" pitchFamily="34" charset="0"/>
              </a:rPr>
              <a:t>		catalyst is mounted in a support medium to spread it out </a:t>
            </a:r>
          </a:p>
          <a:p>
            <a:pPr algn="l">
              <a:spcAft>
                <a:spcPct val="10000"/>
              </a:spcAft>
            </a:pPr>
            <a:r>
              <a:rPr lang="en-GB" altLang="en-US" sz="1600" b="1">
                <a:latin typeface="Arial" panose="020B0604020202020204" pitchFamily="34" charset="0"/>
              </a:rPr>
              <a:t>		honeycomb construction to ensure maximum gas contact</a:t>
            </a:r>
          </a:p>
          <a:p>
            <a:pPr algn="l">
              <a:spcAft>
                <a:spcPct val="10000"/>
              </a:spcAft>
            </a:pPr>
            <a:r>
              <a:rPr lang="en-GB" altLang="en-US" sz="1600" b="1">
                <a:latin typeface="Arial" panose="020B0604020202020204" pitchFamily="34" charset="0"/>
              </a:rPr>
              <a:t> 		finely divided to increase surface area / get more collisions</a:t>
            </a:r>
          </a:p>
          <a:p>
            <a:pPr algn="l">
              <a:spcAft>
                <a:spcPct val="10000"/>
              </a:spcAft>
            </a:pPr>
            <a:r>
              <a:rPr lang="en-GB" altLang="en-US" sz="1600" b="1">
                <a:latin typeface="Arial" panose="020B0604020202020204" pitchFamily="34" charset="0"/>
              </a:rPr>
              <a:t>		involves HETEROGENEOUS CATALYSIS</a:t>
            </a:r>
          </a:p>
          <a:p>
            <a:pPr algn="l">
              <a:spcAft>
                <a:spcPct val="10000"/>
              </a:spcAft>
            </a:pPr>
            <a:endParaRPr lang="en-GB" altLang="en-US" sz="1600" b="1">
              <a:latin typeface="Arial" panose="020B0604020202020204" pitchFamily="34" charset="0"/>
            </a:endParaRPr>
          </a:p>
          <a:p>
            <a:pPr algn="l">
              <a:spcAft>
                <a:spcPct val="10000"/>
              </a:spcAft>
            </a:pPr>
            <a:r>
              <a:rPr lang="en-GB" altLang="en-US" sz="1400" b="1">
                <a:solidFill>
                  <a:srgbClr val="CC0000"/>
                </a:solidFill>
                <a:latin typeface="Arial" panose="020B0604020202020204" pitchFamily="34" charset="0"/>
              </a:rPr>
              <a:t>POLLUTANTS</a:t>
            </a:r>
            <a:r>
              <a:rPr lang="en-GB" altLang="en-US" sz="1600" b="1">
                <a:latin typeface="Arial" panose="020B0604020202020204" pitchFamily="34" charset="0"/>
              </a:rPr>
              <a:t>	</a:t>
            </a:r>
            <a:r>
              <a:rPr lang="en-GB" altLang="en-US" sz="1500" b="1">
                <a:latin typeface="Arial" panose="020B0604020202020204" pitchFamily="34" charset="0"/>
              </a:rPr>
              <a:t>CARBON MONOXIDE, NITROGEN OXIDES, UNBURNT HYDROCARBONS</a:t>
            </a:r>
            <a:endParaRPr lang="en-US" altLang="en-US" sz="1500" b="1">
              <a:latin typeface="Arial" panose="020B0604020202020204" pitchFamily="34" charset="0"/>
            </a:endParaRPr>
          </a:p>
        </p:txBody>
      </p:sp>
      <p:sp>
        <p:nvSpPr>
          <p:cNvPr id="67587" name="Line 3">
            <a:extLst>
              <a:ext uri="{FF2B5EF4-FFF2-40B4-BE49-F238E27FC236}">
                <a16:creationId xmlns="" xmlns:a16="http://schemas.microsoft.com/office/drawing/2014/main" id="{B5B03249-FFB7-6E43-8B9C-B6074D187C19}"/>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7588" name="AutoShape 4">
            <a:hlinkClick r:id="" action="ppaction://hlinkshowjump?jump=nextslide" highlightClick="1"/>
            <a:extLst>
              <a:ext uri="{FF2B5EF4-FFF2-40B4-BE49-F238E27FC236}">
                <a16:creationId xmlns="" xmlns:a16="http://schemas.microsoft.com/office/drawing/2014/main" id="{ACEE0FB0-DA4A-3444-8C39-161A2D061FAD}"/>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7589" name="Line 5">
            <a:extLst>
              <a:ext uri="{FF2B5EF4-FFF2-40B4-BE49-F238E27FC236}">
                <a16:creationId xmlns="" xmlns:a16="http://schemas.microsoft.com/office/drawing/2014/main" id="{9934F7B0-427A-BB49-8CB3-C94852B4A338}"/>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7590" name="AutoShape 6">
            <a:hlinkClick r:id="" action="ppaction://hlinkshowjump?jump=previousslide" highlightClick="1"/>
            <a:extLst>
              <a:ext uri="{FF2B5EF4-FFF2-40B4-BE49-F238E27FC236}">
                <a16:creationId xmlns="" xmlns:a16="http://schemas.microsoft.com/office/drawing/2014/main" id="{1F9F5D13-0E38-C44A-BFC0-52842B594822}"/>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7596" name="Picture 12" descr="car">
            <a:extLst>
              <a:ext uri="{FF2B5EF4-FFF2-40B4-BE49-F238E27FC236}">
                <a16:creationId xmlns="" xmlns:a16="http://schemas.microsoft.com/office/drawing/2014/main" id="{3EB33C5E-9B51-D643-9AD3-9E8E8AEC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137" y="4051303"/>
            <a:ext cx="2508251" cy="18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6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78906"/>
            <a:ext cx="4498911" cy="5998059"/>
          </a:xfrm>
        </p:spPr>
        <p:txBody>
          <a:bodyPr>
            <a:normAutofit/>
          </a:bodyPr>
          <a:lstStyle/>
          <a:p>
            <a:pPr marL="0" indent="0">
              <a:buNone/>
            </a:pPr>
            <a:r>
              <a:rPr lang="en-US" sz="2500" u="sng" dirty="0">
                <a:solidFill>
                  <a:srgbClr val="002060"/>
                </a:solidFill>
              </a:rPr>
              <a:t>Quiz 1:</a:t>
            </a:r>
          </a:p>
          <a:p>
            <a:pPr marL="457200" indent="-457200">
              <a:buFont typeface="+mj-lt"/>
              <a:buAutoNum type="arabicPeriod"/>
            </a:pPr>
            <a:r>
              <a:rPr lang="en-US" sz="2500" dirty="0"/>
              <a:t>What is catalysis?</a:t>
            </a:r>
          </a:p>
          <a:p>
            <a:pPr marL="457200" indent="-457200">
              <a:buFont typeface="+mj-lt"/>
              <a:buAutoNum type="arabicPeriod"/>
            </a:pPr>
            <a:r>
              <a:rPr lang="en-US" sz="2500" dirty="0"/>
              <a:t>Describe Activation energy?</a:t>
            </a:r>
          </a:p>
          <a:p>
            <a:pPr marL="457200" indent="-457200">
              <a:buFont typeface="+mj-lt"/>
              <a:buAutoNum type="arabicPeriod"/>
            </a:pPr>
            <a:r>
              <a:rPr lang="en-US" sz="2500" dirty="0"/>
              <a:t>Describe the theory of collision?</a:t>
            </a:r>
          </a:p>
          <a:p>
            <a:pPr marL="457200" indent="-457200">
              <a:buFont typeface="+mj-lt"/>
              <a:buAutoNum type="arabicPeriod"/>
            </a:pPr>
            <a:r>
              <a:rPr lang="en-US" sz="2500" dirty="0"/>
              <a:t>What type of catalysis is there?</a:t>
            </a:r>
          </a:p>
          <a:p>
            <a:pPr marL="457200" indent="-457200">
              <a:buFont typeface="+mj-lt"/>
              <a:buAutoNum type="arabicPeriod"/>
            </a:pPr>
            <a:r>
              <a:rPr lang="en-US" sz="2500" dirty="0"/>
              <a:t>What is heterogenous catalysis? </a:t>
            </a:r>
          </a:p>
          <a:p>
            <a:pPr marL="457200" indent="-457200">
              <a:buFont typeface="+mj-lt"/>
              <a:buAutoNum type="arabicPeriod"/>
            </a:pPr>
            <a:r>
              <a:rPr lang="en-US" sz="2500" dirty="0"/>
              <a:t>Describe the four steps of heterogenous catalysis</a:t>
            </a:r>
            <a:r>
              <a:rPr lang="en-US" sz="2500" dirty="0">
                <a:solidFill>
                  <a:srgbClr val="0070C0"/>
                </a:solidFill>
              </a:rPr>
              <a:t>?</a:t>
            </a:r>
          </a:p>
        </p:txBody>
      </p:sp>
    </p:spTree>
    <p:extLst>
      <p:ext uri="{BB962C8B-B14F-4D97-AF65-F5344CB8AC3E}">
        <p14:creationId xmlns:p14="http://schemas.microsoft.com/office/powerpoint/2010/main" val="289307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1779567" y="2163284"/>
            <a:ext cx="11680864" cy="689932"/>
          </a:xfrm>
          <a:prstGeom prst="rect">
            <a:avLst/>
          </a:prstGeom>
        </p:spPr>
        <p:txBody>
          <a:bodyPr vert="horz" wrap="square" lIns="0" tIns="12700" rIns="0" bIns="0" rtlCol="0" anchor="ctr">
            <a:spAutoFit/>
          </a:bodyPr>
          <a:lstStyle/>
          <a:p>
            <a:pPr marL="18415">
              <a:lnSpc>
                <a:spcPct val="100000"/>
              </a:lnSpc>
              <a:spcBef>
                <a:spcPts val="100"/>
              </a:spcBef>
              <a:tabLst>
                <a:tab pos="2720340" algn="l"/>
              </a:tabLst>
            </a:pPr>
            <a:r>
              <a:rPr spc="-5" dirty="0"/>
              <a:t>Kinetics</a:t>
            </a:r>
            <a:r>
              <a:rPr spc="10" dirty="0"/>
              <a:t> </a:t>
            </a:r>
            <a:r>
              <a:rPr dirty="0"/>
              <a:t>in	</a:t>
            </a:r>
            <a:r>
              <a:rPr spc="-5" dirty="0"/>
              <a:t>heterogeneous catalysis</a:t>
            </a:r>
          </a:p>
        </p:txBody>
      </p:sp>
    </p:spTree>
    <p:extLst>
      <p:ext uri="{BB962C8B-B14F-4D97-AF65-F5344CB8AC3E}">
        <p14:creationId xmlns:p14="http://schemas.microsoft.com/office/powerpoint/2010/main" val="353560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0162" y="19524"/>
            <a:ext cx="3929839" cy="689932"/>
          </a:xfrm>
          <a:prstGeom prst="rect">
            <a:avLst/>
          </a:prstGeom>
        </p:spPr>
        <p:txBody>
          <a:bodyPr vert="horz" wrap="square" lIns="0" tIns="12700" rIns="0" bIns="0" rtlCol="0" anchor="ctr">
            <a:spAutoFit/>
          </a:bodyPr>
          <a:lstStyle/>
          <a:p>
            <a:pPr marL="12700">
              <a:lnSpc>
                <a:spcPct val="100000"/>
              </a:lnSpc>
              <a:spcBef>
                <a:spcPts val="100"/>
              </a:spcBef>
            </a:pPr>
            <a:r>
              <a:rPr spc="-5" dirty="0"/>
              <a:t>Introduction</a:t>
            </a:r>
          </a:p>
        </p:txBody>
      </p:sp>
      <p:sp>
        <p:nvSpPr>
          <p:cNvPr id="3" name="object 3"/>
          <p:cNvSpPr txBox="1"/>
          <p:nvPr/>
        </p:nvSpPr>
        <p:spPr>
          <a:xfrm>
            <a:off x="4342764" y="1117283"/>
            <a:ext cx="3481704" cy="412934"/>
          </a:xfrm>
          <a:prstGeom prst="rect">
            <a:avLst/>
          </a:prstGeom>
        </p:spPr>
        <p:txBody>
          <a:bodyPr vert="horz" wrap="square" lIns="0" tIns="12700" rIns="0" bIns="0" rtlCol="0">
            <a:spAutoFit/>
          </a:bodyPr>
          <a:lstStyle/>
          <a:p>
            <a:pPr marL="12700">
              <a:spcBef>
                <a:spcPts val="100"/>
              </a:spcBef>
            </a:pPr>
            <a:r>
              <a:rPr sz="2600" b="1" spc="5" dirty="0">
                <a:latin typeface="Arial"/>
                <a:cs typeface="Arial"/>
              </a:rPr>
              <a:t>ν</a:t>
            </a:r>
            <a:r>
              <a:rPr sz="2550" b="1" spc="7" baseline="-21241" dirty="0">
                <a:latin typeface="Arial"/>
                <a:cs typeface="Arial"/>
              </a:rPr>
              <a:t>a</a:t>
            </a:r>
            <a:r>
              <a:rPr sz="2600" b="1" spc="5" dirty="0">
                <a:latin typeface="Arial"/>
                <a:cs typeface="Arial"/>
              </a:rPr>
              <a:t>A </a:t>
            </a:r>
            <a:r>
              <a:rPr sz="2600" b="1" dirty="0">
                <a:latin typeface="Arial"/>
                <a:cs typeface="Arial"/>
              </a:rPr>
              <a:t>+ </a:t>
            </a:r>
            <a:r>
              <a:rPr sz="2600" b="1" spc="5" dirty="0">
                <a:latin typeface="Arial"/>
                <a:cs typeface="Arial"/>
              </a:rPr>
              <a:t>ν</a:t>
            </a:r>
            <a:r>
              <a:rPr sz="2550" b="1" spc="7" baseline="-21241" dirty="0">
                <a:latin typeface="Arial"/>
                <a:cs typeface="Arial"/>
              </a:rPr>
              <a:t>b</a:t>
            </a:r>
            <a:r>
              <a:rPr sz="2600" b="1" spc="5" dirty="0">
                <a:latin typeface="Arial"/>
                <a:cs typeface="Arial"/>
              </a:rPr>
              <a:t>B </a:t>
            </a:r>
            <a:r>
              <a:rPr sz="2600" b="1" dirty="0">
                <a:latin typeface="Arial"/>
                <a:cs typeface="Arial"/>
              </a:rPr>
              <a:t>↔ </a:t>
            </a:r>
            <a:r>
              <a:rPr sz="2600" b="1" spc="5" dirty="0">
                <a:latin typeface="Arial"/>
                <a:cs typeface="Arial"/>
              </a:rPr>
              <a:t>ν</a:t>
            </a:r>
            <a:r>
              <a:rPr sz="2550" b="1" spc="7" baseline="-21241" dirty="0">
                <a:latin typeface="Arial"/>
                <a:cs typeface="Arial"/>
              </a:rPr>
              <a:t>c</a:t>
            </a:r>
            <a:r>
              <a:rPr sz="2600" b="1" spc="5" dirty="0">
                <a:latin typeface="Arial"/>
                <a:cs typeface="Arial"/>
              </a:rPr>
              <a:t>C </a:t>
            </a:r>
            <a:r>
              <a:rPr sz="2600" b="1" dirty="0">
                <a:latin typeface="Arial"/>
                <a:cs typeface="Arial"/>
              </a:rPr>
              <a:t>+</a:t>
            </a:r>
            <a:r>
              <a:rPr sz="2600" b="1" spc="-200" dirty="0">
                <a:latin typeface="Arial"/>
                <a:cs typeface="Arial"/>
              </a:rPr>
              <a:t> </a:t>
            </a:r>
            <a:r>
              <a:rPr sz="2600" b="1" spc="5" dirty="0">
                <a:latin typeface="Arial"/>
                <a:cs typeface="Arial"/>
              </a:rPr>
              <a:t>ν</a:t>
            </a:r>
            <a:r>
              <a:rPr sz="2550" b="1" spc="7" baseline="-21241" dirty="0">
                <a:latin typeface="Arial"/>
                <a:cs typeface="Arial"/>
              </a:rPr>
              <a:t>d</a:t>
            </a:r>
            <a:r>
              <a:rPr sz="2600" b="1" spc="5" dirty="0">
                <a:latin typeface="Arial"/>
                <a:cs typeface="Arial"/>
              </a:rPr>
              <a:t>D</a:t>
            </a:r>
            <a:endParaRPr sz="2600">
              <a:latin typeface="Arial"/>
              <a:cs typeface="Arial"/>
            </a:endParaRPr>
          </a:p>
        </p:txBody>
      </p:sp>
      <p:sp>
        <p:nvSpPr>
          <p:cNvPr id="4" name="object 4"/>
          <p:cNvSpPr/>
          <p:nvPr/>
        </p:nvSpPr>
        <p:spPr>
          <a:xfrm>
            <a:off x="4408425" y="2100262"/>
            <a:ext cx="3517963" cy="26765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099427" y="1844675"/>
            <a:ext cx="2568575" cy="467201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732519" y="1902040"/>
            <a:ext cx="1211580" cy="382156"/>
          </a:xfrm>
          <a:prstGeom prst="rect">
            <a:avLst/>
          </a:prstGeom>
        </p:spPr>
        <p:txBody>
          <a:bodyPr vert="horz" wrap="square" lIns="0" tIns="12700" rIns="0" bIns="0" rtlCol="0">
            <a:spAutoFit/>
          </a:bodyPr>
          <a:lstStyle/>
          <a:p>
            <a:pPr marL="12700">
              <a:spcBef>
                <a:spcPts val="100"/>
              </a:spcBef>
            </a:pPr>
            <a:r>
              <a:rPr sz="2400" b="1" spc="-5" dirty="0">
                <a:solidFill>
                  <a:srgbClr val="FFFFFF"/>
                </a:solidFill>
                <a:latin typeface="Arial"/>
                <a:cs typeface="Arial"/>
              </a:rPr>
              <a:t>Kinetics</a:t>
            </a:r>
            <a:endParaRPr sz="2400">
              <a:latin typeface="Arial"/>
              <a:cs typeface="Arial"/>
            </a:endParaRPr>
          </a:p>
        </p:txBody>
      </p:sp>
      <p:sp>
        <p:nvSpPr>
          <p:cNvPr id="7" name="object 7"/>
          <p:cNvSpPr/>
          <p:nvPr/>
        </p:nvSpPr>
        <p:spPr>
          <a:xfrm>
            <a:off x="1631953" y="1819275"/>
            <a:ext cx="2568575" cy="467201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710690" y="1877682"/>
            <a:ext cx="2379980" cy="382156"/>
          </a:xfrm>
          <a:prstGeom prst="rect">
            <a:avLst/>
          </a:prstGeom>
        </p:spPr>
        <p:txBody>
          <a:bodyPr vert="horz" wrap="square" lIns="0" tIns="12700" rIns="0" bIns="0" rtlCol="0">
            <a:spAutoFit/>
          </a:bodyPr>
          <a:lstStyle/>
          <a:p>
            <a:pPr marL="12700">
              <a:spcBef>
                <a:spcPts val="100"/>
              </a:spcBef>
            </a:pPr>
            <a:r>
              <a:rPr sz="2400" b="1" spc="-5" dirty="0">
                <a:solidFill>
                  <a:srgbClr val="FFFFFF"/>
                </a:solidFill>
                <a:latin typeface="Arial"/>
                <a:cs typeface="Arial"/>
              </a:rPr>
              <a:t>Thermodynamic</a:t>
            </a:r>
            <a:endParaRPr sz="2400">
              <a:latin typeface="Arial"/>
              <a:cs typeface="Arial"/>
            </a:endParaRPr>
          </a:p>
        </p:txBody>
      </p:sp>
      <p:sp>
        <p:nvSpPr>
          <p:cNvPr id="9" name="object 9"/>
          <p:cNvSpPr/>
          <p:nvPr/>
        </p:nvSpPr>
        <p:spPr>
          <a:xfrm>
            <a:off x="4678364" y="3586162"/>
            <a:ext cx="695325" cy="462280"/>
          </a:xfrm>
          <a:custGeom>
            <a:avLst/>
            <a:gdLst/>
            <a:ahLst/>
            <a:cxnLst/>
            <a:rect l="l" t="t" r="r" b="b"/>
            <a:pathLst>
              <a:path w="695325" h="462279">
                <a:moveTo>
                  <a:pt x="0" y="230980"/>
                </a:moveTo>
                <a:lnTo>
                  <a:pt x="17724" y="157973"/>
                </a:lnTo>
                <a:lnTo>
                  <a:pt x="38805" y="124831"/>
                </a:lnTo>
                <a:lnTo>
                  <a:pt x="67078" y="94566"/>
                </a:lnTo>
                <a:lnTo>
                  <a:pt x="101828" y="67652"/>
                </a:lnTo>
                <a:lnTo>
                  <a:pt x="142337" y="44565"/>
                </a:lnTo>
                <a:lnTo>
                  <a:pt x="187891" y="25781"/>
                </a:lnTo>
                <a:lnTo>
                  <a:pt x="237774" y="11775"/>
                </a:lnTo>
                <a:lnTo>
                  <a:pt x="291270" y="3023"/>
                </a:lnTo>
                <a:lnTo>
                  <a:pt x="347662" y="0"/>
                </a:lnTo>
                <a:lnTo>
                  <a:pt x="404055" y="3023"/>
                </a:lnTo>
                <a:lnTo>
                  <a:pt x="457551" y="11775"/>
                </a:lnTo>
                <a:lnTo>
                  <a:pt x="507433" y="25781"/>
                </a:lnTo>
                <a:lnTo>
                  <a:pt x="552987" y="44565"/>
                </a:lnTo>
                <a:lnTo>
                  <a:pt x="593497" y="67652"/>
                </a:lnTo>
                <a:lnTo>
                  <a:pt x="628246" y="94566"/>
                </a:lnTo>
                <a:lnTo>
                  <a:pt x="656520" y="124831"/>
                </a:lnTo>
                <a:lnTo>
                  <a:pt x="677601" y="157973"/>
                </a:lnTo>
                <a:lnTo>
                  <a:pt x="695325" y="230980"/>
                </a:lnTo>
                <a:lnTo>
                  <a:pt x="690775" y="268447"/>
                </a:lnTo>
                <a:lnTo>
                  <a:pt x="656520" y="337129"/>
                </a:lnTo>
                <a:lnTo>
                  <a:pt x="628246" y="367394"/>
                </a:lnTo>
                <a:lnTo>
                  <a:pt x="593497" y="394308"/>
                </a:lnTo>
                <a:lnTo>
                  <a:pt x="552987" y="417395"/>
                </a:lnTo>
                <a:lnTo>
                  <a:pt x="507433" y="436179"/>
                </a:lnTo>
                <a:lnTo>
                  <a:pt x="457551" y="450186"/>
                </a:lnTo>
                <a:lnTo>
                  <a:pt x="404055" y="458938"/>
                </a:lnTo>
                <a:lnTo>
                  <a:pt x="347662" y="461961"/>
                </a:lnTo>
                <a:lnTo>
                  <a:pt x="291270" y="458938"/>
                </a:lnTo>
                <a:lnTo>
                  <a:pt x="237774" y="450186"/>
                </a:lnTo>
                <a:lnTo>
                  <a:pt x="187891" y="436179"/>
                </a:lnTo>
                <a:lnTo>
                  <a:pt x="142337" y="417395"/>
                </a:lnTo>
                <a:lnTo>
                  <a:pt x="101828" y="394308"/>
                </a:lnTo>
                <a:lnTo>
                  <a:pt x="67078" y="367394"/>
                </a:lnTo>
                <a:lnTo>
                  <a:pt x="38805" y="337129"/>
                </a:lnTo>
                <a:lnTo>
                  <a:pt x="17724" y="303988"/>
                </a:lnTo>
                <a:lnTo>
                  <a:pt x="0" y="230980"/>
                </a:lnTo>
                <a:close/>
              </a:path>
            </a:pathLst>
          </a:custGeom>
          <a:ln w="25399">
            <a:solidFill>
              <a:srgbClr val="ED8BE5"/>
            </a:solidFill>
          </a:ln>
        </p:spPr>
        <p:txBody>
          <a:bodyPr wrap="square" lIns="0" tIns="0" rIns="0" bIns="0" rtlCol="0"/>
          <a:lstStyle/>
          <a:p>
            <a:endParaRPr/>
          </a:p>
        </p:txBody>
      </p:sp>
      <p:sp>
        <p:nvSpPr>
          <p:cNvPr id="10" name="object 10"/>
          <p:cNvSpPr/>
          <p:nvPr/>
        </p:nvSpPr>
        <p:spPr>
          <a:xfrm>
            <a:off x="7175500" y="4044950"/>
            <a:ext cx="695325" cy="462280"/>
          </a:xfrm>
          <a:custGeom>
            <a:avLst/>
            <a:gdLst/>
            <a:ahLst/>
            <a:cxnLst/>
            <a:rect l="l" t="t" r="r" b="b"/>
            <a:pathLst>
              <a:path w="695325" h="462279">
                <a:moveTo>
                  <a:pt x="0" y="230981"/>
                </a:moveTo>
                <a:lnTo>
                  <a:pt x="17724" y="157973"/>
                </a:lnTo>
                <a:lnTo>
                  <a:pt x="38805" y="124832"/>
                </a:lnTo>
                <a:lnTo>
                  <a:pt x="67078" y="94566"/>
                </a:lnTo>
                <a:lnTo>
                  <a:pt x="101828" y="67652"/>
                </a:lnTo>
                <a:lnTo>
                  <a:pt x="142337" y="44566"/>
                </a:lnTo>
                <a:lnTo>
                  <a:pt x="187891" y="25781"/>
                </a:lnTo>
                <a:lnTo>
                  <a:pt x="237774" y="11775"/>
                </a:lnTo>
                <a:lnTo>
                  <a:pt x="291270" y="3023"/>
                </a:lnTo>
                <a:lnTo>
                  <a:pt x="347663" y="0"/>
                </a:lnTo>
                <a:lnTo>
                  <a:pt x="404055" y="3023"/>
                </a:lnTo>
                <a:lnTo>
                  <a:pt x="457551" y="11775"/>
                </a:lnTo>
                <a:lnTo>
                  <a:pt x="507434" y="25781"/>
                </a:lnTo>
                <a:lnTo>
                  <a:pt x="552988" y="44566"/>
                </a:lnTo>
                <a:lnTo>
                  <a:pt x="593497" y="67652"/>
                </a:lnTo>
                <a:lnTo>
                  <a:pt x="628247" y="94566"/>
                </a:lnTo>
                <a:lnTo>
                  <a:pt x="656520" y="124832"/>
                </a:lnTo>
                <a:lnTo>
                  <a:pt x="677601" y="157973"/>
                </a:lnTo>
                <a:lnTo>
                  <a:pt x="695325" y="230981"/>
                </a:lnTo>
                <a:lnTo>
                  <a:pt x="690775" y="268448"/>
                </a:lnTo>
                <a:lnTo>
                  <a:pt x="656520" y="337131"/>
                </a:lnTo>
                <a:lnTo>
                  <a:pt x="628247" y="367396"/>
                </a:lnTo>
                <a:lnTo>
                  <a:pt x="593497" y="394310"/>
                </a:lnTo>
                <a:lnTo>
                  <a:pt x="552988" y="417397"/>
                </a:lnTo>
                <a:lnTo>
                  <a:pt x="507434" y="436181"/>
                </a:lnTo>
                <a:lnTo>
                  <a:pt x="457551" y="450188"/>
                </a:lnTo>
                <a:lnTo>
                  <a:pt x="404055" y="458940"/>
                </a:lnTo>
                <a:lnTo>
                  <a:pt x="347663" y="461963"/>
                </a:lnTo>
                <a:lnTo>
                  <a:pt x="291270" y="458940"/>
                </a:lnTo>
                <a:lnTo>
                  <a:pt x="237774" y="450188"/>
                </a:lnTo>
                <a:lnTo>
                  <a:pt x="187891" y="436181"/>
                </a:lnTo>
                <a:lnTo>
                  <a:pt x="142337" y="417397"/>
                </a:lnTo>
                <a:lnTo>
                  <a:pt x="101828" y="394310"/>
                </a:lnTo>
                <a:lnTo>
                  <a:pt x="67078" y="367396"/>
                </a:lnTo>
                <a:lnTo>
                  <a:pt x="38805" y="337131"/>
                </a:lnTo>
                <a:lnTo>
                  <a:pt x="17724" y="303990"/>
                </a:lnTo>
                <a:lnTo>
                  <a:pt x="0" y="230981"/>
                </a:lnTo>
                <a:close/>
              </a:path>
            </a:pathLst>
          </a:custGeom>
          <a:ln w="25399">
            <a:solidFill>
              <a:srgbClr val="ED8BE5"/>
            </a:solidFill>
          </a:ln>
        </p:spPr>
        <p:txBody>
          <a:bodyPr wrap="square" lIns="0" tIns="0" rIns="0" bIns="0" rtlCol="0"/>
          <a:lstStyle/>
          <a:p>
            <a:endParaRPr/>
          </a:p>
        </p:txBody>
      </p:sp>
      <p:sp>
        <p:nvSpPr>
          <p:cNvPr id="11" name="object 11"/>
          <p:cNvSpPr txBox="1"/>
          <p:nvPr/>
        </p:nvSpPr>
        <p:spPr>
          <a:xfrm>
            <a:off x="1926589" y="3089593"/>
            <a:ext cx="1893571" cy="950901"/>
          </a:xfrm>
          <a:prstGeom prst="rect">
            <a:avLst/>
          </a:prstGeom>
        </p:spPr>
        <p:txBody>
          <a:bodyPr vert="horz" wrap="square" lIns="0" tIns="108585" rIns="0" bIns="0" rtlCol="0">
            <a:spAutoFit/>
          </a:bodyPr>
          <a:lstStyle/>
          <a:p>
            <a:pPr marL="683260">
              <a:spcBef>
                <a:spcPts val="855"/>
              </a:spcBef>
            </a:pPr>
            <a:r>
              <a:rPr sz="2400" spc="-5" dirty="0">
                <a:latin typeface="Arial"/>
                <a:cs typeface="Arial"/>
              </a:rPr>
              <a:t>[C]</a:t>
            </a:r>
            <a:r>
              <a:rPr sz="2400" spc="-7" baseline="24305" dirty="0">
                <a:latin typeface="Arial"/>
                <a:cs typeface="Arial"/>
              </a:rPr>
              <a:t>vc</a:t>
            </a:r>
            <a:r>
              <a:rPr sz="2400" spc="-5" dirty="0">
                <a:latin typeface="Arial"/>
                <a:cs typeface="Arial"/>
              </a:rPr>
              <a:t>[D]</a:t>
            </a:r>
            <a:r>
              <a:rPr sz="2400" spc="-7" baseline="24305" dirty="0">
                <a:latin typeface="Arial"/>
                <a:cs typeface="Arial"/>
              </a:rPr>
              <a:t>vd</a:t>
            </a:r>
            <a:endParaRPr sz="2400" baseline="24305">
              <a:latin typeface="Arial"/>
              <a:cs typeface="Arial"/>
            </a:endParaRPr>
          </a:p>
          <a:p>
            <a:pPr marL="12700">
              <a:spcBef>
                <a:spcPts val="760"/>
              </a:spcBef>
              <a:tabLst>
                <a:tab pos="660400" algn="l"/>
              </a:tabLst>
            </a:pPr>
            <a:r>
              <a:rPr sz="3600" baseline="39351" dirty="0">
                <a:latin typeface="Arial"/>
                <a:cs typeface="Arial"/>
              </a:rPr>
              <a:t>K =	</a:t>
            </a:r>
            <a:r>
              <a:rPr sz="2400" spc="-5" dirty="0">
                <a:latin typeface="Arial"/>
                <a:cs typeface="Arial"/>
              </a:rPr>
              <a:t>[A]</a:t>
            </a:r>
            <a:r>
              <a:rPr sz="2400" spc="-7" baseline="24305" dirty="0">
                <a:latin typeface="Arial"/>
                <a:cs typeface="Arial"/>
              </a:rPr>
              <a:t>va</a:t>
            </a:r>
            <a:r>
              <a:rPr sz="2400" spc="-5" dirty="0">
                <a:latin typeface="Arial"/>
                <a:cs typeface="Arial"/>
              </a:rPr>
              <a:t>[B]</a:t>
            </a:r>
            <a:r>
              <a:rPr sz="2400" spc="-7" baseline="24305" dirty="0">
                <a:latin typeface="Arial"/>
                <a:cs typeface="Arial"/>
              </a:rPr>
              <a:t>vb</a:t>
            </a:r>
            <a:endParaRPr sz="2400" baseline="24305">
              <a:latin typeface="Arial"/>
              <a:cs typeface="Arial"/>
            </a:endParaRPr>
          </a:p>
        </p:txBody>
      </p:sp>
      <p:sp>
        <p:nvSpPr>
          <p:cNvPr id="12" name="object 12"/>
          <p:cNvSpPr/>
          <p:nvPr/>
        </p:nvSpPr>
        <p:spPr>
          <a:xfrm>
            <a:off x="2519364" y="3629025"/>
            <a:ext cx="1367155" cy="0"/>
          </a:xfrm>
          <a:custGeom>
            <a:avLst/>
            <a:gdLst/>
            <a:ahLst/>
            <a:cxnLst/>
            <a:rect l="l" t="t" r="r" b="b"/>
            <a:pathLst>
              <a:path w="1367155">
                <a:moveTo>
                  <a:pt x="0" y="0"/>
                </a:moveTo>
                <a:lnTo>
                  <a:pt x="1366839" y="0"/>
                </a:lnTo>
              </a:path>
            </a:pathLst>
          </a:custGeom>
          <a:ln w="25399">
            <a:solidFill>
              <a:srgbClr val="000000"/>
            </a:solidFill>
          </a:ln>
        </p:spPr>
        <p:txBody>
          <a:bodyPr wrap="square" lIns="0" tIns="0" rIns="0" bIns="0" rtlCol="0"/>
          <a:lstStyle/>
          <a:p>
            <a:endParaRPr/>
          </a:p>
        </p:txBody>
      </p:sp>
      <p:sp>
        <p:nvSpPr>
          <p:cNvPr id="13" name="object 13"/>
          <p:cNvSpPr/>
          <p:nvPr/>
        </p:nvSpPr>
        <p:spPr>
          <a:xfrm>
            <a:off x="5070722" y="2328862"/>
            <a:ext cx="2378711" cy="1770380"/>
          </a:xfrm>
          <a:custGeom>
            <a:avLst/>
            <a:gdLst/>
            <a:ahLst/>
            <a:cxnLst/>
            <a:rect l="l" t="t" r="r" b="b"/>
            <a:pathLst>
              <a:path w="2378710" h="1770379">
                <a:moveTo>
                  <a:pt x="0" y="1333009"/>
                </a:moveTo>
                <a:lnTo>
                  <a:pt x="121196" y="1090609"/>
                </a:lnTo>
                <a:lnTo>
                  <a:pt x="253753" y="834230"/>
                </a:lnTo>
                <a:lnTo>
                  <a:pt x="320428" y="711993"/>
                </a:lnTo>
                <a:lnTo>
                  <a:pt x="387896" y="596105"/>
                </a:lnTo>
                <a:lnTo>
                  <a:pt x="455365" y="487361"/>
                </a:lnTo>
                <a:lnTo>
                  <a:pt x="523628" y="386555"/>
                </a:lnTo>
                <a:lnTo>
                  <a:pt x="591890" y="294480"/>
                </a:lnTo>
                <a:lnTo>
                  <a:pt x="660946" y="212724"/>
                </a:lnTo>
                <a:lnTo>
                  <a:pt x="731590" y="142874"/>
                </a:lnTo>
                <a:lnTo>
                  <a:pt x="802234" y="84931"/>
                </a:lnTo>
                <a:lnTo>
                  <a:pt x="873670" y="41275"/>
                </a:lnTo>
                <a:lnTo>
                  <a:pt x="945902" y="12700"/>
                </a:lnTo>
                <a:lnTo>
                  <a:pt x="1019719" y="0"/>
                </a:lnTo>
                <a:lnTo>
                  <a:pt x="1094329" y="4762"/>
                </a:lnTo>
                <a:lnTo>
                  <a:pt x="1133229" y="16668"/>
                </a:lnTo>
                <a:lnTo>
                  <a:pt x="1174499" y="36512"/>
                </a:lnTo>
                <a:lnTo>
                  <a:pt x="1218949" y="65881"/>
                </a:lnTo>
                <a:lnTo>
                  <a:pt x="1264989" y="102393"/>
                </a:lnTo>
                <a:lnTo>
                  <a:pt x="1312609" y="146049"/>
                </a:lnTo>
                <a:lnTo>
                  <a:pt x="1362619" y="196849"/>
                </a:lnTo>
                <a:lnTo>
                  <a:pt x="1413419" y="253205"/>
                </a:lnTo>
                <a:lnTo>
                  <a:pt x="1465809" y="315118"/>
                </a:lnTo>
                <a:lnTo>
                  <a:pt x="1572169" y="451643"/>
                </a:lnTo>
                <a:lnTo>
                  <a:pt x="1680119" y="602455"/>
                </a:lnTo>
                <a:lnTo>
                  <a:pt x="1788069" y="761999"/>
                </a:lnTo>
                <a:lnTo>
                  <a:pt x="1892049" y="926305"/>
                </a:lnTo>
                <a:lnTo>
                  <a:pt x="1992859" y="1089019"/>
                </a:lnTo>
                <a:lnTo>
                  <a:pt x="2085729" y="1246189"/>
                </a:lnTo>
                <a:lnTo>
                  <a:pt x="2170659" y="1392239"/>
                </a:lnTo>
                <a:lnTo>
                  <a:pt x="2208758" y="1459708"/>
                </a:lnTo>
                <a:lnTo>
                  <a:pt x="2244478" y="1523208"/>
                </a:lnTo>
                <a:lnTo>
                  <a:pt x="2276228" y="1581148"/>
                </a:lnTo>
                <a:lnTo>
                  <a:pt x="2304798" y="1633538"/>
                </a:lnTo>
                <a:lnTo>
                  <a:pt x="2330198" y="1679578"/>
                </a:lnTo>
                <a:lnTo>
                  <a:pt x="2350838" y="1718468"/>
                </a:lnTo>
                <a:lnTo>
                  <a:pt x="2368298" y="1750218"/>
                </a:lnTo>
                <a:lnTo>
                  <a:pt x="2378658" y="1769828"/>
                </a:lnTo>
              </a:path>
            </a:pathLst>
          </a:custGeom>
          <a:ln w="25399">
            <a:solidFill>
              <a:srgbClr val="83CAD0"/>
            </a:solidFill>
          </a:ln>
        </p:spPr>
        <p:txBody>
          <a:bodyPr wrap="square" lIns="0" tIns="0" rIns="0" bIns="0" rtlCol="0"/>
          <a:lstStyle/>
          <a:p>
            <a:endParaRPr/>
          </a:p>
        </p:txBody>
      </p:sp>
      <p:sp>
        <p:nvSpPr>
          <p:cNvPr id="14" name="object 14"/>
          <p:cNvSpPr/>
          <p:nvPr/>
        </p:nvSpPr>
        <p:spPr>
          <a:xfrm>
            <a:off x="5059363" y="3599398"/>
            <a:ext cx="68580" cy="85725"/>
          </a:xfrm>
          <a:custGeom>
            <a:avLst/>
            <a:gdLst/>
            <a:ahLst/>
            <a:cxnLst/>
            <a:rect l="l" t="t" r="r" b="b"/>
            <a:pathLst>
              <a:path w="68579" h="85725">
                <a:moveTo>
                  <a:pt x="0" y="0"/>
                </a:moveTo>
                <a:lnTo>
                  <a:pt x="0" y="85191"/>
                </a:lnTo>
                <a:lnTo>
                  <a:pt x="68160" y="34074"/>
                </a:lnTo>
                <a:lnTo>
                  <a:pt x="0" y="0"/>
                </a:lnTo>
                <a:close/>
              </a:path>
            </a:pathLst>
          </a:custGeom>
          <a:solidFill>
            <a:srgbClr val="83CAD0"/>
          </a:solidFill>
        </p:spPr>
        <p:txBody>
          <a:bodyPr wrap="square" lIns="0" tIns="0" rIns="0" bIns="0" rtlCol="0"/>
          <a:lstStyle/>
          <a:p>
            <a:endParaRPr/>
          </a:p>
        </p:txBody>
      </p:sp>
      <p:sp>
        <p:nvSpPr>
          <p:cNvPr id="15" name="object 15"/>
          <p:cNvSpPr/>
          <p:nvPr/>
        </p:nvSpPr>
        <p:spPr>
          <a:xfrm>
            <a:off x="7391971" y="4035985"/>
            <a:ext cx="69851" cy="85725"/>
          </a:xfrm>
          <a:custGeom>
            <a:avLst/>
            <a:gdLst/>
            <a:ahLst/>
            <a:cxnLst/>
            <a:rect l="l" t="t" r="r" b="b"/>
            <a:pathLst>
              <a:path w="69850" h="85725">
                <a:moveTo>
                  <a:pt x="67373" y="0"/>
                </a:moveTo>
                <a:lnTo>
                  <a:pt x="0" y="35585"/>
                </a:lnTo>
                <a:lnTo>
                  <a:pt x="69278" y="85166"/>
                </a:lnTo>
                <a:lnTo>
                  <a:pt x="67373" y="0"/>
                </a:lnTo>
                <a:close/>
              </a:path>
            </a:pathLst>
          </a:custGeom>
          <a:solidFill>
            <a:srgbClr val="83CAD0"/>
          </a:solidFill>
        </p:spPr>
        <p:txBody>
          <a:bodyPr wrap="square" lIns="0" tIns="0" rIns="0" bIns="0" rtlCol="0"/>
          <a:lstStyle/>
          <a:p>
            <a:endParaRPr/>
          </a:p>
        </p:txBody>
      </p:sp>
      <p:sp>
        <p:nvSpPr>
          <p:cNvPr id="16" name="object 16"/>
          <p:cNvSpPr txBox="1"/>
          <p:nvPr/>
        </p:nvSpPr>
        <p:spPr>
          <a:xfrm>
            <a:off x="8287705" y="2952432"/>
            <a:ext cx="2038985" cy="382156"/>
          </a:xfrm>
          <a:prstGeom prst="rect">
            <a:avLst/>
          </a:prstGeom>
        </p:spPr>
        <p:txBody>
          <a:bodyPr vert="horz" wrap="square" lIns="0" tIns="12700" rIns="0" bIns="0" rtlCol="0">
            <a:spAutoFit/>
          </a:bodyPr>
          <a:lstStyle/>
          <a:p>
            <a:pPr marL="12700">
              <a:spcBef>
                <a:spcPts val="100"/>
              </a:spcBef>
            </a:pPr>
            <a:r>
              <a:rPr sz="2400" dirty="0">
                <a:latin typeface="Arial"/>
                <a:cs typeface="Arial"/>
              </a:rPr>
              <a:t>r</a:t>
            </a:r>
            <a:r>
              <a:rPr sz="2400" baseline="-20833" dirty="0">
                <a:latin typeface="Arial"/>
                <a:cs typeface="Arial"/>
              </a:rPr>
              <a:t>+ </a:t>
            </a:r>
            <a:r>
              <a:rPr sz="2400" dirty="0">
                <a:latin typeface="Arial"/>
                <a:cs typeface="Arial"/>
              </a:rPr>
              <a:t>=</a:t>
            </a:r>
            <a:r>
              <a:rPr sz="2400" spc="-45" dirty="0">
                <a:latin typeface="Arial"/>
                <a:cs typeface="Arial"/>
              </a:rPr>
              <a:t> </a:t>
            </a:r>
            <a:r>
              <a:rPr sz="2400" spc="-5" dirty="0">
                <a:latin typeface="Arial"/>
                <a:cs typeface="Arial"/>
              </a:rPr>
              <a:t>k</a:t>
            </a:r>
            <a:r>
              <a:rPr sz="2400" spc="-7" baseline="-20833" dirty="0">
                <a:latin typeface="Arial"/>
                <a:cs typeface="Arial"/>
              </a:rPr>
              <a:t>+</a:t>
            </a:r>
            <a:r>
              <a:rPr sz="2400" spc="-5" dirty="0">
                <a:latin typeface="Arial"/>
                <a:cs typeface="Arial"/>
              </a:rPr>
              <a:t>[A]</a:t>
            </a:r>
            <a:r>
              <a:rPr sz="2400" spc="-7" baseline="24305" dirty="0">
                <a:latin typeface="Arial"/>
                <a:cs typeface="Arial"/>
              </a:rPr>
              <a:t>va</a:t>
            </a:r>
            <a:r>
              <a:rPr sz="2400" spc="-5" dirty="0">
                <a:latin typeface="Arial"/>
                <a:cs typeface="Arial"/>
              </a:rPr>
              <a:t>[B]</a:t>
            </a:r>
            <a:r>
              <a:rPr sz="2400" spc="-7" baseline="24305" dirty="0">
                <a:latin typeface="Arial"/>
                <a:cs typeface="Arial"/>
              </a:rPr>
              <a:t>vb</a:t>
            </a:r>
            <a:endParaRPr sz="2400" baseline="24305">
              <a:latin typeface="Arial"/>
              <a:cs typeface="Arial"/>
            </a:endParaRPr>
          </a:p>
        </p:txBody>
      </p:sp>
      <p:sp>
        <p:nvSpPr>
          <p:cNvPr id="17" name="object 17"/>
          <p:cNvSpPr txBox="1"/>
          <p:nvPr/>
        </p:nvSpPr>
        <p:spPr>
          <a:xfrm>
            <a:off x="8355827" y="3619169"/>
            <a:ext cx="1958975" cy="382156"/>
          </a:xfrm>
          <a:prstGeom prst="rect">
            <a:avLst/>
          </a:prstGeom>
        </p:spPr>
        <p:txBody>
          <a:bodyPr vert="horz" wrap="square" lIns="0" tIns="12700" rIns="0" bIns="0" rtlCol="0">
            <a:spAutoFit/>
          </a:bodyPr>
          <a:lstStyle/>
          <a:p>
            <a:pPr marL="12700">
              <a:spcBef>
                <a:spcPts val="100"/>
              </a:spcBef>
            </a:pPr>
            <a:r>
              <a:rPr sz="2400" dirty="0">
                <a:latin typeface="Arial"/>
                <a:cs typeface="Arial"/>
              </a:rPr>
              <a:t>r</a:t>
            </a:r>
            <a:r>
              <a:rPr sz="2400" baseline="-20833" dirty="0">
                <a:latin typeface="Arial"/>
                <a:cs typeface="Arial"/>
              </a:rPr>
              <a:t>- </a:t>
            </a:r>
            <a:r>
              <a:rPr sz="2400" dirty="0">
                <a:latin typeface="Arial"/>
                <a:cs typeface="Arial"/>
              </a:rPr>
              <a:t>=</a:t>
            </a:r>
            <a:r>
              <a:rPr sz="2400" spc="-55" dirty="0">
                <a:latin typeface="Arial"/>
                <a:cs typeface="Arial"/>
              </a:rPr>
              <a:t> </a:t>
            </a:r>
            <a:r>
              <a:rPr sz="2400" spc="-5" dirty="0">
                <a:latin typeface="Arial"/>
                <a:cs typeface="Arial"/>
              </a:rPr>
              <a:t>k</a:t>
            </a:r>
            <a:r>
              <a:rPr sz="2400" spc="-7" baseline="-20833" dirty="0">
                <a:latin typeface="Arial"/>
                <a:cs typeface="Arial"/>
              </a:rPr>
              <a:t>-</a:t>
            </a:r>
            <a:r>
              <a:rPr sz="2400" spc="-5" dirty="0">
                <a:latin typeface="Arial"/>
                <a:cs typeface="Arial"/>
              </a:rPr>
              <a:t>[C]</a:t>
            </a:r>
            <a:r>
              <a:rPr sz="2400" spc="-7" baseline="24305" dirty="0">
                <a:latin typeface="Arial"/>
                <a:cs typeface="Arial"/>
              </a:rPr>
              <a:t>vc</a:t>
            </a:r>
            <a:r>
              <a:rPr sz="2400" spc="-5" dirty="0">
                <a:latin typeface="Arial"/>
                <a:cs typeface="Arial"/>
              </a:rPr>
              <a:t>[D]</a:t>
            </a:r>
            <a:r>
              <a:rPr sz="2400" spc="-7" baseline="24305" dirty="0">
                <a:latin typeface="Arial"/>
                <a:cs typeface="Arial"/>
              </a:rPr>
              <a:t>vd</a:t>
            </a:r>
            <a:endParaRPr sz="2400" baseline="24305">
              <a:latin typeface="Arial"/>
              <a:cs typeface="Arial"/>
            </a:endParaRPr>
          </a:p>
        </p:txBody>
      </p:sp>
      <p:sp>
        <p:nvSpPr>
          <p:cNvPr id="18" name="object 18"/>
          <p:cNvSpPr txBox="1"/>
          <p:nvPr/>
        </p:nvSpPr>
        <p:spPr>
          <a:xfrm>
            <a:off x="4757105" y="5274945"/>
            <a:ext cx="1222375" cy="382156"/>
          </a:xfrm>
          <a:prstGeom prst="rect">
            <a:avLst/>
          </a:prstGeom>
        </p:spPr>
        <p:txBody>
          <a:bodyPr vert="horz" wrap="square" lIns="0" tIns="12700" rIns="0" bIns="0" rtlCol="0">
            <a:spAutoFit/>
          </a:bodyPr>
          <a:lstStyle/>
          <a:p>
            <a:pPr marL="12700">
              <a:spcBef>
                <a:spcPts val="100"/>
              </a:spcBef>
            </a:pPr>
            <a:r>
              <a:rPr sz="2400" spc="-5" dirty="0">
                <a:latin typeface="Arial"/>
                <a:cs typeface="Arial"/>
              </a:rPr>
              <a:t>[C]</a:t>
            </a:r>
            <a:r>
              <a:rPr sz="2400" spc="-7" baseline="24305" dirty="0">
                <a:latin typeface="Arial"/>
                <a:cs typeface="Arial"/>
              </a:rPr>
              <a:t>vc</a:t>
            </a:r>
            <a:r>
              <a:rPr sz="2400" spc="-5" dirty="0">
                <a:latin typeface="Arial"/>
                <a:cs typeface="Arial"/>
              </a:rPr>
              <a:t>[D]</a:t>
            </a:r>
            <a:r>
              <a:rPr sz="2400" spc="-7" baseline="24305" dirty="0">
                <a:latin typeface="Arial"/>
                <a:cs typeface="Arial"/>
              </a:rPr>
              <a:t>vd</a:t>
            </a:r>
            <a:endParaRPr sz="2400" baseline="24305">
              <a:latin typeface="Arial"/>
              <a:cs typeface="Arial"/>
            </a:endParaRPr>
          </a:p>
        </p:txBody>
      </p:sp>
      <p:sp>
        <p:nvSpPr>
          <p:cNvPr id="19" name="object 19"/>
          <p:cNvSpPr txBox="1"/>
          <p:nvPr/>
        </p:nvSpPr>
        <p:spPr>
          <a:xfrm>
            <a:off x="4158613" y="5505134"/>
            <a:ext cx="1847851" cy="628377"/>
          </a:xfrm>
          <a:prstGeom prst="rect">
            <a:avLst/>
          </a:prstGeom>
        </p:spPr>
        <p:txBody>
          <a:bodyPr vert="horz" wrap="square" lIns="0" tIns="12700" rIns="0" bIns="0" rtlCol="0">
            <a:spAutoFit/>
          </a:bodyPr>
          <a:lstStyle/>
          <a:p>
            <a:pPr marL="12700">
              <a:lnSpc>
                <a:spcPts val="2355"/>
              </a:lnSpc>
              <a:spcBef>
                <a:spcPts val="100"/>
              </a:spcBef>
            </a:pPr>
            <a:r>
              <a:rPr sz="2400" dirty="0">
                <a:latin typeface="Arial"/>
                <a:cs typeface="Arial"/>
              </a:rPr>
              <a:t>K</a:t>
            </a:r>
            <a:r>
              <a:rPr sz="2400" spc="-10" dirty="0">
                <a:latin typeface="Arial"/>
                <a:cs typeface="Arial"/>
              </a:rPr>
              <a:t> </a:t>
            </a:r>
            <a:r>
              <a:rPr sz="2400" dirty="0">
                <a:latin typeface="Arial"/>
                <a:cs typeface="Arial"/>
              </a:rPr>
              <a:t>=</a:t>
            </a:r>
          </a:p>
          <a:p>
            <a:pPr marL="659765">
              <a:lnSpc>
                <a:spcPts val="2350"/>
              </a:lnSpc>
            </a:pPr>
            <a:r>
              <a:rPr sz="2400" spc="-5" dirty="0">
                <a:latin typeface="Arial"/>
                <a:cs typeface="Arial"/>
              </a:rPr>
              <a:t>[A]</a:t>
            </a:r>
            <a:r>
              <a:rPr sz="2400" spc="-7" baseline="24305" dirty="0">
                <a:latin typeface="Arial"/>
                <a:cs typeface="Arial"/>
              </a:rPr>
              <a:t>va</a:t>
            </a:r>
            <a:r>
              <a:rPr sz="2400" spc="-5" dirty="0">
                <a:latin typeface="Arial"/>
                <a:cs typeface="Arial"/>
              </a:rPr>
              <a:t>[B]</a:t>
            </a:r>
            <a:r>
              <a:rPr sz="2400" spc="-7" baseline="24305" dirty="0">
                <a:latin typeface="Arial"/>
                <a:cs typeface="Arial"/>
              </a:rPr>
              <a:t>vb</a:t>
            </a:r>
            <a:endParaRPr sz="2400" baseline="24305" dirty="0">
              <a:latin typeface="Arial"/>
              <a:cs typeface="Arial"/>
            </a:endParaRPr>
          </a:p>
        </p:txBody>
      </p:sp>
      <p:sp>
        <p:nvSpPr>
          <p:cNvPr id="20" name="object 20"/>
          <p:cNvSpPr/>
          <p:nvPr/>
        </p:nvSpPr>
        <p:spPr>
          <a:xfrm>
            <a:off x="4678364" y="5718175"/>
            <a:ext cx="1367155" cy="0"/>
          </a:xfrm>
          <a:custGeom>
            <a:avLst/>
            <a:gdLst/>
            <a:ahLst/>
            <a:cxnLst/>
            <a:rect l="l" t="t" r="r" b="b"/>
            <a:pathLst>
              <a:path w="1367154">
                <a:moveTo>
                  <a:pt x="0" y="0"/>
                </a:moveTo>
                <a:lnTo>
                  <a:pt x="1366839" y="0"/>
                </a:lnTo>
              </a:path>
            </a:pathLst>
          </a:custGeom>
          <a:ln w="25399">
            <a:solidFill>
              <a:srgbClr val="000000"/>
            </a:solidFill>
          </a:ln>
        </p:spPr>
        <p:txBody>
          <a:bodyPr wrap="square" lIns="0" tIns="0" rIns="0" bIns="0" rtlCol="0"/>
          <a:lstStyle/>
          <a:p>
            <a:endParaRPr/>
          </a:p>
        </p:txBody>
      </p:sp>
      <p:sp>
        <p:nvSpPr>
          <p:cNvPr id="21" name="object 21"/>
          <p:cNvSpPr txBox="1"/>
          <p:nvPr/>
        </p:nvSpPr>
        <p:spPr>
          <a:xfrm>
            <a:off x="6617806" y="5287646"/>
            <a:ext cx="296545" cy="382156"/>
          </a:xfrm>
          <a:prstGeom prst="rect">
            <a:avLst/>
          </a:prstGeom>
        </p:spPr>
        <p:txBody>
          <a:bodyPr vert="horz" wrap="square" lIns="0" tIns="12700" rIns="0" bIns="0" rtlCol="0">
            <a:spAutoFit/>
          </a:bodyPr>
          <a:lstStyle/>
          <a:p>
            <a:pPr marL="12700">
              <a:spcBef>
                <a:spcPts val="100"/>
              </a:spcBef>
            </a:pPr>
            <a:r>
              <a:rPr sz="2400" dirty="0">
                <a:latin typeface="Arial"/>
                <a:cs typeface="Arial"/>
              </a:rPr>
              <a:t>k</a:t>
            </a:r>
            <a:r>
              <a:rPr sz="2400" baseline="-20833" dirty="0">
                <a:latin typeface="Arial"/>
                <a:cs typeface="Arial"/>
              </a:rPr>
              <a:t>+</a:t>
            </a:r>
            <a:endParaRPr sz="2400" baseline="-20833">
              <a:latin typeface="Arial"/>
              <a:cs typeface="Arial"/>
            </a:endParaRPr>
          </a:p>
        </p:txBody>
      </p:sp>
      <p:sp>
        <p:nvSpPr>
          <p:cNvPr id="22" name="object 22"/>
          <p:cNvSpPr txBox="1"/>
          <p:nvPr/>
        </p:nvSpPr>
        <p:spPr>
          <a:xfrm>
            <a:off x="6617804" y="5736986"/>
            <a:ext cx="177800" cy="391160"/>
          </a:xfrm>
          <a:prstGeom prst="rect">
            <a:avLst/>
          </a:prstGeom>
        </p:spPr>
        <p:txBody>
          <a:bodyPr vert="horz" wrap="square" lIns="0" tIns="12700" rIns="0" bIns="0" rtlCol="0">
            <a:spAutoFit/>
          </a:bodyPr>
          <a:lstStyle/>
          <a:p>
            <a:pPr marL="12700">
              <a:spcBef>
                <a:spcPts val="100"/>
              </a:spcBef>
            </a:pPr>
            <a:r>
              <a:rPr sz="2400" dirty="0">
                <a:latin typeface="Arial"/>
                <a:cs typeface="Arial"/>
              </a:rPr>
              <a:t>k</a:t>
            </a:r>
            <a:endParaRPr sz="2400">
              <a:latin typeface="Arial"/>
              <a:cs typeface="Arial"/>
            </a:endParaRPr>
          </a:p>
        </p:txBody>
      </p:sp>
      <p:sp>
        <p:nvSpPr>
          <p:cNvPr id="23" name="object 23"/>
          <p:cNvSpPr txBox="1"/>
          <p:nvPr/>
        </p:nvSpPr>
        <p:spPr>
          <a:xfrm>
            <a:off x="6770206" y="5914786"/>
            <a:ext cx="93345" cy="269240"/>
          </a:xfrm>
          <a:prstGeom prst="rect">
            <a:avLst/>
          </a:prstGeom>
        </p:spPr>
        <p:txBody>
          <a:bodyPr vert="horz" wrap="square" lIns="0" tIns="12700" rIns="0" bIns="0" rtlCol="0">
            <a:spAutoFit/>
          </a:bodyPr>
          <a:lstStyle/>
          <a:p>
            <a:pPr marL="12700">
              <a:spcBef>
                <a:spcPts val="100"/>
              </a:spcBef>
            </a:pPr>
            <a:r>
              <a:rPr sz="1600" dirty="0">
                <a:latin typeface="Arial"/>
                <a:cs typeface="Arial"/>
              </a:rPr>
              <a:t>-</a:t>
            </a:r>
            <a:endParaRPr sz="1600">
              <a:latin typeface="Arial"/>
              <a:cs typeface="Arial"/>
            </a:endParaRPr>
          </a:p>
        </p:txBody>
      </p:sp>
      <p:sp>
        <p:nvSpPr>
          <p:cNvPr id="24" name="object 24"/>
          <p:cNvSpPr/>
          <p:nvPr/>
        </p:nvSpPr>
        <p:spPr>
          <a:xfrm>
            <a:off x="6470652" y="5718175"/>
            <a:ext cx="517525" cy="0"/>
          </a:xfrm>
          <a:custGeom>
            <a:avLst/>
            <a:gdLst/>
            <a:ahLst/>
            <a:cxnLst/>
            <a:rect l="l" t="t" r="r" b="b"/>
            <a:pathLst>
              <a:path w="517525">
                <a:moveTo>
                  <a:pt x="0" y="0"/>
                </a:moveTo>
                <a:lnTo>
                  <a:pt x="517524" y="0"/>
                </a:lnTo>
              </a:path>
            </a:pathLst>
          </a:custGeom>
          <a:ln w="25399">
            <a:solidFill>
              <a:srgbClr val="000000"/>
            </a:solidFill>
          </a:ln>
        </p:spPr>
        <p:txBody>
          <a:bodyPr wrap="square" lIns="0" tIns="0" rIns="0" bIns="0" rtlCol="0"/>
          <a:lstStyle/>
          <a:p>
            <a:endParaRPr/>
          </a:p>
        </p:txBody>
      </p:sp>
      <p:sp>
        <p:nvSpPr>
          <p:cNvPr id="25" name="object 25"/>
          <p:cNvSpPr txBox="1"/>
          <p:nvPr/>
        </p:nvSpPr>
        <p:spPr>
          <a:xfrm>
            <a:off x="6177917" y="5520855"/>
            <a:ext cx="203835" cy="391160"/>
          </a:xfrm>
          <a:prstGeom prst="rect">
            <a:avLst/>
          </a:prstGeom>
        </p:spPr>
        <p:txBody>
          <a:bodyPr vert="horz" wrap="square" lIns="0" tIns="12700" rIns="0" bIns="0" rtlCol="0">
            <a:spAutoFit/>
          </a:bodyPr>
          <a:lstStyle/>
          <a:p>
            <a:pPr marL="12700">
              <a:spcBef>
                <a:spcPts val="100"/>
              </a:spcBef>
            </a:pPr>
            <a:r>
              <a:rPr sz="2400" dirty="0">
                <a:latin typeface="Arial"/>
                <a:cs typeface="Arial"/>
              </a:rPr>
              <a:t>=</a:t>
            </a:r>
            <a:endParaRPr sz="2400">
              <a:latin typeface="Arial"/>
              <a:cs typeface="Arial"/>
            </a:endParaRPr>
          </a:p>
        </p:txBody>
      </p:sp>
      <p:sp>
        <p:nvSpPr>
          <p:cNvPr id="27" name="object 27"/>
          <p:cNvSpPr txBox="1"/>
          <p:nvPr/>
        </p:nvSpPr>
        <p:spPr>
          <a:xfrm>
            <a:off x="10410192" y="6571361"/>
            <a:ext cx="178435" cy="269304"/>
          </a:xfrm>
          <a:prstGeom prst="rect">
            <a:avLst/>
          </a:prstGeom>
        </p:spPr>
        <p:txBody>
          <a:bodyPr vert="horz" wrap="square" lIns="0" tIns="0" rIns="0" bIns="0" rtlCol="0">
            <a:spAutoFit/>
          </a:bodyPr>
          <a:lstStyle/>
          <a:p>
            <a:pPr marL="25400">
              <a:lnSpc>
                <a:spcPts val="2090"/>
              </a:lnSpc>
            </a:pPr>
            <a:r>
              <a:rPr dirty="0">
                <a:latin typeface="Arial"/>
                <a:cs typeface="Arial"/>
              </a:rPr>
              <a:t>2</a:t>
            </a:r>
            <a:endParaRPr>
              <a:latin typeface="Arial"/>
              <a:cs typeface="Arial"/>
            </a:endParaRPr>
          </a:p>
        </p:txBody>
      </p:sp>
      <p:sp>
        <p:nvSpPr>
          <p:cNvPr id="26" name="object 26"/>
          <p:cNvSpPr txBox="1"/>
          <p:nvPr/>
        </p:nvSpPr>
        <p:spPr>
          <a:xfrm>
            <a:off x="7105016" y="5505132"/>
            <a:ext cx="1101725" cy="382156"/>
          </a:xfrm>
          <a:prstGeom prst="rect">
            <a:avLst/>
          </a:prstGeom>
        </p:spPr>
        <p:txBody>
          <a:bodyPr vert="horz" wrap="square" lIns="0" tIns="12700" rIns="0" bIns="0" rtlCol="0">
            <a:spAutoFit/>
          </a:bodyPr>
          <a:lstStyle/>
          <a:p>
            <a:pPr marL="12700">
              <a:spcBef>
                <a:spcPts val="100"/>
              </a:spcBef>
            </a:pPr>
            <a:r>
              <a:rPr sz="2400" dirty="0">
                <a:latin typeface="Arial"/>
                <a:cs typeface="Arial"/>
              </a:rPr>
              <a:t>=</a:t>
            </a:r>
            <a:r>
              <a:rPr sz="2400" spc="-65" dirty="0">
                <a:latin typeface="Arial"/>
                <a:cs typeface="Arial"/>
              </a:rPr>
              <a:t> </a:t>
            </a:r>
            <a:r>
              <a:rPr sz="2400" spc="-5" dirty="0">
                <a:latin typeface="Arial"/>
                <a:cs typeface="Arial"/>
              </a:rPr>
              <a:t>const.</a:t>
            </a:r>
            <a:endParaRPr sz="2400">
              <a:latin typeface="Arial"/>
              <a:cs typeface="Arial"/>
            </a:endParaRPr>
          </a:p>
        </p:txBody>
      </p:sp>
    </p:spTree>
    <p:extLst>
      <p:ext uri="{BB962C8B-B14F-4D97-AF65-F5344CB8AC3E}">
        <p14:creationId xmlns:p14="http://schemas.microsoft.com/office/powerpoint/2010/main" val="412257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4799" y="19524"/>
            <a:ext cx="4227715" cy="689932"/>
          </a:xfrm>
          <a:prstGeom prst="rect">
            <a:avLst/>
          </a:prstGeom>
        </p:spPr>
        <p:txBody>
          <a:bodyPr vert="horz" wrap="square" lIns="0" tIns="12700" rIns="0" bIns="0" rtlCol="0" anchor="ctr">
            <a:spAutoFit/>
          </a:bodyPr>
          <a:lstStyle/>
          <a:p>
            <a:pPr marL="12700">
              <a:lnSpc>
                <a:spcPct val="100000"/>
              </a:lnSpc>
              <a:spcBef>
                <a:spcPts val="100"/>
              </a:spcBef>
            </a:pPr>
            <a:r>
              <a:rPr dirty="0"/>
              <a:t>1. </a:t>
            </a:r>
            <a:r>
              <a:rPr spc="-5" dirty="0"/>
              <a:t>Order</a:t>
            </a:r>
            <a:r>
              <a:rPr lang="en-GB" spc="-60" dirty="0"/>
              <a:t> </a:t>
            </a:r>
            <a:r>
              <a:rPr spc="-5" dirty="0"/>
              <a:t>Reaction</a:t>
            </a:r>
          </a:p>
        </p:txBody>
      </p:sp>
      <p:sp>
        <p:nvSpPr>
          <p:cNvPr id="3" name="object 3"/>
          <p:cNvSpPr txBox="1"/>
          <p:nvPr/>
        </p:nvSpPr>
        <p:spPr>
          <a:xfrm>
            <a:off x="2071054" y="1229995"/>
            <a:ext cx="2023745" cy="382156"/>
          </a:xfrm>
          <a:prstGeom prst="rect">
            <a:avLst/>
          </a:prstGeom>
        </p:spPr>
        <p:txBody>
          <a:bodyPr vert="horz" wrap="square" lIns="0" tIns="12700" rIns="0" bIns="0" rtlCol="0">
            <a:spAutoFit/>
          </a:bodyPr>
          <a:lstStyle/>
          <a:p>
            <a:pPr marL="12700">
              <a:spcBef>
                <a:spcPts val="100"/>
              </a:spcBef>
            </a:pPr>
            <a:r>
              <a:rPr sz="2400" b="1" dirty="0">
                <a:latin typeface="Arial"/>
                <a:cs typeface="Arial"/>
              </a:rPr>
              <a:t>A</a:t>
            </a:r>
            <a:r>
              <a:rPr sz="2400" b="1" spc="-120" dirty="0">
                <a:latin typeface="Arial"/>
                <a:cs typeface="Arial"/>
              </a:rPr>
              <a:t> </a:t>
            </a:r>
            <a:r>
              <a:rPr sz="2400" spc="-1180" dirty="0">
                <a:latin typeface="Wingdings"/>
                <a:cs typeface="Wingdings"/>
              </a:rPr>
              <a:t></a:t>
            </a:r>
            <a:r>
              <a:rPr sz="2400" spc="35" dirty="0">
                <a:latin typeface="Times New Roman"/>
                <a:cs typeface="Times New Roman"/>
              </a:rPr>
              <a:t> </a:t>
            </a:r>
            <a:r>
              <a:rPr sz="2400" b="1" spc="-5" dirty="0">
                <a:latin typeface="Arial"/>
                <a:cs typeface="Arial"/>
              </a:rPr>
              <a:t>Products</a:t>
            </a:r>
            <a:endParaRPr sz="2400">
              <a:latin typeface="Arial"/>
              <a:cs typeface="Arial"/>
            </a:endParaRPr>
          </a:p>
        </p:txBody>
      </p:sp>
      <p:sp>
        <p:nvSpPr>
          <p:cNvPr id="4" name="object 4"/>
          <p:cNvSpPr/>
          <p:nvPr/>
        </p:nvSpPr>
        <p:spPr>
          <a:xfrm>
            <a:off x="2042842" y="1772818"/>
            <a:ext cx="1613839" cy="6203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81527" y="2526493"/>
            <a:ext cx="2004839" cy="8188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70147" y="3517049"/>
            <a:ext cx="2154763" cy="36932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622801" y="1858963"/>
            <a:ext cx="1760931" cy="36970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120681" y="2341755"/>
            <a:ext cx="1489671" cy="36969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810127" y="2962278"/>
            <a:ext cx="1768475" cy="73489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810125" y="3886339"/>
            <a:ext cx="1754568" cy="406260"/>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2059942" y="4901883"/>
            <a:ext cx="1945005" cy="320601"/>
          </a:xfrm>
          <a:prstGeom prst="rect">
            <a:avLst/>
          </a:prstGeom>
        </p:spPr>
        <p:txBody>
          <a:bodyPr vert="horz" wrap="square" lIns="0" tIns="12700" rIns="0" bIns="0" rtlCol="0">
            <a:spAutoFit/>
          </a:bodyPr>
          <a:lstStyle/>
          <a:p>
            <a:pPr marL="12700">
              <a:spcBef>
                <a:spcPts val="100"/>
              </a:spcBef>
            </a:pPr>
            <a:r>
              <a:rPr sz="2000" b="1" spc="-5" dirty="0">
                <a:latin typeface="Arial"/>
                <a:cs typeface="Arial"/>
              </a:rPr>
              <a:t>half live time:</a:t>
            </a:r>
            <a:r>
              <a:rPr sz="2000" b="1" spc="-50" dirty="0">
                <a:latin typeface="Arial"/>
                <a:cs typeface="Arial"/>
              </a:rPr>
              <a:t> </a:t>
            </a:r>
            <a:r>
              <a:rPr sz="2000" b="1" spc="10" dirty="0">
                <a:latin typeface="Arial"/>
                <a:cs typeface="Arial"/>
              </a:rPr>
              <a:t>t</a:t>
            </a:r>
            <a:r>
              <a:rPr sz="1950" b="1" spc="15" baseline="-21367" dirty="0">
                <a:latin typeface="Arial"/>
                <a:cs typeface="Arial"/>
              </a:rPr>
              <a:t>½</a:t>
            </a:r>
            <a:endParaRPr sz="1950" baseline="-21367">
              <a:latin typeface="Arial"/>
              <a:cs typeface="Arial"/>
            </a:endParaRPr>
          </a:p>
        </p:txBody>
      </p:sp>
      <p:sp>
        <p:nvSpPr>
          <p:cNvPr id="12" name="object 12"/>
          <p:cNvSpPr/>
          <p:nvPr/>
        </p:nvSpPr>
        <p:spPr>
          <a:xfrm>
            <a:off x="1967879" y="5615429"/>
            <a:ext cx="1923923" cy="4966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511675" y="4869167"/>
            <a:ext cx="1769707" cy="54168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289427" y="5634038"/>
            <a:ext cx="1134285" cy="52705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5566879" y="5693303"/>
            <a:ext cx="1570520" cy="400193"/>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7775575" y="2163762"/>
            <a:ext cx="0" cy="1460500"/>
          </a:xfrm>
          <a:custGeom>
            <a:avLst/>
            <a:gdLst/>
            <a:ahLst/>
            <a:cxnLst/>
            <a:rect l="l" t="t" r="r" b="b"/>
            <a:pathLst>
              <a:path h="1460500">
                <a:moveTo>
                  <a:pt x="0" y="0"/>
                </a:moveTo>
                <a:lnTo>
                  <a:pt x="0" y="1460499"/>
                </a:lnTo>
              </a:path>
            </a:pathLst>
          </a:custGeom>
          <a:ln w="25399">
            <a:solidFill>
              <a:srgbClr val="000000"/>
            </a:solidFill>
          </a:ln>
        </p:spPr>
        <p:txBody>
          <a:bodyPr wrap="square" lIns="0" tIns="0" rIns="0" bIns="0" rtlCol="0"/>
          <a:lstStyle/>
          <a:p>
            <a:endParaRPr/>
          </a:p>
        </p:txBody>
      </p:sp>
      <p:sp>
        <p:nvSpPr>
          <p:cNvPr id="17" name="object 17"/>
          <p:cNvSpPr/>
          <p:nvPr/>
        </p:nvSpPr>
        <p:spPr>
          <a:xfrm>
            <a:off x="7737475" y="2138362"/>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18" name="object 18"/>
          <p:cNvSpPr/>
          <p:nvPr/>
        </p:nvSpPr>
        <p:spPr>
          <a:xfrm>
            <a:off x="7775577" y="3624262"/>
            <a:ext cx="1774825" cy="0"/>
          </a:xfrm>
          <a:custGeom>
            <a:avLst/>
            <a:gdLst/>
            <a:ahLst/>
            <a:cxnLst/>
            <a:rect l="l" t="t" r="r" b="b"/>
            <a:pathLst>
              <a:path w="1774825">
                <a:moveTo>
                  <a:pt x="0" y="0"/>
                </a:moveTo>
                <a:lnTo>
                  <a:pt x="1774828" y="0"/>
                </a:lnTo>
              </a:path>
            </a:pathLst>
          </a:custGeom>
          <a:ln w="25399">
            <a:solidFill>
              <a:srgbClr val="000000"/>
            </a:solidFill>
          </a:ln>
        </p:spPr>
        <p:txBody>
          <a:bodyPr wrap="square" lIns="0" tIns="0" rIns="0" bIns="0" rtlCol="0"/>
          <a:lstStyle/>
          <a:p>
            <a:endParaRPr/>
          </a:p>
        </p:txBody>
      </p:sp>
      <p:sp>
        <p:nvSpPr>
          <p:cNvPr id="19" name="object 19"/>
          <p:cNvSpPr/>
          <p:nvPr/>
        </p:nvSpPr>
        <p:spPr>
          <a:xfrm>
            <a:off x="9499600" y="358616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0" name="object 20"/>
          <p:cNvSpPr/>
          <p:nvPr/>
        </p:nvSpPr>
        <p:spPr>
          <a:xfrm>
            <a:off x="7777165" y="2400300"/>
            <a:ext cx="1368425" cy="1060450"/>
          </a:xfrm>
          <a:custGeom>
            <a:avLst/>
            <a:gdLst/>
            <a:ahLst/>
            <a:cxnLst/>
            <a:rect l="l" t="t" r="r" b="b"/>
            <a:pathLst>
              <a:path w="1368425" h="1060450">
                <a:moveTo>
                  <a:pt x="0" y="0"/>
                </a:moveTo>
                <a:lnTo>
                  <a:pt x="1368428" y="1060449"/>
                </a:lnTo>
              </a:path>
            </a:pathLst>
          </a:custGeom>
          <a:ln w="25399">
            <a:solidFill>
              <a:srgbClr val="00BA63"/>
            </a:solidFill>
          </a:ln>
        </p:spPr>
        <p:txBody>
          <a:bodyPr wrap="square" lIns="0" tIns="0" rIns="0" bIns="0" rtlCol="0"/>
          <a:lstStyle/>
          <a:p>
            <a:endParaRPr/>
          </a:p>
        </p:txBody>
      </p:sp>
      <p:sp>
        <p:nvSpPr>
          <p:cNvPr id="21" name="object 21"/>
          <p:cNvSpPr txBox="1"/>
          <p:nvPr/>
        </p:nvSpPr>
        <p:spPr>
          <a:xfrm>
            <a:off x="8805586" y="3657714"/>
            <a:ext cx="89535" cy="299720"/>
          </a:xfrm>
          <a:prstGeom prst="rect">
            <a:avLst/>
          </a:prstGeom>
        </p:spPr>
        <p:txBody>
          <a:bodyPr vert="horz" wrap="square" lIns="0" tIns="12700" rIns="0" bIns="0" rtlCol="0">
            <a:spAutoFit/>
          </a:bodyPr>
          <a:lstStyle/>
          <a:p>
            <a:pPr marL="12700">
              <a:spcBef>
                <a:spcPts val="100"/>
              </a:spcBef>
            </a:pPr>
            <a:r>
              <a:rPr dirty="0">
                <a:latin typeface="Arial"/>
                <a:cs typeface="Arial"/>
              </a:rPr>
              <a:t>t</a:t>
            </a:r>
            <a:endParaRPr>
              <a:latin typeface="Arial"/>
              <a:cs typeface="Arial"/>
            </a:endParaRPr>
          </a:p>
        </p:txBody>
      </p:sp>
      <p:sp>
        <p:nvSpPr>
          <p:cNvPr id="22" name="object 22"/>
          <p:cNvSpPr txBox="1"/>
          <p:nvPr/>
        </p:nvSpPr>
        <p:spPr>
          <a:xfrm>
            <a:off x="7442899" y="2705266"/>
            <a:ext cx="269304" cy="546735"/>
          </a:xfrm>
          <a:prstGeom prst="rect">
            <a:avLst/>
          </a:prstGeom>
        </p:spPr>
        <p:txBody>
          <a:bodyPr vert="vert270" wrap="square" lIns="0" tIns="0" rIns="0" bIns="0" rtlCol="0">
            <a:spAutoFit/>
          </a:bodyPr>
          <a:lstStyle/>
          <a:p>
            <a:pPr marL="12700">
              <a:lnSpc>
                <a:spcPts val="2090"/>
              </a:lnSpc>
            </a:pPr>
            <a:r>
              <a:rPr dirty="0">
                <a:latin typeface="Arial"/>
                <a:cs typeface="Arial"/>
              </a:rPr>
              <a:t>ln</a:t>
            </a:r>
            <a:r>
              <a:rPr spc="-75" dirty="0">
                <a:latin typeface="Arial"/>
                <a:cs typeface="Arial"/>
              </a:rPr>
              <a:t> </a:t>
            </a:r>
            <a:r>
              <a:rPr spc="-5" dirty="0">
                <a:latin typeface="Arial"/>
                <a:cs typeface="Arial"/>
              </a:rPr>
              <a:t>[A]</a:t>
            </a:r>
            <a:endParaRPr>
              <a:latin typeface="Arial"/>
              <a:cs typeface="Arial"/>
            </a:endParaRPr>
          </a:p>
        </p:txBody>
      </p:sp>
      <p:sp>
        <p:nvSpPr>
          <p:cNvPr id="23" name="object 23"/>
          <p:cNvSpPr txBox="1"/>
          <p:nvPr/>
        </p:nvSpPr>
        <p:spPr>
          <a:xfrm>
            <a:off x="8171294" y="1977707"/>
            <a:ext cx="631191" cy="289823"/>
          </a:xfrm>
          <a:prstGeom prst="rect">
            <a:avLst/>
          </a:prstGeom>
        </p:spPr>
        <p:txBody>
          <a:bodyPr vert="horz" wrap="square" lIns="0" tIns="12700" rIns="0" bIns="0" rtlCol="0">
            <a:spAutoFit/>
          </a:bodyPr>
          <a:lstStyle/>
          <a:p>
            <a:pPr marL="12700">
              <a:spcBef>
                <a:spcPts val="100"/>
              </a:spcBef>
            </a:pPr>
            <a:r>
              <a:rPr spc="-5" dirty="0">
                <a:latin typeface="Arial"/>
                <a:cs typeface="Arial"/>
              </a:rPr>
              <a:t>ln</a:t>
            </a:r>
            <a:r>
              <a:rPr spc="-70" dirty="0">
                <a:latin typeface="Arial"/>
                <a:cs typeface="Arial"/>
              </a:rPr>
              <a:t> </a:t>
            </a:r>
            <a:r>
              <a:rPr spc="-5" dirty="0">
                <a:latin typeface="Arial"/>
                <a:cs typeface="Arial"/>
              </a:rPr>
              <a:t>[A</a:t>
            </a:r>
            <a:r>
              <a:rPr spc="-7" baseline="-20833" dirty="0">
                <a:latin typeface="Arial"/>
                <a:cs typeface="Arial"/>
              </a:rPr>
              <a:t>0</a:t>
            </a:r>
            <a:r>
              <a:rPr spc="-5" dirty="0">
                <a:latin typeface="Arial"/>
                <a:cs typeface="Arial"/>
              </a:rPr>
              <a:t>]</a:t>
            </a:r>
            <a:endParaRPr>
              <a:latin typeface="Arial"/>
              <a:cs typeface="Arial"/>
            </a:endParaRPr>
          </a:p>
        </p:txBody>
      </p:sp>
      <p:sp>
        <p:nvSpPr>
          <p:cNvPr id="24" name="object 24"/>
          <p:cNvSpPr/>
          <p:nvPr/>
        </p:nvSpPr>
        <p:spPr>
          <a:xfrm>
            <a:off x="7862887" y="2236787"/>
            <a:ext cx="238124" cy="130098"/>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7862887" y="4530725"/>
            <a:ext cx="0" cy="1460500"/>
          </a:xfrm>
          <a:custGeom>
            <a:avLst/>
            <a:gdLst/>
            <a:ahLst/>
            <a:cxnLst/>
            <a:rect l="l" t="t" r="r" b="b"/>
            <a:pathLst>
              <a:path h="1460500">
                <a:moveTo>
                  <a:pt x="0" y="0"/>
                </a:moveTo>
                <a:lnTo>
                  <a:pt x="0" y="1460498"/>
                </a:lnTo>
              </a:path>
            </a:pathLst>
          </a:custGeom>
          <a:ln w="25399">
            <a:solidFill>
              <a:srgbClr val="000000"/>
            </a:solidFill>
          </a:ln>
        </p:spPr>
        <p:txBody>
          <a:bodyPr wrap="square" lIns="0" tIns="0" rIns="0" bIns="0" rtlCol="0"/>
          <a:lstStyle/>
          <a:p>
            <a:endParaRPr/>
          </a:p>
        </p:txBody>
      </p:sp>
      <p:sp>
        <p:nvSpPr>
          <p:cNvPr id="26" name="object 26"/>
          <p:cNvSpPr/>
          <p:nvPr/>
        </p:nvSpPr>
        <p:spPr>
          <a:xfrm>
            <a:off x="7824787" y="4505325"/>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27" name="object 27"/>
          <p:cNvSpPr/>
          <p:nvPr/>
        </p:nvSpPr>
        <p:spPr>
          <a:xfrm>
            <a:off x="7862889" y="5991225"/>
            <a:ext cx="1774825" cy="0"/>
          </a:xfrm>
          <a:custGeom>
            <a:avLst/>
            <a:gdLst/>
            <a:ahLst/>
            <a:cxnLst/>
            <a:rect l="l" t="t" r="r" b="b"/>
            <a:pathLst>
              <a:path w="1774825">
                <a:moveTo>
                  <a:pt x="0" y="0"/>
                </a:moveTo>
                <a:lnTo>
                  <a:pt x="1774828" y="0"/>
                </a:lnTo>
              </a:path>
            </a:pathLst>
          </a:custGeom>
          <a:ln w="25399">
            <a:solidFill>
              <a:srgbClr val="000000"/>
            </a:solidFill>
          </a:ln>
        </p:spPr>
        <p:txBody>
          <a:bodyPr wrap="square" lIns="0" tIns="0" rIns="0" bIns="0" rtlCol="0"/>
          <a:lstStyle/>
          <a:p>
            <a:endParaRPr/>
          </a:p>
        </p:txBody>
      </p:sp>
      <p:sp>
        <p:nvSpPr>
          <p:cNvPr id="28" name="object 28"/>
          <p:cNvSpPr/>
          <p:nvPr/>
        </p:nvSpPr>
        <p:spPr>
          <a:xfrm>
            <a:off x="9586912" y="5953125"/>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9" name="object 29"/>
          <p:cNvSpPr/>
          <p:nvPr/>
        </p:nvSpPr>
        <p:spPr>
          <a:xfrm>
            <a:off x="7988299" y="4891087"/>
            <a:ext cx="1376680" cy="0"/>
          </a:xfrm>
          <a:custGeom>
            <a:avLst/>
            <a:gdLst/>
            <a:ahLst/>
            <a:cxnLst/>
            <a:rect l="l" t="t" r="r" b="b"/>
            <a:pathLst>
              <a:path w="1376679">
                <a:moveTo>
                  <a:pt x="0" y="0"/>
                </a:moveTo>
                <a:lnTo>
                  <a:pt x="1376359" y="0"/>
                </a:lnTo>
              </a:path>
            </a:pathLst>
          </a:custGeom>
          <a:ln w="25399">
            <a:solidFill>
              <a:srgbClr val="00BA63"/>
            </a:solidFill>
          </a:ln>
        </p:spPr>
        <p:txBody>
          <a:bodyPr wrap="square" lIns="0" tIns="0" rIns="0" bIns="0" rtlCol="0"/>
          <a:lstStyle/>
          <a:p>
            <a:endParaRPr/>
          </a:p>
        </p:txBody>
      </p:sp>
      <p:sp>
        <p:nvSpPr>
          <p:cNvPr id="30" name="object 30"/>
          <p:cNvSpPr txBox="1"/>
          <p:nvPr/>
        </p:nvSpPr>
        <p:spPr>
          <a:xfrm>
            <a:off x="7544499" y="5162771"/>
            <a:ext cx="269304" cy="216535"/>
          </a:xfrm>
          <a:prstGeom prst="rect">
            <a:avLst/>
          </a:prstGeom>
        </p:spPr>
        <p:txBody>
          <a:bodyPr vert="vert270" wrap="square" lIns="0" tIns="0" rIns="0" bIns="0" rtlCol="0">
            <a:spAutoFit/>
          </a:bodyPr>
          <a:lstStyle/>
          <a:p>
            <a:pPr marL="12700">
              <a:lnSpc>
                <a:spcPts val="2090"/>
              </a:lnSpc>
            </a:pPr>
            <a:r>
              <a:rPr dirty="0">
                <a:latin typeface="Arial"/>
                <a:cs typeface="Arial"/>
              </a:rPr>
              <a:t>t</a:t>
            </a:r>
            <a:r>
              <a:rPr baseline="-20833" dirty="0">
                <a:latin typeface="Arial"/>
                <a:cs typeface="Arial"/>
              </a:rPr>
              <a:t>½</a:t>
            </a:r>
            <a:endParaRPr baseline="-20833">
              <a:latin typeface="Arial"/>
              <a:cs typeface="Arial"/>
            </a:endParaRPr>
          </a:p>
        </p:txBody>
      </p:sp>
      <p:sp>
        <p:nvSpPr>
          <p:cNvPr id="31" name="object 31"/>
          <p:cNvSpPr txBox="1"/>
          <p:nvPr/>
        </p:nvSpPr>
        <p:spPr>
          <a:xfrm>
            <a:off x="8568943" y="6046498"/>
            <a:ext cx="389891" cy="269304"/>
          </a:xfrm>
          <a:prstGeom prst="rect">
            <a:avLst/>
          </a:prstGeom>
        </p:spPr>
        <p:txBody>
          <a:bodyPr vert="horz" wrap="square" lIns="0" tIns="0" rIns="0" bIns="0" rtlCol="0">
            <a:spAutoFit/>
          </a:bodyPr>
          <a:lstStyle/>
          <a:p>
            <a:pPr marL="12700">
              <a:lnSpc>
                <a:spcPts val="2090"/>
              </a:lnSpc>
            </a:pPr>
            <a:r>
              <a:rPr spc="-5" dirty="0">
                <a:latin typeface="Arial"/>
                <a:cs typeface="Arial"/>
              </a:rPr>
              <a:t>[</a:t>
            </a:r>
            <a:r>
              <a:rPr dirty="0">
                <a:latin typeface="Arial"/>
                <a:cs typeface="Arial"/>
              </a:rPr>
              <a:t>A</a:t>
            </a:r>
            <a:r>
              <a:rPr baseline="-20833" dirty="0">
                <a:latin typeface="Arial"/>
                <a:cs typeface="Arial"/>
              </a:rPr>
              <a:t>0</a:t>
            </a:r>
            <a:r>
              <a:rPr dirty="0">
                <a:latin typeface="Arial"/>
                <a:cs typeface="Arial"/>
              </a:rPr>
              <a:t>]</a:t>
            </a:r>
            <a:endParaRPr>
              <a:latin typeface="Arial"/>
              <a:cs typeface="Arial"/>
            </a:endParaRPr>
          </a:p>
        </p:txBody>
      </p:sp>
    </p:spTree>
    <p:extLst>
      <p:ext uri="{BB962C8B-B14F-4D97-AF65-F5344CB8AC3E}">
        <p14:creationId xmlns:p14="http://schemas.microsoft.com/office/powerpoint/2010/main" val="1663070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4947" y="19524"/>
            <a:ext cx="4317567" cy="689932"/>
          </a:xfrm>
          <a:prstGeom prst="rect">
            <a:avLst/>
          </a:prstGeom>
        </p:spPr>
        <p:txBody>
          <a:bodyPr vert="horz" wrap="square" lIns="0" tIns="12700" rIns="0" bIns="0" rtlCol="0" anchor="ctr">
            <a:spAutoFit/>
          </a:bodyPr>
          <a:lstStyle/>
          <a:p>
            <a:pPr marL="12700">
              <a:lnSpc>
                <a:spcPct val="100000"/>
              </a:lnSpc>
              <a:spcBef>
                <a:spcPts val="100"/>
              </a:spcBef>
            </a:pPr>
            <a:r>
              <a:rPr dirty="0"/>
              <a:t>2. </a:t>
            </a:r>
            <a:r>
              <a:rPr spc="-5" dirty="0"/>
              <a:t>Order</a:t>
            </a:r>
            <a:r>
              <a:rPr spc="-60" dirty="0"/>
              <a:t> </a:t>
            </a:r>
            <a:r>
              <a:rPr spc="-5" dirty="0"/>
              <a:t>Reaction</a:t>
            </a:r>
          </a:p>
        </p:txBody>
      </p:sp>
      <p:sp>
        <p:nvSpPr>
          <p:cNvPr id="3" name="object 3"/>
          <p:cNvSpPr txBox="1"/>
          <p:nvPr/>
        </p:nvSpPr>
        <p:spPr>
          <a:xfrm>
            <a:off x="2071053" y="1229995"/>
            <a:ext cx="2266315" cy="382156"/>
          </a:xfrm>
          <a:prstGeom prst="rect">
            <a:avLst/>
          </a:prstGeom>
        </p:spPr>
        <p:txBody>
          <a:bodyPr vert="horz" wrap="square" lIns="0" tIns="12700" rIns="0" bIns="0" rtlCol="0">
            <a:spAutoFit/>
          </a:bodyPr>
          <a:lstStyle/>
          <a:p>
            <a:pPr marL="12700">
              <a:spcBef>
                <a:spcPts val="100"/>
              </a:spcBef>
            </a:pPr>
            <a:r>
              <a:rPr sz="2400" b="1" dirty="0">
                <a:latin typeface="Arial"/>
                <a:cs typeface="Arial"/>
              </a:rPr>
              <a:t>2 A</a:t>
            </a:r>
            <a:r>
              <a:rPr sz="2400" b="1" spc="-225" dirty="0">
                <a:latin typeface="Arial"/>
                <a:cs typeface="Arial"/>
              </a:rPr>
              <a:t> </a:t>
            </a:r>
            <a:r>
              <a:rPr sz="2400" spc="-1180" dirty="0">
                <a:latin typeface="Wingdings"/>
                <a:cs typeface="Wingdings"/>
              </a:rPr>
              <a:t></a:t>
            </a:r>
            <a:r>
              <a:rPr sz="2400" spc="40" dirty="0">
                <a:latin typeface="Times New Roman"/>
                <a:cs typeface="Times New Roman"/>
              </a:rPr>
              <a:t> </a:t>
            </a:r>
            <a:r>
              <a:rPr sz="2400" b="1" spc="-5" dirty="0">
                <a:latin typeface="Arial"/>
                <a:cs typeface="Arial"/>
              </a:rPr>
              <a:t>Products</a:t>
            </a:r>
            <a:endParaRPr sz="2400">
              <a:latin typeface="Arial"/>
              <a:cs typeface="Arial"/>
            </a:endParaRPr>
          </a:p>
        </p:txBody>
      </p:sp>
      <p:sp>
        <p:nvSpPr>
          <p:cNvPr id="4" name="object 4"/>
          <p:cNvSpPr/>
          <p:nvPr/>
        </p:nvSpPr>
        <p:spPr>
          <a:xfrm>
            <a:off x="2042839" y="1772818"/>
            <a:ext cx="1858779" cy="6203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81527" y="2526493"/>
            <a:ext cx="2004839" cy="8188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70147" y="3517049"/>
            <a:ext cx="2154763" cy="36932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622801" y="1858969"/>
            <a:ext cx="1779587" cy="51390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120730" y="2341189"/>
            <a:ext cx="1173975" cy="52107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810127" y="2962277"/>
            <a:ext cx="2066925" cy="72322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810127" y="3885769"/>
            <a:ext cx="1924291" cy="725918"/>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2059942" y="4901883"/>
            <a:ext cx="1945005" cy="320601"/>
          </a:xfrm>
          <a:prstGeom prst="rect">
            <a:avLst/>
          </a:prstGeom>
        </p:spPr>
        <p:txBody>
          <a:bodyPr vert="horz" wrap="square" lIns="0" tIns="12700" rIns="0" bIns="0" rtlCol="0">
            <a:spAutoFit/>
          </a:bodyPr>
          <a:lstStyle/>
          <a:p>
            <a:pPr marL="12700">
              <a:spcBef>
                <a:spcPts val="100"/>
              </a:spcBef>
            </a:pPr>
            <a:r>
              <a:rPr sz="2000" b="1" spc="-5" dirty="0">
                <a:latin typeface="Arial"/>
                <a:cs typeface="Arial"/>
              </a:rPr>
              <a:t>half live time:</a:t>
            </a:r>
            <a:r>
              <a:rPr sz="2000" b="1" spc="-50" dirty="0">
                <a:latin typeface="Arial"/>
                <a:cs typeface="Arial"/>
              </a:rPr>
              <a:t> </a:t>
            </a:r>
            <a:r>
              <a:rPr sz="2000" b="1" spc="10" dirty="0">
                <a:latin typeface="Arial"/>
                <a:cs typeface="Arial"/>
              </a:rPr>
              <a:t>t</a:t>
            </a:r>
            <a:r>
              <a:rPr sz="1950" b="1" spc="15" baseline="-21367" dirty="0">
                <a:latin typeface="Arial"/>
                <a:cs typeface="Arial"/>
              </a:rPr>
              <a:t>½</a:t>
            </a:r>
            <a:endParaRPr sz="1950" baseline="-21367">
              <a:latin typeface="Arial"/>
              <a:cs typeface="Arial"/>
            </a:endParaRPr>
          </a:p>
        </p:txBody>
      </p:sp>
      <p:sp>
        <p:nvSpPr>
          <p:cNvPr id="12" name="object 12"/>
          <p:cNvSpPr/>
          <p:nvPr/>
        </p:nvSpPr>
        <p:spPr>
          <a:xfrm>
            <a:off x="1967879" y="5615429"/>
            <a:ext cx="1853387" cy="4966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511675" y="4869167"/>
            <a:ext cx="2016772" cy="725896"/>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289425" y="5812747"/>
            <a:ext cx="1364755" cy="569005"/>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5898161" y="5805488"/>
            <a:ext cx="1134465" cy="560858"/>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7756524" y="2120900"/>
            <a:ext cx="0" cy="1459230"/>
          </a:xfrm>
          <a:custGeom>
            <a:avLst/>
            <a:gdLst/>
            <a:ahLst/>
            <a:cxnLst/>
            <a:rect l="l" t="t" r="r" b="b"/>
            <a:pathLst>
              <a:path h="1459229">
                <a:moveTo>
                  <a:pt x="0" y="0"/>
                </a:moveTo>
                <a:lnTo>
                  <a:pt x="0" y="1458908"/>
                </a:lnTo>
              </a:path>
            </a:pathLst>
          </a:custGeom>
          <a:ln w="25399">
            <a:solidFill>
              <a:srgbClr val="000000"/>
            </a:solidFill>
          </a:ln>
        </p:spPr>
        <p:txBody>
          <a:bodyPr wrap="square" lIns="0" tIns="0" rIns="0" bIns="0" rtlCol="0"/>
          <a:lstStyle/>
          <a:p>
            <a:endParaRPr/>
          </a:p>
        </p:txBody>
      </p:sp>
      <p:sp>
        <p:nvSpPr>
          <p:cNvPr id="17" name="object 17"/>
          <p:cNvSpPr/>
          <p:nvPr/>
        </p:nvSpPr>
        <p:spPr>
          <a:xfrm>
            <a:off x="7718425" y="2095500"/>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18" name="object 18"/>
          <p:cNvSpPr/>
          <p:nvPr/>
        </p:nvSpPr>
        <p:spPr>
          <a:xfrm>
            <a:off x="7756526" y="3579812"/>
            <a:ext cx="1774825" cy="0"/>
          </a:xfrm>
          <a:custGeom>
            <a:avLst/>
            <a:gdLst/>
            <a:ahLst/>
            <a:cxnLst/>
            <a:rect l="l" t="t" r="r" b="b"/>
            <a:pathLst>
              <a:path w="1774825">
                <a:moveTo>
                  <a:pt x="0" y="0"/>
                </a:moveTo>
                <a:lnTo>
                  <a:pt x="1774829" y="0"/>
                </a:lnTo>
              </a:path>
            </a:pathLst>
          </a:custGeom>
          <a:ln w="25399">
            <a:solidFill>
              <a:srgbClr val="000000"/>
            </a:solidFill>
          </a:ln>
        </p:spPr>
        <p:txBody>
          <a:bodyPr wrap="square" lIns="0" tIns="0" rIns="0" bIns="0" rtlCol="0"/>
          <a:lstStyle/>
          <a:p>
            <a:endParaRPr/>
          </a:p>
        </p:txBody>
      </p:sp>
      <p:sp>
        <p:nvSpPr>
          <p:cNvPr id="19" name="object 19"/>
          <p:cNvSpPr/>
          <p:nvPr/>
        </p:nvSpPr>
        <p:spPr>
          <a:xfrm>
            <a:off x="9480551" y="354171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0" name="object 20"/>
          <p:cNvSpPr/>
          <p:nvPr/>
        </p:nvSpPr>
        <p:spPr>
          <a:xfrm>
            <a:off x="7756526" y="2244725"/>
            <a:ext cx="1508125" cy="1079500"/>
          </a:xfrm>
          <a:custGeom>
            <a:avLst/>
            <a:gdLst/>
            <a:ahLst/>
            <a:cxnLst/>
            <a:rect l="l" t="t" r="r" b="b"/>
            <a:pathLst>
              <a:path w="1508125" h="1079500">
                <a:moveTo>
                  <a:pt x="0" y="1079499"/>
                </a:moveTo>
                <a:lnTo>
                  <a:pt x="1508119" y="0"/>
                </a:lnTo>
              </a:path>
            </a:pathLst>
          </a:custGeom>
          <a:ln w="25399">
            <a:solidFill>
              <a:srgbClr val="00BA63"/>
            </a:solidFill>
          </a:ln>
        </p:spPr>
        <p:txBody>
          <a:bodyPr wrap="square" lIns="0" tIns="0" rIns="0" bIns="0" rtlCol="0"/>
          <a:lstStyle/>
          <a:p>
            <a:endParaRPr/>
          </a:p>
        </p:txBody>
      </p:sp>
      <p:sp>
        <p:nvSpPr>
          <p:cNvPr id="21" name="object 21"/>
          <p:cNvSpPr txBox="1"/>
          <p:nvPr/>
        </p:nvSpPr>
        <p:spPr>
          <a:xfrm>
            <a:off x="8786522" y="3613518"/>
            <a:ext cx="89535" cy="299720"/>
          </a:xfrm>
          <a:prstGeom prst="rect">
            <a:avLst/>
          </a:prstGeom>
        </p:spPr>
        <p:txBody>
          <a:bodyPr vert="horz" wrap="square" lIns="0" tIns="12700" rIns="0" bIns="0" rtlCol="0">
            <a:spAutoFit/>
          </a:bodyPr>
          <a:lstStyle/>
          <a:p>
            <a:pPr marL="12700">
              <a:spcBef>
                <a:spcPts val="100"/>
              </a:spcBef>
            </a:pPr>
            <a:r>
              <a:rPr dirty="0">
                <a:latin typeface="Arial"/>
                <a:cs typeface="Arial"/>
              </a:rPr>
              <a:t>t</a:t>
            </a:r>
            <a:endParaRPr>
              <a:latin typeface="Arial"/>
              <a:cs typeface="Arial"/>
            </a:endParaRPr>
          </a:p>
        </p:txBody>
      </p:sp>
      <p:sp>
        <p:nvSpPr>
          <p:cNvPr id="22" name="object 22"/>
          <p:cNvSpPr/>
          <p:nvPr/>
        </p:nvSpPr>
        <p:spPr>
          <a:xfrm>
            <a:off x="7099302" y="1970095"/>
            <a:ext cx="557161" cy="662325"/>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264323" y="2844803"/>
            <a:ext cx="639965" cy="661987"/>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883393" y="3176590"/>
            <a:ext cx="381635" cy="139065"/>
          </a:xfrm>
          <a:custGeom>
            <a:avLst/>
            <a:gdLst/>
            <a:ahLst/>
            <a:cxnLst/>
            <a:rect l="l" t="t" r="r" b="b"/>
            <a:pathLst>
              <a:path w="381634" h="139064">
                <a:moveTo>
                  <a:pt x="381132" y="0"/>
                </a:moveTo>
                <a:lnTo>
                  <a:pt x="0" y="139000"/>
                </a:lnTo>
              </a:path>
            </a:pathLst>
          </a:custGeom>
          <a:ln w="15874">
            <a:solidFill>
              <a:srgbClr val="000000"/>
            </a:solidFill>
          </a:ln>
        </p:spPr>
        <p:txBody>
          <a:bodyPr wrap="square" lIns="0" tIns="0" rIns="0" bIns="0" rtlCol="0"/>
          <a:lstStyle/>
          <a:p>
            <a:endParaRPr/>
          </a:p>
        </p:txBody>
      </p:sp>
      <p:sp>
        <p:nvSpPr>
          <p:cNvPr id="25" name="object 25"/>
          <p:cNvSpPr/>
          <p:nvPr/>
        </p:nvSpPr>
        <p:spPr>
          <a:xfrm>
            <a:off x="7859713" y="3233470"/>
            <a:ext cx="124244" cy="111518"/>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7862887" y="4532312"/>
            <a:ext cx="0" cy="1459230"/>
          </a:xfrm>
          <a:custGeom>
            <a:avLst/>
            <a:gdLst/>
            <a:ahLst/>
            <a:cxnLst/>
            <a:rect l="l" t="t" r="r" b="b"/>
            <a:pathLst>
              <a:path h="1459229">
                <a:moveTo>
                  <a:pt x="0" y="0"/>
                </a:moveTo>
                <a:lnTo>
                  <a:pt x="0" y="1458908"/>
                </a:lnTo>
              </a:path>
            </a:pathLst>
          </a:custGeom>
          <a:ln w="25399">
            <a:solidFill>
              <a:srgbClr val="000000"/>
            </a:solidFill>
          </a:ln>
        </p:spPr>
        <p:txBody>
          <a:bodyPr wrap="square" lIns="0" tIns="0" rIns="0" bIns="0" rtlCol="0"/>
          <a:lstStyle/>
          <a:p>
            <a:endParaRPr/>
          </a:p>
        </p:txBody>
      </p:sp>
      <p:sp>
        <p:nvSpPr>
          <p:cNvPr id="27" name="object 27"/>
          <p:cNvSpPr/>
          <p:nvPr/>
        </p:nvSpPr>
        <p:spPr>
          <a:xfrm>
            <a:off x="7824787" y="4506912"/>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28" name="object 28"/>
          <p:cNvSpPr/>
          <p:nvPr/>
        </p:nvSpPr>
        <p:spPr>
          <a:xfrm>
            <a:off x="7862889" y="5991225"/>
            <a:ext cx="1774825" cy="0"/>
          </a:xfrm>
          <a:custGeom>
            <a:avLst/>
            <a:gdLst/>
            <a:ahLst/>
            <a:cxnLst/>
            <a:rect l="l" t="t" r="r" b="b"/>
            <a:pathLst>
              <a:path w="1774825">
                <a:moveTo>
                  <a:pt x="0" y="0"/>
                </a:moveTo>
                <a:lnTo>
                  <a:pt x="1774828" y="0"/>
                </a:lnTo>
              </a:path>
            </a:pathLst>
          </a:custGeom>
          <a:ln w="25399">
            <a:solidFill>
              <a:srgbClr val="000000"/>
            </a:solidFill>
          </a:ln>
        </p:spPr>
        <p:txBody>
          <a:bodyPr wrap="square" lIns="0" tIns="0" rIns="0" bIns="0" rtlCol="0"/>
          <a:lstStyle/>
          <a:p>
            <a:endParaRPr/>
          </a:p>
        </p:txBody>
      </p:sp>
      <p:sp>
        <p:nvSpPr>
          <p:cNvPr id="29" name="object 29"/>
          <p:cNvSpPr/>
          <p:nvPr/>
        </p:nvSpPr>
        <p:spPr>
          <a:xfrm>
            <a:off x="9586912" y="5953125"/>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30" name="object 30"/>
          <p:cNvSpPr txBox="1"/>
          <p:nvPr/>
        </p:nvSpPr>
        <p:spPr>
          <a:xfrm>
            <a:off x="7544499" y="5163177"/>
            <a:ext cx="269304" cy="216535"/>
          </a:xfrm>
          <a:prstGeom prst="rect">
            <a:avLst/>
          </a:prstGeom>
        </p:spPr>
        <p:txBody>
          <a:bodyPr vert="vert270" wrap="square" lIns="0" tIns="0" rIns="0" bIns="0" rtlCol="0">
            <a:spAutoFit/>
          </a:bodyPr>
          <a:lstStyle/>
          <a:p>
            <a:pPr marL="12700">
              <a:lnSpc>
                <a:spcPts val="2090"/>
              </a:lnSpc>
            </a:pPr>
            <a:r>
              <a:rPr dirty="0">
                <a:latin typeface="Arial"/>
                <a:cs typeface="Arial"/>
              </a:rPr>
              <a:t>t</a:t>
            </a:r>
            <a:r>
              <a:rPr baseline="-20833" dirty="0">
                <a:latin typeface="Arial"/>
                <a:cs typeface="Arial"/>
              </a:rPr>
              <a:t>½</a:t>
            </a:r>
            <a:endParaRPr baseline="-20833">
              <a:latin typeface="Arial"/>
              <a:cs typeface="Arial"/>
            </a:endParaRPr>
          </a:p>
        </p:txBody>
      </p:sp>
      <p:sp>
        <p:nvSpPr>
          <p:cNvPr id="31" name="object 31"/>
          <p:cNvSpPr/>
          <p:nvPr/>
        </p:nvSpPr>
        <p:spPr>
          <a:xfrm>
            <a:off x="7988302" y="4753769"/>
            <a:ext cx="1206500" cy="1051560"/>
          </a:xfrm>
          <a:custGeom>
            <a:avLst/>
            <a:gdLst/>
            <a:ahLst/>
            <a:cxnLst/>
            <a:rect l="l" t="t" r="r" b="b"/>
            <a:pathLst>
              <a:path w="1206500" h="1051560">
                <a:moveTo>
                  <a:pt x="1206449" y="1051411"/>
                </a:moveTo>
                <a:lnTo>
                  <a:pt x="1155341" y="1051544"/>
                </a:lnTo>
                <a:lnTo>
                  <a:pt x="1104738" y="1049749"/>
                </a:lnTo>
                <a:lnTo>
                  <a:pt x="1054683" y="1046064"/>
                </a:lnTo>
                <a:lnTo>
                  <a:pt x="1005223" y="1040527"/>
                </a:lnTo>
                <a:lnTo>
                  <a:pt x="956403" y="1033178"/>
                </a:lnTo>
                <a:lnTo>
                  <a:pt x="908268" y="1024054"/>
                </a:lnTo>
                <a:lnTo>
                  <a:pt x="860862" y="1013193"/>
                </a:lnTo>
                <a:lnTo>
                  <a:pt x="814232" y="1000635"/>
                </a:lnTo>
                <a:lnTo>
                  <a:pt x="768423" y="986419"/>
                </a:lnTo>
                <a:lnTo>
                  <a:pt x="723479" y="970581"/>
                </a:lnTo>
                <a:lnTo>
                  <a:pt x="679447" y="953162"/>
                </a:lnTo>
                <a:lnTo>
                  <a:pt x="636371" y="934198"/>
                </a:lnTo>
                <a:lnTo>
                  <a:pt x="594297" y="913730"/>
                </a:lnTo>
                <a:lnTo>
                  <a:pt x="553270" y="891796"/>
                </a:lnTo>
                <a:lnTo>
                  <a:pt x="513334" y="868433"/>
                </a:lnTo>
                <a:lnTo>
                  <a:pt x="474537" y="843680"/>
                </a:lnTo>
                <a:lnTo>
                  <a:pt x="436922" y="817577"/>
                </a:lnTo>
                <a:lnTo>
                  <a:pt x="400534" y="790160"/>
                </a:lnTo>
                <a:lnTo>
                  <a:pt x="365420" y="761470"/>
                </a:lnTo>
                <a:lnTo>
                  <a:pt x="331625" y="731544"/>
                </a:lnTo>
                <a:lnTo>
                  <a:pt x="299193" y="700421"/>
                </a:lnTo>
                <a:lnTo>
                  <a:pt x="268170" y="668139"/>
                </a:lnTo>
                <a:lnTo>
                  <a:pt x="238602" y="634738"/>
                </a:lnTo>
                <a:lnTo>
                  <a:pt x="210532" y="600254"/>
                </a:lnTo>
                <a:lnTo>
                  <a:pt x="184008" y="564727"/>
                </a:lnTo>
                <a:lnTo>
                  <a:pt x="159073" y="528196"/>
                </a:lnTo>
                <a:lnTo>
                  <a:pt x="135774" y="490699"/>
                </a:lnTo>
                <a:lnTo>
                  <a:pt x="114155" y="452274"/>
                </a:lnTo>
                <a:lnTo>
                  <a:pt x="94262" y="412959"/>
                </a:lnTo>
                <a:lnTo>
                  <a:pt x="76140" y="372794"/>
                </a:lnTo>
                <a:lnTo>
                  <a:pt x="59834" y="331817"/>
                </a:lnTo>
                <a:lnTo>
                  <a:pt x="45390" y="290066"/>
                </a:lnTo>
                <a:lnTo>
                  <a:pt x="32852" y="247580"/>
                </a:lnTo>
                <a:lnTo>
                  <a:pt x="22267" y="204398"/>
                </a:lnTo>
                <a:lnTo>
                  <a:pt x="13678" y="160557"/>
                </a:lnTo>
                <a:lnTo>
                  <a:pt x="7133" y="116096"/>
                </a:lnTo>
                <a:lnTo>
                  <a:pt x="2675" y="71054"/>
                </a:lnTo>
                <a:lnTo>
                  <a:pt x="349" y="25469"/>
                </a:lnTo>
                <a:lnTo>
                  <a:pt x="22" y="6367"/>
                </a:lnTo>
                <a:lnTo>
                  <a:pt x="0" y="0"/>
                </a:lnTo>
              </a:path>
            </a:pathLst>
          </a:custGeom>
          <a:ln w="25399">
            <a:solidFill>
              <a:srgbClr val="00BA63"/>
            </a:solidFill>
          </a:ln>
        </p:spPr>
        <p:txBody>
          <a:bodyPr wrap="square" lIns="0" tIns="0" rIns="0" bIns="0" rtlCol="0"/>
          <a:lstStyle/>
          <a:p>
            <a:endParaRPr/>
          </a:p>
        </p:txBody>
      </p:sp>
      <p:sp>
        <p:nvSpPr>
          <p:cNvPr id="32" name="object 32"/>
          <p:cNvSpPr txBox="1"/>
          <p:nvPr/>
        </p:nvSpPr>
        <p:spPr>
          <a:xfrm>
            <a:off x="8568943" y="6046498"/>
            <a:ext cx="389891" cy="269304"/>
          </a:xfrm>
          <a:prstGeom prst="rect">
            <a:avLst/>
          </a:prstGeom>
        </p:spPr>
        <p:txBody>
          <a:bodyPr vert="horz" wrap="square" lIns="0" tIns="0" rIns="0" bIns="0" rtlCol="0">
            <a:spAutoFit/>
          </a:bodyPr>
          <a:lstStyle/>
          <a:p>
            <a:pPr marL="12700">
              <a:lnSpc>
                <a:spcPts val="2090"/>
              </a:lnSpc>
            </a:pPr>
            <a:r>
              <a:rPr spc="-5" dirty="0">
                <a:latin typeface="Arial"/>
                <a:cs typeface="Arial"/>
              </a:rPr>
              <a:t>[</a:t>
            </a:r>
            <a:r>
              <a:rPr dirty="0">
                <a:latin typeface="Arial"/>
                <a:cs typeface="Arial"/>
              </a:rPr>
              <a:t>A</a:t>
            </a:r>
            <a:r>
              <a:rPr baseline="-20833" dirty="0">
                <a:latin typeface="Arial"/>
                <a:cs typeface="Arial"/>
              </a:rPr>
              <a:t>0</a:t>
            </a:r>
            <a:r>
              <a:rPr dirty="0">
                <a:latin typeface="Arial"/>
                <a:cs typeface="Arial"/>
              </a:rPr>
              <a:t>]</a:t>
            </a:r>
            <a:endParaRPr>
              <a:latin typeface="Arial"/>
              <a:cs typeface="Arial"/>
            </a:endParaRPr>
          </a:p>
        </p:txBody>
      </p:sp>
      <p:sp>
        <p:nvSpPr>
          <p:cNvPr id="33" name="object 33"/>
          <p:cNvSpPr txBox="1"/>
          <p:nvPr/>
        </p:nvSpPr>
        <p:spPr>
          <a:xfrm>
            <a:off x="10410192" y="6571361"/>
            <a:ext cx="178435" cy="269304"/>
          </a:xfrm>
          <a:prstGeom prst="rect">
            <a:avLst/>
          </a:prstGeom>
        </p:spPr>
        <p:txBody>
          <a:bodyPr vert="horz" wrap="square" lIns="0" tIns="0" rIns="0" bIns="0" rtlCol="0">
            <a:spAutoFit/>
          </a:bodyPr>
          <a:lstStyle/>
          <a:p>
            <a:pPr marL="25400">
              <a:lnSpc>
                <a:spcPts val="2090"/>
              </a:lnSpc>
            </a:pPr>
            <a:r>
              <a:rPr dirty="0">
                <a:latin typeface="Arial"/>
                <a:cs typeface="Arial"/>
              </a:rPr>
              <a:t>4</a:t>
            </a:r>
            <a:endParaRPr>
              <a:latin typeface="Arial"/>
              <a:cs typeface="Arial"/>
            </a:endParaRPr>
          </a:p>
        </p:txBody>
      </p:sp>
    </p:spTree>
    <p:extLst>
      <p:ext uri="{BB962C8B-B14F-4D97-AF65-F5344CB8AC3E}">
        <p14:creationId xmlns:p14="http://schemas.microsoft.com/office/powerpoint/2010/main" val="117555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17526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kumimoji="1" sz="4400" b="1">
                <a:solidFill>
                  <a:schemeClr val="tx2"/>
                </a:solidFill>
                <a:latin typeface="Helvetica" panose="020B0604020202020204" pitchFamily="34" charset="0"/>
                <a:ea typeface="ＭＳ Ｐゴシック" panose="020B0600070205080204" pitchFamily="34" charset="-128"/>
              </a:defRPr>
            </a:lvl1pPr>
            <a:lvl2pPr algn="ctr">
              <a:defRPr kumimoji="1" sz="4400" b="1">
                <a:solidFill>
                  <a:schemeClr val="tx2"/>
                </a:solidFill>
                <a:latin typeface="Helvetica" panose="020B0604020202020204" pitchFamily="34" charset="0"/>
                <a:ea typeface="ＭＳ Ｐゴシック" panose="020B0600070205080204" pitchFamily="34" charset="-128"/>
              </a:defRPr>
            </a:lvl2pPr>
            <a:lvl3pPr algn="ctr">
              <a:defRPr kumimoji="1" sz="4400" b="1">
                <a:solidFill>
                  <a:schemeClr val="tx2"/>
                </a:solidFill>
                <a:latin typeface="Helvetica" panose="020B0604020202020204" pitchFamily="34" charset="0"/>
                <a:ea typeface="ＭＳ Ｐゴシック" panose="020B0600070205080204" pitchFamily="34" charset="-128"/>
              </a:defRPr>
            </a:lvl3pPr>
            <a:lvl4pPr algn="ctr">
              <a:defRPr kumimoji="1" sz="4400" b="1">
                <a:solidFill>
                  <a:schemeClr val="tx2"/>
                </a:solidFill>
                <a:latin typeface="Helvetica" panose="020B0604020202020204" pitchFamily="34" charset="0"/>
                <a:ea typeface="ＭＳ Ｐゴシック" panose="020B0600070205080204" pitchFamily="34" charset="-128"/>
              </a:defRPr>
            </a:lvl4pPr>
            <a:lvl5pPr algn="ctr">
              <a:defRPr kumimoji="1" sz="4400" b="1">
                <a:solidFill>
                  <a:schemeClr val="tx2"/>
                </a:solidFill>
                <a:latin typeface="Helvetica" panose="020B0604020202020204" pitchFamily="34" charset="0"/>
                <a:ea typeface="ＭＳ Ｐゴシック" panose="020B0600070205080204" pitchFamily="34" charset="-128"/>
              </a:defRPr>
            </a:lvl5pPr>
            <a:lvl6pPr marL="457200" algn="ctr" fontAlgn="base">
              <a:spcBef>
                <a:spcPct val="0"/>
              </a:spcBef>
              <a:spcAft>
                <a:spcPct val="0"/>
              </a:spcAft>
              <a:defRPr kumimoji="1" sz="4400" b="1">
                <a:solidFill>
                  <a:schemeClr val="tx2"/>
                </a:solidFill>
                <a:latin typeface="Helvetica" panose="020B0604020202020204" pitchFamily="34" charset="0"/>
                <a:ea typeface="ＭＳ Ｐゴシック" panose="020B0600070205080204" pitchFamily="34" charset="-128"/>
              </a:defRPr>
            </a:lvl6pPr>
            <a:lvl7pPr marL="914400" algn="ctr" fontAlgn="base">
              <a:spcBef>
                <a:spcPct val="0"/>
              </a:spcBef>
              <a:spcAft>
                <a:spcPct val="0"/>
              </a:spcAft>
              <a:defRPr kumimoji="1" sz="4400" b="1">
                <a:solidFill>
                  <a:schemeClr val="tx2"/>
                </a:solidFill>
                <a:latin typeface="Helvetica" panose="020B0604020202020204" pitchFamily="34" charset="0"/>
                <a:ea typeface="ＭＳ Ｐゴシック" panose="020B0600070205080204" pitchFamily="34" charset="-128"/>
              </a:defRPr>
            </a:lvl7pPr>
            <a:lvl8pPr marL="1371600" algn="ctr" fontAlgn="base">
              <a:spcBef>
                <a:spcPct val="0"/>
              </a:spcBef>
              <a:spcAft>
                <a:spcPct val="0"/>
              </a:spcAft>
              <a:defRPr kumimoji="1" sz="4400" b="1">
                <a:solidFill>
                  <a:schemeClr val="tx2"/>
                </a:solidFill>
                <a:latin typeface="Helvetica" panose="020B0604020202020204" pitchFamily="34" charset="0"/>
                <a:ea typeface="ＭＳ Ｐゴシック" panose="020B0600070205080204" pitchFamily="34" charset="-128"/>
              </a:defRPr>
            </a:lvl8pPr>
            <a:lvl9pPr marL="1828800" algn="ctr" fontAlgn="base">
              <a:spcBef>
                <a:spcPct val="0"/>
              </a:spcBef>
              <a:spcAft>
                <a:spcPct val="0"/>
              </a:spcAft>
              <a:defRPr kumimoji="1" sz="4400" b="1">
                <a:solidFill>
                  <a:schemeClr val="tx2"/>
                </a:solidFill>
                <a:latin typeface="Helvetica" panose="020B0604020202020204" pitchFamily="34" charset="0"/>
                <a:ea typeface="ＭＳ Ｐゴシック" panose="020B0600070205080204" pitchFamily="34" charset="-128"/>
              </a:defRPr>
            </a:lvl9pPr>
          </a:lstStyle>
          <a:p>
            <a:pPr eaLnBrk="1" hangingPunct="1"/>
            <a:r>
              <a:rPr lang="en-US" altLang="en-US" dirty="0"/>
              <a:t>Catalysis</a:t>
            </a:r>
            <a:endParaRPr lang="en-AU" altLang="en-US" dirty="0"/>
          </a:p>
        </p:txBody>
      </p:sp>
      <p:sp>
        <p:nvSpPr>
          <p:cNvPr id="8199" name="Rectangle 7"/>
          <p:cNvSpPr>
            <a:spLocks noChangeArrowheads="1"/>
          </p:cNvSpPr>
          <p:nvPr/>
        </p:nvSpPr>
        <p:spPr bwMode="auto">
          <a:xfrm>
            <a:off x="2362200" y="1676400"/>
            <a:ext cx="7162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kumimoji="1"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Char char="–"/>
              <a:defRPr kumimoji="1"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kumimoji="1"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kumimoji="1" sz="2000">
                <a:solidFill>
                  <a:schemeClr val="tx1"/>
                </a:solidFill>
                <a:latin typeface="Helvetica"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9pPr>
          </a:lstStyle>
          <a:p>
            <a:pPr eaLnBrk="1" hangingPunct="1"/>
            <a:r>
              <a:rPr lang="en-US" altLang="en-US" sz="2400"/>
              <a:t>Catalysts increase reaction rate without themselves being changed</a:t>
            </a:r>
          </a:p>
          <a:p>
            <a:pPr eaLnBrk="1" hangingPunct="1"/>
            <a:r>
              <a:rPr lang="en-US" altLang="en-US" sz="2400"/>
              <a:t>Can accelerate a reaction in both directions</a:t>
            </a:r>
          </a:p>
          <a:p>
            <a:pPr eaLnBrk="1" hangingPunct="1"/>
            <a:r>
              <a:rPr lang="en-US" altLang="en-US" sz="2400"/>
              <a:t>Do not affect the state of equilibrium of reaction</a:t>
            </a:r>
          </a:p>
          <a:p>
            <a:pPr lvl="1" eaLnBrk="1" hangingPunct="1"/>
            <a:r>
              <a:rPr lang="en-US" altLang="en-US" sz="2000"/>
              <a:t>simply allow equilibrium to be reached faster </a:t>
            </a:r>
          </a:p>
        </p:txBody>
      </p:sp>
      <p:pic>
        <p:nvPicPr>
          <p:cNvPr id="82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735388"/>
            <a:ext cx="4191000" cy="297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9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73239" y="1557337"/>
            <a:ext cx="8682037" cy="48958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851979" y="4289107"/>
            <a:ext cx="1016635" cy="289823"/>
          </a:xfrm>
          <a:prstGeom prst="rect">
            <a:avLst/>
          </a:prstGeom>
        </p:spPr>
        <p:txBody>
          <a:bodyPr vert="horz" wrap="square" lIns="0" tIns="12700" rIns="0" bIns="0" rtlCol="0">
            <a:spAutoFit/>
          </a:bodyPr>
          <a:lstStyle/>
          <a:p>
            <a:pPr marL="12700">
              <a:spcBef>
                <a:spcPts val="100"/>
              </a:spcBef>
            </a:pPr>
            <a:r>
              <a:rPr dirty="0">
                <a:latin typeface="Arial"/>
                <a:cs typeface="Arial"/>
              </a:rPr>
              <a:t>reversible</a:t>
            </a:r>
            <a:endParaRPr>
              <a:latin typeface="Arial"/>
              <a:cs typeface="Arial"/>
            </a:endParaRPr>
          </a:p>
        </p:txBody>
      </p:sp>
      <p:sp>
        <p:nvSpPr>
          <p:cNvPr id="4" name="object 4"/>
          <p:cNvSpPr txBox="1"/>
          <p:nvPr/>
        </p:nvSpPr>
        <p:spPr>
          <a:xfrm>
            <a:off x="1957543" y="4744034"/>
            <a:ext cx="194945" cy="330200"/>
          </a:xfrm>
          <a:prstGeom prst="rect">
            <a:avLst/>
          </a:prstGeom>
        </p:spPr>
        <p:txBody>
          <a:bodyPr vert="horz" wrap="square" lIns="0" tIns="12700" rIns="0" bIns="0" rtlCol="0">
            <a:spAutoFit/>
          </a:bodyPr>
          <a:lstStyle/>
          <a:p>
            <a:pPr marL="12700">
              <a:spcBef>
                <a:spcPts val="100"/>
              </a:spcBef>
            </a:pPr>
            <a:r>
              <a:rPr sz="2000" dirty="0">
                <a:latin typeface="Arial"/>
                <a:cs typeface="Arial"/>
              </a:rPr>
              <a:t>A</a:t>
            </a:r>
            <a:endParaRPr sz="2000">
              <a:latin typeface="Arial"/>
              <a:cs typeface="Arial"/>
            </a:endParaRPr>
          </a:p>
        </p:txBody>
      </p:sp>
      <p:sp>
        <p:nvSpPr>
          <p:cNvPr id="5" name="object 5"/>
          <p:cNvSpPr txBox="1"/>
          <p:nvPr/>
        </p:nvSpPr>
        <p:spPr>
          <a:xfrm>
            <a:off x="2828377" y="4744035"/>
            <a:ext cx="407035" cy="320601"/>
          </a:xfrm>
          <a:prstGeom prst="rect">
            <a:avLst/>
          </a:prstGeom>
        </p:spPr>
        <p:txBody>
          <a:bodyPr vert="horz" wrap="square" lIns="0" tIns="12700" rIns="0" bIns="0" rtlCol="0">
            <a:spAutoFit/>
          </a:bodyPr>
          <a:lstStyle/>
          <a:p>
            <a:pPr marL="12700">
              <a:spcBef>
                <a:spcPts val="100"/>
              </a:spcBef>
            </a:pPr>
            <a:r>
              <a:rPr sz="2000" dirty="0">
                <a:latin typeface="Arial"/>
                <a:cs typeface="Arial"/>
              </a:rPr>
              <a:t>2</a:t>
            </a:r>
            <a:r>
              <a:rPr sz="2000" spc="-85" dirty="0">
                <a:latin typeface="Arial"/>
                <a:cs typeface="Arial"/>
              </a:rPr>
              <a:t> </a:t>
            </a:r>
            <a:r>
              <a:rPr sz="2000" dirty="0">
                <a:latin typeface="Arial"/>
                <a:cs typeface="Arial"/>
              </a:rPr>
              <a:t>B</a:t>
            </a:r>
            <a:endParaRPr sz="2000">
              <a:latin typeface="Arial"/>
              <a:cs typeface="Arial"/>
            </a:endParaRPr>
          </a:p>
        </p:txBody>
      </p:sp>
      <p:sp>
        <p:nvSpPr>
          <p:cNvPr id="6" name="object 6"/>
          <p:cNvSpPr/>
          <p:nvPr/>
        </p:nvSpPr>
        <p:spPr>
          <a:xfrm>
            <a:off x="2252662" y="4922919"/>
            <a:ext cx="463551" cy="1905"/>
          </a:xfrm>
          <a:custGeom>
            <a:avLst/>
            <a:gdLst/>
            <a:ahLst/>
            <a:cxnLst/>
            <a:rect l="l" t="t" r="r" b="b"/>
            <a:pathLst>
              <a:path w="463550" h="1904">
                <a:moveTo>
                  <a:pt x="0" y="0"/>
                </a:moveTo>
                <a:lnTo>
                  <a:pt x="463549" y="1430"/>
                </a:lnTo>
              </a:path>
            </a:pathLst>
          </a:custGeom>
          <a:ln w="25399">
            <a:solidFill>
              <a:srgbClr val="000000"/>
            </a:solidFill>
          </a:ln>
        </p:spPr>
        <p:txBody>
          <a:bodyPr wrap="square" lIns="0" tIns="0" rIns="0" bIns="0" rtlCol="0"/>
          <a:lstStyle/>
          <a:p>
            <a:endParaRPr/>
          </a:p>
        </p:txBody>
      </p:sp>
      <p:sp>
        <p:nvSpPr>
          <p:cNvPr id="7" name="object 7"/>
          <p:cNvSpPr/>
          <p:nvPr/>
        </p:nvSpPr>
        <p:spPr>
          <a:xfrm>
            <a:off x="2227264" y="4884978"/>
            <a:ext cx="76835" cy="76200"/>
          </a:xfrm>
          <a:custGeom>
            <a:avLst/>
            <a:gdLst/>
            <a:ahLst/>
            <a:cxnLst/>
            <a:rect l="l" t="t" r="r" b="b"/>
            <a:pathLst>
              <a:path w="76834" h="76200">
                <a:moveTo>
                  <a:pt x="76318" y="0"/>
                </a:moveTo>
                <a:lnTo>
                  <a:pt x="0" y="37858"/>
                </a:lnTo>
                <a:lnTo>
                  <a:pt x="76081" y="76187"/>
                </a:lnTo>
                <a:lnTo>
                  <a:pt x="76318" y="0"/>
                </a:lnTo>
                <a:close/>
              </a:path>
            </a:pathLst>
          </a:custGeom>
          <a:solidFill>
            <a:srgbClr val="000000"/>
          </a:solidFill>
        </p:spPr>
        <p:txBody>
          <a:bodyPr wrap="square" lIns="0" tIns="0" rIns="0" bIns="0" rtlCol="0"/>
          <a:lstStyle/>
          <a:p>
            <a:endParaRPr/>
          </a:p>
        </p:txBody>
      </p:sp>
      <p:sp>
        <p:nvSpPr>
          <p:cNvPr id="8" name="object 8"/>
          <p:cNvSpPr/>
          <p:nvPr/>
        </p:nvSpPr>
        <p:spPr>
          <a:xfrm>
            <a:off x="2665296" y="4886096"/>
            <a:ext cx="76835" cy="76200"/>
          </a:xfrm>
          <a:custGeom>
            <a:avLst/>
            <a:gdLst/>
            <a:ahLst/>
            <a:cxnLst/>
            <a:rect l="l" t="t" r="r" b="b"/>
            <a:pathLst>
              <a:path w="76834" h="76200">
                <a:moveTo>
                  <a:pt x="234" y="0"/>
                </a:moveTo>
                <a:lnTo>
                  <a:pt x="0" y="76200"/>
                </a:lnTo>
                <a:lnTo>
                  <a:pt x="76316" y="38328"/>
                </a:lnTo>
                <a:lnTo>
                  <a:pt x="234" y="0"/>
                </a:lnTo>
                <a:close/>
              </a:path>
            </a:pathLst>
          </a:custGeom>
          <a:solidFill>
            <a:srgbClr val="000000"/>
          </a:solidFill>
        </p:spPr>
        <p:txBody>
          <a:bodyPr wrap="square" lIns="0" tIns="0" rIns="0" bIns="0" rtlCol="0"/>
          <a:lstStyle/>
          <a:p>
            <a:endParaRPr/>
          </a:p>
        </p:txBody>
      </p:sp>
      <p:sp>
        <p:nvSpPr>
          <p:cNvPr id="9" name="object 9"/>
          <p:cNvSpPr/>
          <p:nvPr/>
        </p:nvSpPr>
        <p:spPr>
          <a:xfrm>
            <a:off x="3301999" y="4921400"/>
            <a:ext cx="495300" cy="3175"/>
          </a:xfrm>
          <a:custGeom>
            <a:avLst/>
            <a:gdLst/>
            <a:ahLst/>
            <a:cxnLst/>
            <a:rect l="l" t="t" r="r" b="b"/>
            <a:pathLst>
              <a:path w="495300" h="3175">
                <a:moveTo>
                  <a:pt x="0" y="2879"/>
                </a:moveTo>
                <a:lnTo>
                  <a:pt x="495300" y="0"/>
                </a:lnTo>
              </a:path>
            </a:pathLst>
          </a:custGeom>
          <a:ln w="25399">
            <a:solidFill>
              <a:srgbClr val="000000"/>
            </a:solidFill>
          </a:ln>
        </p:spPr>
        <p:txBody>
          <a:bodyPr wrap="square" lIns="0" tIns="0" rIns="0" bIns="0" rtlCol="0"/>
          <a:lstStyle/>
          <a:p>
            <a:endParaRPr/>
          </a:p>
        </p:txBody>
      </p:sp>
      <p:sp>
        <p:nvSpPr>
          <p:cNvPr id="10" name="object 10"/>
          <p:cNvSpPr/>
          <p:nvPr/>
        </p:nvSpPr>
        <p:spPr>
          <a:xfrm>
            <a:off x="3276601" y="4885880"/>
            <a:ext cx="76835" cy="76200"/>
          </a:xfrm>
          <a:custGeom>
            <a:avLst/>
            <a:gdLst/>
            <a:ahLst/>
            <a:cxnLst/>
            <a:rect l="l" t="t" r="r" b="b"/>
            <a:pathLst>
              <a:path w="76835" h="76200">
                <a:moveTo>
                  <a:pt x="75971" y="0"/>
                </a:moveTo>
                <a:lnTo>
                  <a:pt x="0" y="38544"/>
                </a:lnTo>
                <a:lnTo>
                  <a:pt x="76415" y="76199"/>
                </a:lnTo>
                <a:lnTo>
                  <a:pt x="75971" y="0"/>
                </a:lnTo>
                <a:close/>
              </a:path>
            </a:pathLst>
          </a:custGeom>
          <a:solidFill>
            <a:srgbClr val="000000"/>
          </a:solidFill>
        </p:spPr>
        <p:txBody>
          <a:bodyPr wrap="square" lIns="0" tIns="0" rIns="0" bIns="0" rtlCol="0"/>
          <a:lstStyle/>
          <a:p>
            <a:endParaRPr/>
          </a:p>
        </p:txBody>
      </p:sp>
      <p:sp>
        <p:nvSpPr>
          <p:cNvPr id="11" name="object 11"/>
          <p:cNvSpPr/>
          <p:nvPr/>
        </p:nvSpPr>
        <p:spPr>
          <a:xfrm>
            <a:off x="3746285" y="4883594"/>
            <a:ext cx="76835" cy="76200"/>
          </a:xfrm>
          <a:custGeom>
            <a:avLst/>
            <a:gdLst/>
            <a:ahLst/>
            <a:cxnLst/>
            <a:rect l="l" t="t" r="r" b="b"/>
            <a:pathLst>
              <a:path w="76835" h="76200">
                <a:moveTo>
                  <a:pt x="0" y="0"/>
                </a:moveTo>
                <a:lnTo>
                  <a:pt x="431" y="76200"/>
                </a:lnTo>
                <a:lnTo>
                  <a:pt x="76415" y="37655"/>
                </a:lnTo>
                <a:lnTo>
                  <a:pt x="0" y="0"/>
                </a:lnTo>
                <a:close/>
              </a:path>
            </a:pathLst>
          </a:custGeom>
          <a:solidFill>
            <a:srgbClr val="000000"/>
          </a:solidFill>
        </p:spPr>
        <p:txBody>
          <a:bodyPr wrap="square" lIns="0" tIns="0" rIns="0" bIns="0" rtlCol="0"/>
          <a:lstStyle/>
          <a:p>
            <a:endParaRPr/>
          </a:p>
        </p:txBody>
      </p:sp>
      <p:sp>
        <p:nvSpPr>
          <p:cNvPr id="12" name="object 12"/>
          <p:cNvSpPr txBox="1"/>
          <p:nvPr/>
        </p:nvSpPr>
        <p:spPr>
          <a:xfrm>
            <a:off x="3963341" y="4757928"/>
            <a:ext cx="208915" cy="330200"/>
          </a:xfrm>
          <a:prstGeom prst="rect">
            <a:avLst/>
          </a:prstGeom>
        </p:spPr>
        <p:txBody>
          <a:bodyPr vert="horz" wrap="square" lIns="0" tIns="12700" rIns="0" bIns="0" rtlCol="0">
            <a:spAutoFit/>
          </a:bodyPr>
          <a:lstStyle/>
          <a:p>
            <a:pPr marL="12700">
              <a:spcBef>
                <a:spcPts val="100"/>
              </a:spcBef>
            </a:pPr>
            <a:r>
              <a:rPr sz="2000" dirty="0">
                <a:latin typeface="Arial"/>
                <a:cs typeface="Arial"/>
              </a:rPr>
              <a:t>C</a:t>
            </a:r>
            <a:endParaRPr sz="2000">
              <a:latin typeface="Arial"/>
              <a:cs typeface="Arial"/>
            </a:endParaRPr>
          </a:p>
        </p:txBody>
      </p:sp>
      <p:sp>
        <p:nvSpPr>
          <p:cNvPr id="13" name="object 13"/>
          <p:cNvSpPr/>
          <p:nvPr/>
        </p:nvSpPr>
        <p:spPr>
          <a:xfrm>
            <a:off x="1814514" y="1773240"/>
            <a:ext cx="3273425" cy="1768475"/>
          </a:xfrm>
          <a:prstGeom prst="rect">
            <a:avLst/>
          </a:prstGeom>
          <a:blipFill>
            <a:blip r:embed="rId3" cstate="print"/>
            <a:stretch>
              <a:fillRect/>
            </a:stretch>
          </a:blipFill>
        </p:spPr>
        <p:txBody>
          <a:bodyPr wrap="square" lIns="0" tIns="0" rIns="0" bIns="0" rtlCol="0"/>
          <a:lstStyle/>
          <a:p>
            <a:endParaRPr/>
          </a:p>
        </p:txBody>
      </p:sp>
      <p:sp>
        <p:nvSpPr>
          <p:cNvPr id="17" name="object 17"/>
          <p:cNvSpPr txBox="1">
            <a:spLocks noGrp="1"/>
          </p:cNvSpPr>
          <p:nvPr>
            <p:ph type="title"/>
          </p:nvPr>
        </p:nvSpPr>
        <p:spPr>
          <a:xfrm>
            <a:off x="3261130" y="104494"/>
            <a:ext cx="6022340" cy="566822"/>
          </a:xfrm>
          <a:prstGeom prst="rect">
            <a:avLst/>
          </a:prstGeom>
        </p:spPr>
        <p:txBody>
          <a:bodyPr vert="horz" wrap="square" lIns="0" tIns="12700" rIns="0" bIns="0" rtlCol="0" anchor="ctr">
            <a:spAutoFit/>
          </a:bodyPr>
          <a:lstStyle/>
          <a:p>
            <a:pPr marL="12700">
              <a:lnSpc>
                <a:spcPct val="100000"/>
              </a:lnSpc>
              <a:spcBef>
                <a:spcPts val="100"/>
              </a:spcBef>
            </a:pPr>
            <a:r>
              <a:rPr spc="-5" dirty="0">
                <a:solidFill>
                  <a:schemeClr val="tx1">
                    <a:lumMod val="95000"/>
                    <a:lumOff val="5000"/>
                  </a:schemeClr>
                </a:solidFill>
              </a:rPr>
              <a:t>Complex Reaction</a:t>
            </a:r>
            <a:r>
              <a:rPr spc="-50" dirty="0">
                <a:solidFill>
                  <a:schemeClr val="tx1">
                    <a:lumMod val="95000"/>
                    <a:lumOff val="5000"/>
                  </a:schemeClr>
                </a:solidFill>
              </a:rPr>
              <a:t> </a:t>
            </a:r>
            <a:r>
              <a:rPr dirty="0">
                <a:solidFill>
                  <a:schemeClr val="tx1">
                    <a:lumMod val="95000"/>
                    <a:lumOff val="5000"/>
                  </a:schemeClr>
                </a:solidFill>
              </a:rPr>
              <a:t>Systems</a:t>
            </a:r>
          </a:p>
        </p:txBody>
      </p:sp>
      <p:sp>
        <p:nvSpPr>
          <p:cNvPr id="18" name="object 18"/>
          <p:cNvSpPr txBox="1"/>
          <p:nvPr/>
        </p:nvSpPr>
        <p:spPr>
          <a:xfrm>
            <a:off x="1837691" y="926044"/>
            <a:ext cx="3243580" cy="811761"/>
          </a:xfrm>
          <a:prstGeom prst="rect">
            <a:avLst/>
          </a:prstGeom>
        </p:spPr>
        <p:txBody>
          <a:bodyPr vert="horz" wrap="square" lIns="0" tIns="100330" rIns="0" bIns="0" rtlCol="0">
            <a:spAutoFit/>
          </a:bodyPr>
          <a:lstStyle/>
          <a:p>
            <a:pPr marL="28575">
              <a:spcBef>
                <a:spcPts val="790"/>
              </a:spcBef>
            </a:pPr>
            <a:r>
              <a:rPr sz="2400" b="1" spc="-5" dirty="0">
                <a:latin typeface="Arial"/>
                <a:cs typeface="Arial"/>
              </a:rPr>
              <a:t>consecutive</a:t>
            </a:r>
            <a:r>
              <a:rPr sz="2400" b="1" spc="-30" dirty="0">
                <a:latin typeface="Arial"/>
                <a:cs typeface="Arial"/>
              </a:rPr>
              <a:t> </a:t>
            </a:r>
            <a:r>
              <a:rPr sz="2400" b="1" spc="-5" dirty="0">
                <a:latin typeface="Arial"/>
                <a:cs typeface="Arial"/>
              </a:rPr>
              <a:t>reactions</a:t>
            </a:r>
            <a:endParaRPr sz="2400">
              <a:latin typeface="Arial"/>
              <a:cs typeface="Arial"/>
            </a:endParaRPr>
          </a:p>
          <a:p>
            <a:pPr marL="12700">
              <a:spcBef>
                <a:spcPts val="520"/>
              </a:spcBef>
            </a:pPr>
            <a:r>
              <a:rPr dirty="0">
                <a:latin typeface="Arial"/>
                <a:cs typeface="Arial"/>
              </a:rPr>
              <a:t>irreversible</a:t>
            </a:r>
            <a:endParaRPr>
              <a:latin typeface="Arial"/>
              <a:cs typeface="Arial"/>
            </a:endParaRPr>
          </a:p>
        </p:txBody>
      </p:sp>
      <p:sp>
        <p:nvSpPr>
          <p:cNvPr id="19" name="object 19"/>
          <p:cNvSpPr txBox="1"/>
          <p:nvPr/>
        </p:nvSpPr>
        <p:spPr>
          <a:xfrm>
            <a:off x="6908167" y="983932"/>
            <a:ext cx="2533015" cy="382156"/>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parallel</a:t>
            </a:r>
            <a:r>
              <a:rPr sz="2400" b="1" spc="-45" dirty="0">
                <a:latin typeface="Arial"/>
                <a:cs typeface="Arial"/>
              </a:rPr>
              <a:t> </a:t>
            </a:r>
            <a:r>
              <a:rPr sz="2400" b="1" spc="-5" dirty="0">
                <a:latin typeface="Arial"/>
                <a:cs typeface="Arial"/>
              </a:rPr>
              <a:t>reactions</a:t>
            </a:r>
            <a:endParaRPr sz="2400">
              <a:latin typeface="Arial"/>
              <a:cs typeface="Arial"/>
            </a:endParaRPr>
          </a:p>
        </p:txBody>
      </p:sp>
      <p:sp>
        <p:nvSpPr>
          <p:cNvPr id="20" name="object 20"/>
          <p:cNvSpPr txBox="1"/>
          <p:nvPr/>
        </p:nvSpPr>
        <p:spPr>
          <a:xfrm>
            <a:off x="5873117" y="2003426"/>
            <a:ext cx="393065" cy="320601"/>
          </a:xfrm>
          <a:prstGeom prst="rect">
            <a:avLst/>
          </a:prstGeom>
        </p:spPr>
        <p:txBody>
          <a:bodyPr vert="horz" wrap="square" lIns="0" tIns="12700" rIns="0" bIns="0" rtlCol="0">
            <a:spAutoFit/>
          </a:bodyPr>
          <a:lstStyle/>
          <a:p>
            <a:pPr marL="12700">
              <a:spcBef>
                <a:spcPts val="100"/>
              </a:spcBef>
            </a:pPr>
            <a:r>
              <a:rPr sz="2000" dirty="0">
                <a:latin typeface="Arial"/>
                <a:cs typeface="Arial"/>
              </a:rPr>
              <a:t>2</a:t>
            </a:r>
            <a:r>
              <a:rPr sz="2000" spc="-200" dirty="0">
                <a:latin typeface="Arial"/>
                <a:cs typeface="Arial"/>
              </a:rPr>
              <a:t> </a:t>
            </a:r>
            <a:r>
              <a:rPr sz="2000" dirty="0">
                <a:latin typeface="Arial"/>
                <a:cs typeface="Arial"/>
              </a:rPr>
              <a:t>A</a:t>
            </a:r>
            <a:endParaRPr sz="2000">
              <a:latin typeface="Arial"/>
              <a:cs typeface="Arial"/>
            </a:endParaRPr>
          </a:p>
        </p:txBody>
      </p:sp>
      <p:sp>
        <p:nvSpPr>
          <p:cNvPr id="21" name="object 21"/>
          <p:cNvSpPr txBox="1"/>
          <p:nvPr/>
        </p:nvSpPr>
        <p:spPr>
          <a:xfrm>
            <a:off x="9117712" y="1732458"/>
            <a:ext cx="639445" cy="320601"/>
          </a:xfrm>
          <a:prstGeom prst="rect">
            <a:avLst/>
          </a:prstGeom>
        </p:spPr>
        <p:txBody>
          <a:bodyPr vert="horz" wrap="square" lIns="0" tIns="12700" rIns="0" bIns="0" rtlCol="0">
            <a:spAutoFit/>
          </a:bodyPr>
          <a:lstStyle/>
          <a:p>
            <a:pPr marL="12700">
              <a:spcBef>
                <a:spcPts val="100"/>
              </a:spcBef>
            </a:pPr>
            <a:r>
              <a:rPr sz="2000" dirty="0">
                <a:latin typeface="Arial"/>
                <a:cs typeface="Arial"/>
              </a:rPr>
              <a:t>E +</a:t>
            </a:r>
            <a:r>
              <a:rPr sz="2000" spc="-95" dirty="0">
                <a:latin typeface="Arial"/>
                <a:cs typeface="Arial"/>
              </a:rPr>
              <a:t> </a:t>
            </a:r>
            <a:r>
              <a:rPr sz="2000" dirty="0">
                <a:latin typeface="Arial"/>
                <a:cs typeface="Arial"/>
              </a:rPr>
              <a:t>F</a:t>
            </a:r>
            <a:endParaRPr sz="2000">
              <a:latin typeface="Arial"/>
              <a:cs typeface="Arial"/>
            </a:endParaRPr>
          </a:p>
        </p:txBody>
      </p:sp>
      <p:sp>
        <p:nvSpPr>
          <p:cNvPr id="22" name="object 22"/>
          <p:cNvSpPr txBox="1"/>
          <p:nvPr/>
        </p:nvSpPr>
        <p:spPr>
          <a:xfrm>
            <a:off x="7169418" y="2003425"/>
            <a:ext cx="194945" cy="330200"/>
          </a:xfrm>
          <a:prstGeom prst="rect">
            <a:avLst/>
          </a:prstGeom>
        </p:spPr>
        <p:txBody>
          <a:bodyPr vert="horz" wrap="square" lIns="0" tIns="12700" rIns="0" bIns="0" rtlCol="0">
            <a:spAutoFit/>
          </a:bodyPr>
          <a:lstStyle/>
          <a:p>
            <a:pPr marL="12700">
              <a:spcBef>
                <a:spcPts val="100"/>
              </a:spcBef>
            </a:pPr>
            <a:r>
              <a:rPr sz="2000" dirty="0">
                <a:latin typeface="Arial"/>
                <a:cs typeface="Arial"/>
              </a:rPr>
              <a:t>B</a:t>
            </a:r>
            <a:endParaRPr sz="2000">
              <a:latin typeface="Arial"/>
              <a:cs typeface="Arial"/>
            </a:endParaRPr>
          </a:p>
        </p:txBody>
      </p:sp>
      <p:sp>
        <p:nvSpPr>
          <p:cNvPr id="23" name="object 23"/>
          <p:cNvSpPr txBox="1"/>
          <p:nvPr/>
        </p:nvSpPr>
        <p:spPr>
          <a:xfrm>
            <a:off x="7518921" y="1590357"/>
            <a:ext cx="208915" cy="330200"/>
          </a:xfrm>
          <a:prstGeom prst="rect">
            <a:avLst/>
          </a:prstGeom>
        </p:spPr>
        <p:txBody>
          <a:bodyPr vert="horz" wrap="square" lIns="0" tIns="12700" rIns="0" bIns="0" rtlCol="0">
            <a:spAutoFit/>
          </a:bodyPr>
          <a:lstStyle/>
          <a:p>
            <a:pPr marL="12700">
              <a:spcBef>
                <a:spcPts val="100"/>
              </a:spcBef>
            </a:pPr>
            <a:r>
              <a:rPr sz="2000" dirty="0">
                <a:latin typeface="Arial"/>
                <a:cs typeface="Arial"/>
              </a:rPr>
              <a:t>C</a:t>
            </a:r>
            <a:endParaRPr sz="2000">
              <a:latin typeface="Arial"/>
              <a:cs typeface="Arial"/>
            </a:endParaRPr>
          </a:p>
        </p:txBody>
      </p:sp>
      <p:sp>
        <p:nvSpPr>
          <p:cNvPr id="24" name="object 24"/>
          <p:cNvSpPr/>
          <p:nvPr/>
        </p:nvSpPr>
        <p:spPr>
          <a:xfrm>
            <a:off x="6351588" y="2182812"/>
            <a:ext cx="669925" cy="0"/>
          </a:xfrm>
          <a:custGeom>
            <a:avLst/>
            <a:gdLst/>
            <a:ahLst/>
            <a:cxnLst/>
            <a:rect l="l" t="t" r="r" b="b"/>
            <a:pathLst>
              <a:path w="669925">
                <a:moveTo>
                  <a:pt x="0" y="0"/>
                </a:moveTo>
                <a:lnTo>
                  <a:pt x="669924" y="0"/>
                </a:lnTo>
              </a:path>
            </a:pathLst>
          </a:custGeom>
          <a:ln w="25399">
            <a:solidFill>
              <a:srgbClr val="000000"/>
            </a:solidFill>
          </a:ln>
        </p:spPr>
        <p:txBody>
          <a:bodyPr wrap="square" lIns="0" tIns="0" rIns="0" bIns="0" rtlCol="0"/>
          <a:lstStyle/>
          <a:p>
            <a:endParaRPr/>
          </a:p>
        </p:txBody>
      </p:sp>
      <p:sp>
        <p:nvSpPr>
          <p:cNvPr id="25" name="object 25"/>
          <p:cNvSpPr/>
          <p:nvPr/>
        </p:nvSpPr>
        <p:spPr>
          <a:xfrm>
            <a:off x="6326187" y="2144712"/>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0000"/>
          </a:solidFill>
        </p:spPr>
        <p:txBody>
          <a:bodyPr wrap="square" lIns="0" tIns="0" rIns="0" bIns="0" rtlCol="0"/>
          <a:lstStyle/>
          <a:p>
            <a:endParaRPr/>
          </a:p>
        </p:txBody>
      </p:sp>
      <p:sp>
        <p:nvSpPr>
          <p:cNvPr id="26" name="object 26"/>
          <p:cNvSpPr/>
          <p:nvPr/>
        </p:nvSpPr>
        <p:spPr>
          <a:xfrm>
            <a:off x="6970712" y="214471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7" name="object 27"/>
          <p:cNvSpPr/>
          <p:nvPr/>
        </p:nvSpPr>
        <p:spPr>
          <a:xfrm>
            <a:off x="7450139" y="2181225"/>
            <a:ext cx="695325" cy="0"/>
          </a:xfrm>
          <a:custGeom>
            <a:avLst/>
            <a:gdLst/>
            <a:ahLst/>
            <a:cxnLst/>
            <a:rect l="l" t="t" r="r" b="b"/>
            <a:pathLst>
              <a:path w="695325">
                <a:moveTo>
                  <a:pt x="0" y="0"/>
                </a:moveTo>
                <a:lnTo>
                  <a:pt x="695325" y="0"/>
                </a:lnTo>
              </a:path>
            </a:pathLst>
          </a:custGeom>
          <a:ln w="25399">
            <a:solidFill>
              <a:srgbClr val="000000"/>
            </a:solidFill>
          </a:ln>
        </p:spPr>
        <p:txBody>
          <a:bodyPr wrap="square" lIns="0" tIns="0" rIns="0" bIns="0" rtlCol="0"/>
          <a:lstStyle/>
          <a:p>
            <a:endParaRPr/>
          </a:p>
        </p:txBody>
      </p:sp>
      <p:sp>
        <p:nvSpPr>
          <p:cNvPr id="28" name="object 28"/>
          <p:cNvSpPr/>
          <p:nvPr/>
        </p:nvSpPr>
        <p:spPr>
          <a:xfrm>
            <a:off x="8094663" y="2143125"/>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9" name="object 29"/>
          <p:cNvSpPr/>
          <p:nvPr/>
        </p:nvSpPr>
        <p:spPr>
          <a:xfrm>
            <a:off x="7654927" y="1904209"/>
            <a:ext cx="294005" cy="277495"/>
          </a:xfrm>
          <a:custGeom>
            <a:avLst/>
            <a:gdLst/>
            <a:ahLst/>
            <a:cxnLst/>
            <a:rect l="l" t="t" r="r" b="b"/>
            <a:pathLst>
              <a:path w="294004" h="277494">
                <a:moveTo>
                  <a:pt x="293687" y="277018"/>
                </a:moveTo>
                <a:lnTo>
                  <a:pt x="246049" y="273393"/>
                </a:lnTo>
                <a:lnTo>
                  <a:pt x="200859" y="262896"/>
                </a:lnTo>
                <a:lnTo>
                  <a:pt x="158721" y="246098"/>
                </a:lnTo>
                <a:lnTo>
                  <a:pt x="120239" y="223570"/>
                </a:lnTo>
                <a:lnTo>
                  <a:pt x="86018" y="195881"/>
                </a:lnTo>
                <a:lnTo>
                  <a:pt x="56664" y="163603"/>
                </a:lnTo>
                <a:lnTo>
                  <a:pt x="32780" y="127305"/>
                </a:lnTo>
                <a:lnTo>
                  <a:pt x="14972" y="87559"/>
                </a:lnTo>
                <a:lnTo>
                  <a:pt x="3843" y="44933"/>
                </a:lnTo>
                <a:lnTo>
                  <a:pt x="0" y="0"/>
                </a:lnTo>
              </a:path>
            </a:pathLst>
          </a:custGeom>
          <a:ln w="25399">
            <a:solidFill>
              <a:srgbClr val="000000"/>
            </a:solidFill>
          </a:ln>
        </p:spPr>
        <p:txBody>
          <a:bodyPr wrap="square" lIns="0" tIns="0" rIns="0" bIns="0" rtlCol="0"/>
          <a:lstStyle/>
          <a:p>
            <a:endParaRPr/>
          </a:p>
        </p:txBody>
      </p:sp>
      <p:sp>
        <p:nvSpPr>
          <p:cNvPr id="30" name="object 30"/>
          <p:cNvSpPr txBox="1"/>
          <p:nvPr/>
        </p:nvSpPr>
        <p:spPr>
          <a:xfrm>
            <a:off x="8321677" y="2017305"/>
            <a:ext cx="208915" cy="330200"/>
          </a:xfrm>
          <a:prstGeom prst="rect">
            <a:avLst/>
          </a:prstGeom>
        </p:spPr>
        <p:txBody>
          <a:bodyPr vert="horz" wrap="square" lIns="0" tIns="12700" rIns="0" bIns="0" rtlCol="0">
            <a:spAutoFit/>
          </a:bodyPr>
          <a:lstStyle/>
          <a:p>
            <a:pPr marL="12700">
              <a:spcBef>
                <a:spcPts val="100"/>
              </a:spcBef>
            </a:pPr>
            <a:r>
              <a:rPr sz="2000" dirty="0">
                <a:latin typeface="Arial"/>
                <a:cs typeface="Arial"/>
              </a:rPr>
              <a:t>D</a:t>
            </a:r>
            <a:endParaRPr sz="2000">
              <a:latin typeface="Arial"/>
              <a:cs typeface="Arial"/>
            </a:endParaRPr>
          </a:p>
        </p:txBody>
      </p:sp>
      <p:sp>
        <p:nvSpPr>
          <p:cNvPr id="31" name="object 31"/>
          <p:cNvSpPr/>
          <p:nvPr/>
        </p:nvSpPr>
        <p:spPr>
          <a:xfrm>
            <a:off x="8610987" y="1965113"/>
            <a:ext cx="399415" cy="127635"/>
          </a:xfrm>
          <a:custGeom>
            <a:avLst/>
            <a:gdLst/>
            <a:ahLst/>
            <a:cxnLst/>
            <a:rect l="l" t="t" r="r" b="b"/>
            <a:pathLst>
              <a:path w="399415" h="127635">
                <a:moveTo>
                  <a:pt x="0" y="127429"/>
                </a:moveTo>
                <a:lnTo>
                  <a:pt x="399278" y="0"/>
                </a:lnTo>
              </a:path>
            </a:pathLst>
          </a:custGeom>
          <a:ln w="25399">
            <a:solidFill>
              <a:srgbClr val="000000"/>
            </a:solidFill>
          </a:ln>
        </p:spPr>
        <p:txBody>
          <a:bodyPr wrap="square" lIns="0" tIns="0" rIns="0" bIns="0" rtlCol="0"/>
          <a:lstStyle/>
          <a:p>
            <a:endParaRPr/>
          </a:p>
        </p:txBody>
      </p:sp>
      <p:sp>
        <p:nvSpPr>
          <p:cNvPr id="32" name="object 32"/>
          <p:cNvSpPr/>
          <p:nvPr/>
        </p:nvSpPr>
        <p:spPr>
          <a:xfrm>
            <a:off x="8586790" y="2040803"/>
            <a:ext cx="84455" cy="73025"/>
          </a:xfrm>
          <a:custGeom>
            <a:avLst/>
            <a:gdLst/>
            <a:ahLst/>
            <a:cxnLst/>
            <a:rect l="l" t="t" r="r" b="b"/>
            <a:pathLst>
              <a:path w="84454" h="73025">
                <a:moveTo>
                  <a:pt x="61010" y="0"/>
                </a:moveTo>
                <a:lnTo>
                  <a:pt x="0" y="59461"/>
                </a:lnTo>
                <a:lnTo>
                  <a:pt x="84175" y="72593"/>
                </a:lnTo>
                <a:lnTo>
                  <a:pt x="61010" y="0"/>
                </a:lnTo>
                <a:close/>
              </a:path>
            </a:pathLst>
          </a:custGeom>
          <a:solidFill>
            <a:srgbClr val="000000"/>
          </a:solidFill>
        </p:spPr>
        <p:txBody>
          <a:bodyPr wrap="square" lIns="0" tIns="0" rIns="0" bIns="0" rtlCol="0"/>
          <a:lstStyle/>
          <a:p>
            <a:endParaRPr/>
          </a:p>
        </p:txBody>
      </p:sp>
      <p:sp>
        <p:nvSpPr>
          <p:cNvPr id="33" name="object 33"/>
          <p:cNvSpPr/>
          <p:nvPr/>
        </p:nvSpPr>
        <p:spPr>
          <a:xfrm>
            <a:off x="8950289" y="1944258"/>
            <a:ext cx="84455" cy="73025"/>
          </a:xfrm>
          <a:custGeom>
            <a:avLst/>
            <a:gdLst/>
            <a:ahLst/>
            <a:cxnLst/>
            <a:rect l="l" t="t" r="r" b="b"/>
            <a:pathLst>
              <a:path w="84454" h="73025">
                <a:moveTo>
                  <a:pt x="0" y="0"/>
                </a:moveTo>
                <a:lnTo>
                  <a:pt x="23164" y="72593"/>
                </a:lnTo>
                <a:lnTo>
                  <a:pt x="84175" y="13131"/>
                </a:lnTo>
                <a:lnTo>
                  <a:pt x="0" y="0"/>
                </a:lnTo>
                <a:close/>
              </a:path>
            </a:pathLst>
          </a:custGeom>
          <a:solidFill>
            <a:srgbClr val="000000"/>
          </a:solidFill>
        </p:spPr>
        <p:txBody>
          <a:bodyPr wrap="square" lIns="0" tIns="0" rIns="0" bIns="0" rtlCol="0"/>
          <a:lstStyle/>
          <a:p>
            <a:endParaRPr/>
          </a:p>
        </p:txBody>
      </p:sp>
      <p:sp>
        <p:nvSpPr>
          <p:cNvPr id="34" name="object 34"/>
          <p:cNvSpPr/>
          <p:nvPr/>
        </p:nvSpPr>
        <p:spPr>
          <a:xfrm>
            <a:off x="8602665" y="2243140"/>
            <a:ext cx="408305" cy="167005"/>
          </a:xfrm>
          <a:custGeom>
            <a:avLst/>
            <a:gdLst/>
            <a:ahLst/>
            <a:cxnLst/>
            <a:rect l="l" t="t" r="r" b="b"/>
            <a:pathLst>
              <a:path w="408304" h="167005">
                <a:moveTo>
                  <a:pt x="0" y="0"/>
                </a:moveTo>
                <a:lnTo>
                  <a:pt x="408282" y="166614"/>
                </a:lnTo>
              </a:path>
            </a:pathLst>
          </a:custGeom>
          <a:ln w="25399">
            <a:solidFill>
              <a:srgbClr val="000000"/>
            </a:solidFill>
          </a:ln>
        </p:spPr>
        <p:txBody>
          <a:bodyPr wrap="square" lIns="0" tIns="0" rIns="0" bIns="0" rtlCol="0"/>
          <a:lstStyle/>
          <a:p>
            <a:endParaRPr/>
          </a:p>
        </p:txBody>
      </p:sp>
      <p:sp>
        <p:nvSpPr>
          <p:cNvPr id="35" name="object 35"/>
          <p:cNvSpPr/>
          <p:nvPr/>
        </p:nvSpPr>
        <p:spPr>
          <a:xfrm>
            <a:off x="8949511" y="2355278"/>
            <a:ext cx="85091" cy="71120"/>
          </a:xfrm>
          <a:custGeom>
            <a:avLst/>
            <a:gdLst/>
            <a:ahLst/>
            <a:cxnLst/>
            <a:rect l="l" t="t" r="r" b="b"/>
            <a:pathLst>
              <a:path w="85090" h="71119">
                <a:moveTo>
                  <a:pt x="28790" y="0"/>
                </a:moveTo>
                <a:lnTo>
                  <a:pt x="0" y="70561"/>
                </a:lnTo>
                <a:lnTo>
                  <a:pt x="84950" y="64071"/>
                </a:lnTo>
                <a:lnTo>
                  <a:pt x="28790" y="0"/>
                </a:lnTo>
                <a:close/>
              </a:path>
            </a:pathLst>
          </a:custGeom>
          <a:solidFill>
            <a:srgbClr val="000000"/>
          </a:solidFill>
        </p:spPr>
        <p:txBody>
          <a:bodyPr wrap="square" lIns="0" tIns="0" rIns="0" bIns="0" rtlCol="0"/>
          <a:lstStyle/>
          <a:p>
            <a:endParaRPr/>
          </a:p>
        </p:txBody>
      </p:sp>
      <p:sp>
        <p:nvSpPr>
          <p:cNvPr id="36" name="object 36"/>
          <p:cNvSpPr txBox="1"/>
          <p:nvPr/>
        </p:nvSpPr>
        <p:spPr>
          <a:xfrm>
            <a:off x="9113866" y="2268284"/>
            <a:ext cx="434975" cy="320601"/>
          </a:xfrm>
          <a:prstGeom prst="rect">
            <a:avLst/>
          </a:prstGeom>
        </p:spPr>
        <p:txBody>
          <a:bodyPr vert="horz" wrap="square" lIns="0" tIns="12700" rIns="0" bIns="0" rtlCol="0">
            <a:spAutoFit/>
          </a:bodyPr>
          <a:lstStyle/>
          <a:p>
            <a:pPr marL="12700">
              <a:spcBef>
                <a:spcPts val="100"/>
              </a:spcBef>
            </a:pPr>
            <a:r>
              <a:rPr sz="2000" dirty="0">
                <a:latin typeface="Arial"/>
                <a:cs typeface="Arial"/>
              </a:rPr>
              <a:t>2</a:t>
            </a:r>
            <a:r>
              <a:rPr sz="2000" spc="-85" dirty="0">
                <a:latin typeface="Arial"/>
                <a:cs typeface="Arial"/>
              </a:rPr>
              <a:t> </a:t>
            </a:r>
            <a:r>
              <a:rPr sz="2000" dirty="0">
                <a:latin typeface="Arial"/>
                <a:cs typeface="Arial"/>
              </a:rPr>
              <a:t>G</a:t>
            </a:r>
            <a:endParaRPr sz="2000">
              <a:latin typeface="Arial"/>
              <a:cs typeface="Arial"/>
            </a:endParaRPr>
          </a:p>
        </p:txBody>
      </p:sp>
      <p:sp>
        <p:nvSpPr>
          <p:cNvPr id="37" name="object 37"/>
          <p:cNvSpPr/>
          <p:nvPr/>
        </p:nvSpPr>
        <p:spPr>
          <a:xfrm>
            <a:off x="5683620" y="2636917"/>
            <a:ext cx="2757093" cy="369324"/>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5650230" y="3059671"/>
            <a:ext cx="3891839" cy="369328"/>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5722239" y="3501017"/>
            <a:ext cx="1902320" cy="369323"/>
          </a:xfrm>
          <a:prstGeom prst="rect">
            <a:avLst/>
          </a:prstGeom>
          <a:blipFill>
            <a:blip r:embed="rId6" cstate="print"/>
            <a:stretch>
              <a:fillRect/>
            </a:stretch>
          </a:blipFill>
        </p:spPr>
        <p:txBody>
          <a:bodyPr wrap="square" lIns="0" tIns="0" rIns="0" bIns="0" rtlCol="0"/>
          <a:lstStyle/>
          <a:p>
            <a:endParaRPr/>
          </a:p>
        </p:txBody>
      </p:sp>
      <p:sp>
        <p:nvSpPr>
          <p:cNvPr id="40" name="object 40"/>
          <p:cNvSpPr/>
          <p:nvPr/>
        </p:nvSpPr>
        <p:spPr>
          <a:xfrm>
            <a:off x="5680290" y="4341428"/>
            <a:ext cx="3282303" cy="369335"/>
          </a:xfrm>
          <a:prstGeom prst="rect">
            <a:avLst/>
          </a:prstGeom>
          <a:blipFill>
            <a:blip r:embed="rId7" cstate="print"/>
            <a:stretch>
              <a:fillRect/>
            </a:stretch>
          </a:blipFill>
        </p:spPr>
        <p:txBody>
          <a:bodyPr wrap="square" lIns="0" tIns="0" rIns="0" bIns="0" rtlCol="0"/>
          <a:lstStyle/>
          <a:p>
            <a:endParaRPr/>
          </a:p>
        </p:txBody>
      </p:sp>
      <p:sp>
        <p:nvSpPr>
          <p:cNvPr id="41" name="object 41"/>
          <p:cNvSpPr/>
          <p:nvPr/>
        </p:nvSpPr>
        <p:spPr>
          <a:xfrm>
            <a:off x="5722242" y="4764185"/>
            <a:ext cx="1561071" cy="369332"/>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1863270" y="2281682"/>
            <a:ext cx="1573631" cy="369328"/>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1829889" y="2704439"/>
            <a:ext cx="2677275" cy="369328"/>
          </a:xfrm>
          <a:prstGeom prst="rect">
            <a:avLst/>
          </a:prstGeom>
          <a:blipFill>
            <a:blip r:embed="rId10" cstate="print"/>
            <a:stretch>
              <a:fillRect/>
            </a:stretch>
          </a:blipFill>
        </p:spPr>
        <p:txBody>
          <a:bodyPr wrap="square" lIns="0" tIns="0" rIns="0" bIns="0" rtlCol="0"/>
          <a:lstStyle/>
          <a:p>
            <a:endParaRPr/>
          </a:p>
        </p:txBody>
      </p:sp>
      <p:sp>
        <p:nvSpPr>
          <p:cNvPr id="44" name="object 44"/>
          <p:cNvSpPr/>
          <p:nvPr/>
        </p:nvSpPr>
        <p:spPr>
          <a:xfrm>
            <a:off x="1901899" y="3108075"/>
            <a:ext cx="1602232" cy="362977"/>
          </a:xfrm>
          <a:prstGeom prst="rect">
            <a:avLst/>
          </a:prstGeom>
          <a:blipFill>
            <a:blip r:embed="rId11" cstate="print"/>
            <a:stretch>
              <a:fillRect/>
            </a:stretch>
          </a:blipFill>
        </p:spPr>
        <p:txBody>
          <a:bodyPr wrap="square" lIns="0" tIns="0" rIns="0" bIns="0" rtlCol="0"/>
          <a:lstStyle/>
          <a:p>
            <a:endParaRPr/>
          </a:p>
        </p:txBody>
      </p:sp>
      <p:sp>
        <p:nvSpPr>
          <p:cNvPr id="45" name="object 45"/>
          <p:cNvSpPr/>
          <p:nvPr/>
        </p:nvSpPr>
        <p:spPr>
          <a:xfrm>
            <a:off x="1742843" y="5119942"/>
            <a:ext cx="2689453" cy="362990"/>
          </a:xfrm>
          <a:prstGeom prst="rect">
            <a:avLst/>
          </a:prstGeom>
          <a:blipFill>
            <a:blip r:embed="rId12" cstate="print"/>
            <a:stretch>
              <a:fillRect/>
            </a:stretch>
          </a:blipFill>
        </p:spPr>
        <p:txBody>
          <a:bodyPr wrap="square" lIns="0" tIns="0" rIns="0" bIns="0" rtlCol="0"/>
          <a:lstStyle/>
          <a:p>
            <a:endParaRPr/>
          </a:p>
        </p:txBody>
      </p:sp>
      <p:sp>
        <p:nvSpPr>
          <p:cNvPr id="46" name="object 46"/>
          <p:cNvSpPr/>
          <p:nvPr/>
        </p:nvSpPr>
        <p:spPr>
          <a:xfrm>
            <a:off x="1631503" y="5542701"/>
            <a:ext cx="4784064" cy="369332"/>
          </a:xfrm>
          <a:prstGeom prst="rect">
            <a:avLst/>
          </a:prstGeom>
          <a:blipFill>
            <a:blip r:embed="rId13" cstate="print"/>
            <a:stretch>
              <a:fillRect/>
            </a:stretch>
          </a:blipFill>
        </p:spPr>
        <p:txBody>
          <a:bodyPr wrap="square" lIns="0" tIns="0" rIns="0" bIns="0" rtlCol="0"/>
          <a:lstStyle/>
          <a:p>
            <a:endParaRPr/>
          </a:p>
        </p:txBody>
      </p:sp>
      <p:sp>
        <p:nvSpPr>
          <p:cNvPr id="47" name="object 47"/>
          <p:cNvSpPr/>
          <p:nvPr/>
        </p:nvSpPr>
        <p:spPr>
          <a:xfrm>
            <a:off x="1735051" y="5946338"/>
            <a:ext cx="2511451" cy="363305"/>
          </a:xfrm>
          <a:prstGeom prst="rect">
            <a:avLst/>
          </a:prstGeom>
          <a:blipFill>
            <a:blip r:embed="rId14" cstate="print"/>
            <a:stretch>
              <a:fillRect/>
            </a:stretch>
          </a:blipFill>
        </p:spPr>
        <p:txBody>
          <a:bodyPr wrap="square" lIns="0" tIns="0" rIns="0" bIns="0" rtlCol="0"/>
          <a:lstStyle/>
          <a:p>
            <a:endParaRPr/>
          </a:p>
        </p:txBody>
      </p:sp>
      <p:sp>
        <p:nvSpPr>
          <p:cNvPr id="48" name="object 48"/>
          <p:cNvSpPr/>
          <p:nvPr/>
        </p:nvSpPr>
        <p:spPr>
          <a:xfrm>
            <a:off x="2205038" y="2033590"/>
            <a:ext cx="488951" cy="1905"/>
          </a:xfrm>
          <a:custGeom>
            <a:avLst/>
            <a:gdLst/>
            <a:ahLst/>
            <a:cxnLst/>
            <a:rect l="l" t="t" r="r" b="b"/>
            <a:pathLst>
              <a:path w="488950" h="1905">
                <a:moveTo>
                  <a:pt x="0" y="0"/>
                </a:moveTo>
                <a:lnTo>
                  <a:pt x="488949" y="1509"/>
                </a:lnTo>
              </a:path>
            </a:pathLst>
          </a:custGeom>
          <a:ln w="25399">
            <a:solidFill>
              <a:srgbClr val="000000"/>
            </a:solidFill>
          </a:ln>
        </p:spPr>
        <p:txBody>
          <a:bodyPr wrap="square" lIns="0" tIns="0" rIns="0" bIns="0" rtlCol="0"/>
          <a:lstStyle/>
          <a:p>
            <a:endParaRPr/>
          </a:p>
        </p:txBody>
      </p:sp>
      <p:sp>
        <p:nvSpPr>
          <p:cNvPr id="49" name="object 49"/>
          <p:cNvSpPr/>
          <p:nvPr/>
        </p:nvSpPr>
        <p:spPr>
          <a:xfrm>
            <a:off x="2643072" y="1996846"/>
            <a:ext cx="76835" cy="76200"/>
          </a:xfrm>
          <a:custGeom>
            <a:avLst/>
            <a:gdLst/>
            <a:ahLst/>
            <a:cxnLst/>
            <a:rect l="l" t="t" r="r" b="b"/>
            <a:pathLst>
              <a:path w="76834" h="76200">
                <a:moveTo>
                  <a:pt x="234" y="0"/>
                </a:moveTo>
                <a:lnTo>
                  <a:pt x="0" y="76200"/>
                </a:lnTo>
                <a:lnTo>
                  <a:pt x="76316" y="38328"/>
                </a:lnTo>
                <a:lnTo>
                  <a:pt x="234" y="0"/>
                </a:lnTo>
                <a:close/>
              </a:path>
            </a:pathLst>
          </a:custGeom>
          <a:solidFill>
            <a:srgbClr val="000000"/>
          </a:solidFill>
        </p:spPr>
        <p:txBody>
          <a:bodyPr wrap="square" lIns="0" tIns="0" rIns="0" bIns="0" rtlCol="0"/>
          <a:lstStyle/>
          <a:p>
            <a:endParaRPr/>
          </a:p>
        </p:txBody>
      </p:sp>
      <p:sp>
        <p:nvSpPr>
          <p:cNvPr id="50" name="object 50"/>
          <p:cNvSpPr/>
          <p:nvPr/>
        </p:nvSpPr>
        <p:spPr>
          <a:xfrm>
            <a:off x="3252787" y="2032149"/>
            <a:ext cx="520700" cy="3175"/>
          </a:xfrm>
          <a:custGeom>
            <a:avLst/>
            <a:gdLst/>
            <a:ahLst/>
            <a:cxnLst/>
            <a:rect l="l" t="t" r="r" b="b"/>
            <a:pathLst>
              <a:path w="520700" h="3175">
                <a:moveTo>
                  <a:pt x="0" y="3027"/>
                </a:moveTo>
                <a:lnTo>
                  <a:pt x="520699" y="0"/>
                </a:lnTo>
              </a:path>
            </a:pathLst>
          </a:custGeom>
          <a:ln w="25399">
            <a:solidFill>
              <a:srgbClr val="000000"/>
            </a:solidFill>
          </a:ln>
        </p:spPr>
        <p:txBody>
          <a:bodyPr wrap="square" lIns="0" tIns="0" rIns="0" bIns="0" rtlCol="0"/>
          <a:lstStyle/>
          <a:p>
            <a:endParaRPr/>
          </a:p>
        </p:txBody>
      </p:sp>
      <p:sp>
        <p:nvSpPr>
          <p:cNvPr id="51" name="object 51"/>
          <p:cNvSpPr/>
          <p:nvPr/>
        </p:nvSpPr>
        <p:spPr>
          <a:xfrm>
            <a:off x="3722472" y="1994344"/>
            <a:ext cx="76835" cy="76200"/>
          </a:xfrm>
          <a:custGeom>
            <a:avLst/>
            <a:gdLst/>
            <a:ahLst/>
            <a:cxnLst/>
            <a:rect l="l" t="t" r="r" b="b"/>
            <a:pathLst>
              <a:path w="76835" h="76200">
                <a:moveTo>
                  <a:pt x="0" y="0"/>
                </a:moveTo>
                <a:lnTo>
                  <a:pt x="444" y="76200"/>
                </a:lnTo>
                <a:lnTo>
                  <a:pt x="76415" y="37655"/>
                </a:lnTo>
                <a:lnTo>
                  <a:pt x="0" y="0"/>
                </a:lnTo>
                <a:close/>
              </a:path>
            </a:pathLst>
          </a:custGeom>
          <a:solidFill>
            <a:srgbClr val="000000"/>
          </a:solidFill>
        </p:spPr>
        <p:txBody>
          <a:bodyPr wrap="square" lIns="0" tIns="0" rIns="0" bIns="0" rtlCol="0"/>
          <a:lstStyle/>
          <a:p>
            <a:endParaRPr/>
          </a:p>
        </p:txBody>
      </p:sp>
      <p:sp>
        <p:nvSpPr>
          <p:cNvPr id="52" name="object 52"/>
          <p:cNvSpPr txBox="1"/>
          <p:nvPr/>
        </p:nvSpPr>
        <p:spPr>
          <a:xfrm>
            <a:off x="1814514" y="1853882"/>
            <a:ext cx="3273425" cy="330200"/>
          </a:xfrm>
          <a:prstGeom prst="rect">
            <a:avLst/>
          </a:prstGeom>
        </p:spPr>
        <p:txBody>
          <a:bodyPr vert="horz" wrap="square" lIns="0" tIns="12700" rIns="0" bIns="0" rtlCol="0">
            <a:spAutoFit/>
          </a:bodyPr>
          <a:lstStyle/>
          <a:p>
            <a:pPr marL="132715">
              <a:spcBef>
                <a:spcPts val="100"/>
              </a:spcBef>
              <a:tabLst>
                <a:tab pos="1002665" algn="l"/>
                <a:tab pos="2136775" algn="l"/>
              </a:tabLst>
            </a:pPr>
            <a:r>
              <a:rPr sz="2000" dirty="0">
                <a:latin typeface="Arial"/>
                <a:cs typeface="Arial"/>
              </a:rPr>
              <a:t>A	2 B	</a:t>
            </a:r>
            <a:r>
              <a:rPr sz="3000" baseline="-2777" dirty="0">
                <a:latin typeface="Arial"/>
                <a:cs typeface="Arial"/>
              </a:rPr>
              <a:t>C</a:t>
            </a:r>
            <a:endParaRPr sz="3000" baseline="-2777">
              <a:latin typeface="Arial"/>
              <a:cs typeface="Arial"/>
            </a:endParaRPr>
          </a:p>
        </p:txBody>
      </p:sp>
      <p:sp>
        <p:nvSpPr>
          <p:cNvPr id="53" name="object 53"/>
          <p:cNvSpPr/>
          <p:nvPr/>
        </p:nvSpPr>
        <p:spPr>
          <a:xfrm>
            <a:off x="5627128" y="3897668"/>
            <a:ext cx="4979568" cy="369328"/>
          </a:xfrm>
          <a:prstGeom prst="rect">
            <a:avLst/>
          </a:prstGeom>
          <a:blipFill>
            <a:blip r:embed="rId15" cstate="print"/>
            <a:stretch>
              <a:fillRect/>
            </a:stretch>
          </a:blipFill>
        </p:spPr>
        <p:txBody>
          <a:bodyPr wrap="square" lIns="0" tIns="0" rIns="0" bIns="0" rtlCol="0"/>
          <a:lstStyle/>
          <a:p>
            <a:endParaRPr/>
          </a:p>
        </p:txBody>
      </p:sp>
      <p:sp>
        <p:nvSpPr>
          <p:cNvPr id="54" name="object 54"/>
          <p:cNvSpPr txBox="1">
            <a:spLocks noGrp="1"/>
          </p:cNvSpPr>
          <p:nvPr>
            <p:ph type="sldNum" sz="quarter" idx="7"/>
          </p:nvPr>
        </p:nvSpPr>
        <p:spPr>
          <a:xfrm>
            <a:off x="10134600" y="6404260"/>
            <a:ext cx="2743200" cy="269304"/>
          </a:xfrm>
          <a:prstGeom prst="rect">
            <a:avLst/>
          </a:prstGeom>
        </p:spPr>
        <p:txBody>
          <a:bodyPr vert="horz" wrap="square" lIns="0" tIns="0" rIns="0" bIns="0" rtlCol="0" anchor="ctr">
            <a:spAutoFit/>
          </a:bodyPr>
          <a:lstStyle/>
          <a:p>
            <a:pPr marL="25400">
              <a:lnSpc>
                <a:spcPts val="2090"/>
              </a:lnSpc>
            </a:pPr>
            <a:r>
              <a:rPr dirty="0"/>
              <a:t>5</a:t>
            </a:r>
          </a:p>
        </p:txBody>
      </p:sp>
    </p:spTree>
    <p:extLst>
      <p:ext uri="{BB962C8B-B14F-4D97-AF65-F5344CB8AC3E}">
        <p14:creationId xmlns:p14="http://schemas.microsoft.com/office/powerpoint/2010/main" val="86141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2925" y="19524"/>
            <a:ext cx="6182995" cy="689932"/>
          </a:xfrm>
          <a:prstGeom prst="rect">
            <a:avLst/>
          </a:prstGeom>
        </p:spPr>
        <p:txBody>
          <a:bodyPr vert="horz" wrap="square" lIns="0" tIns="12700" rIns="0" bIns="0" rtlCol="0" anchor="ctr">
            <a:spAutoFit/>
          </a:bodyPr>
          <a:lstStyle/>
          <a:p>
            <a:pPr marL="12700">
              <a:lnSpc>
                <a:spcPct val="100000"/>
              </a:lnSpc>
              <a:spcBef>
                <a:spcPts val="100"/>
              </a:spcBef>
            </a:pPr>
            <a:r>
              <a:rPr spc="-10" dirty="0"/>
              <a:t>Conversion-Yield-Selectivity</a:t>
            </a:r>
          </a:p>
        </p:txBody>
      </p:sp>
      <p:sp>
        <p:nvSpPr>
          <p:cNvPr id="3" name="object 3"/>
          <p:cNvSpPr txBox="1"/>
          <p:nvPr/>
        </p:nvSpPr>
        <p:spPr>
          <a:xfrm>
            <a:off x="4943476" y="1146176"/>
            <a:ext cx="2376805" cy="405239"/>
          </a:xfrm>
          <a:prstGeom prst="rect">
            <a:avLst/>
          </a:prstGeom>
          <a:ln w="25399">
            <a:solidFill>
              <a:srgbClr val="00BA63"/>
            </a:solidFill>
          </a:ln>
        </p:spPr>
        <p:txBody>
          <a:bodyPr vert="horz" wrap="square" lIns="0" tIns="96520" rIns="0" bIns="0" rtlCol="0">
            <a:spAutoFit/>
          </a:bodyPr>
          <a:lstStyle/>
          <a:p>
            <a:pPr marL="256540">
              <a:spcBef>
                <a:spcPts val="760"/>
              </a:spcBef>
              <a:tabLst>
                <a:tab pos="1127125" algn="l"/>
              </a:tabLst>
            </a:pPr>
            <a:r>
              <a:rPr sz="2000" b="1" dirty="0">
                <a:latin typeface="Arial"/>
                <a:cs typeface="Arial"/>
              </a:rPr>
              <a:t>A	2 B +</a:t>
            </a:r>
            <a:r>
              <a:rPr sz="2000" b="1" spc="-40" dirty="0">
                <a:latin typeface="Arial"/>
                <a:cs typeface="Arial"/>
              </a:rPr>
              <a:t> </a:t>
            </a:r>
            <a:r>
              <a:rPr sz="2000" b="1" dirty="0">
                <a:latin typeface="Arial"/>
                <a:cs typeface="Arial"/>
              </a:rPr>
              <a:t>C</a:t>
            </a:r>
            <a:endParaRPr sz="2000" dirty="0">
              <a:latin typeface="Arial"/>
              <a:cs typeface="Arial"/>
            </a:endParaRPr>
          </a:p>
        </p:txBody>
      </p:sp>
      <p:sp>
        <p:nvSpPr>
          <p:cNvPr id="4" name="object 4"/>
          <p:cNvSpPr/>
          <p:nvPr/>
        </p:nvSpPr>
        <p:spPr>
          <a:xfrm>
            <a:off x="5483225" y="1409781"/>
            <a:ext cx="463551" cy="1905"/>
          </a:xfrm>
          <a:custGeom>
            <a:avLst/>
            <a:gdLst/>
            <a:ahLst/>
            <a:cxnLst/>
            <a:rect l="l" t="t" r="r" b="b"/>
            <a:pathLst>
              <a:path w="463550" h="1905">
                <a:moveTo>
                  <a:pt x="0" y="0"/>
                </a:moveTo>
                <a:lnTo>
                  <a:pt x="463549" y="1430"/>
                </a:lnTo>
              </a:path>
            </a:pathLst>
          </a:custGeom>
          <a:ln w="25399">
            <a:solidFill>
              <a:srgbClr val="000000"/>
            </a:solidFill>
          </a:ln>
        </p:spPr>
        <p:txBody>
          <a:bodyPr wrap="square" lIns="0" tIns="0" rIns="0" bIns="0" rtlCol="0"/>
          <a:lstStyle/>
          <a:p>
            <a:endParaRPr/>
          </a:p>
        </p:txBody>
      </p:sp>
      <p:sp>
        <p:nvSpPr>
          <p:cNvPr id="5" name="object 5"/>
          <p:cNvSpPr/>
          <p:nvPr/>
        </p:nvSpPr>
        <p:spPr>
          <a:xfrm>
            <a:off x="5457827" y="1371841"/>
            <a:ext cx="76835" cy="76200"/>
          </a:xfrm>
          <a:custGeom>
            <a:avLst/>
            <a:gdLst/>
            <a:ahLst/>
            <a:cxnLst/>
            <a:rect l="l" t="t" r="r" b="b"/>
            <a:pathLst>
              <a:path w="76835" h="76200">
                <a:moveTo>
                  <a:pt x="76314" y="0"/>
                </a:moveTo>
                <a:lnTo>
                  <a:pt x="0" y="37858"/>
                </a:lnTo>
                <a:lnTo>
                  <a:pt x="76085" y="76200"/>
                </a:lnTo>
                <a:lnTo>
                  <a:pt x="76314" y="0"/>
                </a:lnTo>
                <a:close/>
              </a:path>
            </a:pathLst>
          </a:custGeom>
          <a:solidFill>
            <a:srgbClr val="000000"/>
          </a:solidFill>
        </p:spPr>
        <p:txBody>
          <a:bodyPr wrap="square" lIns="0" tIns="0" rIns="0" bIns="0" rtlCol="0"/>
          <a:lstStyle/>
          <a:p>
            <a:endParaRPr/>
          </a:p>
        </p:txBody>
      </p:sp>
      <p:sp>
        <p:nvSpPr>
          <p:cNvPr id="6" name="object 6"/>
          <p:cNvSpPr/>
          <p:nvPr/>
        </p:nvSpPr>
        <p:spPr>
          <a:xfrm>
            <a:off x="5895861" y="1372958"/>
            <a:ext cx="76835" cy="76200"/>
          </a:xfrm>
          <a:custGeom>
            <a:avLst/>
            <a:gdLst/>
            <a:ahLst/>
            <a:cxnLst/>
            <a:rect l="l" t="t" r="r" b="b"/>
            <a:pathLst>
              <a:path w="76835" h="76200">
                <a:moveTo>
                  <a:pt x="228" y="0"/>
                </a:moveTo>
                <a:lnTo>
                  <a:pt x="0" y="76200"/>
                </a:lnTo>
                <a:lnTo>
                  <a:pt x="76314" y="38328"/>
                </a:lnTo>
                <a:lnTo>
                  <a:pt x="228" y="0"/>
                </a:lnTo>
                <a:close/>
              </a:path>
            </a:pathLst>
          </a:custGeom>
          <a:solidFill>
            <a:srgbClr val="000000"/>
          </a:solidFill>
        </p:spPr>
        <p:txBody>
          <a:bodyPr wrap="square" lIns="0" tIns="0" rIns="0" bIns="0" rtlCol="0"/>
          <a:lstStyle/>
          <a:p>
            <a:endParaRPr/>
          </a:p>
        </p:txBody>
      </p:sp>
      <p:sp>
        <p:nvSpPr>
          <p:cNvPr id="7" name="object 7"/>
          <p:cNvSpPr/>
          <p:nvPr/>
        </p:nvSpPr>
        <p:spPr>
          <a:xfrm>
            <a:off x="2016126" y="2060575"/>
            <a:ext cx="7993063" cy="1008062"/>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011587" y="2362276"/>
            <a:ext cx="1981835" cy="351378"/>
          </a:xfrm>
          <a:prstGeom prst="rect">
            <a:avLst/>
          </a:prstGeom>
        </p:spPr>
        <p:txBody>
          <a:bodyPr vert="horz" wrap="square" lIns="0" tIns="12700" rIns="0" bIns="0" rtlCol="0">
            <a:spAutoFit/>
          </a:bodyPr>
          <a:lstStyle/>
          <a:p>
            <a:pPr marL="12700">
              <a:spcBef>
                <a:spcPts val="100"/>
              </a:spcBef>
            </a:pPr>
            <a:r>
              <a:rPr sz="2200" b="1" spc="-5" dirty="0">
                <a:latin typeface="Arial"/>
                <a:cs typeface="Arial"/>
              </a:rPr>
              <a:t>Conversion</a:t>
            </a:r>
            <a:r>
              <a:rPr sz="2200" b="1" spc="-65" dirty="0">
                <a:latin typeface="Arial"/>
                <a:cs typeface="Arial"/>
              </a:rPr>
              <a:t> </a:t>
            </a:r>
            <a:r>
              <a:rPr sz="2200" b="1" dirty="0">
                <a:latin typeface="Arial"/>
                <a:cs typeface="Arial"/>
              </a:rPr>
              <a:t>(x)</a:t>
            </a:r>
            <a:endParaRPr sz="2200">
              <a:latin typeface="Arial"/>
              <a:cs typeface="Arial"/>
            </a:endParaRPr>
          </a:p>
        </p:txBody>
      </p:sp>
      <p:sp>
        <p:nvSpPr>
          <p:cNvPr id="9" name="object 9"/>
          <p:cNvSpPr/>
          <p:nvPr/>
        </p:nvSpPr>
        <p:spPr>
          <a:xfrm>
            <a:off x="2469689" y="2204859"/>
            <a:ext cx="1801449" cy="68025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74725" y="2204859"/>
            <a:ext cx="2442655" cy="68025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243137" y="3644900"/>
            <a:ext cx="7918451" cy="100806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2243137" y="3966514"/>
            <a:ext cx="7918451" cy="360680"/>
          </a:xfrm>
          <a:prstGeom prst="rect">
            <a:avLst/>
          </a:prstGeom>
        </p:spPr>
        <p:txBody>
          <a:bodyPr vert="horz" wrap="square" lIns="0" tIns="12700" rIns="0" bIns="0" rtlCol="0">
            <a:spAutoFit/>
          </a:bodyPr>
          <a:lstStyle/>
          <a:p>
            <a:pPr marR="75565" algn="ctr">
              <a:spcBef>
                <a:spcPts val="100"/>
              </a:spcBef>
            </a:pPr>
            <a:r>
              <a:rPr sz="2200" b="1" spc="-20" dirty="0">
                <a:latin typeface="Arial"/>
                <a:cs typeface="Arial"/>
              </a:rPr>
              <a:t>Yield</a:t>
            </a:r>
            <a:r>
              <a:rPr sz="2200" b="1" spc="-10" dirty="0">
                <a:latin typeface="Arial"/>
                <a:cs typeface="Arial"/>
              </a:rPr>
              <a:t> </a:t>
            </a:r>
            <a:r>
              <a:rPr sz="2200" b="1" dirty="0">
                <a:latin typeface="Arial"/>
                <a:cs typeface="Arial"/>
              </a:rPr>
              <a:t>(y)</a:t>
            </a:r>
            <a:endParaRPr sz="2200">
              <a:latin typeface="Arial"/>
              <a:cs typeface="Arial"/>
            </a:endParaRPr>
          </a:p>
        </p:txBody>
      </p:sp>
      <p:sp>
        <p:nvSpPr>
          <p:cNvPr id="13" name="object 13"/>
          <p:cNvSpPr/>
          <p:nvPr/>
        </p:nvSpPr>
        <p:spPr>
          <a:xfrm>
            <a:off x="2469688" y="3721922"/>
            <a:ext cx="1815045" cy="85433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7797507" y="3805879"/>
            <a:ext cx="1809331" cy="68640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2206626" y="5264150"/>
            <a:ext cx="7993063" cy="1008062"/>
          </a:xfrm>
          <a:prstGeom prst="rect">
            <a:avLst/>
          </a:prstGeom>
          <a:blipFill>
            <a:blip r:embed="rId8" cstate="print"/>
            <a:stretch>
              <a:fillRect/>
            </a:stretch>
          </a:blipFill>
        </p:spPr>
        <p:txBody>
          <a:bodyPr wrap="square" lIns="0" tIns="0" rIns="0" bIns="0" rtlCol="0"/>
          <a:lstStyle/>
          <a:p>
            <a:endParaRPr/>
          </a:p>
        </p:txBody>
      </p:sp>
      <p:sp>
        <p:nvSpPr>
          <p:cNvPr id="16" name="object 16"/>
          <p:cNvSpPr txBox="1"/>
          <p:nvPr/>
        </p:nvSpPr>
        <p:spPr>
          <a:xfrm>
            <a:off x="2206626" y="5549646"/>
            <a:ext cx="7993380" cy="360680"/>
          </a:xfrm>
          <a:prstGeom prst="rect">
            <a:avLst/>
          </a:prstGeom>
        </p:spPr>
        <p:txBody>
          <a:bodyPr vert="horz" wrap="square" lIns="0" tIns="12700" rIns="0" bIns="0" rtlCol="0">
            <a:spAutoFit/>
          </a:bodyPr>
          <a:lstStyle/>
          <a:p>
            <a:pPr marL="6985" algn="ctr">
              <a:spcBef>
                <a:spcPts val="100"/>
              </a:spcBef>
            </a:pPr>
            <a:r>
              <a:rPr sz="2200" b="1" spc="-5" dirty="0">
                <a:latin typeface="Arial"/>
                <a:cs typeface="Arial"/>
              </a:rPr>
              <a:t>Selectivity </a:t>
            </a:r>
            <a:r>
              <a:rPr sz="2200" b="1" dirty="0">
                <a:latin typeface="Arial"/>
                <a:cs typeface="Arial"/>
              </a:rPr>
              <a:t>(S)</a:t>
            </a:r>
            <a:endParaRPr sz="2200">
              <a:latin typeface="Arial"/>
              <a:cs typeface="Arial"/>
            </a:endParaRPr>
          </a:p>
        </p:txBody>
      </p:sp>
      <p:sp>
        <p:nvSpPr>
          <p:cNvPr id="17" name="object 17"/>
          <p:cNvSpPr/>
          <p:nvPr/>
        </p:nvSpPr>
        <p:spPr>
          <a:xfrm>
            <a:off x="2469687" y="5433710"/>
            <a:ext cx="1785875" cy="670182"/>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7797510" y="5433710"/>
            <a:ext cx="1728863" cy="670182"/>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1504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1785" y="81377"/>
            <a:ext cx="3480435" cy="505267"/>
          </a:xfrm>
          <a:prstGeom prst="rect">
            <a:avLst/>
          </a:prstGeom>
        </p:spPr>
        <p:txBody>
          <a:bodyPr vert="horz" wrap="square" lIns="0" tIns="12700" rIns="0" bIns="0" rtlCol="0" anchor="ctr">
            <a:spAutoFit/>
          </a:bodyPr>
          <a:lstStyle/>
          <a:p>
            <a:pPr marL="12700">
              <a:lnSpc>
                <a:spcPct val="100000"/>
              </a:lnSpc>
              <a:spcBef>
                <a:spcPts val="100"/>
              </a:spcBef>
            </a:pPr>
            <a:r>
              <a:rPr sz="3200" spc="-5" dirty="0"/>
              <a:t>Activation</a:t>
            </a:r>
            <a:r>
              <a:rPr sz="3200" spc="-45" dirty="0"/>
              <a:t> </a:t>
            </a:r>
            <a:r>
              <a:rPr sz="3200" spc="-5" dirty="0"/>
              <a:t>Energy</a:t>
            </a:r>
            <a:endParaRPr sz="3200"/>
          </a:p>
        </p:txBody>
      </p:sp>
      <p:sp>
        <p:nvSpPr>
          <p:cNvPr id="3" name="object 3"/>
          <p:cNvSpPr/>
          <p:nvPr/>
        </p:nvSpPr>
        <p:spPr>
          <a:xfrm>
            <a:off x="1847527" y="1052741"/>
            <a:ext cx="2771331" cy="7963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75053" y="1650310"/>
            <a:ext cx="347345" cy="554990"/>
          </a:xfrm>
          <a:custGeom>
            <a:avLst/>
            <a:gdLst/>
            <a:ahLst/>
            <a:cxnLst/>
            <a:rect l="l" t="t" r="r" b="b"/>
            <a:pathLst>
              <a:path w="347344" h="554989">
                <a:moveTo>
                  <a:pt x="0" y="554726"/>
                </a:moveTo>
                <a:lnTo>
                  <a:pt x="346894" y="0"/>
                </a:lnTo>
              </a:path>
            </a:pathLst>
          </a:custGeom>
          <a:ln w="25399">
            <a:solidFill>
              <a:srgbClr val="000000"/>
            </a:solidFill>
          </a:ln>
        </p:spPr>
        <p:txBody>
          <a:bodyPr wrap="square" lIns="0" tIns="0" rIns="0" bIns="0" rtlCol="0"/>
          <a:lstStyle/>
          <a:p>
            <a:endParaRPr/>
          </a:p>
        </p:txBody>
      </p:sp>
      <p:sp>
        <p:nvSpPr>
          <p:cNvPr id="5" name="object 5"/>
          <p:cNvSpPr/>
          <p:nvPr/>
        </p:nvSpPr>
        <p:spPr>
          <a:xfrm>
            <a:off x="3862706" y="1628775"/>
            <a:ext cx="73025" cy="85090"/>
          </a:xfrm>
          <a:custGeom>
            <a:avLst/>
            <a:gdLst/>
            <a:ahLst/>
            <a:cxnLst/>
            <a:rect l="l" t="t" r="r" b="b"/>
            <a:pathLst>
              <a:path w="73025" h="85089">
                <a:moveTo>
                  <a:pt x="72707" y="0"/>
                </a:moveTo>
                <a:lnTo>
                  <a:pt x="0" y="44411"/>
                </a:lnTo>
                <a:lnTo>
                  <a:pt x="64604" y="84810"/>
                </a:lnTo>
                <a:lnTo>
                  <a:pt x="72707" y="0"/>
                </a:lnTo>
                <a:close/>
              </a:path>
            </a:pathLst>
          </a:custGeom>
          <a:solidFill>
            <a:srgbClr val="000000"/>
          </a:solidFill>
        </p:spPr>
        <p:txBody>
          <a:bodyPr wrap="square" lIns="0" tIns="0" rIns="0" bIns="0" rtlCol="0"/>
          <a:lstStyle/>
          <a:p>
            <a:endParaRPr/>
          </a:p>
        </p:txBody>
      </p:sp>
      <p:sp>
        <p:nvSpPr>
          <p:cNvPr id="6" name="object 6"/>
          <p:cNvSpPr/>
          <p:nvPr/>
        </p:nvSpPr>
        <p:spPr>
          <a:xfrm>
            <a:off x="6387359" y="1022350"/>
            <a:ext cx="3093191" cy="235316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998027" y="2238059"/>
            <a:ext cx="2783840" cy="1497845"/>
          </a:xfrm>
          <a:prstGeom prst="rect">
            <a:avLst/>
          </a:prstGeom>
        </p:spPr>
        <p:txBody>
          <a:bodyPr vert="horz" wrap="square" lIns="0" tIns="27939" rIns="0" bIns="0" rtlCol="0">
            <a:spAutoFit/>
          </a:bodyPr>
          <a:lstStyle/>
          <a:p>
            <a:pPr marL="228600" marR="5715">
              <a:lnSpc>
                <a:spcPts val="2100"/>
              </a:lnSpc>
              <a:spcBef>
                <a:spcPts val="219"/>
              </a:spcBef>
            </a:pPr>
            <a:r>
              <a:rPr spc="-5" dirty="0">
                <a:latin typeface="Arial"/>
                <a:cs typeface="Arial"/>
              </a:rPr>
              <a:t>temperature</a:t>
            </a:r>
            <a:r>
              <a:rPr spc="-55" dirty="0">
                <a:latin typeface="Arial"/>
                <a:cs typeface="Arial"/>
              </a:rPr>
              <a:t> </a:t>
            </a:r>
            <a:r>
              <a:rPr dirty="0">
                <a:latin typeface="Arial"/>
                <a:cs typeface="Arial"/>
              </a:rPr>
              <a:t>dependency  of </a:t>
            </a:r>
            <a:r>
              <a:rPr spc="-5" dirty="0">
                <a:latin typeface="Arial"/>
                <a:cs typeface="Arial"/>
              </a:rPr>
              <a:t>the kinetic</a:t>
            </a:r>
            <a:r>
              <a:rPr spc="-15" dirty="0">
                <a:latin typeface="Arial"/>
                <a:cs typeface="Arial"/>
              </a:rPr>
              <a:t> </a:t>
            </a:r>
            <a:r>
              <a:rPr spc="-5" dirty="0">
                <a:latin typeface="Arial"/>
                <a:cs typeface="Arial"/>
              </a:rPr>
              <a:t>constant</a:t>
            </a:r>
            <a:endParaRPr>
              <a:latin typeface="Arial"/>
              <a:cs typeface="Arial"/>
            </a:endParaRPr>
          </a:p>
          <a:p>
            <a:pPr>
              <a:lnSpc>
                <a:spcPct val="100000"/>
              </a:lnSpc>
            </a:pPr>
            <a:endParaRPr sz="2000">
              <a:latin typeface="Times New Roman"/>
              <a:cs typeface="Times New Roman"/>
            </a:endParaRPr>
          </a:p>
          <a:p>
            <a:pPr>
              <a:spcBef>
                <a:spcPts val="25"/>
              </a:spcBef>
            </a:pPr>
            <a:endParaRPr sz="2250">
              <a:latin typeface="Times New Roman"/>
              <a:cs typeface="Times New Roman"/>
            </a:endParaRPr>
          </a:p>
          <a:p>
            <a:pPr marL="12700"/>
            <a:r>
              <a:rPr b="1" spc="-5" dirty="0">
                <a:latin typeface="Arial"/>
                <a:cs typeface="Arial"/>
              </a:rPr>
              <a:t>Arrhenius </a:t>
            </a:r>
            <a:r>
              <a:rPr b="1" dirty="0">
                <a:latin typeface="Arial"/>
                <a:cs typeface="Arial"/>
              </a:rPr>
              <a:t>law:</a:t>
            </a:r>
            <a:endParaRPr>
              <a:latin typeface="Arial"/>
              <a:cs typeface="Arial"/>
            </a:endParaRPr>
          </a:p>
        </p:txBody>
      </p:sp>
      <p:sp>
        <p:nvSpPr>
          <p:cNvPr id="8" name="object 8"/>
          <p:cNvSpPr/>
          <p:nvPr/>
        </p:nvSpPr>
        <p:spPr>
          <a:xfrm>
            <a:off x="3795965" y="3228975"/>
            <a:ext cx="1723771" cy="66675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576512" y="4600575"/>
            <a:ext cx="1243331" cy="1079500"/>
          </a:xfrm>
          <a:custGeom>
            <a:avLst/>
            <a:gdLst/>
            <a:ahLst/>
            <a:cxnLst/>
            <a:rect l="l" t="t" r="r" b="b"/>
            <a:pathLst>
              <a:path w="1243330" h="1079500">
                <a:moveTo>
                  <a:pt x="0" y="0"/>
                </a:moveTo>
                <a:lnTo>
                  <a:pt x="1243009" y="1079499"/>
                </a:lnTo>
              </a:path>
            </a:pathLst>
          </a:custGeom>
          <a:ln w="25399">
            <a:solidFill>
              <a:srgbClr val="00BA63"/>
            </a:solidFill>
          </a:ln>
        </p:spPr>
        <p:txBody>
          <a:bodyPr wrap="square" lIns="0" tIns="0" rIns="0" bIns="0" rtlCol="0"/>
          <a:lstStyle/>
          <a:p>
            <a:endParaRPr/>
          </a:p>
        </p:txBody>
      </p:sp>
      <p:sp>
        <p:nvSpPr>
          <p:cNvPr id="10" name="object 10"/>
          <p:cNvSpPr/>
          <p:nvPr/>
        </p:nvSpPr>
        <p:spPr>
          <a:xfrm>
            <a:off x="2311399" y="4391025"/>
            <a:ext cx="0" cy="1460500"/>
          </a:xfrm>
          <a:custGeom>
            <a:avLst/>
            <a:gdLst/>
            <a:ahLst/>
            <a:cxnLst/>
            <a:rect l="l" t="t" r="r" b="b"/>
            <a:pathLst>
              <a:path h="1460500">
                <a:moveTo>
                  <a:pt x="0" y="0"/>
                </a:moveTo>
                <a:lnTo>
                  <a:pt x="0" y="1460498"/>
                </a:lnTo>
              </a:path>
            </a:pathLst>
          </a:custGeom>
          <a:ln w="25399">
            <a:solidFill>
              <a:srgbClr val="000000"/>
            </a:solidFill>
          </a:ln>
        </p:spPr>
        <p:txBody>
          <a:bodyPr wrap="square" lIns="0" tIns="0" rIns="0" bIns="0" rtlCol="0"/>
          <a:lstStyle/>
          <a:p>
            <a:endParaRPr/>
          </a:p>
        </p:txBody>
      </p:sp>
      <p:sp>
        <p:nvSpPr>
          <p:cNvPr id="11" name="object 11"/>
          <p:cNvSpPr/>
          <p:nvPr/>
        </p:nvSpPr>
        <p:spPr>
          <a:xfrm>
            <a:off x="2273300" y="4365625"/>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12" name="object 12"/>
          <p:cNvSpPr/>
          <p:nvPr/>
        </p:nvSpPr>
        <p:spPr>
          <a:xfrm>
            <a:off x="2311401" y="5851525"/>
            <a:ext cx="1774825" cy="0"/>
          </a:xfrm>
          <a:custGeom>
            <a:avLst/>
            <a:gdLst/>
            <a:ahLst/>
            <a:cxnLst/>
            <a:rect l="l" t="t" r="r" b="b"/>
            <a:pathLst>
              <a:path w="1774825">
                <a:moveTo>
                  <a:pt x="0" y="0"/>
                </a:moveTo>
                <a:lnTo>
                  <a:pt x="1774828" y="0"/>
                </a:lnTo>
              </a:path>
            </a:pathLst>
          </a:custGeom>
          <a:ln w="25399">
            <a:solidFill>
              <a:srgbClr val="000000"/>
            </a:solidFill>
          </a:ln>
        </p:spPr>
        <p:txBody>
          <a:bodyPr wrap="square" lIns="0" tIns="0" rIns="0" bIns="0" rtlCol="0"/>
          <a:lstStyle/>
          <a:p>
            <a:endParaRPr/>
          </a:p>
        </p:txBody>
      </p:sp>
      <p:sp>
        <p:nvSpPr>
          <p:cNvPr id="13" name="object 13"/>
          <p:cNvSpPr/>
          <p:nvPr/>
        </p:nvSpPr>
        <p:spPr>
          <a:xfrm>
            <a:off x="4035425" y="5813425"/>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3623973" y="5853305"/>
            <a:ext cx="391713" cy="61099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919290" y="4425178"/>
            <a:ext cx="369335" cy="611441"/>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143786" y="4531006"/>
            <a:ext cx="704679" cy="609076"/>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4564977" y="4730351"/>
            <a:ext cx="1557351" cy="583813"/>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356582" y="5270065"/>
            <a:ext cx="245745" cy="410209"/>
          </a:xfrm>
          <a:custGeom>
            <a:avLst/>
            <a:gdLst/>
            <a:ahLst/>
            <a:cxnLst/>
            <a:rect l="l" t="t" r="r" b="b"/>
            <a:pathLst>
              <a:path w="245745" h="410210">
                <a:moveTo>
                  <a:pt x="245706" y="410012"/>
                </a:moveTo>
                <a:lnTo>
                  <a:pt x="0" y="0"/>
                </a:lnTo>
              </a:path>
            </a:pathLst>
          </a:custGeom>
          <a:ln w="25399">
            <a:solidFill>
              <a:srgbClr val="000000"/>
            </a:solidFill>
          </a:ln>
        </p:spPr>
        <p:txBody>
          <a:bodyPr wrap="square" lIns="0" tIns="0" rIns="0" bIns="0" rtlCol="0"/>
          <a:lstStyle/>
          <a:p>
            <a:endParaRPr/>
          </a:p>
        </p:txBody>
      </p:sp>
      <p:sp>
        <p:nvSpPr>
          <p:cNvPr id="19" name="object 19"/>
          <p:cNvSpPr/>
          <p:nvPr/>
        </p:nvSpPr>
        <p:spPr>
          <a:xfrm>
            <a:off x="5343526" y="5248275"/>
            <a:ext cx="72391" cy="85090"/>
          </a:xfrm>
          <a:custGeom>
            <a:avLst/>
            <a:gdLst/>
            <a:ahLst/>
            <a:cxnLst/>
            <a:rect l="l" t="t" r="r" b="b"/>
            <a:pathLst>
              <a:path w="72389" h="85089">
                <a:moveTo>
                  <a:pt x="0" y="0"/>
                </a:moveTo>
                <a:lnTo>
                  <a:pt x="6489" y="84950"/>
                </a:lnTo>
                <a:lnTo>
                  <a:pt x="71843" y="45783"/>
                </a:lnTo>
                <a:lnTo>
                  <a:pt x="0" y="0"/>
                </a:lnTo>
                <a:close/>
              </a:path>
            </a:pathLst>
          </a:custGeom>
          <a:solidFill>
            <a:srgbClr val="000000"/>
          </a:solidFill>
        </p:spPr>
        <p:txBody>
          <a:bodyPr wrap="square" lIns="0" tIns="0" rIns="0" bIns="0" rtlCol="0"/>
          <a:lstStyle/>
          <a:p>
            <a:endParaRPr/>
          </a:p>
        </p:txBody>
      </p:sp>
      <p:sp>
        <p:nvSpPr>
          <p:cNvPr id="20" name="object 20"/>
          <p:cNvSpPr txBox="1"/>
          <p:nvPr/>
        </p:nvSpPr>
        <p:spPr>
          <a:xfrm>
            <a:off x="4888865" y="5726209"/>
            <a:ext cx="3164840" cy="845103"/>
          </a:xfrm>
          <a:prstGeom prst="rect">
            <a:avLst/>
          </a:prstGeom>
        </p:spPr>
        <p:txBody>
          <a:bodyPr vert="horz" wrap="square" lIns="0" tIns="13970" rIns="0" bIns="0" rtlCol="0">
            <a:spAutoFit/>
          </a:bodyPr>
          <a:lstStyle/>
          <a:p>
            <a:pPr marL="12700" marR="5080">
              <a:lnSpc>
                <a:spcPct val="99500"/>
              </a:lnSpc>
              <a:spcBef>
                <a:spcPts val="110"/>
              </a:spcBef>
            </a:pPr>
            <a:r>
              <a:rPr spc="-5" dirty="0">
                <a:latin typeface="Arial"/>
                <a:cs typeface="Arial"/>
              </a:rPr>
              <a:t>preexponential factor  temperature </a:t>
            </a:r>
            <a:r>
              <a:rPr dirty="0">
                <a:latin typeface="Arial"/>
                <a:cs typeface="Arial"/>
              </a:rPr>
              <a:t>dependency</a:t>
            </a:r>
            <a:r>
              <a:rPr spc="-55" dirty="0">
                <a:latin typeface="Arial"/>
                <a:cs typeface="Arial"/>
              </a:rPr>
              <a:t> </a:t>
            </a:r>
            <a:r>
              <a:rPr dirty="0">
                <a:latin typeface="Arial"/>
                <a:cs typeface="Arial"/>
              </a:rPr>
              <a:t>small  compared </a:t>
            </a:r>
            <a:r>
              <a:rPr spc="-5" dirty="0">
                <a:latin typeface="Arial"/>
                <a:cs typeface="Arial"/>
              </a:rPr>
              <a:t>to exponential</a:t>
            </a:r>
            <a:r>
              <a:rPr spc="-15" dirty="0">
                <a:latin typeface="Arial"/>
                <a:cs typeface="Arial"/>
              </a:rPr>
              <a:t> </a:t>
            </a:r>
            <a:r>
              <a:rPr spc="-5" dirty="0">
                <a:latin typeface="Arial"/>
                <a:cs typeface="Arial"/>
              </a:rPr>
              <a:t>term</a:t>
            </a:r>
            <a:endParaRPr>
              <a:latin typeface="Arial"/>
              <a:cs typeface="Arial"/>
            </a:endParaRPr>
          </a:p>
        </p:txBody>
      </p:sp>
      <p:sp>
        <p:nvSpPr>
          <p:cNvPr id="21" name="object 21"/>
          <p:cNvSpPr/>
          <p:nvPr/>
        </p:nvSpPr>
        <p:spPr>
          <a:xfrm>
            <a:off x="7496175" y="4102100"/>
            <a:ext cx="0" cy="1460500"/>
          </a:xfrm>
          <a:custGeom>
            <a:avLst/>
            <a:gdLst/>
            <a:ahLst/>
            <a:cxnLst/>
            <a:rect l="l" t="t" r="r" b="b"/>
            <a:pathLst>
              <a:path h="1460500">
                <a:moveTo>
                  <a:pt x="0" y="0"/>
                </a:moveTo>
                <a:lnTo>
                  <a:pt x="0" y="1460498"/>
                </a:lnTo>
              </a:path>
            </a:pathLst>
          </a:custGeom>
          <a:ln w="25399">
            <a:solidFill>
              <a:srgbClr val="000000"/>
            </a:solidFill>
          </a:ln>
        </p:spPr>
        <p:txBody>
          <a:bodyPr wrap="square" lIns="0" tIns="0" rIns="0" bIns="0" rtlCol="0"/>
          <a:lstStyle/>
          <a:p>
            <a:endParaRPr/>
          </a:p>
        </p:txBody>
      </p:sp>
      <p:sp>
        <p:nvSpPr>
          <p:cNvPr id="22" name="object 22"/>
          <p:cNvSpPr/>
          <p:nvPr/>
        </p:nvSpPr>
        <p:spPr>
          <a:xfrm>
            <a:off x="7458075" y="4076700"/>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23" name="object 23"/>
          <p:cNvSpPr/>
          <p:nvPr/>
        </p:nvSpPr>
        <p:spPr>
          <a:xfrm>
            <a:off x="7496175" y="5562600"/>
            <a:ext cx="2075180" cy="0"/>
          </a:xfrm>
          <a:custGeom>
            <a:avLst/>
            <a:gdLst/>
            <a:ahLst/>
            <a:cxnLst/>
            <a:rect l="l" t="t" r="r" b="b"/>
            <a:pathLst>
              <a:path w="2075179">
                <a:moveTo>
                  <a:pt x="0" y="0"/>
                </a:moveTo>
                <a:lnTo>
                  <a:pt x="2074858" y="0"/>
                </a:lnTo>
              </a:path>
            </a:pathLst>
          </a:custGeom>
          <a:ln w="25399">
            <a:solidFill>
              <a:srgbClr val="000000"/>
            </a:solidFill>
          </a:ln>
        </p:spPr>
        <p:txBody>
          <a:bodyPr wrap="square" lIns="0" tIns="0" rIns="0" bIns="0" rtlCol="0"/>
          <a:lstStyle/>
          <a:p>
            <a:endParaRPr/>
          </a:p>
        </p:txBody>
      </p:sp>
      <p:sp>
        <p:nvSpPr>
          <p:cNvPr id="24" name="object 24"/>
          <p:cNvSpPr/>
          <p:nvPr/>
        </p:nvSpPr>
        <p:spPr>
          <a:xfrm>
            <a:off x="9520237" y="55245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5" name="object 25"/>
          <p:cNvSpPr/>
          <p:nvPr/>
        </p:nvSpPr>
        <p:spPr>
          <a:xfrm>
            <a:off x="9108885" y="5564380"/>
            <a:ext cx="391628" cy="610994"/>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7104063" y="4136253"/>
            <a:ext cx="369252" cy="611441"/>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8961439" y="4746625"/>
            <a:ext cx="287655" cy="646430"/>
          </a:xfrm>
          <a:custGeom>
            <a:avLst/>
            <a:gdLst/>
            <a:ahLst/>
            <a:cxnLst/>
            <a:rect l="l" t="t" r="r" b="b"/>
            <a:pathLst>
              <a:path w="287654" h="646429">
                <a:moveTo>
                  <a:pt x="0" y="0"/>
                </a:moveTo>
                <a:lnTo>
                  <a:pt x="287336" y="646112"/>
                </a:lnTo>
              </a:path>
            </a:pathLst>
          </a:custGeom>
          <a:ln w="25399">
            <a:solidFill>
              <a:srgbClr val="00BA63"/>
            </a:solidFill>
          </a:ln>
        </p:spPr>
        <p:txBody>
          <a:bodyPr wrap="square" lIns="0" tIns="0" rIns="0" bIns="0" rtlCol="0"/>
          <a:lstStyle/>
          <a:p>
            <a:endParaRPr/>
          </a:p>
        </p:txBody>
      </p:sp>
      <p:sp>
        <p:nvSpPr>
          <p:cNvPr id="28" name="object 28"/>
          <p:cNvSpPr txBox="1"/>
          <p:nvPr/>
        </p:nvSpPr>
        <p:spPr>
          <a:xfrm>
            <a:off x="9321457" y="4724403"/>
            <a:ext cx="993140" cy="543739"/>
          </a:xfrm>
          <a:prstGeom prst="rect">
            <a:avLst/>
          </a:prstGeom>
          <a:ln w="9524">
            <a:solidFill>
              <a:srgbClr val="000000"/>
            </a:solidFill>
          </a:ln>
        </p:spPr>
        <p:txBody>
          <a:bodyPr vert="horz" wrap="square" lIns="0" tIns="55880" rIns="0" bIns="0" rtlCol="0">
            <a:spAutoFit/>
          </a:bodyPr>
          <a:lstStyle/>
          <a:p>
            <a:pPr marL="91440" marR="91440">
              <a:lnSpc>
                <a:spcPts val="1900"/>
              </a:lnSpc>
              <a:spcBef>
                <a:spcPts val="440"/>
              </a:spcBef>
            </a:pPr>
            <a:r>
              <a:rPr sz="1600" dirty="0">
                <a:latin typeface="Arial"/>
                <a:cs typeface="Arial"/>
              </a:rPr>
              <a:t>chemical  </a:t>
            </a:r>
            <a:r>
              <a:rPr sz="1600" spc="-5" dirty="0">
                <a:latin typeface="Arial"/>
                <a:cs typeface="Arial"/>
              </a:rPr>
              <a:t>kinetics</a:t>
            </a:r>
            <a:endParaRPr sz="1600">
              <a:latin typeface="Arial"/>
              <a:cs typeface="Arial"/>
            </a:endParaRPr>
          </a:p>
        </p:txBody>
      </p:sp>
      <p:sp>
        <p:nvSpPr>
          <p:cNvPr id="29" name="object 29"/>
          <p:cNvSpPr/>
          <p:nvPr/>
        </p:nvSpPr>
        <p:spPr>
          <a:xfrm>
            <a:off x="8362952" y="4348162"/>
            <a:ext cx="598805" cy="400050"/>
          </a:xfrm>
          <a:custGeom>
            <a:avLst/>
            <a:gdLst/>
            <a:ahLst/>
            <a:cxnLst/>
            <a:rect l="l" t="t" r="r" b="b"/>
            <a:pathLst>
              <a:path w="598804" h="400050">
                <a:moveTo>
                  <a:pt x="0" y="0"/>
                </a:moveTo>
                <a:lnTo>
                  <a:pt x="598487" y="400049"/>
                </a:lnTo>
              </a:path>
            </a:pathLst>
          </a:custGeom>
          <a:ln w="25399">
            <a:solidFill>
              <a:srgbClr val="00BA63"/>
            </a:solidFill>
          </a:ln>
        </p:spPr>
        <p:txBody>
          <a:bodyPr wrap="square" lIns="0" tIns="0" rIns="0" bIns="0" rtlCol="0"/>
          <a:lstStyle/>
          <a:p>
            <a:endParaRPr/>
          </a:p>
        </p:txBody>
      </p:sp>
      <p:sp>
        <p:nvSpPr>
          <p:cNvPr id="30" name="object 30"/>
          <p:cNvSpPr txBox="1"/>
          <p:nvPr/>
        </p:nvSpPr>
        <p:spPr>
          <a:xfrm>
            <a:off x="8832344" y="3933827"/>
            <a:ext cx="1485265" cy="533479"/>
          </a:xfrm>
          <a:prstGeom prst="rect">
            <a:avLst/>
          </a:prstGeom>
          <a:ln w="9524">
            <a:solidFill>
              <a:srgbClr val="000000"/>
            </a:solidFill>
          </a:ln>
        </p:spPr>
        <p:txBody>
          <a:bodyPr vert="horz" wrap="square" lIns="0" tIns="45720" rIns="0" bIns="0" rtlCol="0">
            <a:spAutoFit/>
          </a:bodyPr>
          <a:lstStyle/>
          <a:p>
            <a:pPr marL="10795" algn="ctr">
              <a:lnSpc>
                <a:spcPts val="1910"/>
              </a:lnSpc>
              <a:spcBef>
                <a:spcPts val="360"/>
              </a:spcBef>
            </a:pPr>
            <a:r>
              <a:rPr sz="1600" dirty="0">
                <a:latin typeface="Arial"/>
                <a:cs typeface="Arial"/>
              </a:rPr>
              <a:t>chem.</a:t>
            </a:r>
            <a:r>
              <a:rPr sz="1600" spc="-30" dirty="0">
                <a:latin typeface="Arial"/>
                <a:cs typeface="Arial"/>
              </a:rPr>
              <a:t> </a:t>
            </a:r>
            <a:r>
              <a:rPr sz="1600" spc="-5" dirty="0">
                <a:latin typeface="Arial"/>
                <a:cs typeface="Arial"/>
              </a:rPr>
              <a:t>kinetics</a:t>
            </a:r>
            <a:endParaRPr sz="1600">
              <a:latin typeface="Arial"/>
              <a:cs typeface="Arial"/>
            </a:endParaRPr>
          </a:p>
          <a:p>
            <a:pPr marL="6985" algn="ctr">
              <a:lnSpc>
                <a:spcPts val="1910"/>
              </a:lnSpc>
            </a:pPr>
            <a:r>
              <a:rPr sz="1600" dirty="0">
                <a:latin typeface="Arial"/>
                <a:cs typeface="Arial"/>
              </a:rPr>
              <a:t>+</a:t>
            </a:r>
            <a:r>
              <a:rPr sz="1600" spc="-20" dirty="0">
                <a:latin typeface="Arial"/>
                <a:cs typeface="Arial"/>
              </a:rPr>
              <a:t> </a:t>
            </a:r>
            <a:r>
              <a:rPr sz="1600" spc="-5" dirty="0">
                <a:latin typeface="Arial"/>
                <a:cs typeface="Arial"/>
              </a:rPr>
              <a:t>diffusion</a:t>
            </a:r>
            <a:endParaRPr sz="1600">
              <a:latin typeface="Arial"/>
              <a:cs typeface="Arial"/>
            </a:endParaRPr>
          </a:p>
        </p:txBody>
      </p:sp>
      <p:sp>
        <p:nvSpPr>
          <p:cNvPr id="31" name="object 31"/>
          <p:cNvSpPr/>
          <p:nvPr/>
        </p:nvSpPr>
        <p:spPr>
          <a:xfrm>
            <a:off x="7589838" y="4300540"/>
            <a:ext cx="773431" cy="47625"/>
          </a:xfrm>
          <a:custGeom>
            <a:avLst/>
            <a:gdLst/>
            <a:ahLst/>
            <a:cxnLst/>
            <a:rect l="l" t="t" r="r" b="b"/>
            <a:pathLst>
              <a:path w="773429" h="47625">
                <a:moveTo>
                  <a:pt x="0" y="0"/>
                </a:moveTo>
                <a:lnTo>
                  <a:pt x="773111" y="47624"/>
                </a:lnTo>
              </a:path>
            </a:pathLst>
          </a:custGeom>
          <a:ln w="25399">
            <a:solidFill>
              <a:srgbClr val="00BA63"/>
            </a:solidFill>
          </a:ln>
        </p:spPr>
        <p:txBody>
          <a:bodyPr wrap="square" lIns="0" tIns="0" rIns="0" bIns="0" rtlCol="0"/>
          <a:lstStyle/>
          <a:p>
            <a:endParaRPr/>
          </a:p>
        </p:txBody>
      </p:sp>
      <p:sp>
        <p:nvSpPr>
          <p:cNvPr id="32" name="object 32"/>
          <p:cNvSpPr txBox="1"/>
          <p:nvPr/>
        </p:nvSpPr>
        <p:spPr>
          <a:xfrm>
            <a:off x="7696047" y="3751263"/>
            <a:ext cx="944880" cy="292388"/>
          </a:xfrm>
          <a:prstGeom prst="rect">
            <a:avLst/>
          </a:prstGeom>
          <a:ln w="9524">
            <a:solidFill>
              <a:srgbClr val="000000"/>
            </a:solidFill>
          </a:ln>
        </p:spPr>
        <p:txBody>
          <a:bodyPr vert="horz" wrap="square" lIns="0" tIns="45720" rIns="0" bIns="0" rtlCol="0">
            <a:spAutoFit/>
          </a:bodyPr>
          <a:lstStyle/>
          <a:p>
            <a:pPr marL="91440">
              <a:spcBef>
                <a:spcPts val="360"/>
              </a:spcBef>
            </a:pPr>
            <a:r>
              <a:rPr sz="1600" spc="-5" dirty="0">
                <a:latin typeface="Arial"/>
                <a:cs typeface="Arial"/>
              </a:rPr>
              <a:t>diffusion</a:t>
            </a:r>
            <a:endParaRPr sz="1600">
              <a:latin typeface="Arial"/>
              <a:cs typeface="Arial"/>
            </a:endParaRPr>
          </a:p>
        </p:txBody>
      </p:sp>
      <p:sp>
        <p:nvSpPr>
          <p:cNvPr id="33" name="object 33"/>
          <p:cNvSpPr/>
          <p:nvPr/>
        </p:nvSpPr>
        <p:spPr>
          <a:xfrm>
            <a:off x="6919913" y="4231097"/>
            <a:ext cx="611187" cy="369481"/>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1762126" y="4521203"/>
            <a:ext cx="611187" cy="377825"/>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03456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4855" y="19524"/>
            <a:ext cx="7056016" cy="689932"/>
          </a:xfrm>
          <a:prstGeom prst="rect">
            <a:avLst/>
          </a:prstGeom>
        </p:spPr>
        <p:txBody>
          <a:bodyPr vert="horz" wrap="square" lIns="0" tIns="12700" rIns="0" bIns="0" rtlCol="0" anchor="ctr">
            <a:spAutoFit/>
          </a:bodyPr>
          <a:lstStyle/>
          <a:p>
            <a:pPr marL="12700">
              <a:lnSpc>
                <a:spcPct val="100000"/>
              </a:lnSpc>
              <a:spcBef>
                <a:spcPts val="100"/>
              </a:spcBef>
            </a:pPr>
            <a:r>
              <a:rPr spc="-5" dirty="0"/>
              <a:t>Order </a:t>
            </a:r>
            <a:r>
              <a:rPr dirty="0"/>
              <a:t>– </a:t>
            </a:r>
            <a:r>
              <a:rPr spc="-5" dirty="0"/>
              <a:t>Molecularity </a:t>
            </a:r>
            <a:r>
              <a:rPr dirty="0"/>
              <a:t>–</a:t>
            </a:r>
            <a:r>
              <a:rPr spc="-25" dirty="0"/>
              <a:t> </a:t>
            </a:r>
            <a:r>
              <a:rPr spc="-5" dirty="0"/>
              <a:t>Rank</a:t>
            </a:r>
          </a:p>
        </p:txBody>
      </p:sp>
      <p:sp>
        <p:nvSpPr>
          <p:cNvPr id="3" name="object 3"/>
          <p:cNvSpPr txBox="1"/>
          <p:nvPr/>
        </p:nvSpPr>
        <p:spPr>
          <a:xfrm>
            <a:off x="3325179" y="1499870"/>
            <a:ext cx="178435" cy="299720"/>
          </a:xfrm>
          <a:prstGeom prst="rect">
            <a:avLst/>
          </a:prstGeom>
        </p:spPr>
        <p:txBody>
          <a:bodyPr vert="horz" wrap="square" lIns="0" tIns="12700" rIns="0" bIns="0" rtlCol="0">
            <a:spAutoFit/>
          </a:bodyPr>
          <a:lstStyle/>
          <a:p>
            <a:pPr marL="12700">
              <a:spcBef>
                <a:spcPts val="100"/>
              </a:spcBef>
            </a:pPr>
            <a:r>
              <a:rPr dirty="0">
                <a:latin typeface="Arial"/>
                <a:cs typeface="Arial"/>
              </a:rPr>
              <a:t>A</a:t>
            </a:r>
            <a:endParaRPr>
              <a:latin typeface="Arial"/>
              <a:cs typeface="Arial"/>
            </a:endParaRPr>
          </a:p>
        </p:txBody>
      </p:sp>
      <p:sp>
        <p:nvSpPr>
          <p:cNvPr id="4" name="object 4"/>
          <p:cNvSpPr/>
          <p:nvPr/>
        </p:nvSpPr>
        <p:spPr>
          <a:xfrm>
            <a:off x="3641726" y="1651000"/>
            <a:ext cx="668655" cy="0"/>
          </a:xfrm>
          <a:custGeom>
            <a:avLst/>
            <a:gdLst/>
            <a:ahLst/>
            <a:cxnLst/>
            <a:rect l="l" t="t" r="r" b="b"/>
            <a:pathLst>
              <a:path w="668655">
                <a:moveTo>
                  <a:pt x="0" y="0"/>
                </a:moveTo>
                <a:lnTo>
                  <a:pt x="668337" y="0"/>
                </a:lnTo>
              </a:path>
            </a:pathLst>
          </a:custGeom>
          <a:ln w="25399">
            <a:solidFill>
              <a:srgbClr val="000000"/>
            </a:solidFill>
          </a:ln>
        </p:spPr>
        <p:txBody>
          <a:bodyPr wrap="square" lIns="0" tIns="0" rIns="0" bIns="0" rtlCol="0"/>
          <a:lstStyle/>
          <a:p>
            <a:endParaRPr/>
          </a:p>
        </p:txBody>
      </p:sp>
      <p:sp>
        <p:nvSpPr>
          <p:cNvPr id="5" name="object 5"/>
          <p:cNvSpPr/>
          <p:nvPr/>
        </p:nvSpPr>
        <p:spPr>
          <a:xfrm>
            <a:off x="3616325" y="1612900"/>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0000"/>
          </a:solidFill>
        </p:spPr>
        <p:txBody>
          <a:bodyPr wrap="square" lIns="0" tIns="0" rIns="0" bIns="0" rtlCol="0"/>
          <a:lstStyle/>
          <a:p>
            <a:endParaRPr/>
          </a:p>
        </p:txBody>
      </p:sp>
      <p:sp>
        <p:nvSpPr>
          <p:cNvPr id="6" name="object 6"/>
          <p:cNvSpPr/>
          <p:nvPr/>
        </p:nvSpPr>
        <p:spPr>
          <a:xfrm>
            <a:off x="4259263" y="16129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7" name="object 7"/>
          <p:cNvSpPr txBox="1"/>
          <p:nvPr/>
        </p:nvSpPr>
        <p:spPr>
          <a:xfrm>
            <a:off x="4518446" y="1506220"/>
            <a:ext cx="603885" cy="289823"/>
          </a:xfrm>
          <a:prstGeom prst="rect">
            <a:avLst/>
          </a:prstGeom>
        </p:spPr>
        <p:txBody>
          <a:bodyPr vert="horz" wrap="square" lIns="0" tIns="12700" rIns="0" bIns="0" rtlCol="0">
            <a:spAutoFit/>
          </a:bodyPr>
          <a:lstStyle/>
          <a:p>
            <a:pPr marL="12700">
              <a:spcBef>
                <a:spcPts val="100"/>
              </a:spcBef>
            </a:pPr>
            <a:r>
              <a:rPr dirty="0">
                <a:latin typeface="Arial"/>
                <a:cs typeface="Arial"/>
              </a:rPr>
              <a:t>B +</a:t>
            </a:r>
            <a:r>
              <a:rPr spc="-95" dirty="0">
                <a:latin typeface="Arial"/>
                <a:cs typeface="Arial"/>
              </a:rPr>
              <a:t> </a:t>
            </a:r>
            <a:r>
              <a:rPr dirty="0">
                <a:latin typeface="Arial"/>
                <a:cs typeface="Arial"/>
              </a:rPr>
              <a:t>C</a:t>
            </a:r>
            <a:endParaRPr>
              <a:latin typeface="Arial"/>
              <a:cs typeface="Arial"/>
            </a:endParaRPr>
          </a:p>
        </p:txBody>
      </p:sp>
      <p:sp>
        <p:nvSpPr>
          <p:cNvPr id="8" name="object 8"/>
          <p:cNvSpPr/>
          <p:nvPr/>
        </p:nvSpPr>
        <p:spPr>
          <a:xfrm>
            <a:off x="5231868" y="1651000"/>
            <a:ext cx="695325" cy="0"/>
          </a:xfrm>
          <a:custGeom>
            <a:avLst/>
            <a:gdLst/>
            <a:ahLst/>
            <a:cxnLst/>
            <a:rect l="l" t="t" r="r" b="b"/>
            <a:pathLst>
              <a:path w="695325">
                <a:moveTo>
                  <a:pt x="0" y="0"/>
                </a:moveTo>
                <a:lnTo>
                  <a:pt x="695324" y="0"/>
                </a:lnTo>
              </a:path>
            </a:pathLst>
          </a:custGeom>
          <a:ln w="25399">
            <a:solidFill>
              <a:srgbClr val="000000"/>
            </a:solidFill>
          </a:ln>
        </p:spPr>
        <p:txBody>
          <a:bodyPr wrap="square" lIns="0" tIns="0" rIns="0" bIns="0" rtlCol="0"/>
          <a:lstStyle/>
          <a:p>
            <a:endParaRPr/>
          </a:p>
        </p:txBody>
      </p:sp>
      <p:sp>
        <p:nvSpPr>
          <p:cNvPr id="9" name="object 9"/>
          <p:cNvSpPr/>
          <p:nvPr/>
        </p:nvSpPr>
        <p:spPr>
          <a:xfrm>
            <a:off x="5876391" y="16129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0" name="object 10"/>
          <p:cNvSpPr txBox="1"/>
          <p:nvPr/>
        </p:nvSpPr>
        <p:spPr>
          <a:xfrm>
            <a:off x="6100127" y="1507007"/>
            <a:ext cx="190500" cy="299720"/>
          </a:xfrm>
          <a:prstGeom prst="rect">
            <a:avLst/>
          </a:prstGeom>
        </p:spPr>
        <p:txBody>
          <a:bodyPr vert="horz" wrap="square" lIns="0" tIns="12700" rIns="0" bIns="0" rtlCol="0">
            <a:spAutoFit/>
          </a:bodyPr>
          <a:lstStyle/>
          <a:p>
            <a:pPr marL="12700">
              <a:spcBef>
                <a:spcPts val="100"/>
              </a:spcBef>
            </a:pPr>
            <a:r>
              <a:rPr dirty="0">
                <a:latin typeface="Arial"/>
                <a:cs typeface="Arial"/>
              </a:rPr>
              <a:t>D</a:t>
            </a:r>
            <a:endParaRPr>
              <a:latin typeface="Arial"/>
              <a:cs typeface="Arial"/>
            </a:endParaRPr>
          </a:p>
        </p:txBody>
      </p:sp>
      <p:sp>
        <p:nvSpPr>
          <p:cNvPr id="11" name="object 11"/>
          <p:cNvSpPr/>
          <p:nvPr/>
        </p:nvSpPr>
        <p:spPr>
          <a:xfrm>
            <a:off x="6415090" y="1651000"/>
            <a:ext cx="694055" cy="0"/>
          </a:xfrm>
          <a:custGeom>
            <a:avLst/>
            <a:gdLst/>
            <a:ahLst/>
            <a:cxnLst/>
            <a:rect l="l" t="t" r="r" b="b"/>
            <a:pathLst>
              <a:path w="694054">
                <a:moveTo>
                  <a:pt x="0" y="0"/>
                </a:moveTo>
                <a:lnTo>
                  <a:pt x="693736" y="0"/>
                </a:lnTo>
              </a:path>
            </a:pathLst>
          </a:custGeom>
          <a:ln w="25399">
            <a:solidFill>
              <a:srgbClr val="000000"/>
            </a:solidFill>
          </a:ln>
        </p:spPr>
        <p:txBody>
          <a:bodyPr wrap="square" lIns="0" tIns="0" rIns="0" bIns="0" rtlCol="0"/>
          <a:lstStyle/>
          <a:p>
            <a:endParaRPr/>
          </a:p>
        </p:txBody>
      </p:sp>
      <p:sp>
        <p:nvSpPr>
          <p:cNvPr id="12" name="object 12"/>
          <p:cNvSpPr/>
          <p:nvPr/>
        </p:nvSpPr>
        <p:spPr>
          <a:xfrm>
            <a:off x="7058025" y="16129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6619875" y="1374778"/>
            <a:ext cx="293371" cy="276225"/>
          </a:xfrm>
          <a:custGeom>
            <a:avLst/>
            <a:gdLst/>
            <a:ahLst/>
            <a:cxnLst/>
            <a:rect l="l" t="t" r="r" b="b"/>
            <a:pathLst>
              <a:path w="293370" h="276225">
                <a:moveTo>
                  <a:pt x="292893" y="276224"/>
                </a:moveTo>
                <a:lnTo>
                  <a:pt x="245384" y="272609"/>
                </a:lnTo>
                <a:lnTo>
                  <a:pt x="200316" y="262142"/>
                </a:lnTo>
                <a:lnTo>
                  <a:pt x="158292" y="245393"/>
                </a:lnTo>
                <a:lnTo>
                  <a:pt x="119914" y="222929"/>
                </a:lnTo>
                <a:lnTo>
                  <a:pt x="85786" y="195320"/>
                </a:lnTo>
                <a:lnTo>
                  <a:pt x="56511" y="163134"/>
                </a:lnTo>
                <a:lnTo>
                  <a:pt x="32692" y="126941"/>
                </a:lnTo>
                <a:lnTo>
                  <a:pt x="14931" y="87308"/>
                </a:lnTo>
                <a:lnTo>
                  <a:pt x="3833" y="44805"/>
                </a:lnTo>
                <a:lnTo>
                  <a:pt x="0" y="0"/>
                </a:lnTo>
              </a:path>
            </a:pathLst>
          </a:custGeom>
          <a:ln w="25399">
            <a:solidFill>
              <a:srgbClr val="000000"/>
            </a:solidFill>
          </a:ln>
        </p:spPr>
        <p:txBody>
          <a:bodyPr wrap="square" lIns="0" tIns="0" rIns="0" bIns="0" rtlCol="0"/>
          <a:lstStyle/>
          <a:p>
            <a:endParaRPr/>
          </a:p>
        </p:txBody>
      </p:sp>
      <p:sp>
        <p:nvSpPr>
          <p:cNvPr id="14" name="object 14"/>
          <p:cNvSpPr txBox="1"/>
          <p:nvPr/>
        </p:nvSpPr>
        <p:spPr>
          <a:xfrm>
            <a:off x="7247891" y="1507413"/>
            <a:ext cx="165100" cy="299720"/>
          </a:xfrm>
          <a:prstGeom prst="rect">
            <a:avLst/>
          </a:prstGeom>
        </p:spPr>
        <p:txBody>
          <a:bodyPr vert="horz" wrap="square" lIns="0" tIns="12700" rIns="0" bIns="0" rtlCol="0">
            <a:spAutoFit/>
          </a:bodyPr>
          <a:lstStyle/>
          <a:p>
            <a:pPr marL="12700">
              <a:spcBef>
                <a:spcPts val="100"/>
              </a:spcBef>
            </a:pPr>
            <a:r>
              <a:rPr dirty="0">
                <a:latin typeface="Arial"/>
                <a:cs typeface="Arial"/>
              </a:rPr>
              <a:t>F</a:t>
            </a:r>
            <a:endParaRPr>
              <a:latin typeface="Arial"/>
              <a:cs typeface="Arial"/>
            </a:endParaRPr>
          </a:p>
        </p:txBody>
      </p:sp>
      <p:sp>
        <p:nvSpPr>
          <p:cNvPr id="15" name="object 15"/>
          <p:cNvSpPr txBox="1"/>
          <p:nvPr/>
        </p:nvSpPr>
        <p:spPr>
          <a:xfrm>
            <a:off x="8112532" y="1763788"/>
            <a:ext cx="705485" cy="289823"/>
          </a:xfrm>
          <a:prstGeom prst="rect">
            <a:avLst/>
          </a:prstGeom>
        </p:spPr>
        <p:txBody>
          <a:bodyPr vert="horz" wrap="square" lIns="0" tIns="12700" rIns="0" bIns="0" rtlCol="0">
            <a:spAutoFit/>
          </a:bodyPr>
          <a:lstStyle/>
          <a:p>
            <a:pPr marL="12700">
              <a:spcBef>
                <a:spcPts val="100"/>
              </a:spcBef>
            </a:pPr>
            <a:r>
              <a:rPr dirty="0">
                <a:latin typeface="Arial"/>
                <a:cs typeface="Arial"/>
              </a:rPr>
              <a:t>2 H +</a:t>
            </a:r>
            <a:r>
              <a:rPr spc="-95" dirty="0">
                <a:latin typeface="Arial"/>
                <a:cs typeface="Arial"/>
              </a:rPr>
              <a:t> </a:t>
            </a:r>
            <a:r>
              <a:rPr dirty="0">
                <a:latin typeface="Arial"/>
                <a:cs typeface="Arial"/>
              </a:rPr>
              <a:t>I</a:t>
            </a:r>
            <a:endParaRPr>
              <a:latin typeface="Arial"/>
              <a:cs typeface="Arial"/>
            </a:endParaRPr>
          </a:p>
        </p:txBody>
      </p:sp>
      <p:sp>
        <p:nvSpPr>
          <p:cNvPr id="16" name="object 16"/>
          <p:cNvSpPr/>
          <p:nvPr/>
        </p:nvSpPr>
        <p:spPr>
          <a:xfrm>
            <a:off x="7575936" y="1452351"/>
            <a:ext cx="399415" cy="127635"/>
          </a:xfrm>
          <a:custGeom>
            <a:avLst/>
            <a:gdLst/>
            <a:ahLst/>
            <a:cxnLst/>
            <a:rect l="l" t="t" r="r" b="b"/>
            <a:pathLst>
              <a:path w="399414" h="127634">
                <a:moveTo>
                  <a:pt x="0" y="127429"/>
                </a:moveTo>
                <a:lnTo>
                  <a:pt x="399280" y="0"/>
                </a:lnTo>
              </a:path>
            </a:pathLst>
          </a:custGeom>
          <a:ln w="25399">
            <a:solidFill>
              <a:srgbClr val="000000"/>
            </a:solidFill>
          </a:ln>
        </p:spPr>
        <p:txBody>
          <a:bodyPr wrap="square" lIns="0" tIns="0" rIns="0" bIns="0" rtlCol="0"/>
          <a:lstStyle/>
          <a:p>
            <a:endParaRPr/>
          </a:p>
        </p:txBody>
      </p:sp>
      <p:sp>
        <p:nvSpPr>
          <p:cNvPr id="17" name="object 17"/>
          <p:cNvSpPr/>
          <p:nvPr/>
        </p:nvSpPr>
        <p:spPr>
          <a:xfrm>
            <a:off x="7551739" y="1528041"/>
            <a:ext cx="84455" cy="73025"/>
          </a:xfrm>
          <a:custGeom>
            <a:avLst/>
            <a:gdLst/>
            <a:ahLst/>
            <a:cxnLst/>
            <a:rect l="l" t="t" r="r" b="b"/>
            <a:pathLst>
              <a:path w="84454" h="73025">
                <a:moveTo>
                  <a:pt x="61010" y="0"/>
                </a:moveTo>
                <a:lnTo>
                  <a:pt x="0" y="59461"/>
                </a:lnTo>
                <a:lnTo>
                  <a:pt x="84175" y="72593"/>
                </a:lnTo>
                <a:lnTo>
                  <a:pt x="61010" y="0"/>
                </a:lnTo>
                <a:close/>
              </a:path>
            </a:pathLst>
          </a:custGeom>
          <a:solidFill>
            <a:srgbClr val="000000"/>
          </a:solidFill>
        </p:spPr>
        <p:txBody>
          <a:bodyPr wrap="square" lIns="0" tIns="0" rIns="0" bIns="0" rtlCol="0"/>
          <a:lstStyle/>
          <a:p>
            <a:endParaRPr/>
          </a:p>
        </p:txBody>
      </p:sp>
      <p:sp>
        <p:nvSpPr>
          <p:cNvPr id="18" name="object 18"/>
          <p:cNvSpPr/>
          <p:nvPr/>
        </p:nvSpPr>
        <p:spPr>
          <a:xfrm>
            <a:off x="7915239" y="1431496"/>
            <a:ext cx="84455" cy="73025"/>
          </a:xfrm>
          <a:custGeom>
            <a:avLst/>
            <a:gdLst/>
            <a:ahLst/>
            <a:cxnLst/>
            <a:rect l="l" t="t" r="r" b="b"/>
            <a:pathLst>
              <a:path w="84454" h="73025">
                <a:moveTo>
                  <a:pt x="0" y="0"/>
                </a:moveTo>
                <a:lnTo>
                  <a:pt x="23164" y="72593"/>
                </a:lnTo>
                <a:lnTo>
                  <a:pt x="84175" y="13131"/>
                </a:lnTo>
                <a:lnTo>
                  <a:pt x="0" y="0"/>
                </a:lnTo>
                <a:close/>
              </a:path>
            </a:pathLst>
          </a:custGeom>
          <a:solidFill>
            <a:srgbClr val="000000"/>
          </a:solidFill>
        </p:spPr>
        <p:txBody>
          <a:bodyPr wrap="square" lIns="0" tIns="0" rIns="0" bIns="0" rtlCol="0"/>
          <a:lstStyle/>
          <a:p>
            <a:endParaRPr/>
          </a:p>
        </p:txBody>
      </p:sp>
      <p:sp>
        <p:nvSpPr>
          <p:cNvPr id="19" name="object 19"/>
          <p:cNvSpPr/>
          <p:nvPr/>
        </p:nvSpPr>
        <p:spPr>
          <a:xfrm>
            <a:off x="7567614" y="1730377"/>
            <a:ext cx="408305" cy="167005"/>
          </a:xfrm>
          <a:custGeom>
            <a:avLst/>
            <a:gdLst/>
            <a:ahLst/>
            <a:cxnLst/>
            <a:rect l="l" t="t" r="r" b="b"/>
            <a:pathLst>
              <a:path w="408304" h="167005">
                <a:moveTo>
                  <a:pt x="0" y="0"/>
                </a:moveTo>
                <a:lnTo>
                  <a:pt x="408282" y="166614"/>
                </a:lnTo>
              </a:path>
            </a:pathLst>
          </a:custGeom>
          <a:ln w="25399">
            <a:solidFill>
              <a:srgbClr val="000000"/>
            </a:solidFill>
          </a:ln>
        </p:spPr>
        <p:txBody>
          <a:bodyPr wrap="square" lIns="0" tIns="0" rIns="0" bIns="0" rtlCol="0"/>
          <a:lstStyle/>
          <a:p>
            <a:endParaRPr/>
          </a:p>
        </p:txBody>
      </p:sp>
      <p:sp>
        <p:nvSpPr>
          <p:cNvPr id="20" name="object 20"/>
          <p:cNvSpPr/>
          <p:nvPr/>
        </p:nvSpPr>
        <p:spPr>
          <a:xfrm>
            <a:off x="7914461" y="1842516"/>
            <a:ext cx="85091" cy="71120"/>
          </a:xfrm>
          <a:custGeom>
            <a:avLst/>
            <a:gdLst/>
            <a:ahLst/>
            <a:cxnLst/>
            <a:rect l="l" t="t" r="r" b="b"/>
            <a:pathLst>
              <a:path w="85089" h="71119">
                <a:moveTo>
                  <a:pt x="28790" y="0"/>
                </a:moveTo>
                <a:lnTo>
                  <a:pt x="0" y="70561"/>
                </a:lnTo>
                <a:lnTo>
                  <a:pt x="84950" y="64071"/>
                </a:lnTo>
                <a:lnTo>
                  <a:pt x="28790" y="0"/>
                </a:lnTo>
                <a:close/>
              </a:path>
            </a:pathLst>
          </a:custGeom>
          <a:solidFill>
            <a:srgbClr val="000000"/>
          </a:solidFill>
        </p:spPr>
        <p:txBody>
          <a:bodyPr wrap="square" lIns="0" tIns="0" rIns="0" bIns="0" rtlCol="0"/>
          <a:lstStyle/>
          <a:p>
            <a:endParaRPr/>
          </a:p>
        </p:txBody>
      </p:sp>
      <p:sp>
        <p:nvSpPr>
          <p:cNvPr id="21" name="object 21"/>
          <p:cNvSpPr/>
          <p:nvPr/>
        </p:nvSpPr>
        <p:spPr>
          <a:xfrm>
            <a:off x="3121381" y="1955539"/>
            <a:ext cx="1246428" cy="338550"/>
          </a:xfrm>
          <a:prstGeom prst="rect">
            <a:avLst/>
          </a:prstGeom>
          <a:blipFill>
            <a:blip r:embed="rId2" cstate="print"/>
            <a:stretch>
              <a:fillRect/>
            </a:stretch>
          </a:blipFill>
        </p:spPr>
        <p:txBody>
          <a:bodyPr wrap="square" lIns="0" tIns="0" rIns="0" bIns="0" rtlCol="0"/>
          <a:lstStyle/>
          <a:p>
            <a:endParaRPr/>
          </a:p>
        </p:txBody>
      </p:sp>
      <p:sp>
        <p:nvSpPr>
          <p:cNvPr id="22" name="object 22"/>
          <p:cNvSpPr txBox="1"/>
          <p:nvPr/>
        </p:nvSpPr>
        <p:spPr>
          <a:xfrm>
            <a:off x="1610678" y="2565085"/>
            <a:ext cx="1308735" cy="836125"/>
          </a:xfrm>
          <a:prstGeom prst="rect">
            <a:avLst/>
          </a:prstGeom>
        </p:spPr>
        <p:txBody>
          <a:bodyPr vert="horz" wrap="square" lIns="0" tIns="27939" rIns="0" bIns="0" rtlCol="0">
            <a:spAutoFit/>
          </a:bodyPr>
          <a:lstStyle/>
          <a:p>
            <a:pPr marL="12700" marR="5080" indent="635000">
              <a:lnSpc>
                <a:spcPts val="2100"/>
              </a:lnSpc>
              <a:spcBef>
                <a:spcPts val="219"/>
              </a:spcBef>
            </a:pPr>
            <a:r>
              <a:rPr spc="-5" dirty="0">
                <a:latin typeface="Arial"/>
                <a:cs typeface="Arial"/>
              </a:rPr>
              <a:t>O</a:t>
            </a:r>
            <a:r>
              <a:rPr dirty="0">
                <a:latin typeface="Arial"/>
                <a:cs typeface="Arial"/>
              </a:rPr>
              <a:t>rder:  Moleculari</a:t>
            </a:r>
            <a:r>
              <a:rPr spc="-5" dirty="0">
                <a:latin typeface="Arial"/>
                <a:cs typeface="Arial"/>
              </a:rPr>
              <a:t>t</a:t>
            </a:r>
            <a:r>
              <a:rPr dirty="0">
                <a:latin typeface="Arial"/>
                <a:cs typeface="Arial"/>
              </a:rPr>
              <a:t>y:</a:t>
            </a:r>
          </a:p>
          <a:p>
            <a:pPr marL="698500">
              <a:lnSpc>
                <a:spcPts val="2140"/>
              </a:lnSpc>
            </a:pPr>
            <a:r>
              <a:rPr dirty="0">
                <a:latin typeface="Arial"/>
                <a:cs typeface="Arial"/>
              </a:rPr>
              <a:t>Rank:</a:t>
            </a:r>
          </a:p>
        </p:txBody>
      </p:sp>
      <p:sp>
        <p:nvSpPr>
          <p:cNvPr id="23" name="object 23"/>
          <p:cNvSpPr txBox="1"/>
          <p:nvPr/>
        </p:nvSpPr>
        <p:spPr>
          <a:xfrm>
            <a:off x="3103563" y="2598740"/>
            <a:ext cx="1346200" cy="774571"/>
          </a:xfrm>
          <a:prstGeom prst="rect">
            <a:avLst/>
          </a:prstGeom>
          <a:solidFill>
            <a:srgbClr val="D4FDD5"/>
          </a:solidFill>
        </p:spPr>
        <p:txBody>
          <a:bodyPr vert="horz" wrap="square" lIns="0" tIns="55880" rIns="0" bIns="0" rtlCol="0">
            <a:spAutoFit/>
          </a:bodyPr>
          <a:lstStyle/>
          <a:p>
            <a:pPr marL="90805" marR="94615" indent="2540" algn="ctr">
              <a:lnSpc>
                <a:spcPts val="1900"/>
              </a:lnSpc>
              <a:spcBef>
                <a:spcPts val="440"/>
              </a:spcBef>
            </a:pPr>
            <a:r>
              <a:rPr sz="1600" dirty="0">
                <a:latin typeface="Arial"/>
                <a:cs typeface="Arial"/>
              </a:rPr>
              <a:t>1</a:t>
            </a:r>
            <a:r>
              <a:rPr sz="1575" baseline="26455" dirty="0">
                <a:latin typeface="Arial"/>
                <a:cs typeface="Arial"/>
              </a:rPr>
              <a:t>st </a:t>
            </a:r>
            <a:r>
              <a:rPr sz="1600" dirty="0">
                <a:latin typeface="Arial"/>
                <a:cs typeface="Arial"/>
              </a:rPr>
              <a:t>(A)  unimolecular</a:t>
            </a:r>
            <a:endParaRPr sz="1600">
              <a:latin typeface="Arial"/>
              <a:cs typeface="Arial"/>
            </a:endParaRPr>
          </a:p>
          <a:p>
            <a:pPr marL="4445" algn="ctr">
              <a:lnSpc>
                <a:spcPts val="1839"/>
              </a:lnSpc>
            </a:pPr>
            <a:r>
              <a:rPr sz="1600" dirty="0">
                <a:latin typeface="Arial"/>
                <a:cs typeface="Arial"/>
              </a:rPr>
              <a:t>---</a:t>
            </a:r>
            <a:endParaRPr sz="1600">
              <a:latin typeface="Arial"/>
              <a:cs typeface="Arial"/>
            </a:endParaRPr>
          </a:p>
        </p:txBody>
      </p:sp>
      <p:sp>
        <p:nvSpPr>
          <p:cNvPr id="24" name="object 24"/>
          <p:cNvSpPr txBox="1"/>
          <p:nvPr/>
        </p:nvSpPr>
        <p:spPr>
          <a:xfrm>
            <a:off x="4540253" y="3251202"/>
            <a:ext cx="1476375" cy="787395"/>
          </a:xfrm>
          <a:prstGeom prst="rect">
            <a:avLst/>
          </a:prstGeom>
          <a:solidFill>
            <a:srgbClr val="D4FDD5"/>
          </a:solidFill>
        </p:spPr>
        <p:txBody>
          <a:bodyPr vert="horz" wrap="square" lIns="0" tIns="55880" rIns="0" bIns="0" rtlCol="0">
            <a:spAutoFit/>
          </a:bodyPr>
          <a:lstStyle/>
          <a:p>
            <a:pPr marL="128905" marR="123189" algn="ctr">
              <a:lnSpc>
                <a:spcPts val="1900"/>
              </a:lnSpc>
              <a:spcBef>
                <a:spcPts val="440"/>
              </a:spcBef>
            </a:pPr>
            <a:r>
              <a:rPr sz="1600" dirty="0">
                <a:latin typeface="Arial"/>
                <a:cs typeface="Arial"/>
              </a:rPr>
              <a:t>1</a:t>
            </a:r>
            <a:r>
              <a:rPr sz="1575" baseline="26455" dirty="0">
                <a:latin typeface="Arial"/>
                <a:cs typeface="Arial"/>
              </a:rPr>
              <a:t>st </a:t>
            </a:r>
            <a:r>
              <a:rPr sz="1600" dirty="0">
                <a:latin typeface="Arial"/>
                <a:cs typeface="Arial"/>
              </a:rPr>
              <a:t>(B), 1</a:t>
            </a:r>
            <a:r>
              <a:rPr sz="1575" baseline="26455" dirty="0">
                <a:latin typeface="Arial"/>
                <a:cs typeface="Arial"/>
              </a:rPr>
              <a:t>st </a:t>
            </a:r>
            <a:r>
              <a:rPr sz="1600" dirty="0">
                <a:latin typeface="Arial"/>
                <a:cs typeface="Arial"/>
              </a:rPr>
              <a:t>(C)  bimolecular  primary</a:t>
            </a:r>
            <a:r>
              <a:rPr sz="1600" spc="-80" dirty="0">
                <a:latin typeface="Arial"/>
                <a:cs typeface="Arial"/>
              </a:rPr>
              <a:t> </a:t>
            </a:r>
            <a:r>
              <a:rPr sz="1600" spc="-5" dirty="0">
                <a:latin typeface="Arial"/>
                <a:cs typeface="Arial"/>
              </a:rPr>
              <a:t>(B,C)</a:t>
            </a:r>
            <a:endParaRPr sz="1600">
              <a:latin typeface="Arial"/>
              <a:cs typeface="Arial"/>
            </a:endParaRPr>
          </a:p>
        </p:txBody>
      </p:sp>
      <p:sp>
        <p:nvSpPr>
          <p:cNvPr id="25" name="object 25"/>
          <p:cNvSpPr/>
          <p:nvPr/>
        </p:nvSpPr>
        <p:spPr>
          <a:xfrm>
            <a:off x="4583836" y="2270382"/>
            <a:ext cx="1516760" cy="333235"/>
          </a:xfrm>
          <a:prstGeom prst="rect">
            <a:avLst/>
          </a:prstGeom>
          <a:blipFill>
            <a:blip r:embed="rId3" cstate="print"/>
            <a:stretch>
              <a:fillRect/>
            </a:stretch>
          </a:blipFill>
        </p:spPr>
        <p:txBody>
          <a:bodyPr wrap="square" lIns="0" tIns="0" rIns="0" bIns="0" rtlCol="0"/>
          <a:lstStyle/>
          <a:p>
            <a:endParaRPr/>
          </a:p>
        </p:txBody>
      </p:sp>
      <p:sp>
        <p:nvSpPr>
          <p:cNvPr id="26" name="object 26"/>
          <p:cNvSpPr txBox="1"/>
          <p:nvPr/>
        </p:nvSpPr>
        <p:spPr>
          <a:xfrm>
            <a:off x="6175377" y="3579813"/>
            <a:ext cx="1901825" cy="1031051"/>
          </a:xfrm>
          <a:prstGeom prst="rect">
            <a:avLst/>
          </a:prstGeom>
          <a:solidFill>
            <a:srgbClr val="D4FDD5"/>
          </a:solidFill>
        </p:spPr>
        <p:txBody>
          <a:bodyPr vert="horz" wrap="square" lIns="0" tIns="55880" rIns="0" bIns="0" rtlCol="0">
            <a:spAutoFit/>
          </a:bodyPr>
          <a:lstStyle/>
          <a:p>
            <a:pPr marL="103505" marR="90170" indent="-6985" algn="ctr">
              <a:lnSpc>
                <a:spcPts val="1900"/>
              </a:lnSpc>
              <a:spcBef>
                <a:spcPts val="440"/>
              </a:spcBef>
            </a:pPr>
            <a:r>
              <a:rPr sz="1600" dirty="0">
                <a:latin typeface="Arial"/>
                <a:cs typeface="Arial"/>
              </a:rPr>
              <a:t>1</a:t>
            </a:r>
            <a:r>
              <a:rPr sz="1575" baseline="26455" dirty="0">
                <a:latin typeface="Arial"/>
                <a:cs typeface="Arial"/>
              </a:rPr>
              <a:t>st </a:t>
            </a:r>
            <a:r>
              <a:rPr sz="1600" dirty="0">
                <a:latin typeface="Arial"/>
                <a:cs typeface="Arial"/>
              </a:rPr>
              <a:t>(D), </a:t>
            </a:r>
            <a:r>
              <a:rPr sz="1600" spc="5" dirty="0">
                <a:latin typeface="Arial"/>
                <a:cs typeface="Arial"/>
              </a:rPr>
              <a:t>2</a:t>
            </a:r>
            <a:r>
              <a:rPr sz="1575" spc="7" baseline="26455" dirty="0">
                <a:latin typeface="Arial"/>
                <a:cs typeface="Arial"/>
              </a:rPr>
              <a:t>nd </a:t>
            </a:r>
            <a:r>
              <a:rPr sz="1600" dirty="0">
                <a:latin typeface="Arial"/>
                <a:cs typeface="Arial"/>
              </a:rPr>
              <a:t>(E)  </a:t>
            </a:r>
            <a:r>
              <a:rPr sz="1600" spc="-5" dirty="0">
                <a:latin typeface="Arial"/>
                <a:cs typeface="Arial"/>
              </a:rPr>
              <a:t>trimolecular  </a:t>
            </a:r>
            <a:r>
              <a:rPr sz="1600" dirty="0">
                <a:latin typeface="Arial"/>
                <a:cs typeface="Arial"/>
              </a:rPr>
              <a:t>primary (D of</a:t>
            </a:r>
            <a:r>
              <a:rPr sz="1600" spc="-110" dirty="0">
                <a:latin typeface="Arial"/>
                <a:cs typeface="Arial"/>
              </a:rPr>
              <a:t> </a:t>
            </a:r>
            <a:r>
              <a:rPr sz="1600" dirty="0">
                <a:latin typeface="Arial"/>
                <a:cs typeface="Arial"/>
              </a:rPr>
              <a:t>B+C)  secondary (D of</a:t>
            </a:r>
            <a:r>
              <a:rPr sz="1600" spc="-190" dirty="0">
                <a:latin typeface="Arial"/>
                <a:cs typeface="Arial"/>
              </a:rPr>
              <a:t> </a:t>
            </a:r>
            <a:r>
              <a:rPr sz="1600" dirty="0">
                <a:latin typeface="Arial"/>
                <a:cs typeface="Arial"/>
              </a:rPr>
              <a:t>A)</a:t>
            </a:r>
            <a:endParaRPr sz="1600">
              <a:latin typeface="Arial"/>
              <a:cs typeface="Arial"/>
            </a:endParaRPr>
          </a:p>
        </p:txBody>
      </p:sp>
      <p:sp>
        <p:nvSpPr>
          <p:cNvPr id="27" name="object 27"/>
          <p:cNvSpPr/>
          <p:nvPr/>
        </p:nvSpPr>
        <p:spPr>
          <a:xfrm>
            <a:off x="6312027" y="2603614"/>
            <a:ext cx="1572856" cy="333222"/>
          </a:xfrm>
          <a:prstGeom prst="rect">
            <a:avLst/>
          </a:prstGeom>
          <a:blipFill>
            <a:blip r:embed="rId4" cstate="print"/>
            <a:stretch>
              <a:fillRect/>
            </a:stretch>
          </a:blipFill>
        </p:spPr>
        <p:txBody>
          <a:bodyPr wrap="square" lIns="0" tIns="0" rIns="0" bIns="0" rtlCol="0"/>
          <a:lstStyle/>
          <a:p>
            <a:endParaRPr/>
          </a:p>
        </p:txBody>
      </p:sp>
      <p:sp>
        <p:nvSpPr>
          <p:cNvPr id="28" name="object 28"/>
          <p:cNvSpPr txBox="1"/>
          <p:nvPr/>
        </p:nvSpPr>
        <p:spPr>
          <a:xfrm>
            <a:off x="8304214" y="3933828"/>
            <a:ext cx="2143125" cy="1274708"/>
          </a:xfrm>
          <a:prstGeom prst="rect">
            <a:avLst/>
          </a:prstGeom>
          <a:solidFill>
            <a:srgbClr val="D4FDD5"/>
          </a:solidFill>
        </p:spPr>
        <p:txBody>
          <a:bodyPr vert="horz" wrap="square" lIns="0" tIns="55880" rIns="0" bIns="0" rtlCol="0">
            <a:spAutoFit/>
          </a:bodyPr>
          <a:lstStyle/>
          <a:p>
            <a:pPr marL="497840" marR="485140" indent="-8890" algn="ctr">
              <a:lnSpc>
                <a:spcPts val="1900"/>
              </a:lnSpc>
              <a:spcBef>
                <a:spcPts val="440"/>
              </a:spcBef>
            </a:pPr>
            <a:r>
              <a:rPr sz="1600" dirty="0">
                <a:latin typeface="Arial"/>
                <a:cs typeface="Arial"/>
              </a:rPr>
              <a:t>1</a:t>
            </a:r>
            <a:r>
              <a:rPr sz="1575" baseline="26455" dirty="0">
                <a:latin typeface="Arial"/>
                <a:cs typeface="Arial"/>
              </a:rPr>
              <a:t>st </a:t>
            </a:r>
            <a:r>
              <a:rPr sz="1600" spc="-5" dirty="0">
                <a:latin typeface="Arial"/>
                <a:cs typeface="Arial"/>
              </a:rPr>
              <a:t>(F)  </a:t>
            </a:r>
            <a:r>
              <a:rPr sz="1600" dirty="0">
                <a:latin typeface="Arial"/>
                <a:cs typeface="Arial"/>
              </a:rPr>
              <a:t>unimolecular</a:t>
            </a:r>
            <a:endParaRPr sz="1600">
              <a:latin typeface="Arial"/>
              <a:cs typeface="Arial"/>
            </a:endParaRPr>
          </a:p>
          <a:p>
            <a:pPr marL="104139" marR="93980" indent="5080" algn="ctr">
              <a:lnSpc>
                <a:spcPts val="1900"/>
              </a:lnSpc>
            </a:pPr>
            <a:r>
              <a:rPr sz="1600" dirty="0">
                <a:latin typeface="Arial"/>
                <a:cs typeface="Arial"/>
              </a:rPr>
              <a:t>primary (F of D+2E)  secondary (F of</a:t>
            </a:r>
            <a:r>
              <a:rPr sz="1600" spc="-114" dirty="0">
                <a:latin typeface="Arial"/>
                <a:cs typeface="Arial"/>
              </a:rPr>
              <a:t> </a:t>
            </a:r>
            <a:r>
              <a:rPr sz="1600" dirty="0">
                <a:latin typeface="Arial"/>
                <a:cs typeface="Arial"/>
              </a:rPr>
              <a:t>B+C)  </a:t>
            </a:r>
            <a:r>
              <a:rPr sz="1600" spc="-5" dirty="0">
                <a:latin typeface="Arial"/>
                <a:cs typeface="Arial"/>
              </a:rPr>
              <a:t>tertiary </a:t>
            </a:r>
            <a:r>
              <a:rPr sz="1600" dirty="0">
                <a:latin typeface="Arial"/>
                <a:cs typeface="Arial"/>
              </a:rPr>
              <a:t>(F of</a:t>
            </a:r>
            <a:r>
              <a:rPr sz="1600" spc="-120" dirty="0">
                <a:latin typeface="Arial"/>
                <a:cs typeface="Arial"/>
              </a:rPr>
              <a:t> </a:t>
            </a:r>
            <a:r>
              <a:rPr sz="1600" dirty="0">
                <a:latin typeface="Arial"/>
                <a:cs typeface="Arial"/>
              </a:rPr>
              <a:t>A)</a:t>
            </a:r>
            <a:endParaRPr sz="1600">
              <a:latin typeface="Arial"/>
              <a:cs typeface="Arial"/>
            </a:endParaRPr>
          </a:p>
        </p:txBody>
      </p:sp>
      <p:sp>
        <p:nvSpPr>
          <p:cNvPr id="29" name="object 29"/>
          <p:cNvSpPr/>
          <p:nvPr/>
        </p:nvSpPr>
        <p:spPr>
          <a:xfrm>
            <a:off x="8661949" y="2913132"/>
            <a:ext cx="1250471" cy="338550"/>
          </a:xfrm>
          <a:prstGeom prst="rect">
            <a:avLst/>
          </a:prstGeom>
          <a:blipFill>
            <a:blip r:embed="rId5" cstate="print"/>
            <a:stretch>
              <a:fillRect/>
            </a:stretch>
          </a:blipFill>
        </p:spPr>
        <p:txBody>
          <a:bodyPr wrap="square" lIns="0" tIns="0" rIns="0" bIns="0" rtlCol="0"/>
          <a:lstStyle/>
          <a:p>
            <a:endParaRPr/>
          </a:p>
        </p:txBody>
      </p:sp>
      <p:sp>
        <p:nvSpPr>
          <p:cNvPr id="30" name="object 30"/>
          <p:cNvSpPr txBox="1"/>
          <p:nvPr/>
        </p:nvSpPr>
        <p:spPr>
          <a:xfrm>
            <a:off x="4474174" y="806665"/>
            <a:ext cx="927735" cy="289823"/>
          </a:xfrm>
          <a:prstGeom prst="rect">
            <a:avLst/>
          </a:prstGeom>
        </p:spPr>
        <p:txBody>
          <a:bodyPr vert="horz" wrap="square" lIns="0" tIns="12700" rIns="0" bIns="0" rtlCol="0">
            <a:spAutoFit/>
          </a:bodyPr>
          <a:lstStyle/>
          <a:p>
            <a:pPr marL="12700">
              <a:spcBef>
                <a:spcPts val="100"/>
              </a:spcBef>
            </a:pPr>
            <a:r>
              <a:rPr spc="-5" dirty="0">
                <a:latin typeface="Arial"/>
                <a:cs typeface="Arial"/>
              </a:rPr>
              <a:t>Products</a:t>
            </a:r>
            <a:endParaRPr>
              <a:latin typeface="Arial"/>
              <a:cs typeface="Arial"/>
            </a:endParaRPr>
          </a:p>
        </p:txBody>
      </p:sp>
      <p:sp>
        <p:nvSpPr>
          <p:cNvPr id="31" name="object 31"/>
          <p:cNvSpPr txBox="1"/>
          <p:nvPr/>
        </p:nvSpPr>
        <p:spPr>
          <a:xfrm>
            <a:off x="6142281" y="806667"/>
            <a:ext cx="927735" cy="501163"/>
          </a:xfrm>
          <a:prstGeom prst="rect">
            <a:avLst/>
          </a:prstGeom>
        </p:spPr>
        <p:txBody>
          <a:bodyPr vert="horz" wrap="square" lIns="0" tIns="79375" rIns="0" bIns="0" rtlCol="0">
            <a:spAutoFit/>
          </a:bodyPr>
          <a:lstStyle/>
          <a:p>
            <a:pPr marL="291465" marR="5080" indent="-279400">
              <a:lnSpc>
                <a:spcPct val="75600"/>
              </a:lnSpc>
              <a:spcBef>
                <a:spcPts val="625"/>
              </a:spcBef>
            </a:pPr>
            <a:r>
              <a:rPr dirty="0">
                <a:latin typeface="Arial"/>
                <a:cs typeface="Arial"/>
              </a:rPr>
              <a:t>Produc</a:t>
            </a:r>
            <a:r>
              <a:rPr spc="-5" dirty="0">
                <a:latin typeface="Arial"/>
                <a:cs typeface="Arial"/>
              </a:rPr>
              <a:t>t</a:t>
            </a:r>
            <a:r>
              <a:rPr dirty="0">
                <a:latin typeface="Arial"/>
                <a:cs typeface="Arial"/>
              </a:rPr>
              <a:t>s  2</a:t>
            </a:r>
            <a:r>
              <a:rPr spc="-20" dirty="0">
                <a:latin typeface="Arial"/>
                <a:cs typeface="Arial"/>
              </a:rPr>
              <a:t> </a:t>
            </a:r>
            <a:r>
              <a:rPr dirty="0">
                <a:latin typeface="Arial"/>
                <a:cs typeface="Arial"/>
              </a:rPr>
              <a:t>E</a:t>
            </a:r>
            <a:endParaRPr>
              <a:latin typeface="Arial"/>
              <a:cs typeface="Arial"/>
            </a:endParaRPr>
          </a:p>
        </p:txBody>
      </p:sp>
      <p:sp>
        <p:nvSpPr>
          <p:cNvPr id="32" name="object 32"/>
          <p:cNvSpPr txBox="1"/>
          <p:nvPr/>
        </p:nvSpPr>
        <p:spPr>
          <a:xfrm>
            <a:off x="7563805" y="806666"/>
            <a:ext cx="927735" cy="733534"/>
          </a:xfrm>
          <a:prstGeom prst="rect">
            <a:avLst/>
          </a:prstGeom>
        </p:spPr>
        <p:txBody>
          <a:bodyPr vert="horz" wrap="square" lIns="0" tIns="12700" rIns="0" bIns="0" rtlCol="0">
            <a:spAutoFit/>
          </a:bodyPr>
          <a:lstStyle/>
          <a:p>
            <a:pPr marL="12700">
              <a:spcBef>
                <a:spcPts val="100"/>
              </a:spcBef>
            </a:pPr>
            <a:r>
              <a:rPr spc="-5" dirty="0">
                <a:latin typeface="Arial"/>
                <a:cs typeface="Arial"/>
              </a:rPr>
              <a:t>Products</a:t>
            </a:r>
            <a:endParaRPr>
              <a:latin typeface="Arial"/>
              <a:cs typeface="Arial"/>
            </a:endParaRPr>
          </a:p>
          <a:p>
            <a:pPr marL="525780">
              <a:spcBef>
                <a:spcPts val="1345"/>
              </a:spcBef>
            </a:pPr>
            <a:r>
              <a:rPr dirty="0">
                <a:latin typeface="Arial"/>
                <a:cs typeface="Arial"/>
              </a:rPr>
              <a:t>G</a:t>
            </a:r>
            <a:endParaRPr>
              <a:latin typeface="Arial"/>
              <a:cs typeface="Arial"/>
            </a:endParaRPr>
          </a:p>
        </p:txBody>
      </p:sp>
      <p:sp>
        <p:nvSpPr>
          <p:cNvPr id="33" name="object 33"/>
          <p:cNvSpPr txBox="1"/>
          <p:nvPr/>
        </p:nvSpPr>
        <p:spPr>
          <a:xfrm>
            <a:off x="4228464" y="5247960"/>
            <a:ext cx="4079240" cy="846386"/>
          </a:xfrm>
          <a:prstGeom prst="rect">
            <a:avLst/>
          </a:prstGeom>
        </p:spPr>
        <p:txBody>
          <a:bodyPr vert="horz" wrap="square" lIns="0" tIns="12700" rIns="0" bIns="0" rtlCol="0">
            <a:spAutoFit/>
          </a:bodyPr>
          <a:lstStyle/>
          <a:p>
            <a:pPr marL="12700">
              <a:lnSpc>
                <a:spcPts val="2130"/>
              </a:lnSpc>
              <a:spcBef>
                <a:spcPts val="100"/>
              </a:spcBef>
            </a:pPr>
            <a:r>
              <a:rPr b="1" spc="-5" dirty="0">
                <a:latin typeface="Arial"/>
                <a:cs typeface="Arial"/>
              </a:rPr>
              <a:t>...in </a:t>
            </a:r>
            <a:r>
              <a:rPr b="1" dirty="0">
                <a:latin typeface="Arial"/>
                <a:cs typeface="Arial"/>
              </a:rPr>
              <a:t>real</a:t>
            </a:r>
            <a:r>
              <a:rPr b="1" spc="-10" dirty="0">
                <a:latin typeface="Arial"/>
                <a:cs typeface="Arial"/>
              </a:rPr>
              <a:t> </a:t>
            </a:r>
            <a:r>
              <a:rPr b="1" spc="-5" dirty="0">
                <a:latin typeface="Arial"/>
                <a:cs typeface="Arial"/>
              </a:rPr>
              <a:t>world:</a:t>
            </a:r>
            <a:endParaRPr dirty="0">
              <a:latin typeface="Arial"/>
              <a:cs typeface="Arial"/>
            </a:endParaRPr>
          </a:p>
          <a:p>
            <a:pPr marL="12700" marR="5080">
              <a:lnSpc>
                <a:spcPts val="2200"/>
              </a:lnSpc>
              <a:spcBef>
                <a:spcPts val="10"/>
              </a:spcBef>
            </a:pPr>
            <a:r>
              <a:rPr spc="-5" dirty="0">
                <a:latin typeface="Arial"/>
                <a:cs typeface="Arial"/>
              </a:rPr>
              <a:t>Kinetic </a:t>
            </a:r>
            <a:r>
              <a:rPr dirty="0">
                <a:latin typeface="Arial"/>
                <a:cs typeface="Arial"/>
              </a:rPr>
              <a:t>orders and </a:t>
            </a:r>
            <a:r>
              <a:rPr spc="-5" dirty="0">
                <a:latin typeface="Arial"/>
                <a:cs typeface="Arial"/>
              </a:rPr>
              <a:t>molecularities </a:t>
            </a:r>
            <a:r>
              <a:rPr dirty="0">
                <a:latin typeface="Arial"/>
                <a:cs typeface="Arial"/>
              </a:rPr>
              <a:t>cannot  be </a:t>
            </a:r>
            <a:r>
              <a:rPr spc="-5" dirty="0">
                <a:latin typeface="Arial"/>
                <a:cs typeface="Arial"/>
              </a:rPr>
              <a:t>predicted from stoichiometries, </a:t>
            </a:r>
            <a:r>
              <a:rPr dirty="0">
                <a:latin typeface="Arial"/>
                <a:cs typeface="Arial"/>
              </a:rPr>
              <a:t>it</a:t>
            </a:r>
            <a:r>
              <a:rPr spc="20" dirty="0">
                <a:latin typeface="Arial"/>
                <a:cs typeface="Arial"/>
              </a:rPr>
              <a:t> </a:t>
            </a:r>
            <a:r>
              <a:rPr dirty="0">
                <a:latin typeface="Arial"/>
                <a:cs typeface="Arial"/>
              </a:rPr>
              <a:t>has</a:t>
            </a:r>
          </a:p>
        </p:txBody>
      </p:sp>
      <p:sp>
        <p:nvSpPr>
          <p:cNvPr id="34" name="object 34"/>
          <p:cNvSpPr/>
          <p:nvPr/>
        </p:nvSpPr>
        <p:spPr>
          <a:xfrm>
            <a:off x="7441846" y="6331068"/>
            <a:ext cx="2102485" cy="370205"/>
          </a:xfrm>
          <a:custGeom>
            <a:avLst/>
            <a:gdLst/>
            <a:ahLst/>
            <a:cxnLst/>
            <a:rect l="l" t="t" r="r" b="b"/>
            <a:pathLst>
              <a:path w="2102484" h="370204">
                <a:moveTo>
                  <a:pt x="0" y="0"/>
                </a:moveTo>
                <a:lnTo>
                  <a:pt x="2102040" y="0"/>
                </a:lnTo>
                <a:lnTo>
                  <a:pt x="2102040" y="369887"/>
                </a:lnTo>
                <a:lnTo>
                  <a:pt x="0" y="369887"/>
                </a:lnTo>
                <a:lnTo>
                  <a:pt x="0" y="0"/>
                </a:lnTo>
                <a:close/>
              </a:path>
            </a:pathLst>
          </a:custGeom>
          <a:solidFill>
            <a:srgbClr val="F2C7BE"/>
          </a:solidFill>
        </p:spPr>
        <p:txBody>
          <a:bodyPr wrap="square" lIns="0" tIns="0" rIns="0" bIns="0" rtlCol="0"/>
          <a:lstStyle/>
          <a:p>
            <a:endParaRPr/>
          </a:p>
        </p:txBody>
      </p:sp>
      <p:sp>
        <p:nvSpPr>
          <p:cNvPr id="35" name="object 35"/>
          <p:cNvSpPr txBox="1"/>
          <p:nvPr/>
        </p:nvSpPr>
        <p:spPr>
          <a:xfrm>
            <a:off x="4228466" y="6031748"/>
            <a:ext cx="5211445" cy="621324"/>
          </a:xfrm>
          <a:prstGeom prst="rect">
            <a:avLst/>
          </a:prstGeom>
        </p:spPr>
        <p:txBody>
          <a:bodyPr vert="horz" wrap="square" lIns="0" tIns="41275" rIns="0" bIns="0" rtlCol="0">
            <a:spAutoFit/>
          </a:bodyPr>
          <a:lstStyle/>
          <a:p>
            <a:pPr marL="12700">
              <a:spcBef>
                <a:spcPts val="325"/>
              </a:spcBef>
            </a:pPr>
            <a:r>
              <a:rPr spc="-5" dirty="0">
                <a:latin typeface="Arial"/>
                <a:cs typeface="Arial"/>
              </a:rPr>
              <a:t>to </a:t>
            </a:r>
            <a:r>
              <a:rPr dirty="0">
                <a:latin typeface="Arial"/>
                <a:cs typeface="Arial"/>
              </a:rPr>
              <a:t>be deduced </a:t>
            </a:r>
            <a:r>
              <a:rPr spc="-5" dirty="0">
                <a:latin typeface="Arial"/>
                <a:cs typeface="Arial"/>
              </a:rPr>
              <a:t>from observations</a:t>
            </a:r>
            <a:endParaRPr>
              <a:latin typeface="Arial"/>
              <a:cs typeface="Arial"/>
            </a:endParaRPr>
          </a:p>
          <a:p>
            <a:pPr marL="3304540">
              <a:spcBef>
                <a:spcPts val="229"/>
              </a:spcBef>
            </a:pPr>
            <a:r>
              <a:rPr dirty="0">
                <a:latin typeface="Arial"/>
                <a:cs typeface="Arial"/>
              </a:rPr>
              <a:t>do </a:t>
            </a:r>
            <a:r>
              <a:rPr spc="-5" dirty="0">
                <a:latin typeface="Arial"/>
                <a:cs typeface="Arial"/>
              </a:rPr>
              <a:t>the</a:t>
            </a:r>
            <a:r>
              <a:rPr spc="-40" dirty="0">
                <a:latin typeface="Arial"/>
                <a:cs typeface="Arial"/>
              </a:rPr>
              <a:t> </a:t>
            </a:r>
            <a:r>
              <a:rPr spc="-5" dirty="0">
                <a:latin typeface="Arial"/>
                <a:cs typeface="Arial"/>
              </a:rPr>
              <a:t>experiment!</a:t>
            </a:r>
            <a:endParaRPr>
              <a:latin typeface="Arial"/>
              <a:cs typeface="Arial"/>
            </a:endParaRPr>
          </a:p>
        </p:txBody>
      </p:sp>
      <p:sp>
        <p:nvSpPr>
          <p:cNvPr id="36" name="object 36"/>
          <p:cNvSpPr/>
          <p:nvPr/>
        </p:nvSpPr>
        <p:spPr>
          <a:xfrm>
            <a:off x="7053517" y="6523152"/>
            <a:ext cx="335915" cy="0"/>
          </a:xfrm>
          <a:custGeom>
            <a:avLst/>
            <a:gdLst/>
            <a:ahLst/>
            <a:cxnLst/>
            <a:rect l="l" t="t" r="r" b="b"/>
            <a:pathLst>
              <a:path w="335914">
                <a:moveTo>
                  <a:pt x="0" y="0"/>
                </a:moveTo>
                <a:lnTo>
                  <a:pt x="335755" y="0"/>
                </a:lnTo>
              </a:path>
            </a:pathLst>
          </a:custGeom>
          <a:ln w="25399">
            <a:solidFill>
              <a:srgbClr val="000000"/>
            </a:solidFill>
          </a:ln>
        </p:spPr>
        <p:txBody>
          <a:bodyPr wrap="square" lIns="0" tIns="0" rIns="0" bIns="0" rtlCol="0"/>
          <a:lstStyle/>
          <a:p>
            <a:endParaRPr/>
          </a:p>
        </p:txBody>
      </p:sp>
      <p:sp>
        <p:nvSpPr>
          <p:cNvPr id="37" name="object 37"/>
          <p:cNvSpPr/>
          <p:nvPr/>
        </p:nvSpPr>
        <p:spPr>
          <a:xfrm>
            <a:off x="7338479" y="648505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38" name="object 38"/>
          <p:cNvSpPr/>
          <p:nvPr/>
        </p:nvSpPr>
        <p:spPr>
          <a:xfrm>
            <a:off x="2170112" y="3848103"/>
            <a:ext cx="0" cy="1273175"/>
          </a:xfrm>
          <a:custGeom>
            <a:avLst/>
            <a:gdLst/>
            <a:ahLst/>
            <a:cxnLst/>
            <a:rect l="l" t="t" r="r" b="b"/>
            <a:pathLst>
              <a:path h="1273175">
                <a:moveTo>
                  <a:pt x="0" y="0"/>
                </a:moveTo>
                <a:lnTo>
                  <a:pt x="0" y="1273179"/>
                </a:lnTo>
              </a:path>
            </a:pathLst>
          </a:custGeom>
          <a:ln w="25399">
            <a:solidFill>
              <a:srgbClr val="000000"/>
            </a:solidFill>
          </a:ln>
        </p:spPr>
        <p:txBody>
          <a:bodyPr wrap="square" lIns="0" tIns="0" rIns="0" bIns="0" rtlCol="0"/>
          <a:lstStyle/>
          <a:p>
            <a:endParaRPr/>
          </a:p>
        </p:txBody>
      </p:sp>
      <p:sp>
        <p:nvSpPr>
          <p:cNvPr id="39" name="object 39"/>
          <p:cNvSpPr/>
          <p:nvPr/>
        </p:nvSpPr>
        <p:spPr>
          <a:xfrm>
            <a:off x="2132012" y="3822700"/>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40" name="object 40"/>
          <p:cNvSpPr/>
          <p:nvPr/>
        </p:nvSpPr>
        <p:spPr>
          <a:xfrm>
            <a:off x="2170112" y="5121275"/>
            <a:ext cx="1538605" cy="0"/>
          </a:xfrm>
          <a:custGeom>
            <a:avLst/>
            <a:gdLst/>
            <a:ahLst/>
            <a:cxnLst/>
            <a:rect l="l" t="t" r="r" b="b"/>
            <a:pathLst>
              <a:path w="1538605">
                <a:moveTo>
                  <a:pt x="1538288" y="0"/>
                </a:moveTo>
                <a:lnTo>
                  <a:pt x="0" y="0"/>
                </a:lnTo>
              </a:path>
            </a:pathLst>
          </a:custGeom>
          <a:ln w="25399">
            <a:solidFill>
              <a:srgbClr val="000000"/>
            </a:solidFill>
          </a:ln>
        </p:spPr>
        <p:txBody>
          <a:bodyPr wrap="square" lIns="0" tIns="0" rIns="0" bIns="0" rtlCol="0"/>
          <a:lstStyle/>
          <a:p>
            <a:endParaRPr/>
          </a:p>
        </p:txBody>
      </p:sp>
      <p:sp>
        <p:nvSpPr>
          <p:cNvPr id="41" name="object 41"/>
          <p:cNvSpPr/>
          <p:nvPr/>
        </p:nvSpPr>
        <p:spPr>
          <a:xfrm>
            <a:off x="3657600" y="5083175"/>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42" name="object 42"/>
          <p:cNvSpPr txBox="1"/>
          <p:nvPr/>
        </p:nvSpPr>
        <p:spPr>
          <a:xfrm>
            <a:off x="1771015" y="4323246"/>
            <a:ext cx="212091" cy="289823"/>
          </a:xfrm>
          <a:prstGeom prst="rect">
            <a:avLst/>
          </a:prstGeom>
        </p:spPr>
        <p:txBody>
          <a:bodyPr vert="horz" wrap="square" lIns="0" tIns="12700" rIns="0" bIns="0" rtlCol="0">
            <a:spAutoFit/>
          </a:bodyPr>
          <a:lstStyle/>
          <a:p>
            <a:pPr marL="12700">
              <a:spcBef>
                <a:spcPts val="100"/>
              </a:spcBef>
            </a:pPr>
            <a:r>
              <a:rPr dirty="0">
                <a:latin typeface="Arial"/>
                <a:cs typeface="Arial"/>
              </a:rPr>
              <a:t>S</a:t>
            </a:r>
            <a:r>
              <a:rPr baseline="-20833" dirty="0">
                <a:latin typeface="Arial"/>
                <a:cs typeface="Arial"/>
              </a:rPr>
              <a:t>i</a:t>
            </a:r>
            <a:endParaRPr baseline="-20833">
              <a:latin typeface="Arial"/>
              <a:cs typeface="Arial"/>
            </a:endParaRPr>
          </a:p>
        </p:txBody>
      </p:sp>
      <p:sp>
        <p:nvSpPr>
          <p:cNvPr id="43" name="object 43"/>
          <p:cNvSpPr txBox="1"/>
          <p:nvPr/>
        </p:nvSpPr>
        <p:spPr>
          <a:xfrm>
            <a:off x="3033245" y="5104296"/>
            <a:ext cx="241935" cy="289823"/>
          </a:xfrm>
          <a:prstGeom prst="rect">
            <a:avLst/>
          </a:prstGeom>
        </p:spPr>
        <p:txBody>
          <a:bodyPr vert="horz" wrap="square" lIns="0" tIns="12700" rIns="0" bIns="0" rtlCol="0">
            <a:spAutoFit/>
          </a:bodyPr>
          <a:lstStyle/>
          <a:p>
            <a:pPr marL="12700">
              <a:spcBef>
                <a:spcPts val="100"/>
              </a:spcBef>
            </a:pPr>
            <a:r>
              <a:rPr dirty="0">
                <a:latin typeface="Arial"/>
                <a:cs typeface="Arial"/>
              </a:rPr>
              <a:t>x</a:t>
            </a:r>
            <a:r>
              <a:rPr baseline="-20833" dirty="0">
                <a:latin typeface="Arial"/>
                <a:cs typeface="Arial"/>
              </a:rPr>
              <a:t>A</a:t>
            </a:r>
            <a:endParaRPr baseline="-20833">
              <a:latin typeface="Arial"/>
              <a:cs typeface="Arial"/>
            </a:endParaRPr>
          </a:p>
        </p:txBody>
      </p:sp>
      <p:sp>
        <p:nvSpPr>
          <p:cNvPr id="44" name="object 44"/>
          <p:cNvSpPr/>
          <p:nvPr/>
        </p:nvSpPr>
        <p:spPr>
          <a:xfrm>
            <a:off x="2176461" y="4130678"/>
            <a:ext cx="1365251" cy="20955"/>
          </a:xfrm>
          <a:custGeom>
            <a:avLst/>
            <a:gdLst/>
            <a:ahLst/>
            <a:cxnLst/>
            <a:rect l="l" t="t" r="r" b="b"/>
            <a:pathLst>
              <a:path w="1365250" h="20954">
                <a:moveTo>
                  <a:pt x="0" y="0"/>
                </a:moveTo>
                <a:lnTo>
                  <a:pt x="1365249" y="20638"/>
                </a:lnTo>
              </a:path>
            </a:pathLst>
          </a:custGeom>
          <a:ln w="25399">
            <a:solidFill>
              <a:srgbClr val="00BA63"/>
            </a:solidFill>
          </a:ln>
        </p:spPr>
        <p:txBody>
          <a:bodyPr wrap="square" lIns="0" tIns="0" rIns="0" bIns="0" rtlCol="0"/>
          <a:lstStyle/>
          <a:p>
            <a:endParaRPr/>
          </a:p>
        </p:txBody>
      </p:sp>
      <p:sp>
        <p:nvSpPr>
          <p:cNvPr id="45" name="object 45"/>
          <p:cNvSpPr/>
          <p:nvPr/>
        </p:nvSpPr>
        <p:spPr>
          <a:xfrm>
            <a:off x="2185990" y="4278316"/>
            <a:ext cx="1120775" cy="822325"/>
          </a:xfrm>
          <a:custGeom>
            <a:avLst/>
            <a:gdLst/>
            <a:ahLst/>
            <a:cxnLst/>
            <a:rect l="l" t="t" r="r" b="b"/>
            <a:pathLst>
              <a:path w="1120775" h="822325">
                <a:moveTo>
                  <a:pt x="0" y="822324"/>
                </a:moveTo>
                <a:lnTo>
                  <a:pt x="1120779" y="0"/>
                </a:lnTo>
              </a:path>
            </a:pathLst>
          </a:custGeom>
          <a:ln w="25399">
            <a:solidFill>
              <a:srgbClr val="00BEF3"/>
            </a:solidFill>
          </a:ln>
        </p:spPr>
        <p:txBody>
          <a:bodyPr wrap="square" lIns="0" tIns="0" rIns="0" bIns="0" rtlCol="0"/>
          <a:lstStyle/>
          <a:p>
            <a:endParaRPr/>
          </a:p>
        </p:txBody>
      </p:sp>
    </p:spTree>
    <p:extLst>
      <p:ext uri="{BB962C8B-B14F-4D97-AF65-F5344CB8AC3E}">
        <p14:creationId xmlns:p14="http://schemas.microsoft.com/office/powerpoint/2010/main" val="1709286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1402" y="19524"/>
            <a:ext cx="2784817" cy="689932"/>
          </a:xfrm>
          <a:prstGeom prst="rect">
            <a:avLst/>
          </a:prstGeom>
        </p:spPr>
        <p:txBody>
          <a:bodyPr vert="horz" wrap="square" lIns="0" tIns="12700" rIns="0" bIns="0" rtlCol="0" anchor="ctr">
            <a:spAutoFit/>
          </a:bodyPr>
          <a:lstStyle/>
          <a:p>
            <a:pPr marL="12700">
              <a:lnSpc>
                <a:spcPct val="100000"/>
              </a:lnSpc>
              <a:spcBef>
                <a:spcPts val="100"/>
              </a:spcBef>
            </a:pPr>
            <a:r>
              <a:rPr spc="-5" dirty="0"/>
              <a:t>Adsorption</a:t>
            </a:r>
          </a:p>
        </p:txBody>
      </p:sp>
      <p:sp>
        <p:nvSpPr>
          <p:cNvPr id="3" name="object 3"/>
          <p:cNvSpPr txBox="1"/>
          <p:nvPr/>
        </p:nvSpPr>
        <p:spPr>
          <a:xfrm>
            <a:off x="2174241" y="1068070"/>
            <a:ext cx="178435" cy="299720"/>
          </a:xfrm>
          <a:prstGeom prst="rect">
            <a:avLst/>
          </a:prstGeom>
        </p:spPr>
        <p:txBody>
          <a:bodyPr vert="horz" wrap="square" lIns="0" tIns="12700" rIns="0" bIns="0" rtlCol="0">
            <a:spAutoFit/>
          </a:bodyPr>
          <a:lstStyle/>
          <a:p>
            <a:pPr marL="12700">
              <a:spcBef>
                <a:spcPts val="100"/>
              </a:spcBef>
            </a:pPr>
            <a:r>
              <a:rPr dirty="0">
                <a:latin typeface="Arial"/>
                <a:cs typeface="Arial"/>
              </a:rPr>
              <a:t>A</a:t>
            </a:r>
            <a:endParaRPr>
              <a:latin typeface="Arial"/>
              <a:cs typeface="Arial"/>
            </a:endParaRPr>
          </a:p>
        </p:txBody>
      </p:sp>
      <p:sp>
        <p:nvSpPr>
          <p:cNvPr id="4" name="object 4"/>
          <p:cNvSpPr/>
          <p:nvPr/>
        </p:nvSpPr>
        <p:spPr>
          <a:xfrm>
            <a:off x="1986325" y="2812516"/>
            <a:ext cx="1632496" cy="3929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23731" y="3396909"/>
            <a:ext cx="1271435" cy="6617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86328" y="4223219"/>
            <a:ext cx="1532209" cy="39298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53601" y="5130012"/>
            <a:ext cx="1720024" cy="65941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678411" y="1257303"/>
            <a:ext cx="462152" cy="528243"/>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520693" y="1682611"/>
            <a:ext cx="763905" cy="289823"/>
          </a:xfrm>
          <a:prstGeom prst="rect">
            <a:avLst/>
          </a:prstGeom>
        </p:spPr>
        <p:txBody>
          <a:bodyPr vert="horz" wrap="square" lIns="0" tIns="12700" rIns="0" bIns="0" rtlCol="0">
            <a:spAutoFit/>
          </a:bodyPr>
          <a:lstStyle/>
          <a:p>
            <a:pPr marL="12700">
              <a:spcBef>
                <a:spcPts val="100"/>
              </a:spcBef>
              <a:tabLst>
                <a:tab pos="509270" algn="l"/>
              </a:tabLst>
            </a:pPr>
            <a:r>
              <a:rPr dirty="0">
                <a:latin typeface="Arial"/>
                <a:cs typeface="Arial"/>
              </a:rPr>
              <a:t>A*	</a:t>
            </a:r>
            <a:r>
              <a:rPr sz="2700" baseline="1543" dirty="0">
                <a:latin typeface="Arial"/>
                <a:cs typeface="Arial"/>
              </a:rPr>
              <a:t>A*</a:t>
            </a:r>
            <a:endParaRPr sz="2700" baseline="1543">
              <a:latin typeface="Arial"/>
              <a:cs typeface="Arial"/>
            </a:endParaRPr>
          </a:p>
        </p:txBody>
      </p:sp>
      <p:sp>
        <p:nvSpPr>
          <p:cNvPr id="10" name="object 10"/>
          <p:cNvSpPr/>
          <p:nvPr/>
        </p:nvSpPr>
        <p:spPr>
          <a:xfrm>
            <a:off x="4835182" y="2796358"/>
            <a:ext cx="2009903" cy="39299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021442" y="3391374"/>
            <a:ext cx="1434045" cy="66171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984039" y="4196422"/>
            <a:ext cx="1532216" cy="392988"/>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8108648" y="1164770"/>
            <a:ext cx="688441" cy="700881"/>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8425917" y="1130562"/>
            <a:ext cx="672135" cy="693334"/>
          </a:xfrm>
          <a:prstGeom prst="rect">
            <a:avLst/>
          </a:prstGeom>
          <a:blipFill>
            <a:blip r:embed="rId11" cstate="print"/>
            <a:stretch>
              <a:fillRect/>
            </a:stretch>
          </a:blipFill>
        </p:spPr>
        <p:txBody>
          <a:bodyPr wrap="square" lIns="0" tIns="0" rIns="0" bIns="0" rtlCol="0"/>
          <a:lstStyle/>
          <a:p>
            <a:endParaRPr/>
          </a:p>
        </p:txBody>
      </p:sp>
      <p:sp>
        <p:nvSpPr>
          <p:cNvPr id="15" name="object 15"/>
          <p:cNvSpPr txBox="1"/>
          <p:nvPr/>
        </p:nvSpPr>
        <p:spPr>
          <a:xfrm>
            <a:off x="8517891" y="1661795"/>
            <a:ext cx="276860" cy="289823"/>
          </a:xfrm>
          <a:prstGeom prst="rect">
            <a:avLst/>
          </a:prstGeom>
        </p:spPr>
        <p:txBody>
          <a:bodyPr vert="horz" wrap="square" lIns="0" tIns="12700" rIns="0" bIns="0" rtlCol="0">
            <a:spAutoFit/>
          </a:bodyPr>
          <a:lstStyle/>
          <a:p>
            <a:pPr marL="12700">
              <a:spcBef>
                <a:spcPts val="100"/>
              </a:spcBef>
            </a:pPr>
            <a:r>
              <a:rPr spc="-1130" dirty="0">
                <a:latin typeface="Arial"/>
                <a:cs typeface="Arial"/>
              </a:rPr>
              <a:t>A</a:t>
            </a:r>
            <a:r>
              <a:rPr sz="2700" baseline="1543" dirty="0">
                <a:latin typeface="Arial"/>
                <a:cs typeface="Arial"/>
              </a:rPr>
              <a:t>B*</a:t>
            </a:r>
          </a:p>
        </p:txBody>
      </p:sp>
      <p:sp>
        <p:nvSpPr>
          <p:cNvPr id="16" name="object 16"/>
          <p:cNvSpPr/>
          <p:nvPr/>
        </p:nvSpPr>
        <p:spPr>
          <a:xfrm>
            <a:off x="7734454" y="4366552"/>
            <a:ext cx="2154821" cy="392988"/>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7967663" y="2827937"/>
            <a:ext cx="1651000" cy="393103"/>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7972083" y="2535240"/>
            <a:ext cx="1632661" cy="393103"/>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7473950" y="3454403"/>
            <a:ext cx="1271423" cy="661987"/>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8855964" y="3454403"/>
            <a:ext cx="1281811" cy="661987"/>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4851402" y="5103812"/>
            <a:ext cx="1843087" cy="802994"/>
          </a:xfrm>
          <a:prstGeom prst="rect">
            <a:avLst/>
          </a:prstGeom>
          <a:blipFill>
            <a:blip r:embed="rId17" cstate="print"/>
            <a:stretch>
              <a:fillRect/>
            </a:stretch>
          </a:blipFill>
        </p:spPr>
        <p:txBody>
          <a:bodyPr wrap="square" lIns="0" tIns="0" rIns="0" bIns="0" rtlCol="0"/>
          <a:lstStyle/>
          <a:p>
            <a:endParaRPr/>
          </a:p>
        </p:txBody>
      </p:sp>
      <p:sp>
        <p:nvSpPr>
          <p:cNvPr id="22" name="object 22"/>
          <p:cNvSpPr txBox="1"/>
          <p:nvPr/>
        </p:nvSpPr>
        <p:spPr>
          <a:xfrm>
            <a:off x="5120209" y="6043842"/>
            <a:ext cx="1220471" cy="289823"/>
          </a:xfrm>
          <a:prstGeom prst="rect">
            <a:avLst/>
          </a:prstGeom>
        </p:spPr>
        <p:txBody>
          <a:bodyPr vert="horz" wrap="square" lIns="0" tIns="12700" rIns="0" bIns="0" rtlCol="0">
            <a:spAutoFit/>
          </a:bodyPr>
          <a:lstStyle/>
          <a:p>
            <a:pPr marL="12700">
              <a:spcBef>
                <a:spcPts val="100"/>
              </a:spcBef>
            </a:pPr>
            <a:r>
              <a:rPr spc="-5" dirty="0">
                <a:latin typeface="Arial"/>
                <a:cs typeface="Arial"/>
              </a:rPr>
              <a:t>dissociation</a:t>
            </a:r>
            <a:endParaRPr>
              <a:latin typeface="Arial"/>
              <a:cs typeface="Arial"/>
            </a:endParaRPr>
          </a:p>
        </p:txBody>
      </p:sp>
      <p:sp>
        <p:nvSpPr>
          <p:cNvPr id="23" name="object 23"/>
          <p:cNvSpPr/>
          <p:nvPr/>
        </p:nvSpPr>
        <p:spPr>
          <a:xfrm>
            <a:off x="7600950" y="5145087"/>
            <a:ext cx="2532063" cy="657856"/>
          </a:xfrm>
          <a:prstGeom prst="rect">
            <a:avLst/>
          </a:prstGeom>
          <a:blipFill>
            <a:blip r:embed="rId18" cstate="print"/>
            <a:stretch>
              <a:fillRect/>
            </a:stretch>
          </a:blipFill>
        </p:spPr>
        <p:txBody>
          <a:bodyPr wrap="square" lIns="0" tIns="0" rIns="0" bIns="0" rtlCol="0"/>
          <a:lstStyle/>
          <a:p>
            <a:endParaRPr/>
          </a:p>
        </p:txBody>
      </p:sp>
      <p:sp>
        <p:nvSpPr>
          <p:cNvPr id="24" name="object 24"/>
          <p:cNvSpPr txBox="1"/>
          <p:nvPr/>
        </p:nvSpPr>
        <p:spPr>
          <a:xfrm>
            <a:off x="8344257" y="5938904"/>
            <a:ext cx="1181735" cy="289823"/>
          </a:xfrm>
          <a:prstGeom prst="rect">
            <a:avLst/>
          </a:prstGeom>
        </p:spPr>
        <p:txBody>
          <a:bodyPr vert="horz" wrap="square" lIns="0" tIns="12700" rIns="0" bIns="0" rtlCol="0">
            <a:spAutoFit/>
          </a:bodyPr>
          <a:lstStyle/>
          <a:p>
            <a:pPr marL="12700">
              <a:spcBef>
                <a:spcPts val="100"/>
              </a:spcBef>
            </a:pPr>
            <a:r>
              <a:rPr spc="-5" dirty="0">
                <a:latin typeface="Arial"/>
                <a:cs typeface="Arial"/>
              </a:rPr>
              <a:t>competitive</a:t>
            </a:r>
            <a:endParaRPr>
              <a:latin typeface="Arial"/>
              <a:cs typeface="Arial"/>
            </a:endParaRPr>
          </a:p>
        </p:txBody>
      </p:sp>
      <p:sp>
        <p:nvSpPr>
          <p:cNvPr id="25" name="object 25"/>
          <p:cNvSpPr/>
          <p:nvPr/>
        </p:nvSpPr>
        <p:spPr>
          <a:xfrm>
            <a:off x="1882775" y="1920875"/>
            <a:ext cx="2108200" cy="533400"/>
          </a:xfrm>
          <a:prstGeom prst="rect">
            <a:avLst/>
          </a:prstGeom>
          <a:blipFill>
            <a:blip r:embed="rId19" cstate="print"/>
            <a:stretch>
              <a:fillRect/>
            </a:stretch>
          </a:blipFill>
        </p:spPr>
        <p:txBody>
          <a:bodyPr wrap="square" lIns="0" tIns="0" rIns="0" bIns="0" rtlCol="0"/>
          <a:lstStyle/>
          <a:p>
            <a:endParaRPr/>
          </a:p>
        </p:txBody>
      </p:sp>
      <p:sp>
        <p:nvSpPr>
          <p:cNvPr id="26" name="object 26"/>
          <p:cNvSpPr txBox="1"/>
          <p:nvPr/>
        </p:nvSpPr>
        <p:spPr>
          <a:xfrm>
            <a:off x="3209291" y="1071245"/>
            <a:ext cx="178435" cy="299720"/>
          </a:xfrm>
          <a:prstGeom prst="rect">
            <a:avLst/>
          </a:prstGeom>
        </p:spPr>
        <p:txBody>
          <a:bodyPr vert="horz" wrap="square" lIns="0" tIns="12700" rIns="0" bIns="0" rtlCol="0">
            <a:spAutoFit/>
          </a:bodyPr>
          <a:lstStyle/>
          <a:p>
            <a:pPr marL="12700">
              <a:spcBef>
                <a:spcPts val="100"/>
              </a:spcBef>
            </a:pPr>
            <a:r>
              <a:rPr dirty="0">
                <a:latin typeface="Arial"/>
                <a:cs typeface="Arial"/>
              </a:rPr>
              <a:t>A</a:t>
            </a:r>
            <a:endParaRPr>
              <a:latin typeface="Arial"/>
              <a:cs typeface="Arial"/>
            </a:endParaRPr>
          </a:p>
        </p:txBody>
      </p:sp>
      <p:sp>
        <p:nvSpPr>
          <p:cNvPr id="27" name="object 27"/>
          <p:cNvSpPr txBox="1"/>
          <p:nvPr/>
        </p:nvSpPr>
        <p:spPr>
          <a:xfrm>
            <a:off x="2588410" y="1652320"/>
            <a:ext cx="267335" cy="289823"/>
          </a:xfrm>
          <a:prstGeom prst="rect">
            <a:avLst/>
          </a:prstGeom>
        </p:spPr>
        <p:txBody>
          <a:bodyPr vert="horz" wrap="square" lIns="0" tIns="12700" rIns="0" bIns="0" rtlCol="0">
            <a:spAutoFit/>
          </a:bodyPr>
          <a:lstStyle/>
          <a:p>
            <a:pPr marL="12700">
              <a:spcBef>
                <a:spcPts val="100"/>
              </a:spcBef>
            </a:pPr>
            <a:r>
              <a:rPr dirty="0">
                <a:latin typeface="Arial"/>
                <a:cs typeface="Arial"/>
              </a:rPr>
              <a:t>A*</a:t>
            </a:r>
            <a:endParaRPr>
              <a:latin typeface="Arial"/>
              <a:cs typeface="Arial"/>
            </a:endParaRPr>
          </a:p>
        </p:txBody>
      </p:sp>
      <p:sp>
        <p:nvSpPr>
          <p:cNvPr id="28" name="object 28"/>
          <p:cNvSpPr/>
          <p:nvPr/>
        </p:nvSpPr>
        <p:spPr>
          <a:xfrm>
            <a:off x="2179477" y="1155601"/>
            <a:ext cx="687091" cy="699579"/>
          </a:xfrm>
          <a:prstGeom prst="rect">
            <a:avLst/>
          </a:prstGeom>
          <a:blipFill>
            <a:blip r:embed="rId20" cstate="print"/>
            <a:stretch>
              <a:fillRect/>
            </a:stretch>
          </a:blipFill>
        </p:spPr>
        <p:txBody>
          <a:bodyPr wrap="square" lIns="0" tIns="0" rIns="0" bIns="0" rtlCol="0"/>
          <a:lstStyle/>
          <a:p>
            <a:endParaRPr/>
          </a:p>
        </p:txBody>
      </p:sp>
      <p:sp>
        <p:nvSpPr>
          <p:cNvPr id="29" name="object 29"/>
          <p:cNvSpPr txBox="1"/>
          <p:nvPr/>
        </p:nvSpPr>
        <p:spPr>
          <a:xfrm>
            <a:off x="3622638" y="1655851"/>
            <a:ext cx="267335" cy="289823"/>
          </a:xfrm>
          <a:prstGeom prst="rect">
            <a:avLst/>
          </a:prstGeom>
        </p:spPr>
        <p:txBody>
          <a:bodyPr vert="horz" wrap="square" lIns="0" tIns="12700" rIns="0" bIns="0" rtlCol="0">
            <a:spAutoFit/>
          </a:bodyPr>
          <a:lstStyle/>
          <a:p>
            <a:pPr marL="12700">
              <a:spcBef>
                <a:spcPts val="100"/>
              </a:spcBef>
            </a:pPr>
            <a:r>
              <a:rPr dirty="0">
                <a:latin typeface="Arial"/>
                <a:cs typeface="Arial"/>
              </a:rPr>
              <a:t>A*</a:t>
            </a:r>
            <a:endParaRPr>
              <a:latin typeface="Arial"/>
              <a:cs typeface="Arial"/>
            </a:endParaRPr>
          </a:p>
        </p:txBody>
      </p:sp>
      <p:sp>
        <p:nvSpPr>
          <p:cNvPr id="30" name="object 30"/>
          <p:cNvSpPr/>
          <p:nvPr/>
        </p:nvSpPr>
        <p:spPr>
          <a:xfrm>
            <a:off x="3213711" y="1159131"/>
            <a:ext cx="687095" cy="699579"/>
          </a:xfrm>
          <a:prstGeom prst="rect">
            <a:avLst/>
          </a:prstGeom>
          <a:blipFill>
            <a:blip r:embed="rId21" cstate="print"/>
            <a:stretch>
              <a:fillRect/>
            </a:stretch>
          </a:blipFill>
        </p:spPr>
        <p:txBody>
          <a:bodyPr wrap="square" lIns="0" tIns="0" rIns="0" bIns="0" rtlCol="0"/>
          <a:lstStyle/>
          <a:p>
            <a:endParaRPr/>
          </a:p>
        </p:txBody>
      </p:sp>
      <p:sp>
        <p:nvSpPr>
          <p:cNvPr id="31" name="object 31"/>
          <p:cNvSpPr txBox="1"/>
          <p:nvPr/>
        </p:nvSpPr>
        <p:spPr>
          <a:xfrm>
            <a:off x="8104849" y="1077595"/>
            <a:ext cx="178435" cy="299720"/>
          </a:xfrm>
          <a:prstGeom prst="rect">
            <a:avLst/>
          </a:prstGeom>
        </p:spPr>
        <p:txBody>
          <a:bodyPr vert="horz" wrap="square" lIns="0" tIns="12700" rIns="0" bIns="0" rtlCol="0">
            <a:spAutoFit/>
          </a:bodyPr>
          <a:lstStyle/>
          <a:p>
            <a:pPr marL="12700">
              <a:spcBef>
                <a:spcPts val="100"/>
              </a:spcBef>
            </a:pPr>
            <a:r>
              <a:rPr dirty="0">
                <a:latin typeface="Arial"/>
                <a:cs typeface="Arial"/>
              </a:rPr>
              <a:t>A</a:t>
            </a:r>
            <a:endParaRPr>
              <a:latin typeface="Arial"/>
              <a:cs typeface="Arial"/>
            </a:endParaRPr>
          </a:p>
        </p:txBody>
      </p:sp>
      <p:sp>
        <p:nvSpPr>
          <p:cNvPr id="32" name="object 32"/>
          <p:cNvSpPr txBox="1"/>
          <p:nvPr/>
        </p:nvSpPr>
        <p:spPr>
          <a:xfrm>
            <a:off x="8860715" y="1079487"/>
            <a:ext cx="178435" cy="299720"/>
          </a:xfrm>
          <a:prstGeom prst="rect">
            <a:avLst/>
          </a:prstGeom>
        </p:spPr>
        <p:txBody>
          <a:bodyPr vert="horz" wrap="square" lIns="0" tIns="12700" rIns="0" bIns="0" rtlCol="0">
            <a:spAutoFit/>
          </a:bodyPr>
          <a:lstStyle/>
          <a:p>
            <a:pPr marL="12700">
              <a:spcBef>
                <a:spcPts val="100"/>
              </a:spcBef>
            </a:pPr>
            <a:r>
              <a:rPr dirty="0">
                <a:latin typeface="Arial"/>
                <a:cs typeface="Arial"/>
              </a:rPr>
              <a:t>B</a:t>
            </a:r>
            <a:endParaRPr>
              <a:latin typeface="Arial"/>
              <a:cs typeface="Arial"/>
            </a:endParaRPr>
          </a:p>
        </p:txBody>
      </p:sp>
      <p:sp>
        <p:nvSpPr>
          <p:cNvPr id="33" name="object 33"/>
          <p:cNvSpPr/>
          <p:nvPr/>
        </p:nvSpPr>
        <p:spPr>
          <a:xfrm>
            <a:off x="7834312" y="1920778"/>
            <a:ext cx="2108200" cy="533496"/>
          </a:xfrm>
          <a:prstGeom prst="rect">
            <a:avLst/>
          </a:prstGeom>
          <a:blipFill>
            <a:blip r:embed="rId19" cstate="print"/>
            <a:stretch>
              <a:fillRect/>
            </a:stretch>
          </a:blipFill>
        </p:spPr>
        <p:txBody>
          <a:bodyPr wrap="square" lIns="0" tIns="0" rIns="0" bIns="0" rtlCol="0"/>
          <a:lstStyle/>
          <a:p>
            <a:endParaRPr/>
          </a:p>
        </p:txBody>
      </p:sp>
      <p:sp>
        <p:nvSpPr>
          <p:cNvPr id="34" name="object 34"/>
          <p:cNvSpPr txBox="1"/>
          <p:nvPr/>
        </p:nvSpPr>
        <p:spPr>
          <a:xfrm>
            <a:off x="5762764" y="1029971"/>
            <a:ext cx="262891" cy="289823"/>
          </a:xfrm>
          <a:prstGeom prst="rect">
            <a:avLst/>
          </a:prstGeom>
        </p:spPr>
        <p:txBody>
          <a:bodyPr vert="horz" wrap="square" lIns="0" tIns="12700" rIns="0" bIns="0" rtlCol="0">
            <a:spAutoFit/>
          </a:bodyPr>
          <a:lstStyle/>
          <a:p>
            <a:pPr marL="12700">
              <a:spcBef>
                <a:spcPts val="100"/>
              </a:spcBef>
            </a:pPr>
            <a:r>
              <a:rPr dirty="0">
                <a:latin typeface="Arial"/>
                <a:cs typeface="Arial"/>
              </a:rPr>
              <a:t>A</a:t>
            </a:r>
            <a:r>
              <a:rPr baseline="-20833" dirty="0">
                <a:latin typeface="Arial"/>
                <a:cs typeface="Arial"/>
              </a:rPr>
              <a:t>2</a:t>
            </a:r>
            <a:endParaRPr baseline="-20833">
              <a:latin typeface="Arial"/>
              <a:cs typeface="Arial"/>
            </a:endParaRPr>
          </a:p>
        </p:txBody>
      </p:sp>
      <p:sp>
        <p:nvSpPr>
          <p:cNvPr id="35" name="object 35"/>
          <p:cNvSpPr/>
          <p:nvPr/>
        </p:nvSpPr>
        <p:spPr>
          <a:xfrm>
            <a:off x="4819651" y="1930453"/>
            <a:ext cx="2108200" cy="533349"/>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4203702" y="2711453"/>
            <a:ext cx="3094037" cy="2319337"/>
          </a:xfrm>
          <a:prstGeom prst="rect">
            <a:avLst/>
          </a:prstGeom>
          <a:blipFill>
            <a:blip r:embed="rId22" cstate="print"/>
            <a:stretch>
              <a:fillRect/>
            </a:stretch>
          </a:blipFill>
        </p:spPr>
        <p:txBody>
          <a:bodyPr wrap="square" lIns="0" tIns="0" rIns="0" bIns="0" rtlCol="0"/>
          <a:lstStyle/>
          <a:p>
            <a:endParaRPr/>
          </a:p>
        </p:txBody>
      </p:sp>
      <p:sp>
        <p:nvSpPr>
          <p:cNvPr id="37" name="object 37"/>
          <p:cNvSpPr/>
          <p:nvPr/>
        </p:nvSpPr>
        <p:spPr>
          <a:xfrm>
            <a:off x="4308475" y="2767012"/>
            <a:ext cx="2857500" cy="1562100"/>
          </a:xfrm>
          <a:prstGeom prst="rect">
            <a:avLst/>
          </a:prstGeom>
          <a:blipFill>
            <a:blip r:embed="rId23" cstate="print"/>
            <a:stretch>
              <a:fillRect/>
            </a:stretch>
          </a:blipFill>
        </p:spPr>
        <p:txBody>
          <a:bodyPr wrap="square" lIns="0" tIns="0" rIns="0" bIns="0" rtlCol="0"/>
          <a:lstStyle/>
          <a:p>
            <a:endParaRPr/>
          </a:p>
        </p:txBody>
      </p:sp>
      <p:sp>
        <p:nvSpPr>
          <p:cNvPr id="38" name="object 38"/>
          <p:cNvSpPr/>
          <p:nvPr/>
        </p:nvSpPr>
        <p:spPr>
          <a:xfrm>
            <a:off x="4752977" y="3921128"/>
            <a:ext cx="2039937" cy="1984375"/>
          </a:xfrm>
          <a:prstGeom prst="rect">
            <a:avLst/>
          </a:prstGeom>
          <a:blipFill>
            <a:blip r:embed="rId24" cstate="print"/>
            <a:stretch>
              <a:fillRect/>
            </a:stretch>
          </a:blipFill>
        </p:spPr>
        <p:txBody>
          <a:bodyPr wrap="square" lIns="0" tIns="0" rIns="0" bIns="0" rtlCol="0"/>
          <a:lstStyle/>
          <a:p>
            <a:endParaRPr/>
          </a:p>
        </p:txBody>
      </p:sp>
      <p:sp>
        <p:nvSpPr>
          <p:cNvPr id="39" name="object 39"/>
          <p:cNvSpPr txBox="1"/>
          <p:nvPr/>
        </p:nvSpPr>
        <p:spPr>
          <a:xfrm>
            <a:off x="2174241" y="6029007"/>
            <a:ext cx="1016635" cy="289823"/>
          </a:xfrm>
          <a:prstGeom prst="rect">
            <a:avLst/>
          </a:prstGeom>
        </p:spPr>
        <p:txBody>
          <a:bodyPr vert="horz" wrap="square" lIns="0" tIns="12700" rIns="0" bIns="0" rtlCol="0">
            <a:spAutoFit/>
          </a:bodyPr>
          <a:lstStyle/>
          <a:p>
            <a:pPr marL="12700">
              <a:spcBef>
                <a:spcPts val="100"/>
              </a:spcBef>
            </a:pPr>
            <a:r>
              <a:rPr dirty="0">
                <a:latin typeface="Arial"/>
                <a:cs typeface="Arial"/>
              </a:rPr>
              <a:t>molecular</a:t>
            </a:r>
            <a:endParaRPr>
              <a:latin typeface="Arial"/>
              <a:cs typeface="Arial"/>
            </a:endParaRPr>
          </a:p>
        </p:txBody>
      </p:sp>
    </p:spTree>
    <p:extLst>
      <p:ext uri="{BB962C8B-B14F-4D97-AF65-F5344CB8AC3E}">
        <p14:creationId xmlns:p14="http://schemas.microsoft.com/office/powerpoint/2010/main" val="3719979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 xmlns:a16="http://schemas.microsoft.com/office/drawing/2014/main" id="{1993E192-7850-3D44-8475-13CE55BC0CF7}"/>
              </a:ext>
            </a:extLst>
          </p:cNvPr>
          <p:cNvSpPr txBox="1">
            <a:spLocks noChangeArrowheads="1"/>
          </p:cNvSpPr>
          <p:nvPr/>
        </p:nvSpPr>
        <p:spPr bwMode="auto">
          <a:xfrm>
            <a:off x="1787527" y="236539"/>
            <a:ext cx="87153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Homogeneous Catalysis</a:t>
            </a:r>
          </a:p>
          <a:p>
            <a:pPr>
              <a:spcAft>
                <a:spcPts val="200"/>
              </a:spcAft>
            </a:pPr>
            <a:endParaRPr lang="en-GB" altLang="en-US" sz="1000">
              <a:solidFill>
                <a:schemeClr val="bg1"/>
              </a:solidFill>
              <a:latin typeface="Arial" panose="020B0604020202020204" pitchFamily="34" charset="0"/>
            </a:endParaRPr>
          </a:p>
          <a:p>
            <a:pPr>
              <a:spcAft>
                <a:spcPts val="200"/>
              </a:spcAft>
            </a:pPr>
            <a:endParaRPr lang="en-GB" altLang="en-US" sz="1000">
              <a:solidFill>
                <a:schemeClr val="bg1"/>
              </a:solidFill>
              <a:latin typeface="Arial" panose="020B0604020202020204" pitchFamily="34" charset="0"/>
            </a:endParaRPr>
          </a:p>
          <a:p>
            <a:pPr>
              <a:spcAft>
                <a:spcPts val="600"/>
              </a:spcAft>
            </a:pPr>
            <a:r>
              <a:rPr lang="en-GB" altLang="en-US" sz="1600" b="1">
                <a:solidFill>
                  <a:srgbClr val="CC0000"/>
                </a:solidFill>
                <a:latin typeface="Arial" panose="020B0604020202020204" pitchFamily="34" charset="0"/>
              </a:rPr>
              <a:t>Action</a:t>
            </a:r>
            <a:r>
              <a:rPr lang="en-GB" altLang="en-US" sz="1600" b="1">
                <a:solidFill>
                  <a:schemeClr val="bg1"/>
                </a:solidFill>
                <a:latin typeface="Arial" panose="020B0604020202020204" pitchFamily="34" charset="0"/>
              </a:rPr>
              <a:t>	</a:t>
            </a:r>
            <a:r>
              <a:rPr lang="en-GB" altLang="en-US" sz="1600" b="1">
                <a:latin typeface="Arial" panose="020B0604020202020204" pitchFamily="34" charset="0"/>
              </a:rPr>
              <a:t>• catalyst and reactants are in the </a:t>
            </a:r>
            <a:r>
              <a:rPr lang="en-GB" altLang="en-US" sz="1600" b="1">
                <a:solidFill>
                  <a:srgbClr val="CC0000"/>
                </a:solidFill>
                <a:latin typeface="Arial" panose="020B0604020202020204" pitchFamily="34" charset="0"/>
              </a:rPr>
              <a:t>same phase</a:t>
            </a:r>
            <a:endParaRPr lang="en-GB" altLang="en-US" sz="1600" b="1">
              <a:latin typeface="Arial" panose="020B0604020202020204" pitchFamily="34" charset="0"/>
            </a:endParaRPr>
          </a:p>
          <a:p>
            <a:pPr>
              <a:spcAft>
                <a:spcPts val="600"/>
              </a:spcAft>
            </a:pPr>
            <a:r>
              <a:rPr lang="en-GB" altLang="en-US" sz="1600" b="1">
                <a:latin typeface="Arial" panose="020B0604020202020204" pitchFamily="34" charset="0"/>
              </a:rPr>
              <a:t>	• reaction proceeds through an intermediate species with lower energy</a:t>
            </a:r>
          </a:p>
          <a:p>
            <a:pPr>
              <a:spcAft>
                <a:spcPts val="600"/>
              </a:spcAft>
            </a:pPr>
            <a:r>
              <a:rPr lang="en-GB" altLang="en-US" sz="1600" b="1">
                <a:latin typeface="Arial" panose="020B0604020202020204" pitchFamily="34" charset="0"/>
              </a:rPr>
              <a:t>	• there is usually more than one reaction step</a:t>
            </a:r>
          </a:p>
          <a:p>
            <a:pPr>
              <a:spcAft>
                <a:spcPts val="600"/>
              </a:spcAft>
            </a:pPr>
            <a:r>
              <a:rPr lang="en-GB" altLang="en-US" sz="1600" b="1">
                <a:latin typeface="Arial" panose="020B0604020202020204" pitchFamily="34" charset="0"/>
              </a:rPr>
              <a:t>	• transition metal ions are often involved - oxidation state changes</a:t>
            </a:r>
          </a:p>
          <a:p>
            <a:pPr>
              <a:spcAft>
                <a:spcPts val="600"/>
              </a:spcAft>
            </a:pPr>
            <a:endParaRPr lang="en-GB" altLang="en-US" sz="1600" b="1">
              <a:latin typeface="Arial" panose="020B0604020202020204" pitchFamily="34" charset="0"/>
            </a:endParaRPr>
          </a:p>
          <a:p>
            <a:pPr>
              <a:spcAft>
                <a:spcPts val="600"/>
              </a:spcAft>
            </a:pPr>
            <a:r>
              <a:rPr lang="en-GB" altLang="en-US" sz="1600" b="1">
                <a:solidFill>
                  <a:srgbClr val="CC0000"/>
                </a:solidFill>
                <a:latin typeface="Arial" panose="020B0604020202020204" pitchFamily="34" charset="0"/>
              </a:rPr>
              <a:t>Example</a:t>
            </a:r>
          </a:p>
          <a:p>
            <a:pPr>
              <a:spcAft>
                <a:spcPts val="600"/>
              </a:spcAft>
            </a:pPr>
            <a:r>
              <a:rPr lang="en-GB" altLang="en-US" sz="1600" b="1">
                <a:latin typeface="Arial" panose="020B0604020202020204" pitchFamily="34" charset="0"/>
              </a:rPr>
              <a:t>Acids	Esterificaton</a:t>
            </a:r>
          </a:p>
          <a:p>
            <a:pPr>
              <a:spcAft>
                <a:spcPts val="600"/>
              </a:spcAft>
            </a:pPr>
            <a:r>
              <a:rPr lang="en-GB" altLang="en-US" sz="1600" b="1">
                <a:latin typeface="Arial" panose="020B0604020202020204" pitchFamily="34" charset="0"/>
              </a:rPr>
              <a:t>	Conc. sulphuric acid catalyses the reaction between acids and alcohols</a:t>
            </a:r>
          </a:p>
          <a:p>
            <a:pPr>
              <a:spcAft>
                <a:spcPts val="600"/>
              </a:spcAft>
            </a:pPr>
            <a:r>
              <a:rPr lang="en-GB" altLang="en-US" sz="1600" b="1">
                <a:solidFill>
                  <a:srgbClr val="000066"/>
                </a:solidFill>
                <a:latin typeface="Arial" panose="020B0604020202020204" pitchFamily="34" charset="0"/>
              </a:rPr>
              <a:t>	        CH</a:t>
            </a:r>
            <a:r>
              <a:rPr lang="en-GB" altLang="en-US" sz="1600" b="1" baseline="-25000">
                <a:solidFill>
                  <a:srgbClr val="000066"/>
                </a:solidFill>
                <a:latin typeface="Arial" panose="020B0604020202020204" pitchFamily="34" charset="0"/>
              </a:rPr>
              <a:t>3</a:t>
            </a:r>
            <a:r>
              <a:rPr lang="en-GB" altLang="en-US" sz="1600" b="1">
                <a:solidFill>
                  <a:srgbClr val="000066"/>
                </a:solidFill>
                <a:latin typeface="Arial" panose="020B0604020202020204" pitchFamily="34" charset="0"/>
              </a:rPr>
              <a:t>COOH   +   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5</a:t>
            </a:r>
            <a:r>
              <a:rPr lang="en-GB" altLang="en-US" sz="1600" b="1">
                <a:solidFill>
                  <a:srgbClr val="000066"/>
                </a:solidFill>
                <a:latin typeface="Arial" panose="020B0604020202020204" pitchFamily="34" charset="0"/>
              </a:rPr>
              <a:t>OH	  	CH</a:t>
            </a:r>
            <a:r>
              <a:rPr lang="en-GB" altLang="en-US" sz="1600" b="1" baseline="-25000">
                <a:solidFill>
                  <a:srgbClr val="000066"/>
                </a:solidFill>
                <a:latin typeface="Arial" panose="020B0604020202020204" pitchFamily="34" charset="0"/>
              </a:rPr>
              <a:t>3</a:t>
            </a:r>
            <a:r>
              <a:rPr lang="en-GB" altLang="en-US" sz="1600" b="1">
                <a:solidFill>
                  <a:srgbClr val="000066"/>
                </a:solidFill>
                <a:latin typeface="Arial" panose="020B0604020202020204" pitchFamily="34" charset="0"/>
              </a:rPr>
              <a:t>COOC</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H</a:t>
            </a:r>
            <a:r>
              <a:rPr lang="en-GB" altLang="en-US" sz="1600" b="1" baseline="-25000">
                <a:solidFill>
                  <a:srgbClr val="000066"/>
                </a:solidFill>
                <a:latin typeface="Arial" panose="020B0604020202020204" pitchFamily="34" charset="0"/>
              </a:rPr>
              <a:t>5</a:t>
            </a:r>
            <a:r>
              <a:rPr lang="en-GB" altLang="en-US" sz="1600" b="1">
                <a:solidFill>
                  <a:srgbClr val="000066"/>
                </a:solidFill>
                <a:latin typeface="Arial" panose="020B0604020202020204" pitchFamily="34" charset="0"/>
              </a:rPr>
              <a:t>   +   H</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O</a:t>
            </a:r>
          </a:p>
          <a:p>
            <a:pPr>
              <a:spcAft>
                <a:spcPts val="600"/>
              </a:spcAft>
            </a:pPr>
            <a:endParaRPr lang="en-GB" altLang="en-US" sz="1600" b="1">
              <a:solidFill>
                <a:srgbClr val="000066"/>
              </a:solidFill>
              <a:latin typeface="Arial" panose="020B0604020202020204" pitchFamily="34" charset="0"/>
            </a:endParaRPr>
          </a:p>
          <a:p>
            <a:pPr>
              <a:spcAft>
                <a:spcPts val="600"/>
              </a:spcAft>
            </a:pPr>
            <a:r>
              <a:rPr lang="en-GB" altLang="en-US" sz="1600" b="1">
                <a:solidFill>
                  <a:srgbClr val="000066"/>
                </a:solidFill>
                <a:latin typeface="Arial" panose="020B0604020202020204" pitchFamily="34" charset="0"/>
              </a:rPr>
              <a:t>	</a:t>
            </a:r>
            <a:r>
              <a:rPr lang="en-GB" altLang="en-US" sz="1600" b="1">
                <a:solidFill>
                  <a:srgbClr val="CC0000"/>
                </a:solidFill>
                <a:latin typeface="Arial" panose="020B0604020202020204" pitchFamily="34" charset="0"/>
              </a:rPr>
              <a:t>NB   Catalysts have NO EFFECT ON THE POSITION OF EQUILIBRIUM</a:t>
            </a:r>
          </a:p>
          <a:p>
            <a:pPr>
              <a:spcAft>
                <a:spcPts val="600"/>
              </a:spcAft>
            </a:pPr>
            <a:r>
              <a:rPr lang="en-GB" altLang="en-US" sz="1600" b="1">
                <a:solidFill>
                  <a:srgbClr val="CC0000"/>
                </a:solidFill>
                <a:latin typeface="Arial" panose="020B0604020202020204" pitchFamily="34" charset="0"/>
              </a:rPr>
              <a:t>	         but they do affect the rate at which equilibrium is reached</a:t>
            </a:r>
          </a:p>
        </p:txBody>
      </p:sp>
      <p:sp>
        <p:nvSpPr>
          <p:cNvPr id="13318" name="Line 6">
            <a:extLst>
              <a:ext uri="{FF2B5EF4-FFF2-40B4-BE49-F238E27FC236}">
                <a16:creationId xmlns="" xmlns:a16="http://schemas.microsoft.com/office/drawing/2014/main" id="{A7574C36-549E-154F-8DA3-3CA13E85B54B}"/>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3319" name="AutoShape 7">
            <a:hlinkClick r:id="" action="ppaction://hlinkshowjump?jump=nextslide" highlightClick="1"/>
            <a:extLst>
              <a:ext uri="{FF2B5EF4-FFF2-40B4-BE49-F238E27FC236}">
                <a16:creationId xmlns="" xmlns:a16="http://schemas.microsoft.com/office/drawing/2014/main" id="{F4CABC87-8729-014D-AD22-7B5B08F80CC8}"/>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3320" name="Line 8">
            <a:extLst>
              <a:ext uri="{FF2B5EF4-FFF2-40B4-BE49-F238E27FC236}">
                <a16:creationId xmlns="" xmlns:a16="http://schemas.microsoft.com/office/drawing/2014/main" id="{98B76EF1-680A-7142-838F-4EFC27CBE635}"/>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3321" name="AutoShape 9">
            <a:hlinkClick r:id="" action="ppaction://hlinkshowjump?jump=previousslide" highlightClick="1"/>
            <a:extLst>
              <a:ext uri="{FF2B5EF4-FFF2-40B4-BE49-F238E27FC236}">
                <a16:creationId xmlns="" xmlns:a16="http://schemas.microsoft.com/office/drawing/2014/main" id="{8433E9B7-9D35-724D-8D80-9B6FCDA25880}"/>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3324" name="Group 12">
            <a:extLst>
              <a:ext uri="{FF2B5EF4-FFF2-40B4-BE49-F238E27FC236}">
                <a16:creationId xmlns="" xmlns:a16="http://schemas.microsoft.com/office/drawing/2014/main" id="{E42C3420-6E6A-6642-8212-A7DC3A28F4E2}"/>
              </a:ext>
            </a:extLst>
          </p:cNvPr>
          <p:cNvGrpSpPr>
            <a:grpSpLocks/>
          </p:cNvGrpSpPr>
          <p:nvPr/>
        </p:nvGrpSpPr>
        <p:grpSpPr bwMode="auto">
          <a:xfrm>
            <a:off x="5705477" y="3729041"/>
            <a:ext cx="479425" cy="123825"/>
            <a:chOff x="908" y="497"/>
            <a:chExt cx="302" cy="78"/>
          </a:xfrm>
        </p:grpSpPr>
        <p:grpSp>
          <p:nvGrpSpPr>
            <p:cNvPr id="13325" name="Group 13">
              <a:extLst>
                <a:ext uri="{FF2B5EF4-FFF2-40B4-BE49-F238E27FC236}">
                  <a16:creationId xmlns="" xmlns:a16="http://schemas.microsoft.com/office/drawing/2014/main" id="{8E24302F-5B2C-AE40-AC35-E1A7F419BFCE}"/>
                </a:ext>
              </a:extLst>
            </p:cNvPr>
            <p:cNvGrpSpPr>
              <a:grpSpLocks/>
            </p:cNvGrpSpPr>
            <p:nvPr/>
          </p:nvGrpSpPr>
          <p:grpSpPr bwMode="auto">
            <a:xfrm>
              <a:off x="912" y="497"/>
              <a:ext cx="298" cy="22"/>
              <a:chOff x="912" y="497"/>
              <a:chExt cx="298" cy="22"/>
            </a:xfrm>
          </p:grpSpPr>
          <p:sp>
            <p:nvSpPr>
              <p:cNvPr id="13326" name="Line 14">
                <a:extLst>
                  <a:ext uri="{FF2B5EF4-FFF2-40B4-BE49-F238E27FC236}">
                    <a16:creationId xmlns="" xmlns:a16="http://schemas.microsoft.com/office/drawing/2014/main" id="{13A10E34-D2EC-DE4E-992D-4DD585263228}"/>
                  </a:ext>
                </a:extLst>
              </p:cNvPr>
              <p:cNvSpPr>
                <a:spLocks noChangeShapeType="1"/>
              </p:cNvSpPr>
              <p:nvPr/>
            </p:nvSpPr>
            <p:spPr bwMode="auto">
              <a:xfrm>
                <a:off x="912" y="519"/>
                <a:ext cx="296"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3327" name="Line 15">
                <a:extLst>
                  <a:ext uri="{FF2B5EF4-FFF2-40B4-BE49-F238E27FC236}">
                    <a16:creationId xmlns="" xmlns:a16="http://schemas.microsoft.com/office/drawing/2014/main" id="{25E16488-8480-ED49-B967-561B5F28027E}"/>
                  </a:ext>
                </a:extLst>
              </p:cNvPr>
              <p:cNvSpPr>
                <a:spLocks noChangeShapeType="1"/>
              </p:cNvSpPr>
              <p:nvPr/>
            </p:nvSpPr>
            <p:spPr bwMode="auto">
              <a:xfrm rot="-2729471">
                <a:off x="1176" y="468"/>
                <a:ext cx="6" cy="63"/>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3328" name="Group 16">
              <a:extLst>
                <a:ext uri="{FF2B5EF4-FFF2-40B4-BE49-F238E27FC236}">
                  <a16:creationId xmlns="" xmlns:a16="http://schemas.microsoft.com/office/drawing/2014/main" id="{3941C567-D78E-AC45-9EBC-F26733ABE81D}"/>
                </a:ext>
              </a:extLst>
            </p:cNvPr>
            <p:cNvGrpSpPr>
              <a:grpSpLocks/>
            </p:cNvGrpSpPr>
            <p:nvPr/>
          </p:nvGrpSpPr>
          <p:grpSpPr bwMode="auto">
            <a:xfrm rot="-10800000">
              <a:off x="908" y="553"/>
              <a:ext cx="298" cy="22"/>
              <a:chOff x="912" y="497"/>
              <a:chExt cx="298" cy="22"/>
            </a:xfrm>
          </p:grpSpPr>
          <p:sp>
            <p:nvSpPr>
              <p:cNvPr id="13329" name="Line 17">
                <a:extLst>
                  <a:ext uri="{FF2B5EF4-FFF2-40B4-BE49-F238E27FC236}">
                    <a16:creationId xmlns="" xmlns:a16="http://schemas.microsoft.com/office/drawing/2014/main" id="{463FD070-F0F4-B34C-8CE4-31F4098D918E}"/>
                  </a:ext>
                </a:extLst>
              </p:cNvPr>
              <p:cNvSpPr>
                <a:spLocks noChangeShapeType="1"/>
              </p:cNvSpPr>
              <p:nvPr/>
            </p:nvSpPr>
            <p:spPr bwMode="auto">
              <a:xfrm>
                <a:off x="912" y="519"/>
                <a:ext cx="296"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3330" name="Line 18">
                <a:extLst>
                  <a:ext uri="{FF2B5EF4-FFF2-40B4-BE49-F238E27FC236}">
                    <a16:creationId xmlns="" xmlns:a16="http://schemas.microsoft.com/office/drawing/2014/main" id="{95BAD49B-B6AE-7140-B677-0B0500884FEF}"/>
                  </a:ext>
                </a:extLst>
              </p:cNvPr>
              <p:cNvSpPr>
                <a:spLocks noChangeShapeType="1"/>
              </p:cNvSpPr>
              <p:nvPr/>
            </p:nvSpPr>
            <p:spPr bwMode="auto">
              <a:xfrm rot="-2729471">
                <a:off x="1176" y="468"/>
                <a:ext cx="6" cy="63"/>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Tree>
    <p:extLst>
      <p:ext uri="{BB962C8B-B14F-4D97-AF65-F5344CB8AC3E}">
        <p14:creationId xmlns:p14="http://schemas.microsoft.com/office/powerpoint/2010/main" val="233837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 xmlns:a16="http://schemas.microsoft.com/office/drawing/2014/main" id="{09350E00-272A-6843-95AD-D3DCACF5208D}"/>
              </a:ext>
            </a:extLst>
          </p:cNvPr>
          <p:cNvSpPr txBox="1">
            <a:spLocks noChangeArrowheads="1"/>
          </p:cNvSpPr>
          <p:nvPr/>
        </p:nvSpPr>
        <p:spPr bwMode="auto">
          <a:xfrm>
            <a:off x="1787527" y="236539"/>
            <a:ext cx="87153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Homogeneous Catalysis</a:t>
            </a:r>
          </a:p>
          <a:p>
            <a:pPr>
              <a:spcAft>
                <a:spcPts val="200"/>
              </a:spcAft>
            </a:pPr>
            <a:endParaRPr lang="en-GB" altLang="en-US" sz="1000">
              <a:solidFill>
                <a:schemeClr val="bg1"/>
              </a:solidFill>
              <a:latin typeface="Arial" panose="020B0604020202020204" pitchFamily="34" charset="0"/>
            </a:endParaRPr>
          </a:p>
          <a:p>
            <a:pPr>
              <a:spcAft>
                <a:spcPts val="200"/>
              </a:spcAft>
            </a:pPr>
            <a:endParaRPr lang="en-GB" altLang="en-US" sz="1000">
              <a:solidFill>
                <a:schemeClr val="bg1"/>
              </a:solidFill>
              <a:latin typeface="Arial" panose="020B0604020202020204" pitchFamily="34" charset="0"/>
            </a:endParaRPr>
          </a:p>
          <a:p>
            <a:pPr>
              <a:spcAft>
                <a:spcPts val="600"/>
              </a:spcAft>
            </a:pPr>
            <a:r>
              <a:rPr lang="en-GB" altLang="en-US" sz="1600" b="1">
                <a:solidFill>
                  <a:srgbClr val="CC0000"/>
                </a:solidFill>
                <a:latin typeface="Arial" panose="020B0604020202020204" pitchFamily="34" charset="0"/>
              </a:rPr>
              <a:t>Action</a:t>
            </a:r>
            <a:r>
              <a:rPr lang="en-GB" altLang="en-US" sz="1600" b="1">
                <a:solidFill>
                  <a:schemeClr val="bg1"/>
                </a:solidFill>
                <a:latin typeface="Arial" panose="020B0604020202020204" pitchFamily="34" charset="0"/>
              </a:rPr>
              <a:t>	</a:t>
            </a:r>
            <a:r>
              <a:rPr lang="en-GB" altLang="en-US" sz="1600" b="1">
                <a:latin typeface="Arial" panose="020B0604020202020204" pitchFamily="34" charset="0"/>
              </a:rPr>
              <a:t>• catalyst and reactants are in the </a:t>
            </a:r>
            <a:r>
              <a:rPr lang="en-GB" altLang="en-US" sz="1600" b="1">
                <a:solidFill>
                  <a:srgbClr val="CC0000"/>
                </a:solidFill>
                <a:latin typeface="Arial" panose="020B0604020202020204" pitchFamily="34" charset="0"/>
              </a:rPr>
              <a:t>same phase</a:t>
            </a:r>
            <a:endParaRPr lang="en-GB" altLang="en-US" sz="1600" b="1">
              <a:latin typeface="Arial" panose="020B0604020202020204" pitchFamily="34" charset="0"/>
            </a:endParaRPr>
          </a:p>
          <a:p>
            <a:pPr>
              <a:spcAft>
                <a:spcPts val="600"/>
              </a:spcAft>
            </a:pPr>
            <a:r>
              <a:rPr lang="en-GB" altLang="en-US" sz="1600" b="1">
                <a:latin typeface="Arial" panose="020B0604020202020204" pitchFamily="34" charset="0"/>
              </a:rPr>
              <a:t>	• reaction proceeds through an intermediate species with lower energy</a:t>
            </a:r>
          </a:p>
          <a:p>
            <a:pPr>
              <a:spcAft>
                <a:spcPts val="600"/>
              </a:spcAft>
            </a:pPr>
            <a:r>
              <a:rPr lang="en-GB" altLang="en-US" sz="1600" b="1">
                <a:latin typeface="Arial" panose="020B0604020202020204" pitchFamily="34" charset="0"/>
              </a:rPr>
              <a:t>	• there is usually more than one reaction step</a:t>
            </a:r>
          </a:p>
          <a:p>
            <a:pPr>
              <a:spcAft>
                <a:spcPts val="600"/>
              </a:spcAft>
            </a:pPr>
            <a:r>
              <a:rPr lang="en-GB" altLang="en-US" sz="1600" b="1">
                <a:latin typeface="Arial" panose="020B0604020202020204" pitchFamily="34" charset="0"/>
              </a:rPr>
              <a:t>	• transition metal ions are often involved - oxidation state changes</a:t>
            </a:r>
          </a:p>
        </p:txBody>
      </p:sp>
      <p:sp>
        <p:nvSpPr>
          <p:cNvPr id="78851" name="Line 3">
            <a:extLst>
              <a:ext uri="{FF2B5EF4-FFF2-40B4-BE49-F238E27FC236}">
                <a16:creationId xmlns="" xmlns:a16="http://schemas.microsoft.com/office/drawing/2014/main" id="{2BFDBDAA-D944-4E4E-81F6-0A233600FF2B}"/>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8852" name="AutoShape 4">
            <a:hlinkClick r:id="" action="ppaction://hlinkshowjump?jump=nextslide" highlightClick="1"/>
            <a:extLst>
              <a:ext uri="{FF2B5EF4-FFF2-40B4-BE49-F238E27FC236}">
                <a16:creationId xmlns="" xmlns:a16="http://schemas.microsoft.com/office/drawing/2014/main" id="{5FD1E8CD-8BFB-924C-8A68-10969389E1A3}"/>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8853" name="Line 5">
            <a:extLst>
              <a:ext uri="{FF2B5EF4-FFF2-40B4-BE49-F238E27FC236}">
                <a16:creationId xmlns="" xmlns:a16="http://schemas.microsoft.com/office/drawing/2014/main" id="{DD6AE0ED-6126-1C40-9C75-6AFA5097CF9C}"/>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8854" name="AutoShape 6">
            <a:hlinkClick r:id="" action="ppaction://hlinkshowjump?jump=previousslide" highlightClick="1"/>
            <a:extLst>
              <a:ext uri="{FF2B5EF4-FFF2-40B4-BE49-F238E27FC236}">
                <a16:creationId xmlns="" xmlns:a16="http://schemas.microsoft.com/office/drawing/2014/main" id="{0B41BBDD-0C9D-4E40-9EB8-B8C1F676FD08}"/>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 name="TextBox 1">
            <a:extLst>
              <a:ext uri="{FF2B5EF4-FFF2-40B4-BE49-F238E27FC236}">
                <a16:creationId xmlns="" xmlns:a16="http://schemas.microsoft.com/office/drawing/2014/main" id="{C5DF3B23-7559-8040-B08F-E2544816D3A6}"/>
              </a:ext>
            </a:extLst>
          </p:cNvPr>
          <p:cNvSpPr txBox="1"/>
          <p:nvPr/>
        </p:nvSpPr>
        <p:spPr>
          <a:xfrm>
            <a:off x="271502" y="3310658"/>
            <a:ext cx="11747423" cy="3139321"/>
          </a:xfrm>
          <a:prstGeom prst="rect">
            <a:avLst/>
          </a:prstGeom>
          <a:noFill/>
        </p:spPr>
        <p:txBody>
          <a:bodyPr wrap="square" rtlCol="0">
            <a:spAutoFit/>
          </a:bodyPr>
          <a:lstStyle/>
          <a:p>
            <a:pPr algn="just"/>
            <a:r>
              <a:rPr lang="en-US" sz="2200" dirty="0"/>
              <a:t>In </a:t>
            </a:r>
            <a:r>
              <a:rPr lang="en-US" sz="2200" b="1" dirty="0"/>
              <a:t>homogeneous catalysis</a:t>
            </a:r>
            <a:r>
              <a:rPr lang="en-US" sz="2200" dirty="0"/>
              <a:t> the catalysts are present in the same phase as the substances which are going into the reaction phase. The most widely used industrial unit operation are either homogeneous or heterogeneous catalysts as these are better suited for the industrial operations that are undertaken. Whether we are looking at hetero or homogeneous forms of catalysts the catalysts does not undergo chemical changes but the physical states of these substances undergo substantial changes in the size of the particles or the changes in </a:t>
            </a:r>
            <a:r>
              <a:rPr lang="en-US" sz="2200" dirty="0" err="1"/>
              <a:t>colours</a:t>
            </a:r>
            <a:r>
              <a:rPr lang="en-US" sz="2200" dirty="0"/>
              <a:t>. It is also noticeable that unlike other forms of catalysts, the homogenous form of catalysts supported reactions, the rate of </a:t>
            </a:r>
            <a:r>
              <a:rPr lang="en-US" sz="2200" u="sng" dirty="0"/>
              <a:t>catalytic</a:t>
            </a:r>
            <a:r>
              <a:rPr lang="en-US" sz="2200" dirty="0"/>
              <a:t> reactions are proportional to the concentration of catalysts like what we see in cane sugar inversion process.</a:t>
            </a:r>
          </a:p>
        </p:txBody>
      </p:sp>
    </p:spTree>
    <p:extLst>
      <p:ext uri="{BB962C8B-B14F-4D97-AF65-F5344CB8AC3E}">
        <p14:creationId xmlns:p14="http://schemas.microsoft.com/office/powerpoint/2010/main" val="4078536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 xmlns:a16="http://schemas.microsoft.com/office/drawing/2014/main" id="{3847AE24-93F7-1348-8578-D2898B500C77}"/>
              </a:ext>
            </a:extLst>
          </p:cNvPr>
          <p:cNvSpPr txBox="1">
            <a:spLocks noChangeArrowheads="1"/>
          </p:cNvSpPr>
          <p:nvPr/>
        </p:nvSpPr>
        <p:spPr bwMode="auto">
          <a:xfrm>
            <a:off x="1787527" y="236538"/>
            <a:ext cx="8715375" cy="628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200"/>
              </a:spcAft>
            </a:pPr>
            <a:r>
              <a:rPr lang="en-GB" altLang="en-US" sz="2800" b="1">
                <a:solidFill>
                  <a:srgbClr val="000066"/>
                </a:solidFill>
                <a:effectLst>
                  <a:outerShdw blurRad="38100" dist="38100" dir="2700000" algn="tl">
                    <a:srgbClr val="000000"/>
                  </a:outerShdw>
                </a:effectLst>
                <a:latin typeface="Arial" panose="020B0604020202020204" pitchFamily="34" charset="0"/>
              </a:rPr>
              <a:t>Homogeneous Catalysis</a:t>
            </a:r>
          </a:p>
          <a:p>
            <a:pPr>
              <a:spcAft>
                <a:spcPts val="200"/>
              </a:spcAft>
            </a:pPr>
            <a:endParaRPr lang="en-GB" altLang="en-US" sz="1000">
              <a:solidFill>
                <a:schemeClr val="bg1"/>
              </a:solidFill>
              <a:latin typeface="Arial" panose="020B0604020202020204" pitchFamily="34" charset="0"/>
            </a:endParaRPr>
          </a:p>
          <a:p>
            <a:pPr>
              <a:spcAft>
                <a:spcPts val="200"/>
              </a:spcAft>
            </a:pPr>
            <a:endParaRPr lang="en-GB" altLang="en-US" sz="1000">
              <a:solidFill>
                <a:schemeClr val="bg2"/>
              </a:solidFill>
              <a:latin typeface="Arial" panose="020B0604020202020204" pitchFamily="34" charset="0"/>
            </a:endParaRPr>
          </a:p>
          <a:p>
            <a:pPr>
              <a:spcAft>
                <a:spcPts val="600"/>
              </a:spcAft>
            </a:pPr>
            <a:r>
              <a:rPr lang="en-GB" altLang="en-US" sz="1600" b="1">
                <a:solidFill>
                  <a:schemeClr val="bg2"/>
                </a:solidFill>
                <a:latin typeface="Arial" panose="020B0604020202020204" pitchFamily="34" charset="0"/>
              </a:rPr>
              <a:t>Action	• catalyst and reactants are in the same phase</a:t>
            </a:r>
          </a:p>
          <a:p>
            <a:pPr>
              <a:spcAft>
                <a:spcPts val="600"/>
              </a:spcAft>
            </a:pPr>
            <a:r>
              <a:rPr lang="en-GB" altLang="en-US" sz="1600" b="1">
                <a:solidFill>
                  <a:schemeClr val="bg2"/>
                </a:solidFill>
                <a:latin typeface="Arial" panose="020B0604020202020204" pitchFamily="34" charset="0"/>
              </a:rPr>
              <a:t>	• reaction proceeds through an intermediate species with lower energy</a:t>
            </a:r>
          </a:p>
          <a:p>
            <a:pPr>
              <a:spcAft>
                <a:spcPts val="600"/>
              </a:spcAft>
            </a:pPr>
            <a:r>
              <a:rPr lang="en-GB" altLang="en-US" sz="1600" b="1">
                <a:solidFill>
                  <a:schemeClr val="bg2"/>
                </a:solidFill>
                <a:latin typeface="Arial" panose="020B0604020202020204" pitchFamily="34" charset="0"/>
              </a:rPr>
              <a:t>	• there is usually more than one reaction step</a:t>
            </a:r>
          </a:p>
          <a:p>
            <a:pPr>
              <a:spcAft>
                <a:spcPts val="600"/>
              </a:spcAft>
            </a:pPr>
            <a:r>
              <a:rPr lang="en-GB" altLang="en-US" sz="1600" b="1">
                <a:solidFill>
                  <a:schemeClr val="bg2"/>
                </a:solidFill>
                <a:latin typeface="Arial" panose="020B0604020202020204" pitchFamily="34" charset="0"/>
              </a:rPr>
              <a:t>	• transition metal ions are often involved - oxidation state changes</a:t>
            </a:r>
            <a:endParaRPr lang="en-GB" altLang="en-US" sz="1600" b="1">
              <a:latin typeface="Arial" panose="020B0604020202020204" pitchFamily="34" charset="0"/>
            </a:endParaRPr>
          </a:p>
          <a:p>
            <a:pPr>
              <a:spcAft>
                <a:spcPts val="600"/>
              </a:spcAft>
            </a:pPr>
            <a:endParaRPr lang="en-GB" altLang="en-US" sz="1600" b="1">
              <a:latin typeface="Arial" panose="020B0604020202020204" pitchFamily="34" charset="0"/>
            </a:endParaRPr>
          </a:p>
          <a:p>
            <a:pPr>
              <a:spcAft>
                <a:spcPts val="600"/>
              </a:spcAft>
            </a:pPr>
            <a:r>
              <a:rPr lang="en-GB" altLang="en-US" sz="1600" b="1">
                <a:solidFill>
                  <a:srgbClr val="CC0000"/>
                </a:solidFill>
                <a:latin typeface="Arial" panose="020B0604020202020204" pitchFamily="34" charset="0"/>
              </a:rPr>
              <a:t>Examples</a:t>
            </a:r>
            <a:endParaRPr lang="en-GB" altLang="en-US" sz="1600" b="1">
              <a:solidFill>
                <a:schemeClr val="bg1"/>
              </a:solidFill>
              <a:latin typeface="Arial" panose="020B0604020202020204" pitchFamily="34" charset="0"/>
            </a:endParaRPr>
          </a:p>
          <a:p>
            <a:pPr>
              <a:spcAft>
                <a:spcPts val="600"/>
              </a:spcAft>
            </a:pPr>
            <a:r>
              <a:rPr lang="en-GB" altLang="en-US" sz="1600" b="1">
                <a:latin typeface="Arial" panose="020B0604020202020204" pitchFamily="34" charset="0"/>
              </a:rPr>
              <a:t>Gases	Atmospheric OZONE breaks down naturally	 </a:t>
            </a:r>
            <a:r>
              <a:rPr lang="en-GB" altLang="en-US" sz="1600" b="1">
                <a:solidFill>
                  <a:srgbClr val="000066"/>
                </a:solidFill>
                <a:latin typeface="Arial" panose="020B0604020202020204" pitchFamily="34" charset="0"/>
              </a:rPr>
              <a:t>O</a:t>
            </a:r>
            <a:r>
              <a:rPr lang="en-GB" altLang="en-US" sz="1600" b="1" baseline="-25000">
                <a:solidFill>
                  <a:srgbClr val="000066"/>
                </a:solidFill>
                <a:latin typeface="Arial" panose="020B0604020202020204" pitchFamily="34" charset="0"/>
              </a:rPr>
              <a:t>3</a:t>
            </a:r>
            <a:r>
              <a:rPr lang="en-GB" altLang="en-US" sz="1600" b="1">
                <a:solidFill>
                  <a:srgbClr val="000066"/>
                </a:solidFill>
                <a:latin typeface="Arial" panose="020B0604020202020204" pitchFamily="34" charset="0"/>
              </a:rPr>
              <a:t>    ——&gt;    O•    +    O</a:t>
            </a:r>
            <a:r>
              <a:rPr lang="en-GB" altLang="en-US" sz="1600" b="1" baseline="-25000">
                <a:solidFill>
                  <a:srgbClr val="000066"/>
                </a:solidFill>
                <a:latin typeface="Arial" panose="020B0604020202020204" pitchFamily="34" charset="0"/>
              </a:rPr>
              <a:t>2</a:t>
            </a:r>
            <a:endParaRPr lang="en-GB" altLang="en-US" sz="1600" b="1">
              <a:solidFill>
                <a:srgbClr val="000066"/>
              </a:solidFill>
              <a:latin typeface="Arial" panose="020B0604020202020204" pitchFamily="34" charset="0"/>
            </a:endParaRPr>
          </a:p>
          <a:p>
            <a:pPr>
              <a:spcAft>
                <a:spcPts val="600"/>
              </a:spcAft>
            </a:pPr>
            <a:r>
              <a:rPr lang="en-GB" altLang="en-US" sz="1600" b="1">
                <a:solidFill>
                  <a:schemeClr val="bg1"/>
                </a:solidFill>
                <a:latin typeface="Arial" panose="020B0604020202020204" pitchFamily="34" charset="0"/>
              </a:rPr>
              <a:t>	</a:t>
            </a:r>
            <a:r>
              <a:rPr lang="en-GB" altLang="en-US" sz="1600" b="1">
                <a:latin typeface="Arial" panose="020B0604020202020204" pitchFamily="34" charset="0"/>
              </a:rPr>
              <a:t>-  it breaks down more easily in the presence of chlorofluorocarbons (CFC's).</a:t>
            </a:r>
          </a:p>
          <a:p>
            <a:pPr>
              <a:lnSpc>
                <a:spcPct val="70000"/>
              </a:lnSpc>
              <a:spcAft>
                <a:spcPts val="600"/>
              </a:spcAft>
            </a:pPr>
            <a:endParaRPr lang="en-GB" altLang="en-US" sz="1600" b="1">
              <a:latin typeface="Arial" panose="020B0604020202020204" pitchFamily="34" charset="0"/>
            </a:endParaRPr>
          </a:p>
          <a:p>
            <a:pPr>
              <a:spcAft>
                <a:spcPts val="600"/>
              </a:spcAft>
            </a:pPr>
            <a:r>
              <a:rPr lang="en-GB" altLang="en-US" sz="1600" b="1">
                <a:latin typeface="Arial" panose="020B0604020202020204" pitchFamily="34" charset="0"/>
              </a:rPr>
              <a:t>	There is a series of complex reactions but the basic process is :-</a:t>
            </a:r>
            <a:endParaRPr lang="en-GB" altLang="en-US" sz="1600" b="1">
              <a:solidFill>
                <a:schemeClr val="bg1"/>
              </a:solidFill>
              <a:latin typeface="Arial" panose="020B0604020202020204" pitchFamily="34" charset="0"/>
            </a:endParaRPr>
          </a:p>
          <a:p>
            <a:pPr algn="l"/>
            <a:r>
              <a:rPr lang="en-GB" altLang="en-US" sz="1600" b="1">
                <a:solidFill>
                  <a:schemeClr val="bg1"/>
                </a:solidFill>
                <a:latin typeface="Arial" panose="020B0604020202020204" pitchFamily="34" charset="0"/>
              </a:rPr>
              <a:t>	</a:t>
            </a:r>
            <a:r>
              <a:rPr lang="en-GB" altLang="en-US" sz="1600" b="1">
                <a:solidFill>
                  <a:srgbClr val="CC0000"/>
                </a:solidFill>
                <a:latin typeface="Arial" panose="020B0604020202020204" pitchFamily="34" charset="0"/>
              </a:rPr>
              <a:t>CFC's break down in the presence of</a:t>
            </a:r>
          </a:p>
          <a:p>
            <a:pPr algn="l"/>
            <a:r>
              <a:rPr lang="en-GB" altLang="en-US" sz="1600" b="1">
                <a:solidFill>
                  <a:srgbClr val="CC0000"/>
                </a:solidFill>
                <a:latin typeface="Arial" panose="020B0604020202020204" pitchFamily="34" charset="0"/>
              </a:rPr>
              <a:t>	UV light to form chlorine radicals		</a:t>
            </a:r>
            <a:r>
              <a:rPr lang="en-GB" altLang="en-US" sz="1600" b="1">
                <a:solidFill>
                  <a:srgbClr val="000066"/>
                </a:solidFill>
                <a:latin typeface="Arial" panose="020B0604020202020204" pitchFamily="34" charset="0"/>
              </a:rPr>
              <a:t>CCl</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F</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    ——&gt;   Cl•  +  • CClF</a:t>
            </a:r>
            <a:r>
              <a:rPr lang="en-GB" altLang="en-US" sz="1600" b="1" baseline="-25000">
                <a:solidFill>
                  <a:srgbClr val="000066"/>
                </a:solidFill>
                <a:latin typeface="Arial" panose="020B0604020202020204" pitchFamily="34" charset="0"/>
              </a:rPr>
              <a:t>2</a:t>
            </a:r>
            <a:endParaRPr lang="en-GB" altLang="en-US" sz="1600" b="1">
              <a:solidFill>
                <a:srgbClr val="000066"/>
              </a:solidFill>
              <a:latin typeface="Arial" panose="020B0604020202020204" pitchFamily="34" charset="0"/>
            </a:endParaRPr>
          </a:p>
          <a:p>
            <a:pPr algn="l"/>
            <a:endParaRPr lang="en-GB" altLang="en-US" sz="1600" b="1">
              <a:solidFill>
                <a:srgbClr val="000066"/>
              </a:solidFill>
              <a:latin typeface="Arial" panose="020B0604020202020204" pitchFamily="34" charset="0"/>
            </a:endParaRPr>
          </a:p>
          <a:p>
            <a:pPr algn="l"/>
            <a:r>
              <a:rPr lang="en-GB" altLang="en-US" sz="1600" b="1">
                <a:solidFill>
                  <a:srgbClr val="CC0000"/>
                </a:solidFill>
                <a:latin typeface="Arial" panose="020B0604020202020204" pitchFamily="34" charset="0"/>
              </a:rPr>
              <a:t>	chlorine radicals then react with ozone	</a:t>
            </a:r>
            <a:r>
              <a:rPr lang="en-GB" altLang="en-US" sz="1600" b="1">
                <a:solidFill>
                  <a:srgbClr val="000066"/>
                </a:solidFill>
                <a:latin typeface="Arial" panose="020B0604020202020204" pitchFamily="34" charset="0"/>
              </a:rPr>
              <a:t>O</a:t>
            </a:r>
            <a:r>
              <a:rPr lang="en-GB" altLang="en-US" sz="1600" b="1" baseline="-25000">
                <a:solidFill>
                  <a:srgbClr val="000066"/>
                </a:solidFill>
                <a:latin typeface="Arial" panose="020B0604020202020204" pitchFamily="34" charset="0"/>
              </a:rPr>
              <a:t>3</a:t>
            </a:r>
            <a:r>
              <a:rPr lang="en-GB" altLang="en-US" sz="1600" b="1">
                <a:solidFill>
                  <a:srgbClr val="000066"/>
                </a:solidFill>
                <a:latin typeface="Arial" panose="020B0604020202020204" pitchFamily="34" charset="0"/>
              </a:rPr>
              <a:t>  +  Cl•   ——&gt;   ClO•   +  O</a:t>
            </a:r>
            <a:r>
              <a:rPr lang="en-GB" altLang="en-US" sz="1600" b="1" baseline="-25000">
                <a:solidFill>
                  <a:srgbClr val="000066"/>
                </a:solidFill>
                <a:latin typeface="Arial" panose="020B0604020202020204" pitchFamily="34" charset="0"/>
              </a:rPr>
              <a:t>2</a:t>
            </a:r>
            <a:endParaRPr lang="en-GB" altLang="en-US" sz="1600" b="1">
              <a:solidFill>
                <a:srgbClr val="000066"/>
              </a:solidFill>
              <a:latin typeface="Arial" panose="020B0604020202020204" pitchFamily="34" charset="0"/>
            </a:endParaRPr>
          </a:p>
          <a:p>
            <a:pPr algn="l"/>
            <a:endParaRPr lang="en-GB" altLang="en-US" sz="1600" b="1">
              <a:solidFill>
                <a:srgbClr val="CC0000"/>
              </a:solidFill>
              <a:latin typeface="Arial" panose="020B0604020202020204" pitchFamily="34" charset="0"/>
            </a:endParaRPr>
          </a:p>
          <a:p>
            <a:pPr algn="l"/>
            <a:r>
              <a:rPr lang="en-GB" altLang="en-US" sz="1600" b="1">
                <a:solidFill>
                  <a:srgbClr val="CC0000"/>
                </a:solidFill>
                <a:latin typeface="Arial" panose="020B0604020202020204" pitchFamily="34" charset="0"/>
              </a:rPr>
              <a:t>	 chlorine radicals are regenerated		</a:t>
            </a:r>
            <a:r>
              <a:rPr lang="en-GB" altLang="en-US" sz="1600" b="1">
                <a:solidFill>
                  <a:srgbClr val="000066"/>
                </a:solidFill>
                <a:latin typeface="Arial" panose="020B0604020202020204" pitchFamily="34" charset="0"/>
              </a:rPr>
              <a:t>ClO•  +  O  ——&gt;  O</a:t>
            </a:r>
            <a:r>
              <a:rPr lang="en-GB" altLang="en-US" sz="1600" b="1" baseline="-25000">
                <a:solidFill>
                  <a:srgbClr val="000066"/>
                </a:solidFill>
                <a:latin typeface="Arial" panose="020B0604020202020204" pitchFamily="34" charset="0"/>
              </a:rPr>
              <a:t>2</a:t>
            </a:r>
            <a:r>
              <a:rPr lang="en-GB" altLang="en-US" sz="1600" b="1">
                <a:solidFill>
                  <a:srgbClr val="000066"/>
                </a:solidFill>
                <a:latin typeface="Arial" panose="020B0604020202020204" pitchFamily="34" charset="0"/>
              </a:rPr>
              <a:t>   +  Cl• </a:t>
            </a:r>
            <a:endParaRPr lang="en-GB" altLang="en-US" sz="1600" b="1">
              <a:solidFill>
                <a:srgbClr val="CC0000"/>
              </a:solidFill>
              <a:latin typeface="Arial" panose="020B0604020202020204" pitchFamily="34" charset="0"/>
            </a:endParaRPr>
          </a:p>
          <a:p>
            <a:pPr algn="l"/>
            <a:endParaRPr lang="en-GB" altLang="en-US" sz="1600" b="1">
              <a:solidFill>
                <a:srgbClr val="CC0000"/>
              </a:solidFill>
              <a:latin typeface="Arial" panose="020B0604020202020204" pitchFamily="34" charset="0"/>
            </a:endParaRPr>
          </a:p>
          <a:p>
            <a:pPr algn="l"/>
            <a:r>
              <a:rPr lang="en-GB" altLang="en-US" sz="1600" b="1">
                <a:latin typeface="Arial" panose="020B0604020202020204" pitchFamily="34" charset="0"/>
              </a:rPr>
              <a:t>	Overall, chlorine radicals are not used up so a small amount of CFC's can</a:t>
            </a:r>
          </a:p>
          <a:p>
            <a:pPr algn="l"/>
            <a:r>
              <a:rPr lang="en-GB" altLang="en-US" sz="1600" b="1">
                <a:latin typeface="Arial" panose="020B0604020202020204" pitchFamily="34" charset="0"/>
              </a:rPr>
              <a:t>	destroy thousands of ozone molecules before the termination stage.</a:t>
            </a:r>
          </a:p>
        </p:txBody>
      </p:sp>
      <p:sp>
        <p:nvSpPr>
          <p:cNvPr id="81923" name="Line 3">
            <a:extLst>
              <a:ext uri="{FF2B5EF4-FFF2-40B4-BE49-F238E27FC236}">
                <a16:creationId xmlns="" xmlns:a16="http://schemas.microsoft.com/office/drawing/2014/main" id="{37CD9C0B-C3FC-584B-ABCE-0271492D945C}"/>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1924" name="AutoShape 4">
            <a:hlinkClick r:id="" action="ppaction://hlinkshowjump?jump=nextslide" highlightClick="1"/>
            <a:extLst>
              <a:ext uri="{FF2B5EF4-FFF2-40B4-BE49-F238E27FC236}">
                <a16:creationId xmlns="" xmlns:a16="http://schemas.microsoft.com/office/drawing/2014/main" id="{FEEAA7B5-3881-E54D-9B5D-D970275A90C2}"/>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1925" name="Line 5">
            <a:extLst>
              <a:ext uri="{FF2B5EF4-FFF2-40B4-BE49-F238E27FC236}">
                <a16:creationId xmlns="" xmlns:a16="http://schemas.microsoft.com/office/drawing/2014/main" id="{5E53B8CC-E3CF-D041-B65B-B1332B88BD79}"/>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1926" name="AutoShape 6">
            <a:hlinkClick r:id="" action="ppaction://hlinkshowjump?jump=previousslide" highlightClick="1"/>
            <a:extLst>
              <a:ext uri="{FF2B5EF4-FFF2-40B4-BE49-F238E27FC236}">
                <a16:creationId xmlns="" xmlns:a16="http://schemas.microsoft.com/office/drawing/2014/main" id="{CED20CF6-BAEC-C94B-A329-D622E91FA679}"/>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3724004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 xmlns:a16="http://schemas.microsoft.com/office/drawing/2014/main" id="{3FBA7ED2-C379-A741-9C22-B7BD38111377}"/>
              </a:ext>
            </a:extLst>
          </p:cNvPr>
          <p:cNvGraphicFramePr>
            <a:graphicFrameLocks noGrp="1"/>
          </p:cNvGraphicFramePr>
          <p:nvPr>
            <p:extLst>
              <p:ext uri="{D42A27DB-BD31-4B8C-83A1-F6EECF244321}">
                <p14:modId xmlns:p14="http://schemas.microsoft.com/office/powerpoint/2010/main" val="192029154"/>
              </p:ext>
            </p:extLst>
          </p:nvPr>
        </p:nvGraphicFramePr>
        <p:xfrm>
          <a:off x="130628" y="1082350"/>
          <a:ext cx="11929568" cy="5561042"/>
        </p:xfrm>
        <a:graphic>
          <a:graphicData uri="http://schemas.openxmlformats.org/drawingml/2006/table">
            <a:tbl>
              <a:tblPr>
                <a:tableStyleId>{2D5ABB26-0587-4C30-8999-92F81FD0307C}</a:tableStyleId>
              </a:tblPr>
              <a:tblGrid>
                <a:gridCol w="5964784">
                  <a:extLst>
                    <a:ext uri="{9D8B030D-6E8A-4147-A177-3AD203B41FA5}">
                      <a16:colId xmlns="" xmlns:a16="http://schemas.microsoft.com/office/drawing/2014/main" val="4075919638"/>
                    </a:ext>
                  </a:extLst>
                </a:gridCol>
                <a:gridCol w="5964784">
                  <a:extLst>
                    <a:ext uri="{9D8B030D-6E8A-4147-A177-3AD203B41FA5}">
                      <a16:colId xmlns="" xmlns:a16="http://schemas.microsoft.com/office/drawing/2014/main" val="1111656205"/>
                    </a:ext>
                  </a:extLst>
                </a:gridCol>
              </a:tblGrid>
              <a:tr h="463420">
                <a:tc>
                  <a:txBody>
                    <a:bodyPr/>
                    <a:lstStyle/>
                    <a:p>
                      <a:pPr algn="ctr"/>
                      <a:r>
                        <a:rPr lang="en-US" sz="2000" dirty="0">
                          <a:effectLst/>
                        </a:rPr>
                        <a:t>Homogeneous catalysis </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effectLst/>
                        </a:rPr>
                        <a:t>Heterogeneous catalysis </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75509814"/>
                  </a:ext>
                </a:extLst>
              </a:tr>
              <a:tr h="810986">
                <a:tc>
                  <a:txBody>
                    <a:bodyPr/>
                    <a:lstStyle/>
                    <a:p>
                      <a:r>
                        <a:rPr lang="en-US" sz="2000" dirty="0"/>
                        <a:t>These types of catalysts usually are common in either liquid phase or gas phase </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These are found in liquid phase, gas phase and solid phase</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97788990"/>
                  </a:ext>
                </a:extLst>
              </a:tr>
              <a:tr h="810986">
                <a:tc>
                  <a:txBody>
                    <a:bodyPr/>
                    <a:lstStyle/>
                    <a:p>
                      <a:r>
                        <a:rPr lang="en-US" sz="2000"/>
                        <a:t>Operative temperature for homogeneous catalysis is generally low except only when under high pressure </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Operative temperature for heterogeneous catalysis is harsh as compared to homogeneous process</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25269922"/>
                  </a:ext>
                </a:extLst>
              </a:tr>
              <a:tr h="1158550">
                <a:tc>
                  <a:txBody>
                    <a:bodyPr/>
                    <a:lstStyle/>
                    <a:p>
                      <a:r>
                        <a:rPr lang="en-US" sz="2000"/>
                        <a:t>As the reactants and catalysts are in same phase the diffusion in homogeneous catalysis process is very high </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 heterogeneous catalysis process diffusivity is low as the absorbance surface is low</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12638606"/>
                  </a:ext>
                </a:extLst>
              </a:tr>
              <a:tr h="1158550">
                <a:tc>
                  <a:txBody>
                    <a:bodyPr/>
                    <a:lstStyle/>
                    <a:p>
                      <a:r>
                        <a:rPr lang="en-US" sz="2000"/>
                        <a:t>The heat transfer in homogeneous catalysis is very high as all the molecules of reactants and catalysts are in same phase</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 heat transfer is relatively low as compared to homogeneous catalysis as the reactant molecules and catalysts are in different phase</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19315737"/>
                  </a:ext>
                </a:extLst>
              </a:tr>
              <a:tr h="1158550">
                <a:tc>
                  <a:txBody>
                    <a:bodyPr/>
                    <a:lstStyle/>
                    <a:p>
                      <a:r>
                        <a:rPr lang="en-US" sz="2000" dirty="0"/>
                        <a:t>The active site is very well defined</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 active site is not very well defined as different phase sites might have different catalytic properties for the same particle</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23524345"/>
                  </a:ext>
                </a:extLst>
              </a:tr>
            </a:tbl>
          </a:graphicData>
        </a:graphic>
      </p:graphicFrame>
      <p:sp>
        <p:nvSpPr>
          <p:cNvPr id="14" name="TextBox 13">
            <a:extLst>
              <a:ext uri="{FF2B5EF4-FFF2-40B4-BE49-F238E27FC236}">
                <a16:creationId xmlns="" xmlns:a16="http://schemas.microsoft.com/office/drawing/2014/main" id="{B3B9BD29-66D6-C946-86CA-F4813A367385}"/>
              </a:ext>
            </a:extLst>
          </p:cNvPr>
          <p:cNvSpPr txBox="1"/>
          <p:nvPr/>
        </p:nvSpPr>
        <p:spPr>
          <a:xfrm>
            <a:off x="447871" y="298580"/>
            <a:ext cx="5162952" cy="523220"/>
          </a:xfrm>
          <a:prstGeom prst="rect">
            <a:avLst/>
          </a:prstGeom>
          <a:noFill/>
        </p:spPr>
        <p:txBody>
          <a:bodyPr wrap="none" rtlCol="0">
            <a:spAutoFit/>
          </a:bodyPr>
          <a:lstStyle/>
          <a:p>
            <a:r>
              <a:rPr lang="en-US" sz="2800" b="1" dirty="0">
                <a:solidFill>
                  <a:srgbClr val="C00000"/>
                </a:solidFill>
              </a:rPr>
              <a:t>Homogeneous vs Heterogeneous </a:t>
            </a:r>
            <a:endParaRPr lang="ar-SA" sz="2800" dirty="0">
              <a:solidFill>
                <a:srgbClr val="C00000"/>
              </a:solidFill>
            </a:endParaRPr>
          </a:p>
        </p:txBody>
      </p:sp>
    </p:spTree>
    <p:extLst>
      <p:ext uri="{BB962C8B-B14F-4D97-AF65-F5344CB8AC3E}">
        <p14:creationId xmlns:p14="http://schemas.microsoft.com/office/powerpoint/2010/main" val="1222941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BF4760EE-D312-544A-8DF7-E12AE0BF441A}"/>
              </a:ext>
            </a:extLst>
          </p:cNvPr>
          <p:cNvGraphicFramePr>
            <a:graphicFrameLocks noGrp="1"/>
          </p:cNvGraphicFramePr>
          <p:nvPr>
            <p:extLst>
              <p:ext uri="{D42A27DB-BD31-4B8C-83A1-F6EECF244321}">
                <p14:modId xmlns:p14="http://schemas.microsoft.com/office/powerpoint/2010/main" val="2836492331"/>
              </p:ext>
            </p:extLst>
          </p:nvPr>
        </p:nvGraphicFramePr>
        <p:xfrm>
          <a:off x="410547" y="522514"/>
          <a:ext cx="11519726" cy="5618392"/>
        </p:xfrm>
        <a:graphic>
          <a:graphicData uri="http://schemas.openxmlformats.org/drawingml/2006/table">
            <a:tbl>
              <a:tblPr/>
              <a:tblGrid>
                <a:gridCol w="5759863">
                  <a:extLst>
                    <a:ext uri="{9D8B030D-6E8A-4147-A177-3AD203B41FA5}">
                      <a16:colId xmlns="" xmlns:a16="http://schemas.microsoft.com/office/drawing/2014/main" val="1656124997"/>
                    </a:ext>
                  </a:extLst>
                </a:gridCol>
                <a:gridCol w="5759863">
                  <a:extLst>
                    <a:ext uri="{9D8B030D-6E8A-4147-A177-3AD203B41FA5}">
                      <a16:colId xmlns="" xmlns:a16="http://schemas.microsoft.com/office/drawing/2014/main" val="165116667"/>
                    </a:ext>
                  </a:extLst>
                </a:gridCol>
              </a:tblGrid>
              <a:tr h="463493">
                <a:tc>
                  <a:txBody>
                    <a:bodyPr/>
                    <a:lstStyle/>
                    <a:p>
                      <a:pPr algn="ctr"/>
                      <a:r>
                        <a:rPr lang="en-US" sz="2000" b="1" dirty="0">
                          <a:effectLst/>
                        </a:rPr>
                        <a:t>Homogeneous catalysis</a:t>
                      </a:r>
                      <a:r>
                        <a:rPr lang="en-US" sz="2000" dirty="0">
                          <a:effectLst/>
                        </a:rPr>
                        <a:t> </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rPr>
                        <a:t>Heterogeneous catalysis</a:t>
                      </a:r>
                      <a:r>
                        <a:rPr lang="en-US" sz="2000">
                          <a:effectLst/>
                        </a:rPr>
                        <a:t> </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23713174"/>
                  </a:ext>
                </a:extLst>
              </a:tr>
              <a:tr h="1257178">
                <a:tc>
                  <a:txBody>
                    <a:bodyPr/>
                    <a:lstStyle/>
                    <a:p>
                      <a:r>
                        <a:rPr lang="en-US" sz="2000" dirty="0"/>
                        <a:t>Recycling methods are not very </a:t>
                      </a:r>
                      <a:r>
                        <a:rPr lang="en-US" sz="2000" b="0" i="0" u="none" dirty="0">
                          <a:solidFill>
                            <a:schemeClr val="tx1">
                              <a:lumMod val="95000"/>
                              <a:lumOff val="5000"/>
                            </a:schemeClr>
                          </a:solidFill>
                          <a:effectLst/>
                          <a:latin typeface="arial" panose="020B0604020202020204" pitchFamily="34" charset="0"/>
                        </a:rPr>
                        <a:t>cost effective</a:t>
                      </a:r>
                      <a:r>
                        <a:rPr lang="en-US" sz="2000" u="none" dirty="0">
                          <a:solidFill>
                            <a:schemeClr val="tx1">
                              <a:lumMod val="95000"/>
                              <a:lumOff val="5000"/>
                            </a:schemeClr>
                          </a:solidFill>
                        </a:rPr>
                        <a:t> </a:t>
                      </a:r>
                      <a:r>
                        <a:rPr lang="en-US" sz="2000" dirty="0"/>
                        <a:t>as it’s a long drawn process and as it’s a difficult treatment method for spent catalysts</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These catalysts although require reactivating treatment process but still quite cost effective</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16185533"/>
                  </a:ext>
                </a:extLst>
              </a:tr>
              <a:tr h="1654020">
                <a:tc>
                  <a:txBody>
                    <a:bodyPr/>
                    <a:lstStyle/>
                    <a:p>
                      <a:r>
                        <a:rPr lang="en-US" sz="2000" dirty="0"/>
                        <a:t>Modification of homogenous catalysts is very easy as it depends upon the tuning of electronic and steric properties on metal</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 modification of heterogeneous catalysts is relatively difficult as the controlling methods of particle site as well as the active size at molecular level  is really difficult</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6213122"/>
                  </a:ext>
                </a:extLst>
              </a:tr>
              <a:tr h="1257178">
                <a:tc>
                  <a:txBody>
                    <a:bodyPr/>
                    <a:lstStyle/>
                    <a:p>
                      <a:r>
                        <a:rPr lang="en-US" sz="2000" dirty="0"/>
                        <a:t>Reaction mechanism easier to find as varied techniques are </a:t>
                      </a:r>
                      <a:r>
                        <a:rPr lang="en-US" sz="2000" b="0" i="0" u="none" dirty="0">
                          <a:solidFill>
                            <a:schemeClr val="tx1">
                              <a:lumMod val="95000"/>
                              <a:lumOff val="5000"/>
                            </a:schemeClr>
                          </a:solidFill>
                          <a:effectLst/>
                          <a:latin typeface="arial" panose="020B0604020202020204" pitchFamily="34" charset="0"/>
                        </a:rPr>
                        <a:t>available</a:t>
                      </a:r>
                      <a:endParaRPr lang="en-US" sz="2000" u="none" dirty="0">
                        <a:solidFill>
                          <a:schemeClr val="tx1">
                            <a:lumMod val="95000"/>
                            <a:lumOff val="5000"/>
                          </a:schemeClr>
                        </a:solidFill>
                      </a:endParaRP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Reaction mechanism is difficult to fins as the techniques </a:t>
                      </a:r>
                      <a:r>
                        <a:rPr lang="en-US" sz="2000" dirty="0" err="1"/>
                        <a:t>utilised</a:t>
                      </a:r>
                      <a:r>
                        <a:rPr lang="en-US" sz="2000" dirty="0"/>
                        <a:t> as the product is </a:t>
                      </a:r>
                      <a:r>
                        <a:rPr lang="en-US" sz="2000" dirty="0" err="1"/>
                        <a:t>scrutinised</a:t>
                      </a:r>
                      <a:r>
                        <a:rPr lang="en-US" sz="2000" dirty="0"/>
                        <a:t> and not the catalysts</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38150781"/>
                  </a:ext>
                </a:extLst>
              </a:tr>
              <a:tr h="986523">
                <a:tc>
                  <a:txBody>
                    <a:bodyPr/>
                    <a:lstStyle/>
                    <a:p>
                      <a:r>
                        <a:rPr lang="en-US" sz="2000" dirty="0"/>
                        <a:t>Selectivity of homogeneous catalysts are very high</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Selectivity of heterogeneous catalysts is low</a:t>
                      </a:r>
                    </a:p>
                  </a:txBody>
                  <a:tcPr marL="51192" marR="51192" marT="25596" marB="25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5526047"/>
                  </a:ext>
                </a:extLst>
              </a:tr>
            </a:tbl>
          </a:graphicData>
        </a:graphic>
      </p:graphicFrame>
    </p:spTree>
    <p:extLst>
      <p:ext uri="{BB962C8B-B14F-4D97-AF65-F5344CB8AC3E}">
        <p14:creationId xmlns:p14="http://schemas.microsoft.com/office/powerpoint/2010/main" val="157900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idx="1"/>
          </p:nvPr>
        </p:nvSpPr>
        <p:spPr>
          <a:xfrm>
            <a:off x="2057400" y="1371603"/>
            <a:ext cx="8229600" cy="94932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p>
            <a:pPr marL="0" indent="0" defTabSz="800100">
              <a:buNone/>
              <a:tabLst>
                <a:tab pos="228600" algn="l"/>
              </a:tabLst>
            </a:pPr>
            <a:r>
              <a:rPr lang="en-US" altLang="en-US" sz="2400" b="1">
                <a:solidFill>
                  <a:srgbClr val="FF0000"/>
                </a:solidFill>
              </a:rPr>
              <a:t>Catalyst lowers the activation energy for both forward and reverse reactions.</a:t>
            </a:r>
          </a:p>
        </p:txBody>
      </p:sp>
      <p:sp>
        <p:nvSpPr>
          <p:cNvPr id="10" name="Slide Number Placeholder 5"/>
          <p:cNvSpPr>
            <a:spLocks noGrp="1"/>
          </p:cNvSpPr>
          <p:nvPr>
            <p:ph type="sldNum" sz="quarter" idx="12"/>
          </p:nvPr>
        </p:nvSpPr>
        <p:spPr/>
        <p:txBody>
          <a:bodyPr/>
          <a:lstStyle/>
          <a:p>
            <a:fld id="{C6F350DA-795A-49EF-AAD5-FF913FF34921}" type="slidenum">
              <a:rPr lang="en-US" altLang="en-US"/>
              <a:pPr/>
              <a:t>4</a:t>
            </a:fld>
            <a:endParaRPr lang="en-US" altLang="en-US" dirty="0"/>
          </a:p>
        </p:txBody>
      </p:sp>
      <p:sp>
        <p:nvSpPr>
          <p:cNvPr id="121860" name="Line 4"/>
          <p:cNvSpPr>
            <a:spLocks noChangeShapeType="1"/>
          </p:cNvSpPr>
          <p:nvPr/>
        </p:nvSpPr>
        <p:spPr bwMode="auto">
          <a:xfrm>
            <a:off x="1524000" y="762000"/>
            <a:ext cx="91440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1861" name="Object 5"/>
          <p:cNvGraphicFramePr>
            <a:graphicFrameLocks noChangeAspect="1"/>
          </p:cNvGraphicFramePr>
          <p:nvPr/>
        </p:nvGraphicFramePr>
        <p:xfrm>
          <a:off x="1524000" y="0"/>
          <a:ext cx="882651" cy="704850"/>
        </p:xfrm>
        <a:graphic>
          <a:graphicData uri="http://schemas.openxmlformats.org/presentationml/2006/ole">
            <mc:AlternateContent xmlns:mc="http://schemas.openxmlformats.org/markup-compatibility/2006">
              <mc:Choice xmlns:v="urn:schemas-microsoft-com:vml" Requires="v">
                <p:oleObj spid="_x0000_s44133" name="Clip" r:id="rId3" imgW="882360" imgH="704520" progId="MS_ClipArt_Gallery.2">
                  <p:embed/>
                </p:oleObj>
              </mc:Choice>
              <mc:Fallback>
                <p:oleObj name="Clip" r:id="rId3" imgW="882360" imgH="704520" progId="MS_ClipArt_Gallery.2">
                  <p:embed/>
                  <p:pic>
                    <p:nvPicPr>
                      <p:cNvPr id="1218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882651"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2" name="Text Box 6"/>
          <p:cNvSpPr txBox="1">
            <a:spLocks noChangeArrowheads="1"/>
          </p:cNvSpPr>
          <p:nvPr/>
        </p:nvSpPr>
        <p:spPr bwMode="auto">
          <a:xfrm>
            <a:off x="2743200" y="76203"/>
            <a:ext cx="7467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kumimoji="1" lang="en-US" altLang="en-US" sz="4400" b="1" dirty="0">
                <a:solidFill>
                  <a:schemeClr val="tx2"/>
                </a:solidFill>
                <a:latin typeface="Helvetica" panose="020B0604020202020204" pitchFamily="34" charset="0"/>
                <a:ea typeface="ＭＳ Ｐゴシック" panose="020B0600070205080204" pitchFamily="34" charset="-128"/>
              </a:rPr>
              <a:t>Activation Energy</a:t>
            </a:r>
          </a:p>
        </p:txBody>
      </p:sp>
      <p:sp>
        <p:nvSpPr>
          <p:cNvPr id="121863" name="WordArt 7"/>
          <p:cNvSpPr>
            <a:spLocks noChangeArrowheads="1" noChangeShapeType="1" noTextEdit="1"/>
          </p:cNvSpPr>
          <p:nvPr/>
        </p:nvSpPr>
        <p:spPr bwMode="auto">
          <a:xfrm>
            <a:off x="8001002" y="228603"/>
            <a:ext cx="1838325" cy="428625"/>
          </a:xfrm>
          <a:prstGeom prst="rect">
            <a:avLst/>
          </a:prstGeom>
        </p:spPr>
        <p:txBody>
          <a:bodyPr wrap="none" fromWordArt="1">
            <a:prstTxWarp prst="textPlain">
              <a:avLst>
                <a:gd name="adj" fmla="val 50000"/>
              </a:avLst>
            </a:prstTxWarp>
          </a:bodyPr>
          <a:lstStyle/>
          <a:p>
            <a:pPr algn="ctr"/>
            <a:r>
              <a:rPr kumimoji="1" lang="en-US" sz="4400" b="1" dirty="0">
                <a:solidFill>
                  <a:schemeClr val="tx2"/>
                </a:solidFill>
                <a:latin typeface="Helvetica" panose="020B0604020202020204" pitchFamily="34" charset="0"/>
                <a:ea typeface="ＭＳ Ｐゴシック" panose="020B0600070205080204" pitchFamily="34" charset="-128"/>
              </a:rPr>
              <a:t>Catalyst</a:t>
            </a:r>
            <a:r>
              <a:rPr lang="en-US"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  </a:t>
            </a:r>
            <a:r>
              <a:rPr kumimoji="1" lang="en-US" sz="4400" b="1" dirty="0">
                <a:solidFill>
                  <a:schemeClr val="tx2"/>
                </a:solidFill>
                <a:latin typeface="Helvetica" panose="020B0604020202020204" pitchFamily="34" charset="0"/>
                <a:ea typeface="ＭＳ Ｐゴシック" panose="020B0600070205080204" pitchFamily="34" charset="-128"/>
              </a:rPr>
              <a:t>Affect</a:t>
            </a:r>
          </a:p>
        </p:txBody>
      </p:sp>
      <p:graphicFrame>
        <p:nvGraphicFramePr>
          <p:cNvPr id="121865" name="Object 9"/>
          <p:cNvGraphicFramePr>
            <a:graphicFrameLocks noChangeAspect="1"/>
          </p:cNvGraphicFramePr>
          <p:nvPr/>
        </p:nvGraphicFramePr>
        <p:xfrm>
          <a:off x="2362200" y="2667000"/>
          <a:ext cx="6934200" cy="4191000"/>
        </p:xfrm>
        <a:graphic>
          <a:graphicData uri="http://schemas.openxmlformats.org/presentationml/2006/ole">
            <mc:AlternateContent xmlns:mc="http://schemas.openxmlformats.org/markup-compatibility/2006">
              <mc:Choice xmlns:v="urn:schemas-microsoft-com:vml" Requires="v">
                <p:oleObj spid="_x0000_s44134" name="Bitmap Image" r:id="rId5" imgW="4877481" imgH="3657143" progId="Paint.Picture">
                  <p:embed/>
                </p:oleObj>
              </mc:Choice>
              <mc:Fallback>
                <p:oleObj name="Bitmap Image" r:id="rId5" imgW="4877481" imgH="3657143" progId="Paint.Picture">
                  <p:embed/>
                  <p:pic>
                    <p:nvPicPr>
                      <p:cNvPr id="12186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667000"/>
                        <a:ext cx="6934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00435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351" y="2367171"/>
            <a:ext cx="11713301" cy="1107996"/>
          </a:xfrm>
          <a:prstGeom prst="rect">
            <a:avLst/>
          </a:prstGeom>
        </p:spPr>
        <p:txBody>
          <a:bodyPr wrap="square">
            <a:spAutoFit/>
          </a:bodyPr>
          <a:lstStyle/>
          <a:p>
            <a:pPr algn="ctr" fontAlgn="base">
              <a:spcBef>
                <a:spcPct val="0"/>
              </a:spcBef>
              <a:spcAft>
                <a:spcPct val="0"/>
              </a:spcAft>
            </a:pPr>
            <a:r>
              <a:rPr lang="en-US" sz="6600" dirty="0" smtClean="0">
                <a:solidFill>
                  <a:srgbClr val="000000"/>
                </a:solidFill>
              </a:rPr>
              <a:t>THANK YOU</a:t>
            </a:r>
            <a:endParaRPr lang="en-US" sz="6600" dirty="0">
              <a:solidFill>
                <a:srgbClr val="000000"/>
              </a:solidFill>
            </a:endParaRPr>
          </a:p>
        </p:txBody>
      </p:sp>
    </p:spTree>
    <p:extLst>
      <p:ext uri="{BB962C8B-B14F-4D97-AF65-F5344CB8AC3E}">
        <p14:creationId xmlns:p14="http://schemas.microsoft.com/office/powerpoint/2010/main" val="62991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 xmlns:a16="http://schemas.microsoft.com/office/drawing/2014/main" id="{DF5B1530-FFE7-BC46-BF5D-10F02BF9EF51}"/>
              </a:ext>
            </a:extLst>
          </p:cNvPr>
          <p:cNvSpPr txBox="1">
            <a:spLocks noChangeArrowheads="1"/>
          </p:cNvSpPr>
          <p:nvPr/>
        </p:nvSpPr>
        <p:spPr bwMode="auto">
          <a:xfrm>
            <a:off x="3048000" y="3048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66"/>
                </a:solidFill>
                <a:effectLst>
                  <a:outerShdw blurRad="38100" dist="38100" dir="2700000" algn="tl">
                    <a:srgbClr val="000000"/>
                  </a:outerShdw>
                </a:effectLst>
                <a:latin typeface="Arial" panose="020B0604020202020204" pitchFamily="34" charset="0"/>
              </a:rPr>
              <a:t>CATALYSTS - background</a:t>
            </a:r>
          </a:p>
        </p:txBody>
      </p:sp>
      <p:graphicFrame>
        <p:nvGraphicFramePr>
          <p:cNvPr id="80899" name="Object 3">
            <a:extLst>
              <a:ext uri="{FF2B5EF4-FFF2-40B4-BE49-F238E27FC236}">
                <a16:creationId xmlns="" xmlns:a16="http://schemas.microsoft.com/office/drawing/2014/main" id="{682709CD-79C2-2649-B09E-8261D6A6C3F9}"/>
              </a:ext>
            </a:extLst>
          </p:cNvPr>
          <p:cNvGraphicFramePr>
            <a:graphicFrameLocks noChangeAspect="1"/>
          </p:cNvGraphicFramePr>
          <p:nvPr/>
        </p:nvGraphicFramePr>
        <p:xfrm>
          <a:off x="6711951" y="2708275"/>
          <a:ext cx="3276600" cy="3041650"/>
        </p:xfrm>
        <a:graphic>
          <a:graphicData uri="http://schemas.openxmlformats.org/presentationml/2006/ole">
            <mc:AlternateContent xmlns:mc="http://schemas.openxmlformats.org/markup-compatibility/2006">
              <mc:Choice xmlns:v="urn:schemas-microsoft-com:vml" Requires="v">
                <p:oleObj spid="_x0000_s5173" name="Document" r:id="rId3" imgW="4267200" imgH="3962400" progId="XaraX.Document">
                  <p:embed/>
                </p:oleObj>
              </mc:Choice>
              <mc:Fallback>
                <p:oleObj name="Document" r:id="rId3" imgW="4267200" imgH="3962400" progId="XaraX.Document">
                  <p:embed/>
                  <p:pic>
                    <p:nvPicPr>
                      <p:cNvPr id="80899" name="Object 3">
                        <a:extLst>
                          <a:ext uri="{FF2B5EF4-FFF2-40B4-BE49-F238E27FC236}">
                            <a16:creationId xmlns="" xmlns:a16="http://schemas.microsoft.com/office/drawing/2014/main" id="{682709CD-79C2-2649-B09E-8261D6A6C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951" y="2708275"/>
                        <a:ext cx="3276600" cy="30416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Text Box 4">
            <a:extLst>
              <a:ext uri="{FF2B5EF4-FFF2-40B4-BE49-F238E27FC236}">
                <a16:creationId xmlns="" xmlns:a16="http://schemas.microsoft.com/office/drawing/2014/main" id="{700E31AC-937B-CA40-B61E-853547E1AC45}"/>
              </a:ext>
            </a:extLst>
          </p:cNvPr>
          <p:cNvSpPr txBox="1">
            <a:spLocks noChangeArrowheads="1"/>
          </p:cNvSpPr>
          <p:nvPr/>
        </p:nvSpPr>
        <p:spPr bwMode="auto">
          <a:xfrm>
            <a:off x="1800225" y="1066800"/>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pPr>
            <a:r>
              <a:rPr lang="en-US" altLang="en-US" sz="1600" b="1">
                <a:latin typeface="Arial" panose="020B0604020202020204" pitchFamily="34" charset="0"/>
              </a:rPr>
              <a:t>All reactions are accompanied by changes in enthalpy.</a:t>
            </a:r>
          </a:p>
          <a:p>
            <a:pPr algn="l">
              <a:lnSpc>
                <a:spcPct val="80000"/>
              </a:lnSpc>
            </a:pPr>
            <a:endParaRPr lang="en-US" altLang="en-US" sz="1600" b="1">
              <a:latin typeface="Arial" panose="020B0604020202020204" pitchFamily="34" charset="0"/>
            </a:endParaRPr>
          </a:p>
          <a:p>
            <a:pPr algn="l">
              <a:lnSpc>
                <a:spcPct val="80000"/>
              </a:lnSpc>
            </a:pPr>
            <a:r>
              <a:rPr lang="en-US" altLang="en-US" sz="1600" b="1">
                <a:latin typeface="Arial" panose="020B0604020202020204" pitchFamily="34" charset="0"/>
              </a:rPr>
              <a:t>The enthalpy rises as the reaction starts because energy is being put in to break bonds.</a:t>
            </a:r>
          </a:p>
          <a:p>
            <a:pPr algn="l">
              <a:lnSpc>
                <a:spcPct val="80000"/>
              </a:lnSpc>
            </a:pPr>
            <a:endParaRPr lang="en-US" altLang="en-US" sz="1600" b="1">
              <a:latin typeface="Arial" panose="020B0604020202020204" pitchFamily="34" charset="0"/>
            </a:endParaRPr>
          </a:p>
          <a:p>
            <a:pPr algn="l">
              <a:lnSpc>
                <a:spcPct val="80000"/>
              </a:lnSpc>
            </a:pPr>
            <a:r>
              <a:rPr lang="en-US" altLang="en-US" sz="1600" b="1">
                <a:latin typeface="Arial" panose="020B0604020202020204" pitchFamily="34" charset="0"/>
              </a:rPr>
              <a:t>It reaches a maximum then starts to fall as bonds are formed and energy is released.</a:t>
            </a:r>
            <a:endParaRPr lang="en-US" altLang="en-US" sz="1600" b="1">
              <a:solidFill>
                <a:schemeClr val="bg1"/>
              </a:solidFill>
              <a:latin typeface="Tahoma" panose="020B0604030504040204" pitchFamily="34" charset="0"/>
            </a:endParaRPr>
          </a:p>
        </p:txBody>
      </p:sp>
      <p:sp>
        <p:nvSpPr>
          <p:cNvPr id="80901" name="Text Box 5">
            <a:extLst>
              <a:ext uri="{FF2B5EF4-FFF2-40B4-BE49-F238E27FC236}">
                <a16:creationId xmlns="" xmlns:a16="http://schemas.microsoft.com/office/drawing/2014/main" id="{8305E2F1-6DA9-9946-9049-6304188E1FC9}"/>
              </a:ext>
            </a:extLst>
          </p:cNvPr>
          <p:cNvSpPr txBox="1">
            <a:spLocks noChangeArrowheads="1"/>
          </p:cNvSpPr>
          <p:nvPr/>
        </p:nvSpPr>
        <p:spPr bwMode="auto">
          <a:xfrm>
            <a:off x="6686551" y="5800728"/>
            <a:ext cx="3276600"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66"/>
                </a:solidFill>
                <a:latin typeface="Arial" panose="020B0604020202020204" pitchFamily="34" charset="0"/>
              </a:rPr>
              <a:t>ENTHALPY CHANGE DURING</a:t>
            </a:r>
          </a:p>
          <a:p>
            <a:pPr>
              <a:lnSpc>
                <a:spcPct val="40000"/>
              </a:lnSpc>
              <a:spcBef>
                <a:spcPct val="50000"/>
              </a:spcBef>
            </a:pPr>
            <a:r>
              <a:rPr lang="en-US" altLang="en-US" sz="1600" b="1">
                <a:solidFill>
                  <a:srgbClr val="000066"/>
                </a:solidFill>
                <a:latin typeface="Arial" panose="020B0604020202020204" pitchFamily="34" charset="0"/>
              </a:rPr>
              <a:t>AN EXOTHERMIC REACTION</a:t>
            </a:r>
            <a:endParaRPr lang="en-US" altLang="en-US" sz="1200" b="1">
              <a:solidFill>
                <a:srgbClr val="000066"/>
              </a:solidFill>
              <a:effectLst>
                <a:outerShdw blurRad="38100" dist="38100" dir="2700000" algn="tl">
                  <a:srgbClr val="000000"/>
                </a:outerShdw>
              </a:effectLst>
              <a:latin typeface="Arial" panose="020B0604020202020204" pitchFamily="34" charset="0"/>
            </a:endParaRPr>
          </a:p>
        </p:txBody>
      </p:sp>
      <p:sp>
        <p:nvSpPr>
          <p:cNvPr id="80903" name="Line 7">
            <a:extLst>
              <a:ext uri="{FF2B5EF4-FFF2-40B4-BE49-F238E27FC236}">
                <a16:creationId xmlns="" xmlns:a16="http://schemas.microsoft.com/office/drawing/2014/main" id="{C5833B40-7D4D-8745-941D-C6B623D4C8A5}"/>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0904" name="AutoShape 8">
            <a:hlinkClick r:id="" action="ppaction://hlinkshowjump?jump=nextslide" highlightClick="1"/>
            <a:extLst>
              <a:ext uri="{FF2B5EF4-FFF2-40B4-BE49-F238E27FC236}">
                <a16:creationId xmlns="" xmlns:a16="http://schemas.microsoft.com/office/drawing/2014/main" id="{65838DFC-D784-4643-8D26-B8B98048DB41}"/>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0905" name="Line 9">
            <a:extLst>
              <a:ext uri="{FF2B5EF4-FFF2-40B4-BE49-F238E27FC236}">
                <a16:creationId xmlns="" xmlns:a16="http://schemas.microsoft.com/office/drawing/2014/main" id="{AE63C93B-1CAA-854A-9254-03D261956B76}"/>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0906" name="AutoShape 10">
            <a:hlinkClick r:id="" action="ppaction://hlinkshowjump?jump=previousslide" highlightClick="1"/>
            <a:extLst>
              <a:ext uri="{FF2B5EF4-FFF2-40B4-BE49-F238E27FC236}">
                <a16:creationId xmlns="" xmlns:a16="http://schemas.microsoft.com/office/drawing/2014/main" id="{61E57004-DDCF-BD47-8928-56E656A8A978}"/>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1748746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026">
            <a:extLst>
              <a:ext uri="{FF2B5EF4-FFF2-40B4-BE49-F238E27FC236}">
                <a16:creationId xmlns="" xmlns:a16="http://schemas.microsoft.com/office/drawing/2014/main" id="{0595D7FF-E708-324E-8176-2C90B547A35E}"/>
              </a:ext>
            </a:extLst>
          </p:cNvPr>
          <p:cNvSpPr txBox="1">
            <a:spLocks noChangeArrowheads="1"/>
          </p:cNvSpPr>
          <p:nvPr/>
        </p:nvSpPr>
        <p:spPr bwMode="auto">
          <a:xfrm>
            <a:off x="3048000" y="3048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66"/>
                </a:solidFill>
                <a:effectLst>
                  <a:outerShdw blurRad="38100" dist="38100" dir="2700000" algn="tl">
                    <a:srgbClr val="000000"/>
                  </a:outerShdw>
                </a:effectLst>
                <a:latin typeface="Arial" panose="020B0604020202020204" pitchFamily="34" charset="0"/>
              </a:rPr>
              <a:t>CATALYSTS - background</a:t>
            </a:r>
          </a:p>
        </p:txBody>
      </p:sp>
      <p:graphicFrame>
        <p:nvGraphicFramePr>
          <p:cNvPr id="79875" name="Object 1027">
            <a:extLst>
              <a:ext uri="{FF2B5EF4-FFF2-40B4-BE49-F238E27FC236}">
                <a16:creationId xmlns="" xmlns:a16="http://schemas.microsoft.com/office/drawing/2014/main" id="{D9A9E4CA-EE65-ED42-BFD7-51C12811E9BB}"/>
              </a:ext>
            </a:extLst>
          </p:cNvPr>
          <p:cNvGraphicFramePr>
            <a:graphicFrameLocks noChangeAspect="1"/>
          </p:cNvGraphicFramePr>
          <p:nvPr/>
        </p:nvGraphicFramePr>
        <p:xfrm>
          <a:off x="6711951" y="2708275"/>
          <a:ext cx="3276600" cy="3041650"/>
        </p:xfrm>
        <a:graphic>
          <a:graphicData uri="http://schemas.openxmlformats.org/presentationml/2006/ole">
            <mc:AlternateContent xmlns:mc="http://schemas.openxmlformats.org/markup-compatibility/2006">
              <mc:Choice xmlns:v="urn:schemas-microsoft-com:vml" Requires="v">
                <p:oleObj spid="_x0000_s6197" name="Document" r:id="rId3" imgW="4267200" imgH="3962400" progId="XaraX.Document">
                  <p:embed/>
                </p:oleObj>
              </mc:Choice>
              <mc:Fallback>
                <p:oleObj name="Document" r:id="rId3" imgW="4267200" imgH="3962400" progId="XaraX.Document">
                  <p:embed/>
                  <p:pic>
                    <p:nvPicPr>
                      <p:cNvPr id="79875" name="Object 1027">
                        <a:extLst>
                          <a:ext uri="{FF2B5EF4-FFF2-40B4-BE49-F238E27FC236}">
                            <a16:creationId xmlns="" xmlns:a16="http://schemas.microsoft.com/office/drawing/2014/main" id="{D9A9E4CA-EE65-ED42-BFD7-51C12811E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951" y="2708275"/>
                        <a:ext cx="3276600" cy="30416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6" name="Text Box 1028">
            <a:extLst>
              <a:ext uri="{FF2B5EF4-FFF2-40B4-BE49-F238E27FC236}">
                <a16:creationId xmlns="" xmlns:a16="http://schemas.microsoft.com/office/drawing/2014/main" id="{C1A24766-C158-5B40-8647-1FDC63753DC1}"/>
              </a:ext>
            </a:extLst>
          </p:cNvPr>
          <p:cNvSpPr txBox="1">
            <a:spLocks noChangeArrowheads="1"/>
          </p:cNvSpPr>
          <p:nvPr/>
        </p:nvSpPr>
        <p:spPr bwMode="auto">
          <a:xfrm>
            <a:off x="1800225" y="1066800"/>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pPr>
            <a:r>
              <a:rPr lang="en-US" altLang="en-US" sz="1600" b="1">
                <a:latin typeface="Arial" panose="020B0604020202020204" pitchFamily="34" charset="0"/>
              </a:rPr>
              <a:t>All reactions are accompanied by changes in enthalpy.</a:t>
            </a:r>
          </a:p>
          <a:p>
            <a:pPr algn="l">
              <a:lnSpc>
                <a:spcPct val="80000"/>
              </a:lnSpc>
            </a:pPr>
            <a:endParaRPr lang="en-US" altLang="en-US" sz="1600" b="1">
              <a:latin typeface="Arial" panose="020B0604020202020204" pitchFamily="34" charset="0"/>
            </a:endParaRPr>
          </a:p>
          <a:p>
            <a:pPr algn="l">
              <a:lnSpc>
                <a:spcPct val="80000"/>
              </a:lnSpc>
            </a:pPr>
            <a:r>
              <a:rPr lang="en-US" altLang="en-US" sz="1600" b="1">
                <a:latin typeface="Arial" panose="020B0604020202020204" pitchFamily="34" charset="0"/>
              </a:rPr>
              <a:t>The enthalpy rises as the reaction starts because energy is being put in to break bonds.</a:t>
            </a:r>
          </a:p>
          <a:p>
            <a:pPr algn="l">
              <a:lnSpc>
                <a:spcPct val="80000"/>
              </a:lnSpc>
            </a:pPr>
            <a:endParaRPr lang="en-US" altLang="en-US" sz="1600" b="1">
              <a:latin typeface="Arial" panose="020B0604020202020204" pitchFamily="34" charset="0"/>
            </a:endParaRPr>
          </a:p>
          <a:p>
            <a:pPr algn="l">
              <a:lnSpc>
                <a:spcPct val="80000"/>
              </a:lnSpc>
            </a:pPr>
            <a:r>
              <a:rPr lang="en-US" altLang="en-US" sz="1600" b="1">
                <a:latin typeface="Arial" panose="020B0604020202020204" pitchFamily="34" charset="0"/>
              </a:rPr>
              <a:t>It reaches a maximum then starts to fall as bonds are formed and energy is released.</a:t>
            </a:r>
            <a:endParaRPr lang="en-US" altLang="en-US" sz="1600" b="1">
              <a:solidFill>
                <a:schemeClr val="bg1"/>
              </a:solidFill>
              <a:latin typeface="Tahoma" panose="020B0604030504040204" pitchFamily="34" charset="0"/>
            </a:endParaRPr>
          </a:p>
        </p:txBody>
      </p:sp>
      <p:sp>
        <p:nvSpPr>
          <p:cNvPr id="79877" name="Text Box 1029">
            <a:extLst>
              <a:ext uri="{FF2B5EF4-FFF2-40B4-BE49-F238E27FC236}">
                <a16:creationId xmlns="" xmlns:a16="http://schemas.microsoft.com/office/drawing/2014/main" id="{F253C7C6-80C3-5840-9022-37B99C2EF099}"/>
              </a:ext>
            </a:extLst>
          </p:cNvPr>
          <p:cNvSpPr txBox="1">
            <a:spLocks noChangeArrowheads="1"/>
          </p:cNvSpPr>
          <p:nvPr/>
        </p:nvSpPr>
        <p:spPr bwMode="auto">
          <a:xfrm>
            <a:off x="6686551" y="5800728"/>
            <a:ext cx="3276600"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66"/>
                </a:solidFill>
                <a:latin typeface="Arial" panose="020B0604020202020204" pitchFamily="34" charset="0"/>
              </a:rPr>
              <a:t>ENTHALPY CHANGE DURING</a:t>
            </a:r>
          </a:p>
          <a:p>
            <a:pPr>
              <a:lnSpc>
                <a:spcPct val="40000"/>
              </a:lnSpc>
              <a:spcBef>
                <a:spcPct val="50000"/>
              </a:spcBef>
            </a:pPr>
            <a:r>
              <a:rPr lang="en-US" altLang="en-US" sz="1600" b="1">
                <a:solidFill>
                  <a:srgbClr val="000066"/>
                </a:solidFill>
                <a:latin typeface="Arial" panose="020B0604020202020204" pitchFamily="34" charset="0"/>
              </a:rPr>
              <a:t>AN EXOTHERMIC REACTION</a:t>
            </a:r>
            <a:endParaRPr lang="en-US" altLang="en-US" sz="1200" b="1">
              <a:solidFill>
                <a:srgbClr val="000066"/>
              </a:solidFill>
              <a:effectLst>
                <a:outerShdw blurRad="38100" dist="38100" dir="2700000" algn="tl">
                  <a:srgbClr val="000000"/>
                </a:outerShdw>
              </a:effectLst>
              <a:latin typeface="Arial" panose="020B0604020202020204" pitchFamily="34" charset="0"/>
            </a:endParaRPr>
          </a:p>
        </p:txBody>
      </p:sp>
      <p:sp>
        <p:nvSpPr>
          <p:cNvPr id="79878" name="Rectangle 1030">
            <a:extLst>
              <a:ext uri="{FF2B5EF4-FFF2-40B4-BE49-F238E27FC236}">
                <a16:creationId xmlns="" xmlns:a16="http://schemas.microsoft.com/office/drawing/2014/main" id="{C0B823CA-8E36-9B4C-9D61-6BDAB494FFA4}"/>
              </a:ext>
            </a:extLst>
          </p:cNvPr>
          <p:cNvSpPr>
            <a:spLocks noChangeArrowheads="1"/>
          </p:cNvSpPr>
          <p:nvPr/>
        </p:nvSpPr>
        <p:spPr bwMode="auto">
          <a:xfrm>
            <a:off x="1803401" y="2379666"/>
            <a:ext cx="42545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a:latin typeface="Arial" panose="020B0604020202020204" pitchFamily="34" charset="0"/>
              </a:rPr>
              <a:t>If the…</a:t>
            </a:r>
          </a:p>
          <a:p>
            <a:pPr algn="l"/>
            <a:endParaRPr lang="en-US" altLang="en-US" sz="1600" b="1">
              <a:solidFill>
                <a:srgbClr val="000066"/>
              </a:solidFill>
              <a:latin typeface="Arial" panose="020B0604020202020204" pitchFamily="34" charset="0"/>
            </a:endParaRPr>
          </a:p>
          <a:p>
            <a:pPr algn="l"/>
            <a:r>
              <a:rPr lang="en-US" altLang="en-US" sz="1600" b="1">
                <a:solidFill>
                  <a:srgbClr val="CC0000"/>
                </a:solidFill>
                <a:latin typeface="Arial" panose="020B0604020202020204" pitchFamily="34" charset="0"/>
              </a:rPr>
              <a:t>FINAL ENTHALPY &lt; INITIAL ENTHALPY</a:t>
            </a:r>
          </a:p>
          <a:p>
            <a:pPr algn="l"/>
            <a:endParaRPr lang="en-US" altLang="en-US" sz="1600">
              <a:solidFill>
                <a:srgbClr val="000066"/>
              </a:solidFill>
              <a:latin typeface="Arial" panose="020B0604020202020204" pitchFamily="34" charset="0"/>
            </a:endParaRPr>
          </a:p>
          <a:p>
            <a:pPr algn="l"/>
            <a:r>
              <a:rPr lang="en-US" altLang="en-US" sz="1600">
                <a:latin typeface="Arial" panose="020B0604020202020204" pitchFamily="34" charset="0"/>
              </a:rPr>
              <a:t>it is an	</a:t>
            </a:r>
            <a:r>
              <a:rPr lang="en-US" altLang="en-US" sz="1600" b="1">
                <a:solidFill>
                  <a:srgbClr val="000066"/>
                </a:solidFill>
                <a:latin typeface="Arial" panose="020B0604020202020204" pitchFamily="34" charset="0"/>
              </a:rPr>
              <a:t>EXOTHERMIC REACTION</a:t>
            </a:r>
          </a:p>
          <a:p>
            <a:pPr algn="l"/>
            <a:endParaRPr lang="en-US" altLang="en-US" sz="1600">
              <a:solidFill>
                <a:srgbClr val="000066"/>
              </a:solidFill>
              <a:latin typeface="Arial" panose="020B0604020202020204" pitchFamily="34" charset="0"/>
            </a:endParaRPr>
          </a:p>
          <a:p>
            <a:pPr algn="l"/>
            <a:r>
              <a:rPr lang="en-US" altLang="en-US" sz="1600">
                <a:latin typeface="Arial" panose="020B0604020202020204" pitchFamily="34" charset="0"/>
              </a:rPr>
              <a:t>and</a:t>
            </a:r>
            <a:r>
              <a:rPr lang="en-US" altLang="en-US" sz="1600">
                <a:solidFill>
                  <a:srgbClr val="000066"/>
                </a:solidFill>
                <a:latin typeface="Arial" panose="020B0604020202020204" pitchFamily="34" charset="0"/>
              </a:rPr>
              <a:t> 	</a:t>
            </a:r>
            <a:r>
              <a:rPr lang="en-US" altLang="en-US" sz="1600" b="1">
                <a:solidFill>
                  <a:srgbClr val="000066"/>
                </a:solidFill>
                <a:latin typeface="Arial" panose="020B0604020202020204" pitchFamily="34" charset="0"/>
              </a:rPr>
              <a:t>ENERGY IS GIVEN OUT</a:t>
            </a:r>
          </a:p>
          <a:p>
            <a:pPr algn="l"/>
            <a:endParaRPr lang="en-US" altLang="en-US" sz="1600">
              <a:solidFill>
                <a:srgbClr val="000066"/>
              </a:solidFill>
              <a:latin typeface="Arial" panose="020B0604020202020204" pitchFamily="34" charset="0"/>
            </a:endParaRPr>
          </a:p>
        </p:txBody>
      </p:sp>
      <p:sp>
        <p:nvSpPr>
          <p:cNvPr id="79879" name="Line 1031">
            <a:extLst>
              <a:ext uri="{FF2B5EF4-FFF2-40B4-BE49-F238E27FC236}">
                <a16:creationId xmlns="" xmlns:a16="http://schemas.microsoft.com/office/drawing/2014/main" id="{7105DD48-F9B6-B74E-AEA1-3CB9D1C868AF}"/>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9880" name="AutoShape 1032">
            <a:hlinkClick r:id="" action="ppaction://hlinkshowjump?jump=nextslide" highlightClick="1"/>
            <a:extLst>
              <a:ext uri="{FF2B5EF4-FFF2-40B4-BE49-F238E27FC236}">
                <a16:creationId xmlns="" xmlns:a16="http://schemas.microsoft.com/office/drawing/2014/main" id="{B91B3B85-B547-C543-9CF7-CF9657E93C82}"/>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9881" name="Line 1033">
            <a:extLst>
              <a:ext uri="{FF2B5EF4-FFF2-40B4-BE49-F238E27FC236}">
                <a16:creationId xmlns="" xmlns:a16="http://schemas.microsoft.com/office/drawing/2014/main" id="{9BC89F33-0A2D-5447-8250-3659FCB7B705}"/>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9882" name="AutoShape 1034">
            <a:hlinkClick r:id="" action="ppaction://hlinkshowjump?jump=previousslide" highlightClick="1"/>
            <a:extLst>
              <a:ext uri="{FF2B5EF4-FFF2-40B4-BE49-F238E27FC236}">
                <a16:creationId xmlns="" xmlns:a16="http://schemas.microsoft.com/office/drawing/2014/main" id="{A5446772-E8F1-6D40-8515-47E2C84236C5}"/>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3830466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 xmlns:a16="http://schemas.microsoft.com/office/drawing/2014/main" id="{3C337B68-E457-BA47-B482-A309573B7AF7}"/>
              </a:ext>
            </a:extLst>
          </p:cNvPr>
          <p:cNvSpPr txBox="1">
            <a:spLocks noChangeArrowheads="1"/>
          </p:cNvSpPr>
          <p:nvPr/>
        </p:nvSpPr>
        <p:spPr bwMode="auto">
          <a:xfrm>
            <a:off x="3048000" y="3048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66"/>
                </a:solidFill>
                <a:effectLst>
                  <a:outerShdw blurRad="38100" dist="38100" dir="2700000" algn="tl">
                    <a:srgbClr val="000000"/>
                  </a:outerShdw>
                </a:effectLst>
                <a:latin typeface="Arial" panose="020B0604020202020204" pitchFamily="34" charset="0"/>
              </a:rPr>
              <a:t>CATALYSTS - background</a:t>
            </a:r>
          </a:p>
        </p:txBody>
      </p:sp>
      <p:graphicFrame>
        <p:nvGraphicFramePr>
          <p:cNvPr id="35844" name="Object 4">
            <a:extLst>
              <a:ext uri="{FF2B5EF4-FFF2-40B4-BE49-F238E27FC236}">
                <a16:creationId xmlns="" xmlns:a16="http://schemas.microsoft.com/office/drawing/2014/main" id="{D38C24E2-B9D7-AD4A-AE23-B25F1422993E}"/>
              </a:ext>
            </a:extLst>
          </p:cNvPr>
          <p:cNvGraphicFramePr>
            <a:graphicFrameLocks noChangeAspect="1"/>
          </p:cNvGraphicFramePr>
          <p:nvPr/>
        </p:nvGraphicFramePr>
        <p:xfrm>
          <a:off x="6711951" y="2708275"/>
          <a:ext cx="3276600" cy="3041650"/>
        </p:xfrm>
        <a:graphic>
          <a:graphicData uri="http://schemas.openxmlformats.org/presentationml/2006/ole">
            <mc:AlternateContent xmlns:mc="http://schemas.openxmlformats.org/markup-compatibility/2006">
              <mc:Choice xmlns:v="urn:schemas-microsoft-com:vml" Requires="v">
                <p:oleObj spid="_x0000_s7221" name="Document" r:id="rId3" imgW="4267200" imgH="3962400" progId="XaraX.Document">
                  <p:embed/>
                </p:oleObj>
              </mc:Choice>
              <mc:Fallback>
                <p:oleObj name="Document" r:id="rId3" imgW="4267200" imgH="3962400" progId="XaraX.Document">
                  <p:embed/>
                  <p:pic>
                    <p:nvPicPr>
                      <p:cNvPr id="35844" name="Object 4">
                        <a:extLst>
                          <a:ext uri="{FF2B5EF4-FFF2-40B4-BE49-F238E27FC236}">
                            <a16:creationId xmlns="" xmlns:a16="http://schemas.microsoft.com/office/drawing/2014/main" id="{D38C24E2-B9D7-AD4A-AE23-B25F14229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951" y="2708275"/>
                        <a:ext cx="3276600" cy="30416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7" name="Text Box 7">
            <a:extLst>
              <a:ext uri="{FF2B5EF4-FFF2-40B4-BE49-F238E27FC236}">
                <a16:creationId xmlns="" xmlns:a16="http://schemas.microsoft.com/office/drawing/2014/main" id="{76E2B15B-3D28-BE41-B80E-773296BC8400}"/>
              </a:ext>
            </a:extLst>
          </p:cNvPr>
          <p:cNvSpPr txBox="1">
            <a:spLocks noChangeArrowheads="1"/>
          </p:cNvSpPr>
          <p:nvPr/>
        </p:nvSpPr>
        <p:spPr bwMode="auto">
          <a:xfrm>
            <a:off x="1800225" y="1066800"/>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pPr>
            <a:r>
              <a:rPr lang="en-US" altLang="en-US" sz="1600" b="1">
                <a:latin typeface="Arial" panose="020B0604020202020204" pitchFamily="34" charset="0"/>
              </a:rPr>
              <a:t>All reactions are accompanied by changes in enthalpy.</a:t>
            </a:r>
          </a:p>
          <a:p>
            <a:pPr algn="l">
              <a:lnSpc>
                <a:spcPct val="80000"/>
              </a:lnSpc>
            </a:pPr>
            <a:endParaRPr lang="en-US" altLang="en-US" sz="1600" b="1">
              <a:latin typeface="Arial" panose="020B0604020202020204" pitchFamily="34" charset="0"/>
            </a:endParaRPr>
          </a:p>
          <a:p>
            <a:pPr algn="l">
              <a:lnSpc>
                <a:spcPct val="80000"/>
              </a:lnSpc>
            </a:pPr>
            <a:r>
              <a:rPr lang="en-US" altLang="en-US" sz="1600" b="1">
                <a:latin typeface="Arial" panose="020B0604020202020204" pitchFamily="34" charset="0"/>
              </a:rPr>
              <a:t>The enthalpy rises as the reaction starts because energy is being put in to break bonds.</a:t>
            </a:r>
          </a:p>
          <a:p>
            <a:pPr algn="l">
              <a:lnSpc>
                <a:spcPct val="80000"/>
              </a:lnSpc>
            </a:pPr>
            <a:endParaRPr lang="en-US" altLang="en-US" sz="1600" b="1">
              <a:latin typeface="Arial" panose="020B0604020202020204" pitchFamily="34" charset="0"/>
            </a:endParaRPr>
          </a:p>
          <a:p>
            <a:pPr algn="l">
              <a:lnSpc>
                <a:spcPct val="80000"/>
              </a:lnSpc>
            </a:pPr>
            <a:r>
              <a:rPr lang="en-US" altLang="en-US" sz="1600" b="1">
                <a:latin typeface="Arial" panose="020B0604020202020204" pitchFamily="34" charset="0"/>
              </a:rPr>
              <a:t>It reaches a maximum then starts to fall as bonds are formed and energy is released.</a:t>
            </a:r>
            <a:endParaRPr lang="en-US" altLang="en-US" sz="1600" b="1">
              <a:solidFill>
                <a:schemeClr val="bg1"/>
              </a:solidFill>
              <a:latin typeface="Tahoma" panose="020B0604030504040204" pitchFamily="34" charset="0"/>
            </a:endParaRPr>
          </a:p>
        </p:txBody>
      </p:sp>
      <p:sp>
        <p:nvSpPr>
          <p:cNvPr id="35857" name="Text Box 17">
            <a:extLst>
              <a:ext uri="{FF2B5EF4-FFF2-40B4-BE49-F238E27FC236}">
                <a16:creationId xmlns="" xmlns:a16="http://schemas.microsoft.com/office/drawing/2014/main" id="{BE6E0C53-28CE-5340-A625-41DC49F208A8}"/>
              </a:ext>
            </a:extLst>
          </p:cNvPr>
          <p:cNvSpPr txBox="1">
            <a:spLocks noChangeArrowheads="1"/>
          </p:cNvSpPr>
          <p:nvPr/>
        </p:nvSpPr>
        <p:spPr bwMode="auto">
          <a:xfrm>
            <a:off x="6686551" y="5800728"/>
            <a:ext cx="3276600"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66"/>
                </a:solidFill>
                <a:latin typeface="Arial" panose="020B0604020202020204" pitchFamily="34" charset="0"/>
              </a:rPr>
              <a:t>ENTHALPY CHANGE DURING</a:t>
            </a:r>
          </a:p>
          <a:p>
            <a:pPr>
              <a:lnSpc>
                <a:spcPct val="40000"/>
              </a:lnSpc>
              <a:spcBef>
                <a:spcPct val="50000"/>
              </a:spcBef>
            </a:pPr>
            <a:r>
              <a:rPr lang="en-US" altLang="en-US" sz="1600" b="1">
                <a:solidFill>
                  <a:srgbClr val="000066"/>
                </a:solidFill>
                <a:latin typeface="Arial" panose="020B0604020202020204" pitchFamily="34" charset="0"/>
              </a:rPr>
              <a:t>AN EXOTHERMIC REACTION</a:t>
            </a:r>
            <a:endParaRPr lang="en-US" altLang="en-US" sz="1200" b="1">
              <a:solidFill>
                <a:srgbClr val="000066"/>
              </a:solidFill>
              <a:effectLst>
                <a:outerShdw blurRad="38100" dist="38100" dir="2700000" algn="tl">
                  <a:srgbClr val="000000"/>
                </a:outerShdw>
              </a:effectLst>
              <a:latin typeface="Arial" panose="020B0604020202020204" pitchFamily="34" charset="0"/>
            </a:endParaRPr>
          </a:p>
        </p:txBody>
      </p:sp>
      <p:sp>
        <p:nvSpPr>
          <p:cNvPr id="35864" name="Rectangle 24">
            <a:extLst>
              <a:ext uri="{FF2B5EF4-FFF2-40B4-BE49-F238E27FC236}">
                <a16:creationId xmlns="" xmlns:a16="http://schemas.microsoft.com/office/drawing/2014/main" id="{2E976F4A-E268-A74F-8231-6FE3A3E1E944}"/>
              </a:ext>
            </a:extLst>
          </p:cNvPr>
          <p:cNvSpPr>
            <a:spLocks noChangeArrowheads="1"/>
          </p:cNvSpPr>
          <p:nvPr/>
        </p:nvSpPr>
        <p:spPr bwMode="auto">
          <a:xfrm>
            <a:off x="1803401" y="2379664"/>
            <a:ext cx="4254500" cy="376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a:latin typeface="Arial" panose="020B0604020202020204" pitchFamily="34" charset="0"/>
              </a:rPr>
              <a:t>If the…</a:t>
            </a:r>
          </a:p>
          <a:p>
            <a:pPr algn="l"/>
            <a:endParaRPr lang="en-US" altLang="en-US" sz="1600" b="1">
              <a:solidFill>
                <a:srgbClr val="000066"/>
              </a:solidFill>
              <a:latin typeface="Arial" panose="020B0604020202020204" pitchFamily="34" charset="0"/>
            </a:endParaRPr>
          </a:p>
          <a:p>
            <a:pPr algn="l"/>
            <a:r>
              <a:rPr lang="en-US" altLang="en-US" sz="1600" b="1">
                <a:solidFill>
                  <a:schemeClr val="folHlink"/>
                </a:solidFill>
                <a:latin typeface="Arial" panose="020B0604020202020204" pitchFamily="34" charset="0"/>
              </a:rPr>
              <a:t>FINAL ENTHALPY &lt; INITIAL ENTHALPY</a:t>
            </a:r>
          </a:p>
          <a:p>
            <a:pPr algn="l"/>
            <a:endParaRPr lang="en-US" altLang="en-US" sz="1600">
              <a:solidFill>
                <a:schemeClr val="folHlink"/>
              </a:solidFill>
              <a:latin typeface="Arial" panose="020B0604020202020204" pitchFamily="34" charset="0"/>
            </a:endParaRPr>
          </a:p>
          <a:p>
            <a:pPr algn="l"/>
            <a:r>
              <a:rPr lang="en-US" altLang="en-US" sz="1600">
                <a:solidFill>
                  <a:schemeClr val="folHlink"/>
                </a:solidFill>
                <a:latin typeface="Arial" panose="020B0604020202020204" pitchFamily="34" charset="0"/>
              </a:rPr>
              <a:t>it is an	</a:t>
            </a:r>
            <a:r>
              <a:rPr lang="en-US" altLang="en-US" sz="1600" b="1">
                <a:solidFill>
                  <a:schemeClr val="folHlink"/>
                </a:solidFill>
                <a:latin typeface="Arial" panose="020B0604020202020204" pitchFamily="34" charset="0"/>
              </a:rPr>
              <a:t>EXOTHERMIC REACTION</a:t>
            </a:r>
          </a:p>
          <a:p>
            <a:pPr algn="l"/>
            <a:endParaRPr lang="en-US" altLang="en-US" sz="1600">
              <a:solidFill>
                <a:schemeClr val="folHlink"/>
              </a:solidFill>
              <a:latin typeface="Arial" panose="020B0604020202020204" pitchFamily="34" charset="0"/>
            </a:endParaRPr>
          </a:p>
          <a:p>
            <a:pPr algn="l"/>
            <a:r>
              <a:rPr lang="en-US" altLang="en-US" sz="1600">
                <a:solidFill>
                  <a:schemeClr val="folHlink"/>
                </a:solidFill>
                <a:latin typeface="Arial" panose="020B0604020202020204" pitchFamily="34" charset="0"/>
              </a:rPr>
              <a:t>and 	</a:t>
            </a:r>
            <a:r>
              <a:rPr lang="en-US" altLang="en-US" sz="1600" b="1">
                <a:solidFill>
                  <a:schemeClr val="folHlink"/>
                </a:solidFill>
                <a:latin typeface="Arial" panose="020B0604020202020204" pitchFamily="34" charset="0"/>
              </a:rPr>
              <a:t>ENERGY IS GIVEN OUT</a:t>
            </a:r>
            <a:endParaRPr lang="en-US" altLang="en-US" sz="1600" b="1">
              <a:solidFill>
                <a:srgbClr val="000066"/>
              </a:solidFill>
              <a:latin typeface="Arial" panose="020B0604020202020204" pitchFamily="34" charset="0"/>
            </a:endParaRPr>
          </a:p>
          <a:p>
            <a:pPr algn="l"/>
            <a:endParaRPr lang="en-US" altLang="en-US" sz="1600">
              <a:solidFill>
                <a:srgbClr val="000066"/>
              </a:solidFill>
              <a:latin typeface="Arial" panose="020B0604020202020204" pitchFamily="34" charset="0"/>
            </a:endParaRPr>
          </a:p>
          <a:p>
            <a:pPr algn="l"/>
            <a:endParaRPr lang="en-US" altLang="en-US" sz="1600">
              <a:solidFill>
                <a:srgbClr val="000066"/>
              </a:solidFill>
              <a:latin typeface="Arial" panose="020B0604020202020204" pitchFamily="34" charset="0"/>
            </a:endParaRPr>
          </a:p>
          <a:p>
            <a:pPr algn="l"/>
            <a:r>
              <a:rPr lang="en-US" altLang="en-US" sz="1600" b="1">
                <a:solidFill>
                  <a:srgbClr val="CC0000"/>
                </a:solidFill>
                <a:latin typeface="Arial" panose="020B0604020202020204" pitchFamily="34" charset="0"/>
              </a:rPr>
              <a:t>FINAL ENTHALPY &gt; INITIAL ENTHALPY</a:t>
            </a:r>
          </a:p>
          <a:p>
            <a:pPr algn="l"/>
            <a:endParaRPr lang="en-US" altLang="en-US" sz="1600">
              <a:solidFill>
                <a:srgbClr val="000066"/>
              </a:solidFill>
              <a:latin typeface="Arial" panose="020B0604020202020204" pitchFamily="34" charset="0"/>
            </a:endParaRPr>
          </a:p>
          <a:p>
            <a:pPr algn="l"/>
            <a:r>
              <a:rPr lang="en-US" altLang="en-US" sz="1600">
                <a:latin typeface="Arial" panose="020B0604020202020204" pitchFamily="34" charset="0"/>
              </a:rPr>
              <a:t>it is an</a:t>
            </a:r>
            <a:r>
              <a:rPr lang="en-US" altLang="en-US" sz="1600">
                <a:solidFill>
                  <a:srgbClr val="000066"/>
                </a:solidFill>
                <a:latin typeface="Arial" panose="020B0604020202020204" pitchFamily="34" charset="0"/>
              </a:rPr>
              <a:t>	</a:t>
            </a:r>
            <a:r>
              <a:rPr lang="en-US" altLang="en-US" sz="1600" b="1">
                <a:solidFill>
                  <a:srgbClr val="000066"/>
                </a:solidFill>
                <a:latin typeface="Arial" panose="020B0604020202020204" pitchFamily="34" charset="0"/>
              </a:rPr>
              <a:t>ENDOTHERMIC REACTION</a:t>
            </a:r>
          </a:p>
          <a:p>
            <a:pPr algn="l"/>
            <a:endParaRPr lang="en-US" altLang="en-US" sz="1600">
              <a:solidFill>
                <a:srgbClr val="000066"/>
              </a:solidFill>
              <a:latin typeface="Arial" panose="020B0604020202020204" pitchFamily="34" charset="0"/>
            </a:endParaRPr>
          </a:p>
          <a:p>
            <a:pPr algn="l"/>
            <a:r>
              <a:rPr lang="en-US" altLang="en-US" sz="1600">
                <a:latin typeface="Arial" panose="020B0604020202020204" pitchFamily="34" charset="0"/>
              </a:rPr>
              <a:t>and</a:t>
            </a:r>
            <a:r>
              <a:rPr lang="en-US" altLang="en-US" sz="1600">
                <a:solidFill>
                  <a:srgbClr val="000066"/>
                </a:solidFill>
                <a:latin typeface="Arial" panose="020B0604020202020204" pitchFamily="34" charset="0"/>
              </a:rPr>
              <a:t>	</a:t>
            </a:r>
            <a:r>
              <a:rPr lang="en-US" altLang="en-US" sz="1600" b="1">
                <a:solidFill>
                  <a:srgbClr val="000066"/>
                </a:solidFill>
                <a:latin typeface="Arial" panose="020B0604020202020204" pitchFamily="34" charset="0"/>
              </a:rPr>
              <a:t>ENERGY IS TAKEN IN</a:t>
            </a:r>
            <a:endParaRPr lang="en-US" altLang="en-US" sz="1600">
              <a:solidFill>
                <a:srgbClr val="000066"/>
              </a:solidFill>
              <a:latin typeface="Arial" panose="020B0604020202020204" pitchFamily="34" charset="0"/>
            </a:endParaRPr>
          </a:p>
          <a:p>
            <a:pPr algn="l">
              <a:lnSpc>
                <a:spcPct val="40000"/>
              </a:lnSpc>
              <a:spcBef>
                <a:spcPct val="50000"/>
              </a:spcBef>
            </a:pPr>
            <a:endParaRPr lang="en-US" altLang="en-US" sz="1600">
              <a:solidFill>
                <a:srgbClr val="000066"/>
              </a:solidFill>
              <a:latin typeface="Tahoma" panose="020B0604030504040204" pitchFamily="34" charset="0"/>
            </a:endParaRPr>
          </a:p>
        </p:txBody>
      </p:sp>
      <p:sp>
        <p:nvSpPr>
          <p:cNvPr id="35865" name="Line 25">
            <a:extLst>
              <a:ext uri="{FF2B5EF4-FFF2-40B4-BE49-F238E27FC236}">
                <a16:creationId xmlns="" xmlns:a16="http://schemas.microsoft.com/office/drawing/2014/main" id="{5F69E71E-6D95-4840-965F-8F21AED566B6}"/>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5866" name="AutoShape 26">
            <a:hlinkClick r:id="" action="ppaction://hlinkshowjump?jump=nextslide" highlightClick="1"/>
            <a:extLst>
              <a:ext uri="{FF2B5EF4-FFF2-40B4-BE49-F238E27FC236}">
                <a16:creationId xmlns="" xmlns:a16="http://schemas.microsoft.com/office/drawing/2014/main" id="{9E02595E-EE0D-984C-9FB2-247C52B01B39}"/>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5867" name="Line 27">
            <a:extLst>
              <a:ext uri="{FF2B5EF4-FFF2-40B4-BE49-F238E27FC236}">
                <a16:creationId xmlns="" xmlns:a16="http://schemas.microsoft.com/office/drawing/2014/main" id="{3A2C5125-59B8-384C-81A8-AC512DDF5716}"/>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5868" name="AutoShape 28">
            <a:hlinkClick r:id="" action="ppaction://hlinkshowjump?jump=previousslide" highlightClick="1"/>
            <a:extLst>
              <a:ext uri="{FF2B5EF4-FFF2-40B4-BE49-F238E27FC236}">
                <a16:creationId xmlns="" xmlns:a16="http://schemas.microsoft.com/office/drawing/2014/main" id="{201302A7-7181-8240-9EED-01FEFA5BA96E}"/>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2248582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 xmlns:a16="http://schemas.microsoft.com/office/drawing/2014/main" id="{14EF7517-A5A5-264F-8D32-876B47370D46}"/>
              </a:ext>
            </a:extLst>
          </p:cNvPr>
          <p:cNvSpPr txBox="1">
            <a:spLocks noChangeArrowheads="1"/>
          </p:cNvSpPr>
          <p:nvPr/>
        </p:nvSpPr>
        <p:spPr bwMode="auto">
          <a:xfrm>
            <a:off x="3048000" y="3048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66"/>
                </a:solidFill>
                <a:effectLst>
                  <a:outerShdw blurRad="38100" dist="38100" dir="2700000" algn="tl">
                    <a:srgbClr val="000000"/>
                  </a:outerShdw>
                </a:effectLst>
                <a:latin typeface="Arial" panose="020B0604020202020204" pitchFamily="34" charset="0"/>
              </a:rPr>
              <a:t>CATALYSTS - background</a:t>
            </a:r>
          </a:p>
        </p:txBody>
      </p:sp>
      <p:graphicFrame>
        <p:nvGraphicFramePr>
          <p:cNvPr id="55299" name="Object 3">
            <a:extLst>
              <a:ext uri="{FF2B5EF4-FFF2-40B4-BE49-F238E27FC236}">
                <a16:creationId xmlns="" xmlns:a16="http://schemas.microsoft.com/office/drawing/2014/main" id="{66DBE2EA-1418-E347-B226-3AE357EA53C2}"/>
              </a:ext>
            </a:extLst>
          </p:cNvPr>
          <p:cNvGraphicFramePr>
            <a:graphicFrameLocks noChangeAspect="1"/>
          </p:cNvGraphicFramePr>
          <p:nvPr/>
        </p:nvGraphicFramePr>
        <p:xfrm>
          <a:off x="2590800" y="3454403"/>
          <a:ext cx="2895600" cy="2689225"/>
        </p:xfrm>
        <a:graphic>
          <a:graphicData uri="http://schemas.openxmlformats.org/presentationml/2006/ole">
            <mc:AlternateContent xmlns:mc="http://schemas.openxmlformats.org/markup-compatibility/2006">
              <mc:Choice xmlns:v="urn:schemas-microsoft-com:vml" Requires="v">
                <p:oleObj spid="_x0000_s8245" name="Document" r:id="rId3" imgW="4267200" imgH="3962400" progId="XaraX.Document">
                  <p:embed/>
                </p:oleObj>
              </mc:Choice>
              <mc:Fallback>
                <p:oleObj name="Document" r:id="rId3" imgW="4267200" imgH="3962400" progId="XaraX.Document">
                  <p:embed/>
                  <p:pic>
                    <p:nvPicPr>
                      <p:cNvPr id="55299" name="Object 3">
                        <a:extLst>
                          <a:ext uri="{FF2B5EF4-FFF2-40B4-BE49-F238E27FC236}">
                            <a16:creationId xmlns="" xmlns:a16="http://schemas.microsoft.com/office/drawing/2014/main" id="{66DBE2EA-1418-E347-B226-3AE357EA5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54403"/>
                        <a:ext cx="2895600" cy="26892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0" name="Text Box 4">
            <a:extLst>
              <a:ext uri="{FF2B5EF4-FFF2-40B4-BE49-F238E27FC236}">
                <a16:creationId xmlns="" xmlns:a16="http://schemas.microsoft.com/office/drawing/2014/main" id="{D594E17B-9EA0-224E-ADF2-DE94116E64BF}"/>
              </a:ext>
            </a:extLst>
          </p:cNvPr>
          <p:cNvSpPr txBox="1">
            <a:spLocks noChangeArrowheads="1"/>
          </p:cNvSpPr>
          <p:nvPr/>
        </p:nvSpPr>
        <p:spPr bwMode="auto">
          <a:xfrm>
            <a:off x="1825625" y="958852"/>
            <a:ext cx="8559800" cy="214212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a:solidFill>
                  <a:srgbClr val="CC0000"/>
                </a:solidFill>
                <a:latin typeface="Arial" panose="020B0604020202020204" pitchFamily="34" charset="0"/>
              </a:rPr>
              <a:t>ACTIVATION ENERGY - E</a:t>
            </a:r>
            <a:r>
              <a:rPr lang="en-US" altLang="en-US" b="1" baseline="-25000">
                <a:solidFill>
                  <a:srgbClr val="CC0000"/>
                </a:solidFill>
                <a:latin typeface="Arial" panose="020B0604020202020204" pitchFamily="34" charset="0"/>
              </a:rPr>
              <a:t>a</a:t>
            </a:r>
            <a:r>
              <a:rPr lang="en-US" altLang="en-US" b="1">
                <a:solidFill>
                  <a:schemeClr val="bg1"/>
                </a:solidFill>
                <a:latin typeface="Arial" panose="020B0604020202020204" pitchFamily="34" charset="0"/>
              </a:rPr>
              <a:t> </a:t>
            </a:r>
          </a:p>
          <a:p>
            <a:pPr algn="l">
              <a:lnSpc>
                <a:spcPct val="130000"/>
              </a:lnSpc>
              <a:spcBef>
                <a:spcPct val="50000"/>
              </a:spcBef>
              <a:buFontTx/>
              <a:buChar char="•"/>
            </a:pPr>
            <a:r>
              <a:rPr lang="en-US" altLang="en-US" sz="1600" b="1">
                <a:latin typeface="Arial" panose="020B0604020202020204" pitchFamily="34" charset="0"/>
              </a:rPr>
              <a:t>   Reactants will only be able to proceed to products if they have enough energy</a:t>
            </a:r>
          </a:p>
          <a:p>
            <a:pPr algn="l">
              <a:lnSpc>
                <a:spcPct val="130000"/>
              </a:lnSpc>
              <a:spcBef>
                <a:spcPct val="50000"/>
              </a:spcBef>
              <a:buFontTx/>
              <a:buChar char="•"/>
            </a:pPr>
            <a:r>
              <a:rPr lang="en-US" altLang="en-US" sz="1600" b="1">
                <a:latin typeface="Arial" panose="020B0604020202020204" pitchFamily="34" charset="0"/>
              </a:rPr>
              <a:t>   The energy is required to overcome an energy barrier</a:t>
            </a:r>
          </a:p>
          <a:p>
            <a:pPr algn="l">
              <a:lnSpc>
                <a:spcPct val="130000"/>
              </a:lnSpc>
              <a:spcBef>
                <a:spcPct val="50000"/>
              </a:spcBef>
              <a:buFontTx/>
              <a:buChar char="•"/>
            </a:pPr>
            <a:r>
              <a:rPr lang="en-US" altLang="en-US" sz="1600" b="1">
                <a:latin typeface="Arial" panose="020B0604020202020204" pitchFamily="34" charset="0"/>
              </a:rPr>
              <a:t>   Only those reactants with enough energy will get over</a:t>
            </a:r>
          </a:p>
          <a:p>
            <a:pPr algn="l">
              <a:lnSpc>
                <a:spcPct val="130000"/>
              </a:lnSpc>
              <a:spcBef>
                <a:spcPct val="50000"/>
              </a:spcBef>
              <a:buFontTx/>
              <a:buChar char="•"/>
            </a:pPr>
            <a:r>
              <a:rPr lang="en-US" altLang="en-US" sz="1600" b="1">
                <a:latin typeface="Arial" panose="020B0604020202020204" pitchFamily="34" charset="0"/>
              </a:rPr>
              <a:t>   The minimum energy required is known as the</a:t>
            </a:r>
            <a:r>
              <a:rPr lang="en-US" altLang="en-US" sz="1600" b="1">
                <a:solidFill>
                  <a:schemeClr val="bg1"/>
                </a:solidFill>
                <a:latin typeface="Arial" panose="020B0604020202020204" pitchFamily="34" charset="0"/>
              </a:rPr>
              <a:t> </a:t>
            </a:r>
            <a:r>
              <a:rPr lang="en-US" altLang="en-US" sz="1600" b="1">
                <a:solidFill>
                  <a:srgbClr val="CC0000"/>
                </a:solidFill>
                <a:latin typeface="Arial" panose="020B0604020202020204" pitchFamily="34" charset="0"/>
              </a:rPr>
              <a:t>ACTIVATION ENERGY</a:t>
            </a:r>
            <a:endParaRPr lang="en-US" altLang="en-US" sz="1300">
              <a:solidFill>
                <a:srgbClr val="FFCC66"/>
              </a:solidFill>
              <a:latin typeface="Arial" panose="020B0604020202020204" pitchFamily="34" charset="0"/>
            </a:endParaRPr>
          </a:p>
        </p:txBody>
      </p:sp>
      <p:sp>
        <p:nvSpPr>
          <p:cNvPr id="55302" name="Text Box 6">
            <a:extLst>
              <a:ext uri="{FF2B5EF4-FFF2-40B4-BE49-F238E27FC236}">
                <a16:creationId xmlns="" xmlns:a16="http://schemas.microsoft.com/office/drawing/2014/main" id="{BFE885C6-4275-EB4F-AB4D-507AA88CB9AD}"/>
              </a:ext>
            </a:extLst>
          </p:cNvPr>
          <p:cNvSpPr txBox="1">
            <a:spLocks noChangeArrowheads="1"/>
          </p:cNvSpPr>
          <p:nvPr/>
        </p:nvSpPr>
        <p:spPr bwMode="auto">
          <a:xfrm>
            <a:off x="6172200" y="3454403"/>
            <a:ext cx="3276600"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66"/>
                </a:solidFill>
                <a:latin typeface="Arial" panose="020B0604020202020204" pitchFamily="34" charset="0"/>
              </a:rPr>
              <a:t>ACTIVATION ENERGY E</a:t>
            </a:r>
            <a:r>
              <a:rPr lang="en-US" altLang="en-US" sz="1600" b="1" baseline="-25000">
                <a:solidFill>
                  <a:srgbClr val="000066"/>
                </a:solidFill>
                <a:latin typeface="Arial" panose="020B0604020202020204" pitchFamily="34" charset="0"/>
              </a:rPr>
              <a:t>a</a:t>
            </a:r>
            <a:r>
              <a:rPr lang="en-US" altLang="en-US" sz="1600" b="1">
                <a:solidFill>
                  <a:srgbClr val="000066"/>
                </a:solidFill>
                <a:latin typeface="Arial" panose="020B0604020202020204" pitchFamily="34" charset="0"/>
              </a:rPr>
              <a:t> FOR</a:t>
            </a:r>
          </a:p>
          <a:p>
            <a:pPr>
              <a:lnSpc>
                <a:spcPct val="40000"/>
              </a:lnSpc>
              <a:spcBef>
                <a:spcPct val="50000"/>
              </a:spcBef>
            </a:pPr>
            <a:r>
              <a:rPr lang="en-US" altLang="en-US" sz="1600" b="1">
                <a:solidFill>
                  <a:srgbClr val="000066"/>
                </a:solidFill>
                <a:latin typeface="Arial" panose="020B0604020202020204" pitchFamily="34" charset="0"/>
              </a:rPr>
              <a:t>AN EXOTHERMIC REACTION</a:t>
            </a:r>
          </a:p>
        </p:txBody>
      </p:sp>
      <p:sp>
        <p:nvSpPr>
          <p:cNvPr id="55306" name="Line 10">
            <a:extLst>
              <a:ext uri="{FF2B5EF4-FFF2-40B4-BE49-F238E27FC236}">
                <a16:creationId xmlns="" xmlns:a16="http://schemas.microsoft.com/office/drawing/2014/main" id="{D7B02C31-1B90-1044-A280-3A447E0A0DC0}"/>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5307" name="AutoShape 11">
            <a:hlinkClick r:id="" action="ppaction://hlinkshowjump?jump=nextslide" highlightClick="1"/>
            <a:extLst>
              <a:ext uri="{FF2B5EF4-FFF2-40B4-BE49-F238E27FC236}">
                <a16:creationId xmlns="" xmlns:a16="http://schemas.microsoft.com/office/drawing/2014/main" id="{A7C4D2C4-DC94-DF4D-80AC-4BF7D48A32E1}"/>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5308" name="Line 12">
            <a:extLst>
              <a:ext uri="{FF2B5EF4-FFF2-40B4-BE49-F238E27FC236}">
                <a16:creationId xmlns="" xmlns:a16="http://schemas.microsoft.com/office/drawing/2014/main" id="{A842AD3E-03CA-6141-9085-A12090119AF8}"/>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5309" name="AutoShape 13">
            <a:hlinkClick r:id="" action="ppaction://hlinkshowjump?jump=previousslide" highlightClick="1"/>
            <a:extLst>
              <a:ext uri="{FF2B5EF4-FFF2-40B4-BE49-F238E27FC236}">
                <a16:creationId xmlns="" xmlns:a16="http://schemas.microsoft.com/office/drawing/2014/main" id="{9808D8C2-72E4-784C-AAE3-A8F6489E53CC}"/>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5318" name="Line 22">
            <a:extLst>
              <a:ext uri="{FF2B5EF4-FFF2-40B4-BE49-F238E27FC236}">
                <a16:creationId xmlns="" xmlns:a16="http://schemas.microsoft.com/office/drawing/2014/main" id="{34DCC68D-7824-E34A-9651-5B50CC6CCE86}"/>
              </a:ext>
            </a:extLst>
          </p:cNvPr>
          <p:cNvSpPr>
            <a:spLocks noChangeShapeType="1"/>
          </p:cNvSpPr>
          <p:nvPr/>
        </p:nvSpPr>
        <p:spPr bwMode="auto">
          <a:xfrm flipV="1">
            <a:off x="3797300" y="3771900"/>
            <a:ext cx="0" cy="1066800"/>
          </a:xfrm>
          <a:prstGeom prst="line">
            <a:avLst/>
          </a:prstGeom>
          <a:noFill/>
          <a:ln w="381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346634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 xmlns:a16="http://schemas.microsoft.com/office/drawing/2014/main" id="{2C1DC9EF-FC90-6E42-AAEC-A66EA85FE9CC}"/>
              </a:ext>
            </a:extLst>
          </p:cNvPr>
          <p:cNvSpPr txBox="1">
            <a:spLocks noChangeArrowheads="1"/>
          </p:cNvSpPr>
          <p:nvPr/>
        </p:nvSpPr>
        <p:spPr bwMode="auto">
          <a:xfrm>
            <a:off x="3048000" y="3048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66"/>
                </a:solidFill>
                <a:effectLst>
                  <a:outerShdw blurRad="38100" dist="38100" dir="2700000" algn="tl">
                    <a:srgbClr val="000000"/>
                  </a:outerShdw>
                </a:effectLst>
                <a:latin typeface="Arial" panose="020B0604020202020204" pitchFamily="34" charset="0"/>
              </a:rPr>
              <a:t>CATALYSTS - background</a:t>
            </a:r>
          </a:p>
        </p:txBody>
      </p:sp>
      <p:sp>
        <p:nvSpPr>
          <p:cNvPr id="37892" name="Text Box 4">
            <a:extLst>
              <a:ext uri="{FF2B5EF4-FFF2-40B4-BE49-F238E27FC236}">
                <a16:creationId xmlns="" xmlns:a16="http://schemas.microsoft.com/office/drawing/2014/main" id="{3295C3B1-E857-B441-96AC-3D12B79A8936}"/>
              </a:ext>
            </a:extLst>
          </p:cNvPr>
          <p:cNvSpPr txBox="1">
            <a:spLocks noChangeArrowheads="1"/>
          </p:cNvSpPr>
          <p:nvPr/>
        </p:nvSpPr>
        <p:spPr bwMode="auto">
          <a:xfrm>
            <a:off x="2565400" y="1117600"/>
            <a:ext cx="7239000"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effectLst>
                  <a:outerShdw blurRad="38100" dist="38100" dir="2700000" algn="tl">
                    <a:srgbClr val="000000"/>
                  </a:outerShdw>
                </a:effectLst>
                <a:latin typeface="Arial" panose="020B0604020202020204" pitchFamily="34" charset="0"/>
              </a:rPr>
              <a:t>COLLISION THEORY</a:t>
            </a:r>
            <a:endParaRPr lang="en-US" altLang="en-US" b="1">
              <a:solidFill>
                <a:srgbClr val="CC0000"/>
              </a:solidFill>
              <a:effectLst>
                <a:outerShdw blurRad="38100" dist="38100" dir="2700000" algn="tl">
                  <a:srgbClr val="000000"/>
                </a:outerShdw>
              </a:effectLst>
              <a:latin typeface="Tahoma" panose="020B0604030504040204" pitchFamily="34" charset="0"/>
            </a:endParaRPr>
          </a:p>
          <a:p>
            <a:pPr>
              <a:lnSpc>
                <a:spcPct val="70000"/>
              </a:lnSpc>
              <a:spcBef>
                <a:spcPct val="50000"/>
              </a:spcBef>
            </a:pPr>
            <a:endParaRPr lang="en-US" altLang="en-US" sz="1600">
              <a:solidFill>
                <a:srgbClr val="FFCC66"/>
              </a:solidFill>
              <a:effectLst>
                <a:outerShdw blurRad="38100" dist="38100" dir="2700000" algn="tl">
                  <a:srgbClr val="000000"/>
                </a:outerShdw>
              </a:effectLst>
              <a:latin typeface="Tahoma" panose="020B0604030504040204" pitchFamily="34" charset="0"/>
            </a:endParaRPr>
          </a:p>
          <a:p>
            <a:pPr algn="l">
              <a:spcBef>
                <a:spcPct val="50000"/>
              </a:spcBef>
            </a:pPr>
            <a:r>
              <a:rPr lang="en-US" altLang="en-US" sz="1600" b="1">
                <a:latin typeface="Arial" panose="020B0604020202020204" pitchFamily="34" charset="0"/>
              </a:rPr>
              <a:t>According to COLLISON THEORY a reaction will only take place if…</a:t>
            </a:r>
          </a:p>
          <a:p>
            <a:pPr algn="l">
              <a:lnSpc>
                <a:spcPct val="40000"/>
              </a:lnSpc>
              <a:spcBef>
                <a:spcPct val="50000"/>
              </a:spcBef>
            </a:pPr>
            <a:endParaRPr lang="en-US" altLang="en-US" sz="1600" b="1">
              <a:solidFill>
                <a:schemeClr val="bg1"/>
              </a:solidFill>
              <a:latin typeface="Arial" panose="020B0604020202020204" pitchFamily="34" charset="0"/>
            </a:endParaRPr>
          </a:p>
          <a:p>
            <a:pPr algn="l">
              <a:spcBef>
                <a:spcPct val="50000"/>
              </a:spcBef>
              <a:buFontTx/>
              <a:buChar char="•"/>
            </a:pPr>
            <a:r>
              <a:rPr lang="en-US" altLang="en-US" sz="1600" b="1">
                <a:solidFill>
                  <a:srgbClr val="003300"/>
                </a:solidFill>
                <a:latin typeface="Arial" panose="020B0604020202020204" pitchFamily="34" charset="0"/>
              </a:rPr>
              <a:t>  PARTICLES COLLIDE</a:t>
            </a:r>
          </a:p>
          <a:p>
            <a:pPr algn="l">
              <a:spcBef>
                <a:spcPct val="50000"/>
              </a:spcBef>
              <a:buFontTx/>
              <a:buChar char="•"/>
            </a:pPr>
            <a:r>
              <a:rPr lang="en-US" altLang="en-US" sz="1600" b="1">
                <a:solidFill>
                  <a:srgbClr val="CC0000"/>
                </a:solidFill>
                <a:latin typeface="Arial" panose="020B0604020202020204" pitchFamily="34" charset="0"/>
              </a:rPr>
              <a:t>  PARTICLES HAVE AT LEAST A MINIMUM AMOUNT OF ENERGY</a:t>
            </a:r>
          </a:p>
          <a:p>
            <a:pPr algn="l">
              <a:spcBef>
                <a:spcPct val="50000"/>
              </a:spcBef>
              <a:buFontTx/>
              <a:buChar char="•"/>
            </a:pPr>
            <a:r>
              <a:rPr lang="en-US" altLang="en-US" sz="1600" b="1">
                <a:solidFill>
                  <a:schemeClr val="accent2"/>
                </a:solidFill>
                <a:latin typeface="Arial" panose="020B0604020202020204" pitchFamily="34" charset="0"/>
              </a:rPr>
              <a:t>  PARTICLES ARE LINED UP CORRECTLY</a:t>
            </a:r>
          </a:p>
          <a:p>
            <a:pPr algn="l">
              <a:spcBef>
                <a:spcPct val="50000"/>
              </a:spcBef>
              <a:buFontTx/>
              <a:buChar char="•"/>
            </a:pPr>
            <a:endParaRPr lang="en-US" altLang="en-US" sz="1600" b="1">
              <a:solidFill>
                <a:schemeClr val="bg1"/>
              </a:solidFill>
              <a:latin typeface="Arial" panose="020B0604020202020204" pitchFamily="34" charset="0"/>
            </a:endParaRPr>
          </a:p>
          <a:p>
            <a:pPr algn="l">
              <a:lnSpc>
                <a:spcPct val="150000"/>
              </a:lnSpc>
              <a:spcBef>
                <a:spcPct val="50000"/>
              </a:spcBef>
            </a:pPr>
            <a:r>
              <a:rPr lang="en-US" altLang="en-US" sz="1600" b="1">
                <a:latin typeface="Arial" panose="020B0604020202020204" pitchFamily="34" charset="0"/>
              </a:rPr>
              <a:t>To increase the chances of a successful reaction you need to...</a:t>
            </a:r>
          </a:p>
          <a:p>
            <a:pPr algn="l">
              <a:lnSpc>
                <a:spcPct val="40000"/>
              </a:lnSpc>
              <a:spcBef>
                <a:spcPct val="50000"/>
              </a:spcBef>
            </a:pPr>
            <a:endParaRPr lang="en-US" altLang="en-US" sz="1600" b="1">
              <a:solidFill>
                <a:schemeClr val="bg1"/>
              </a:solidFill>
              <a:latin typeface="Arial" panose="020B0604020202020204" pitchFamily="34" charset="0"/>
            </a:endParaRPr>
          </a:p>
          <a:p>
            <a:pPr algn="l">
              <a:spcBef>
                <a:spcPct val="50000"/>
              </a:spcBef>
              <a:buFontTx/>
              <a:buChar char="•"/>
            </a:pPr>
            <a:r>
              <a:rPr lang="en-US" altLang="en-US" sz="1600" b="1">
                <a:solidFill>
                  <a:srgbClr val="003300"/>
                </a:solidFill>
                <a:latin typeface="Arial" panose="020B0604020202020204" pitchFamily="34" charset="0"/>
              </a:rPr>
              <a:t>  HAVE MORE FREQUENT COLLISONS</a:t>
            </a:r>
          </a:p>
          <a:p>
            <a:pPr algn="l">
              <a:spcBef>
                <a:spcPct val="50000"/>
              </a:spcBef>
              <a:buFontTx/>
              <a:buChar char="•"/>
            </a:pPr>
            <a:r>
              <a:rPr lang="en-US" altLang="en-US" sz="1600" b="1">
                <a:solidFill>
                  <a:srgbClr val="CC0000"/>
                </a:solidFill>
                <a:latin typeface="Arial" panose="020B0604020202020204" pitchFamily="34" charset="0"/>
              </a:rPr>
              <a:t>  GIVE PARTICLES MORE ENERGY     or</a:t>
            </a:r>
          </a:p>
          <a:p>
            <a:pPr algn="l">
              <a:spcBef>
                <a:spcPct val="50000"/>
              </a:spcBef>
              <a:buFontTx/>
              <a:buChar char="•"/>
            </a:pPr>
            <a:r>
              <a:rPr lang="en-US" altLang="en-US" sz="1600" b="1">
                <a:solidFill>
                  <a:schemeClr val="accent2"/>
                </a:solidFill>
                <a:latin typeface="Arial" panose="020B0604020202020204" pitchFamily="34" charset="0"/>
              </a:rPr>
              <a:t>  DECREASE THE MINIMUM ENERGY REQUIRED</a:t>
            </a:r>
            <a:endParaRPr lang="en-US" altLang="en-US" sz="1400">
              <a:solidFill>
                <a:schemeClr val="accent2"/>
              </a:solidFill>
              <a:latin typeface="Arial" panose="020B0604020202020204" pitchFamily="34" charset="0"/>
            </a:endParaRPr>
          </a:p>
          <a:p>
            <a:pPr algn="l">
              <a:spcBef>
                <a:spcPct val="50000"/>
              </a:spcBef>
              <a:buFontTx/>
              <a:buChar char="•"/>
            </a:pPr>
            <a:endParaRPr lang="en-US" altLang="en-US" sz="1400">
              <a:solidFill>
                <a:schemeClr val="bg1"/>
              </a:solidFill>
              <a:latin typeface="Arial" panose="020B0604020202020204" pitchFamily="34" charset="0"/>
            </a:endParaRPr>
          </a:p>
        </p:txBody>
      </p:sp>
      <p:sp>
        <p:nvSpPr>
          <p:cNvPr id="37902" name="Line 14">
            <a:extLst>
              <a:ext uri="{FF2B5EF4-FFF2-40B4-BE49-F238E27FC236}">
                <a16:creationId xmlns="" xmlns:a16="http://schemas.microsoft.com/office/drawing/2014/main" id="{8ADD5FFF-AF8A-AF46-ADFA-E33B4103F705}"/>
              </a:ext>
            </a:extLst>
          </p:cNvPr>
          <p:cNvSpPr>
            <a:spLocks noChangeShapeType="1"/>
          </p:cNvSpPr>
          <p:nvPr/>
        </p:nvSpPr>
        <p:spPr bwMode="auto">
          <a:xfrm>
            <a:off x="10350501"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7903" name="AutoShape 15">
            <a:hlinkClick r:id="" action="ppaction://hlinkshowjump?jump=nextslide" highlightClick="1"/>
            <a:extLst>
              <a:ext uri="{FF2B5EF4-FFF2-40B4-BE49-F238E27FC236}">
                <a16:creationId xmlns="" xmlns:a16="http://schemas.microsoft.com/office/drawing/2014/main" id="{097D532C-175D-B845-8759-AC8CFD2611EE}"/>
              </a:ext>
            </a:extLst>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7904" name="Line 16">
            <a:extLst>
              <a:ext uri="{FF2B5EF4-FFF2-40B4-BE49-F238E27FC236}">
                <a16:creationId xmlns="" xmlns:a16="http://schemas.microsoft.com/office/drawing/2014/main" id="{99EAF876-0283-8F48-8A95-56A5F8FF58C3}"/>
              </a:ext>
            </a:extLst>
          </p:cNvPr>
          <p:cNvSpPr>
            <a:spLocks noChangeShapeType="1"/>
          </p:cNvSpPr>
          <p:nvPr/>
        </p:nvSpPr>
        <p:spPr bwMode="auto">
          <a:xfrm flipH="1">
            <a:off x="1663701"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7905" name="AutoShape 17">
            <a:hlinkClick r:id="" action="ppaction://hlinkshowjump?jump=previousslide" highlightClick="1"/>
            <a:extLst>
              <a:ext uri="{FF2B5EF4-FFF2-40B4-BE49-F238E27FC236}">
                <a16:creationId xmlns="" xmlns:a16="http://schemas.microsoft.com/office/drawing/2014/main" id="{DD3B5769-1961-0342-B5CE-B554365EF5A2}"/>
              </a:ext>
            </a:extLst>
          </p:cNvPr>
          <p:cNvSpPr>
            <a:spLocks noChangeArrowheads="1"/>
          </p:cNvSpPr>
          <p:nvPr/>
        </p:nvSpPr>
        <p:spPr bwMode="auto">
          <a:xfrm>
            <a:off x="1663701"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126305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1698</Words>
  <Application>Microsoft Office PowerPoint</Application>
  <PresentationFormat>Custom</PresentationFormat>
  <Paragraphs>399</Paragraphs>
  <Slides>40</Slides>
  <Notes>1</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40</vt:i4>
      </vt:variant>
    </vt:vector>
  </HeadingPairs>
  <TitlesOfParts>
    <vt:vector size="46" baseType="lpstr">
      <vt:lpstr>Office Theme</vt:lpstr>
      <vt:lpstr>Edge</vt:lpstr>
      <vt:lpstr>1_Edge</vt:lpstr>
      <vt:lpstr>Clip</vt:lpstr>
      <vt:lpstr>Bitmap Image</vt:lpstr>
      <vt:lpstr>Document</vt:lpstr>
      <vt:lpstr>CATALYSIS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Kinetics in heterogeneous catalysis</vt:lpstr>
      <vt:lpstr>Introduction</vt:lpstr>
      <vt:lpstr>1. Order Reaction</vt:lpstr>
      <vt:lpstr>2. Order Reaction</vt:lpstr>
      <vt:lpstr>Complex Reaction Systems</vt:lpstr>
      <vt:lpstr>Conversion-Yield-Selectivity</vt:lpstr>
      <vt:lpstr>Activation Energy</vt:lpstr>
      <vt:lpstr>Order – Molecularity – Rank</vt:lpstr>
      <vt:lpstr>Adsorption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Abdulmohen Alshehri</dc:creator>
  <cp:lastModifiedBy>ADMIN</cp:lastModifiedBy>
  <cp:revision>63</cp:revision>
  <cp:lastPrinted>2018-11-26T05:53:56Z</cp:lastPrinted>
  <dcterms:created xsi:type="dcterms:W3CDTF">2018-09-25T17:07:30Z</dcterms:created>
  <dcterms:modified xsi:type="dcterms:W3CDTF">2020-10-21T07:15:59Z</dcterms:modified>
</cp:coreProperties>
</file>