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81" r:id="rId3"/>
    <p:sldId id="320" r:id="rId4"/>
    <p:sldId id="382" r:id="rId5"/>
    <p:sldId id="364" r:id="rId6"/>
    <p:sldId id="384" r:id="rId7"/>
    <p:sldId id="407" r:id="rId8"/>
    <p:sldId id="383" r:id="rId9"/>
    <p:sldId id="387" r:id="rId10"/>
    <p:sldId id="386" r:id="rId11"/>
    <p:sldId id="385" r:id="rId12"/>
    <p:sldId id="388" r:id="rId13"/>
    <p:sldId id="389" r:id="rId14"/>
    <p:sldId id="394" r:id="rId15"/>
    <p:sldId id="390" r:id="rId16"/>
    <p:sldId id="391" r:id="rId17"/>
    <p:sldId id="392" r:id="rId18"/>
    <p:sldId id="393"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9" r:id="rId32"/>
    <p:sldId id="410" r:id="rId33"/>
    <p:sldId id="411" r:id="rId34"/>
    <p:sldId id="412" r:id="rId35"/>
    <p:sldId id="413" r:id="rId36"/>
    <p:sldId id="415" r:id="rId37"/>
    <p:sldId id="4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309" y="-7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8A754-9980-46EF-BE23-45EDE056DBB4}" type="datetimeFigureOut">
              <a:rPr lang="en-IN" smtClean="0"/>
              <a:pPr/>
              <a:t>20-10-2020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D423-B23A-479C-A100-EB58A90062FC}" type="slidenum">
              <a:rPr lang="en-IN" smtClean="0"/>
              <a:pPr/>
              <a:t>‹#›</a:t>
            </a:fld>
            <a:endParaRPr lang="en-IN"/>
          </a:p>
        </p:txBody>
      </p:sp>
    </p:spTree>
    <p:extLst>
      <p:ext uri="{BB962C8B-B14F-4D97-AF65-F5344CB8AC3E}">
        <p14:creationId xmlns:p14="http://schemas.microsoft.com/office/powerpoint/2010/main" val="38294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D257D423-B23A-479C-A100-EB58A90062FC}"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CE9D3-8BBA-40C6-8B0B-DC6B6CABA998}" type="datetimeFigureOut">
              <a:rPr lang="en-IN" smtClean="0"/>
              <a:pPr/>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CE9D3-8BBA-40C6-8B0B-DC6B6CABA998}" type="datetimeFigureOut">
              <a:rPr lang="en-IN" smtClean="0"/>
              <a:pPr/>
              <a:t>20-10-2020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FEA3C-0FD4-4A56-8428-BAC43689874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à®¤à¯à®à®°à¯à®ªà¯à®à¯à®¯ à®ªà®à®®à¯"/>
          <p:cNvPicPr>
            <a:picLocks noChangeAspect="1" noChangeArrowheads="1"/>
          </p:cNvPicPr>
          <p:nvPr/>
        </p:nvPicPr>
        <p:blipFill rotWithShape="1">
          <a:blip r:embed="rId3">
            <a:extLst>
              <a:ext uri="{28A0092B-C50C-407E-A947-70E740481C1C}">
                <a14:useLocalDpi xmlns:a14="http://schemas.microsoft.com/office/drawing/2010/main" val="0"/>
              </a:ext>
            </a:extLst>
          </a:blip>
          <a:srcRect l="2936" t="50000" r="67845" b="15168"/>
          <a:stretch/>
        </p:blipFill>
        <p:spPr bwMode="auto">
          <a:xfrm>
            <a:off x="457672" y="2132856"/>
            <a:ext cx="2849880" cy="1911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à®¤à¯à®à®°à¯à®ªà¯à®à¯à®¯ à®ªà®à®®à¯"/>
          <p:cNvPicPr>
            <a:picLocks noChangeAspect="1" noChangeArrowheads="1"/>
          </p:cNvPicPr>
          <p:nvPr/>
        </p:nvPicPr>
        <p:blipFill rotWithShape="1">
          <a:blip r:embed="rId3">
            <a:extLst>
              <a:ext uri="{28A0092B-C50C-407E-A947-70E740481C1C}">
                <a14:useLocalDpi xmlns:a14="http://schemas.microsoft.com/office/drawing/2010/main" val="0"/>
              </a:ext>
            </a:extLst>
          </a:blip>
          <a:srcRect r="58158" b="65875"/>
          <a:stretch/>
        </p:blipFill>
        <p:spPr bwMode="auto">
          <a:xfrm>
            <a:off x="5062855" y="2171680"/>
            <a:ext cx="4081145"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60648"/>
            <a:ext cx="8712968" cy="1584176"/>
          </a:xfrm>
          <a:solidFill>
            <a:schemeClr val="accent1">
              <a:lumMod val="20000"/>
              <a:lumOff val="80000"/>
            </a:schemeClr>
          </a:solidFill>
          <a:effectLst>
            <a:outerShdw blurRad="50800" dist="38100" dir="5400000" algn="t" rotWithShape="0">
              <a:prstClr val="black">
                <a:alpha val="40000"/>
              </a:prstClr>
            </a:outerShdw>
          </a:effectLst>
        </p:spPr>
        <p:txBody>
          <a:bodyPr>
            <a:noAutofit/>
          </a:bodyPr>
          <a:lstStyle/>
          <a:p>
            <a:pPr>
              <a:lnSpc>
                <a:spcPct val="150000"/>
              </a:lnSpc>
            </a:pPr>
            <a:r>
              <a:rPr lang="en-US" sz="3600" b="1" dirty="0" smtClean="0">
                <a:latin typeface="Comic Sans MS" pitchFamily="66" charset="0"/>
              </a:rPr>
              <a:t>NATURE OF CHEMICAL BONDS:</a:t>
            </a:r>
            <a:br>
              <a:rPr lang="en-US" sz="3600" b="1" dirty="0" smtClean="0">
                <a:latin typeface="Comic Sans MS" pitchFamily="66" charset="0"/>
              </a:rPr>
            </a:br>
            <a:r>
              <a:rPr lang="en-US" sz="3600" b="1" dirty="0" smtClean="0">
                <a:latin typeface="Comic Sans MS" pitchFamily="66" charset="0"/>
              </a:rPr>
              <a:t>COVALENT BOND</a:t>
            </a:r>
            <a:endParaRPr lang="en-US" sz="3600" b="1" dirty="0">
              <a:latin typeface="Comic Sans MS" pitchFamily="66" charset="0"/>
            </a:endParaRPr>
          </a:p>
        </p:txBody>
      </p:sp>
      <p:sp>
        <p:nvSpPr>
          <p:cNvPr id="3" name="Subtitle 2"/>
          <p:cNvSpPr>
            <a:spLocks noGrp="1"/>
          </p:cNvSpPr>
          <p:nvPr>
            <p:ph type="subTitle" idx="1"/>
          </p:nvPr>
        </p:nvSpPr>
        <p:spPr>
          <a:xfrm>
            <a:off x="1403648" y="4437112"/>
            <a:ext cx="6567224" cy="2249408"/>
          </a:xfrm>
          <a:solidFill>
            <a:schemeClr val="accent6">
              <a:lumMod val="20000"/>
              <a:lumOff val="80000"/>
            </a:schemeClr>
          </a:solidFill>
          <a:effectLst>
            <a:outerShdw blurRad="63500" sx="102000" sy="102000" algn="ctr" rotWithShape="0">
              <a:prstClr val="black">
                <a:alpha val="40000"/>
              </a:prstClr>
            </a:outerShdw>
          </a:effectLst>
        </p:spPr>
        <p:txBody>
          <a:bodyPr>
            <a:noAutofit/>
          </a:bodyPr>
          <a:lstStyle/>
          <a:p>
            <a:r>
              <a:rPr lang="en-IN" sz="2000" b="1" dirty="0" smtClean="0">
                <a:solidFill>
                  <a:schemeClr val="tx1"/>
                </a:solidFill>
                <a:latin typeface="Comic Sans MS" pitchFamily="66" charset="0"/>
              </a:rPr>
              <a:t>Presented by</a:t>
            </a:r>
          </a:p>
          <a:p>
            <a:r>
              <a:rPr lang="en-IN" sz="2400" b="1" dirty="0" err="1" smtClean="0">
                <a:solidFill>
                  <a:srgbClr val="FF0000"/>
                </a:solidFill>
                <a:effectLst>
                  <a:outerShdw blurRad="38100" dist="38100" dir="2700000" algn="tl">
                    <a:srgbClr val="000000">
                      <a:alpha val="43137"/>
                    </a:srgbClr>
                  </a:outerShdw>
                </a:effectLst>
                <a:latin typeface="Comic Sans MS" pitchFamily="66" charset="0"/>
              </a:rPr>
              <a:t>Dr.</a:t>
            </a:r>
            <a:r>
              <a:rPr lang="en-IN" sz="2400" b="1" dirty="0" smtClean="0">
                <a:solidFill>
                  <a:srgbClr val="FF0000"/>
                </a:solidFill>
                <a:effectLst>
                  <a:outerShdw blurRad="38100" dist="38100" dir="2700000" algn="tl">
                    <a:srgbClr val="000000">
                      <a:alpha val="43137"/>
                    </a:srgbClr>
                  </a:outerShdw>
                </a:effectLst>
                <a:latin typeface="Comic Sans MS" pitchFamily="66" charset="0"/>
              </a:rPr>
              <a:t> M.P. KESAVAN M.Sc., Ph.D.,</a:t>
            </a:r>
          </a:p>
          <a:p>
            <a:r>
              <a:rPr lang="en-IN" sz="2000" b="1" dirty="0" smtClean="0">
                <a:solidFill>
                  <a:srgbClr val="002060"/>
                </a:solidFill>
                <a:latin typeface="Comic Sans MS" pitchFamily="66" charset="0"/>
              </a:rPr>
              <a:t>Assistant Professor</a:t>
            </a:r>
          </a:p>
          <a:p>
            <a:r>
              <a:rPr lang="en-IN" sz="2000" b="1" dirty="0" smtClean="0">
                <a:solidFill>
                  <a:srgbClr val="002060"/>
                </a:solidFill>
                <a:latin typeface="Comic Sans MS" pitchFamily="66" charset="0"/>
              </a:rPr>
              <a:t>Department of Chemistry</a:t>
            </a:r>
          </a:p>
          <a:p>
            <a:r>
              <a:rPr lang="en-IN" sz="2000" b="1" dirty="0" err="1" smtClean="0">
                <a:solidFill>
                  <a:srgbClr val="002060"/>
                </a:solidFill>
                <a:latin typeface="Comic Sans MS" pitchFamily="66" charset="0"/>
              </a:rPr>
              <a:t>Hajee</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Karutha</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Rowther</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Howdia</a:t>
            </a:r>
            <a:r>
              <a:rPr lang="en-IN" sz="2000" b="1" dirty="0" smtClean="0">
                <a:solidFill>
                  <a:srgbClr val="002060"/>
                </a:solidFill>
                <a:latin typeface="Comic Sans MS" pitchFamily="66" charset="0"/>
              </a:rPr>
              <a:t> College</a:t>
            </a:r>
          </a:p>
          <a:p>
            <a:r>
              <a:rPr lang="en-IN" sz="2000" b="1" dirty="0" err="1" smtClean="0">
                <a:solidFill>
                  <a:srgbClr val="002060"/>
                </a:solidFill>
                <a:latin typeface="Comic Sans MS" pitchFamily="66" charset="0"/>
              </a:rPr>
              <a:t>Uthamapalayam</a:t>
            </a:r>
            <a:r>
              <a:rPr lang="en-IN" sz="2000" b="1" dirty="0" smtClean="0">
                <a:solidFill>
                  <a:srgbClr val="002060"/>
                </a:solidFill>
                <a:latin typeface="Comic Sans MS" pitchFamily="66" charset="0"/>
              </a:rPr>
              <a:t>.</a:t>
            </a:r>
          </a:p>
          <a:p>
            <a:endParaRPr lang="en-IN" sz="1400"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24" y="265286"/>
            <a:ext cx="8568952" cy="5539978"/>
          </a:xfrm>
          <a:prstGeom prst="rect">
            <a:avLst/>
          </a:prstGeom>
        </p:spPr>
        <p:txBody>
          <a:bodyPr wrap="square">
            <a:spAutoFit/>
          </a:bodyPr>
          <a:lstStyle/>
          <a:p>
            <a:pPr algn="ctr">
              <a:lnSpc>
                <a:spcPct val="150000"/>
              </a:lnSpc>
            </a:pPr>
            <a:r>
              <a:rPr lang="en-US" sz="3200" b="1" dirty="0" smtClean="0">
                <a:solidFill>
                  <a:srgbClr val="FF0000"/>
                </a:solidFill>
                <a:latin typeface="Comic Sans MS" pitchFamily="66" charset="0"/>
              </a:rPr>
              <a:t>Theory of </a:t>
            </a:r>
            <a:r>
              <a:rPr lang="en-US" sz="3200" b="1" dirty="0">
                <a:solidFill>
                  <a:srgbClr val="FF0000"/>
                </a:solidFill>
                <a:latin typeface="Comic Sans MS" pitchFamily="66" charset="0"/>
              </a:rPr>
              <a:t>Covalent bond </a:t>
            </a:r>
            <a:r>
              <a:rPr lang="en-US" sz="3200" b="1" dirty="0" smtClean="0">
                <a:solidFill>
                  <a:srgbClr val="FF0000"/>
                </a:solidFill>
                <a:latin typeface="Comic Sans MS" pitchFamily="66" charset="0"/>
              </a:rPr>
              <a:t>formation</a:t>
            </a:r>
          </a:p>
          <a:p>
            <a:pPr algn="just">
              <a:lnSpc>
                <a:spcPct val="150000"/>
              </a:lnSpc>
            </a:pPr>
            <a:r>
              <a:rPr lang="en-US" sz="2400" b="1" dirty="0">
                <a:solidFill>
                  <a:srgbClr val="002060"/>
                </a:solidFill>
                <a:latin typeface="Comic Sans MS" pitchFamily="66" charset="0"/>
              </a:rPr>
              <a:t>Valence Bond (VB) Theory</a:t>
            </a:r>
          </a:p>
          <a:p>
            <a:pPr marL="342900" indent="-342900" algn="just">
              <a:lnSpc>
                <a:spcPct val="150000"/>
              </a:lnSpc>
              <a:buFont typeface="Wingdings" pitchFamily="2" charset="2"/>
              <a:buChar char="Ø"/>
            </a:pPr>
            <a:r>
              <a:rPr lang="en-US" sz="2000" dirty="0">
                <a:latin typeface="Comic Sans MS" pitchFamily="66" charset="0"/>
              </a:rPr>
              <a:t>The overlapping of two half-filled valence orbitals of two different atoms results in the formation of the covalent bond. The overlapping causes the electron density between two bonded atoms to increase. This gives the property of stability to the molecule.</a:t>
            </a:r>
          </a:p>
          <a:p>
            <a:pPr marL="342900" indent="-342900" algn="just">
              <a:lnSpc>
                <a:spcPct val="150000"/>
              </a:lnSpc>
              <a:buFont typeface="Wingdings" pitchFamily="2" charset="2"/>
              <a:buChar char="Ø"/>
            </a:pPr>
            <a:r>
              <a:rPr lang="en-US" sz="2000" dirty="0">
                <a:latin typeface="Comic Sans MS" pitchFamily="66" charset="0"/>
              </a:rPr>
              <a:t>In case the atomic orbitals possess more than one unpaired electron, more than one bond can be formed and electrons paired in the valence shell cannot take part in such a bond formation.</a:t>
            </a:r>
          </a:p>
          <a:p>
            <a:pPr marL="342900" indent="-342900" algn="just">
              <a:lnSpc>
                <a:spcPct val="150000"/>
              </a:lnSpc>
              <a:buFont typeface="Wingdings" pitchFamily="2" charset="2"/>
              <a:buChar char="Ø"/>
            </a:pPr>
            <a:r>
              <a:rPr lang="en-US" sz="2000" dirty="0">
                <a:latin typeface="Comic Sans MS" pitchFamily="66" charset="0"/>
              </a:rPr>
              <a:t>A covalent bond is directional. Such a bond is also parallel to the region of overlapping atomic orbitals</a:t>
            </a:r>
            <a:r>
              <a:rPr lang="en-US" sz="2000" dirty="0" smtClean="0">
                <a:latin typeface="Comic Sans MS" pitchFamily="66" charset="0"/>
              </a:rPr>
              <a:t>.</a:t>
            </a:r>
            <a:endParaRPr lang="en-US" sz="2000" dirty="0">
              <a:latin typeface="Comic Sans MS" pitchFamily="66" charset="0"/>
            </a:endParaRPr>
          </a:p>
        </p:txBody>
      </p:sp>
    </p:spTree>
    <p:extLst>
      <p:ext uri="{BB962C8B-B14F-4D97-AF65-F5344CB8AC3E}">
        <p14:creationId xmlns:p14="http://schemas.microsoft.com/office/powerpoint/2010/main" val="1337493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2954655"/>
          </a:xfrm>
          <a:prstGeom prst="rect">
            <a:avLst/>
          </a:prstGeom>
        </p:spPr>
        <p:txBody>
          <a:bodyPr wrap="square">
            <a:spAutoFit/>
          </a:bodyPr>
          <a:lstStyle/>
          <a:p>
            <a:pPr marL="342900" indent="-342900" algn="just">
              <a:lnSpc>
                <a:spcPct val="150000"/>
              </a:lnSpc>
              <a:buFont typeface="Wingdings" pitchFamily="2" charset="2"/>
              <a:buChar char="Ø"/>
            </a:pPr>
            <a:r>
              <a:rPr lang="en-US" sz="2000" dirty="0">
                <a:latin typeface="Comic Sans MS" pitchFamily="66" charset="0"/>
              </a:rPr>
              <a:t>Based on the pattern of overlapping, there are two types of covalent bonds: sigma bond and a pi bond. The covalent bond formed by </a:t>
            </a:r>
            <a:r>
              <a:rPr lang="en-US" sz="2000" dirty="0">
                <a:solidFill>
                  <a:srgbClr val="FF0000"/>
                </a:solidFill>
                <a:latin typeface="Comic Sans MS" pitchFamily="66" charset="0"/>
              </a:rPr>
              <a:t>sidewise overlapping of atomic orbitals </a:t>
            </a:r>
            <a:r>
              <a:rPr lang="en-US" sz="2000" dirty="0">
                <a:latin typeface="Comic Sans MS" pitchFamily="66" charset="0"/>
              </a:rPr>
              <a:t>is known </a:t>
            </a:r>
            <a:r>
              <a:rPr lang="en-US" sz="2000" b="1" dirty="0">
                <a:latin typeface="Comic Sans MS" pitchFamily="66" charset="0"/>
              </a:rPr>
              <a:t>as pi bond</a:t>
            </a:r>
            <a:r>
              <a:rPr lang="en-US" sz="2000" dirty="0">
                <a:latin typeface="Comic Sans MS" pitchFamily="66" charset="0"/>
              </a:rPr>
              <a:t> whereas the bond formed by </a:t>
            </a:r>
            <a:r>
              <a:rPr lang="en-US" sz="2000" dirty="0">
                <a:solidFill>
                  <a:srgbClr val="FF0000"/>
                </a:solidFill>
                <a:latin typeface="Comic Sans MS" pitchFamily="66" charset="0"/>
              </a:rPr>
              <a:t>overlapping of atomic orbital along the inter nucleus axis</a:t>
            </a:r>
            <a:r>
              <a:rPr lang="en-US" sz="2000" dirty="0">
                <a:latin typeface="Comic Sans MS" pitchFamily="66" charset="0"/>
              </a:rPr>
              <a:t> is known as a </a:t>
            </a:r>
            <a:r>
              <a:rPr lang="en-US" sz="2000" b="1" dirty="0">
                <a:latin typeface="Comic Sans MS" pitchFamily="66" charset="0"/>
              </a:rPr>
              <a:t>sigma bond</a:t>
            </a:r>
            <a:r>
              <a:rPr lang="en-US" sz="2000" dirty="0" smtClean="0">
                <a:latin typeface="Comic Sans MS" pitchFamily="66" charset="0"/>
              </a:rPr>
              <a:t>.</a:t>
            </a:r>
          </a:p>
          <a:p>
            <a:pPr marL="342900" indent="-342900" algn="just">
              <a:lnSpc>
                <a:spcPct val="150000"/>
              </a:lnSpc>
              <a:buFont typeface="Wingdings" pitchFamily="2" charset="2"/>
              <a:buChar char="Ø"/>
            </a:pPr>
            <a:endParaRPr lang="en-US" sz="2400" dirty="0">
              <a:latin typeface="Comic Sans MS" pitchFamily="66" charset="0"/>
            </a:endParaRPr>
          </a:p>
        </p:txBody>
      </p:sp>
      <p:pic>
        <p:nvPicPr>
          <p:cNvPr id="7170" name="Picture 2" descr="C:\Users\ADMIN\Desktop\514b5a05e4b07974555ddd4a-aaronq-1363975103614-sigmapibon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09840"/>
            <a:ext cx="4032448" cy="343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75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6647974"/>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Limitations</a:t>
            </a:r>
            <a:endParaRPr lang="en-US" sz="2400" b="1" dirty="0">
              <a:solidFill>
                <a:srgbClr val="002060"/>
              </a:solidFill>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It </a:t>
            </a:r>
            <a:r>
              <a:rPr lang="en-US" sz="2000" dirty="0">
                <a:latin typeface="Comic Sans MS" pitchFamily="66" charset="0"/>
              </a:rPr>
              <a:t>fails to explain the </a:t>
            </a:r>
            <a:r>
              <a:rPr lang="en-US" sz="2000" dirty="0" smtClean="0">
                <a:latin typeface="Comic Sans MS" pitchFamily="66" charset="0"/>
              </a:rPr>
              <a:t>tetra-</a:t>
            </a:r>
            <a:r>
              <a:rPr lang="en-US" sz="2000" dirty="0" err="1" smtClean="0">
                <a:latin typeface="Comic Sans MS" pitchFamily="66" charset="0"/>
              </a:rPr>
              <a:t>valency</a:t>
            </a:r>
            <a:r>
              <a:rPr lang="en-US" sz="2000" dirty="0" smtClean="0">
                <a:latin typeface="Comic Sans MS" pitchFamily="66" charset="0"/>
              </a:rPr>
              <a:t> </a:t>
            </a:r>
            <a:r>
              <a:rPr lang="en-US" sz="2000" dirty="0">
                <a:latin typeface="Comic Sans MS" pitchFamily="66" charset="0"/>
              </a:rPr>
              <a:t>of carbon.</a:t>
            </a:r>
          </a:p>
          <a:p>
            <a:pPr marL="342900" indent="-342900" algn="just">
              <a:lnSpc>
                <a:spcPct val="150000"/>
              </a:lnSpc>
              <a:buFont typeface="Wingdings" pitchFamily="2" charset="2"/>
              <a:buChar char="Ø"/>
            </a:pPr>
            <a:r>
              <a:rPr lang="en-US" sz="2000" dirty="0">
                <a:latin typeface="Comic Sans MS" pitchFamily="66" charset="0"/>
              </a:rPr>
              <a:t>This theory does not discuss the electrons’ energies.</a:t>
            </a:r>
          </a:p>
          <a:p>
            <a:pPr algn="just">
              <a:lnSpc>
                <a:spcPct val="150000"/>
              </a:lnSpc>
            </a:pPr>
            <a:r>
              <a:rPr lang="en-US" sz="2000" b="1" dirty="0" smtClean="0">
                <a:solidFill>
                  <a:schemeClr val="accent6">
                    <a:lumMod val="50000"/>
                  </a:schemeClr>
                </a:solidFill>
                <a:latin typeface="Comic Sans MS" pitchFamily="66" charset="0"/>
              </a:rPr>
              <a:t>As </a:t>
            </a:r>
            <a:r>
              <a:rPr lang="en-US" sz="2000" b="1" dirty="0">
                <a:solidFill>
                  <a:schemeClr val="accent6">
                    <a:lumMod val="50000"/>
                  </a:schemeClr>
                </a:solidFill>
                <a:latin typeface="Comic Sans MS" pitchFamily="66" charset="0"/>
              </a:rPr>
              <a:t>an example</a:t>
            </a:r>
            <a:r>
              <a:rPr lang="en-US" sz="2000" dirty="0">
                <a:latin typeface="Comic Sans MS" pitchFamily="66" charset="0"/>
              </a:rPr>
              <a:t>,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a:latin typeface="Comic Sans MS" pitchFamily="66" charset="0"/>
              </a:rPr>
              <a:t>L</a:t>
            </a:r>
            <a:r>
              <a:rPr lang="en-US" sz="2000" dirty="0" smtClean="0">
                <a:latin typeface="Comic Sans MS" pitchFamily="66" charset="0"/>
              </a:rPr>
              <a:t>et </a:t>
            </a:r>
            <a:r>
              <a:rPr lang="en-US" sz="2000" dirty="0">
                <a:latin typeface="Comic Sans MS" pitchFamily="66" charset="0"/>
              </a:rPr>
              <a:t>us consider the </a:t>
            </a:r>
            <a:r>
              <a:rPr lang="en-US" sz="2000" b="1" dirty="0">
                <a:latin typeface="Comic Sans MS" pitchFamily="66" charset="0"/>
              </a:rPr>
              <a:t>water molecule</a:t>
            </a:r>
            <a:r>
              <a:rPr lang="en-US" sz="2000" dirty="0">
                <a:latin typeface="Comic Sans MS" pitchFamily="66" charset="0"/>
              </a:rPr>
              <a:t>, in which we have one oxygen atom bonding to two hydrogen atoms.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Oxygen </a:t>
            </a:r>
            <a:r>
              <a:rPr lang="en-US" sz="2000" dirty="0">
                <a:latin typeface="Comic Sans MS" pitchFamily="66" charset="0"/>
              </a:rPr>
              <a:t>has </a:t>
            </a:r>
            <a:r>
              <a:rPr lang="en-US" sz="2000" dirty="0" smtClean="0">
                <a:latin typeface="Comic Sans MS" pitchFamily="66" charset="0"/>
              </a:rPr>
              <a:t>the electron </a:t>
            </a:r>
            <a:r>
              <a:rPr lang="en-US" sz="2000" dirty="0">
                <a:latin typeface="Comic Sans MS" pitchFamily="66" charset="0"/>
              </a:rPr>
              <a:t>configuration 1s 2s 2p , with two unpaired electrons (one in each of the two 2p orbitals).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Valence </a:t>
            </a:r>
            <a:r>
              <a:rPr lang="en-US" sz="2000" dirty="0">
                <a:latin typeface="Comic Sans MS" pitchFamily="66" charset="0"/>
              </a:rPr>
              <a:t>bond theory would </a:t>
            </a:r>
            <a:r>
              <a:rPr lang="en-US" sz="2000" dirty="0" smtClean="0">
                <a:latin typeface="Comic Sans MS" pitchFamily="66" charset="0"/>
              </a:rPr>
              <a:t>predict that </a:t>
            </a:r>
            <a:r>
              <a:rPr lang="en-US" sz="2000" dirty="0">
                <a:latin typeface="Comic Sans MS" pitchFamily="66" charset="0"/>
              </a:rPr>
              <a:t>the two O–H bonds form from the overlap of these two 2p orbitals with the 1s orbitals of the hydrogen atoms.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If </a:t>
            </a:r>
            <a:r>
              <a:rPr lang="en-US" sz="2000" dirty="0">
                <a:latin typeface="Comic Sans MS" pitchFamily="66" charset="0"/>
              </a:rPr>
              <a:t>this were the </a:t>
            </a:r>
            <a:r>
              <a:rPr lang="en-US" sz="2000" dirty="0" smtClean="0">
                <a:latin typeface="Comic Sans MS" pitchFamily="66" charset="0"/>
              </a:rPr>
              <a:t>case, the </a:t>
            </a:r>
            <a:r>
              <a:rPr lang="en-US" sz="2000" dirty="0">
                <a:latin typeface="Comic Sans MS" pitchFamily="66" charset="0"/>
              </a:rPr>
              <a:t>bond angle would be 90°, as shown in </a:t>
            </a:r>
            <a:r>
              <a:rPr lang="en-US" sz="2000" dirty="0" smtClean="0">
                <a:latin typeface="Comic Sans MS" pitchFamily="66" charset="0"/>
              </a:rPr>
              <a:t>the following Figure, </a:t>
            </a:r>
            <a:r>
              <a:rPr lang="en-US" sz="2000" dirty="0">
                <a:latin typeface="Comic Sans MS" pitchFamily="66" charset="0"/>
              </a:rPr>
              <a:t>because p orbitals are perpendicular to each other. </a:t>
            </a:r>
          </a:p>
        </p:txBody>
      </p:sp>
    </p:spTree>
    <p:extLst>
      <p:ext uri="{BB962C8B-B14F-4D97-AF65-F5344CB8AC3E}">
        <p14:creationId xmlns:p14="http://schemas.microsoft.com/office/powerpoint/2010/main" val="2352398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24" y="265286"/>
            <a:ext cx="8568952" cy="5909310"/>
          </a:xfrm>
          <a:prstGeom prst="rect">
            <a:avLst/>
          </a:prstGeom>
        </p:spPr>
        <p:txBody>
          <a:bodyPr wrap="square">
            <a:spAutoFit/>
          </a:bodyPr>
          <a:lstStyle/>
          <a:p>
            <a:pPr marL="342900" indent="-342900" algn="just">
              <a:lnSpc>
                <a:spcPct val="150000"/>
              </a:lnSpc>
              <a:buFont typeface="Wingdings" pitchFamily="2" charset="2"/>
              <a:buChar char="Ø"/>
            </a:pPr>
            <a:r>
              <a:rPr lang="en-US" sz="2000" dirty="0">
                <a:latin typeface="Comic Sans MS" pitchFamily="66" charset="0"/>
              </a:rPr>
              <a:t>Experimental </a:t>
            </a:r>
            <a:r>
              <a:rPr lang="en-US" sz="2000" dirty="0" smtClean="0">
                <a:latin typeface="Comic Sans MS" pitchFamily="66" charset="0"/>
              </a:rPr>
              <a:t>evidence shows </a:t>
            </a:r>
            <a:r>
              <a:rPr lang="en-US" sz="2000" dirty="0">
                <a:latin typeface="Comic Sans MS" pitchFamily="66" charset="0"/>
              </a:rPr>
              <a:t>that the bond angle is 104.5°, not 90°. The prediction of the valence bond theory model does not match the </a:t>
            </a:r>
            <a:r>
              <a:rPr lang="en-US" sz="2000" dirty="0" smtClean="0">
                <a:latin typeface="Comic Sans MS" pitchFamily="66" charset="0"/>
              </a:rPr>
              <a:t>real-world observations </a:t>
            </a:r>
            <a:r>
              <a:rPr lang="en-US" sz="2000" dirty="0">
                <a:latin typeface="Comic Sans MS" pitchFamily="66" charset="0"/>
              </a:rPr>
              <a:t>of a water molecule; a different model is </a:t>
            </a:r>
            <a:r>
              <a:rPr lang="en-US" sz="2000" dirty="0" smtClean="0">
                <a:latin typeface="Comic Sans MS" pitchFamily="66" charset="0"/>
              </a:rPr>
              <a:t>needed</a:t>
            </a:r>
          </a:p>
          <a:p>
            <a:pPr marL="342900" indent="-342900" algn="just">
              <a:lnSpc>
                <a:spcPct val="150000"/>
              </a:lnSpc>
              <a:buFont typeface="Wingdings" pitchFamily="2" charset="2"/>
              <a:buChar char="Ø"/>
            </a:pPr>
            <a:endParaRPr lang="en-US" sz="2000" dirty="0">
              <a:latin typeface="Comic Sans MS" pitchFamily="66" charset="0"/>
            </a:endParaRPr>
          </a:p>
          <a:p>
            <a:pPr marL="342900" indent="-342900" algn="just">
              <a:lnSpc>
                <a:spcPct val="150000"/>
              </a:lnSpc>
              <a:buFont typeface="Wingdings" pitchFamily="2" charset="2"/>
              <a:buChar char="Ø"/>
            </a:pPr>
            <a:endParaRPr lang="en-US" sz="2000" dirty="0" smtClean="0">
              <a:latin typeface="Comic Sans MS" pitchFamily="66" charset="0"/>
            </a:endParaRPr>
          </a:p>
          <a:p>
            <a:pPr marL="342900" indent="-342900" algn="just">
              <a:lnSpc>
                <a:spcPct val="150000"/>
              </a:lnSpc>
              <a:buFont typeface="Wingdings" pitchFamily="2" charset="2"/>
              <a:buChar char="Ø"/>
            </a:pPr>
            <a:endParaRPr lang="en-US" sz="2000" dirty="0">
              <a:latin typeface="Comic Sans MS" pitchFamily="66" charset="0"/>
            </a:endParaRPr>
          </a:p>
          <a:p>
            <a:pPr marL="342900" indent="-342900" algn="just">
              <a:lnSpc>
                <a:spcPct val="150000"/>
              </a:lnSpc>
              <a:buFont typeface="Wingdings" pitchFamily="2" charset="2"/>
              <a:buChar char="Ø"/>
            </a:pPr>
            <a:endParaRPr lang="en-US" sz="2000" dirty="0" smtClean="0">
              <a:latin typeface="Comic Sans MS" pitchFamily="66" charset="0"/>
            </a:endParaRPr>
          </a:p>
          <a:p>
            <a:pPr marL="342900" indent="-342900" algn="just">
              <a:lnSpc>
                <a:spcPct val="150000"/>
              </a:lnSpc>
              <a:buFont typeface="Wingdings" pitchFamily="2" charset="2"/>
              <a:buChar char="Ø"/>
            </a:pPr>
            <a:endParaRPr lang="en-US" sz="2000" dirty="0">
              <a:latin typeface="Comic Sans MS" pitchFamily="66" charset="0"/>
            </a:endParaRPr>
          </a:p>
          <a:p>
            <a:pPr marL="342900" indent="-342900" algn="just">
              <a:lnSpc>
                <a:spcPct val="150000"/>
              </a:lnSpc>
              <a:buFont typeface="Wingdings" pitchFamily="2" charset="2"/>
              <a:buChar char="Ø"/>
            </a:pPr>
            <a:endParaRPr lang="en-US" sz="2000" dirty="0" smtClean="0">
              <a:latin typeface="Comic Sans MS" pitchFamily="66" charset="0"/>
            </a:endParaRPr>
          </a:p>
          <a:p>
            <a:pPr marL="342900" indent="-342900" algn="just">
              <a:lnSpc>
                <a:spcPct val="150000"/>
              </a:lnSpc>
              <a:buFont typeface="Wingdings" pitchFamily="2" charset="2"/>
              <a:buChar char="Ø"/>
            </a:pPr>
            <a:endParaRPr lang="en-US" sz="2000" dirty="0">
              <a:latin typeface="Comic Sans MS" pitchFamily="66" charset="0"/>
            </a:endParaRPr>
          </a:p>
          <a:p>
            <a:pPr algn="just">
              <a:lnSpc>
                <a:spcPct val="150000"/>
              </a:lnSpc>
            </a:pPr>
            <a:r>
              <a:rPr lang="en-US" sz="1600" i="1" dirty="0">
                <a:latin typeface="Comic Sans MS" pitchFamily="66" charset="0"/>
              </a:rPr>
              <a:t>The hypothetical overlap of two of the 2p orbitals on an oxygen atom (red) with the 1s orbitals of two hydrogen atoms (blue) would produce a bond angle of 90°.</a:t>
            </a:r>
          </a:p>
        </p:txBody>
      </p:sp>
      <p:pic>
        <p:nvPicPr>
          <p:cNvPr id="8198" name="Picture 6" descr="Two peanut-shaped orbitals lie perpendicular to one another. They overlap with spherical orbitals to the left and top of th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138" y="2420888"/>
            <a:ext cx="4237910" cy="282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74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8" y="2132856"/>
            <a:ext cx="4423766" cy="1569660"/>
          </a:xfrm>
          <a:prstGeom prst="rect">
            <a:avLst/>
          </a:prstGeom>
        </p:spPr>
        <p:txBody>
          <a:bodyPr wrap="square">
            <a:spAutoFit/>
          </a:bodyPr>
          <a:lstStyle/>
          <a:p>
            <a:pPr algn="ctr">
              <a:lnSpc>
                <a:spcPct val="150000"/>
              </a:lnSpc>
            </a:pPr>
            <a:r>
              <a:rPr lang="en-US" sz="3200" b="1" dirty="0">
                <a:solidFill>
                  <a:srgbClr val="00B050"/>
                </a:solidFill>
                <a:latin typeface="Comic Sans MS" pitchFamily="66" charset="0"/>
              </a:rPr>
              <a:t>Introduction of hybridization concept</a:t>
            </a:r>
          </a:p>
        </p:txBody>
      </p:sp>
      <p:pic>
        <p:nvPicPr>
          <p:cNvPr id="12290" name="Picture 2" descr="excitement scientist animation à®à¯à®à®¾à®© à®ªà® à®®à¯à®à®¿à®µ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894" y="908720"/>
            <a:ext cx="3943598" cy="448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32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6555641"/>
          </a:xfrm>
          <a:prstGeom prst="rect">
            <a:avLst/>
          </a:prstGeom>
        </p:spPr>
        <p:txBody>
          <a:bodyPr wrap="square">
            <a:spAutoFit/>
          </a:bodyPr>
          <a:lstStyle/>
          <a:p>
            <a:pPr marL="342900" indent="-342900" algn="just">
              <a:lnSpc>
                <a:spcPct val="150000"/>
              </a:lnSpc>
              <a:buFont typeface="Wingdings" pitchFamily="2" charset="2"/>
              <a:buChar char="Ø"/>
            </a:pPr>
            <a:r>
              <a:rPr lang="en-US" sz="2000" dirty="0">
                <a:latin typeface="Comic Sans MS" pitchFamily="66" charset="0"/>
              </a:rPr>
              <a:t>Quantum-mechanical calculations suggest why the observed bond angles in H2O differ from those predicted by the overlap of the 1s orbital of the hydrogen atoms with the 2p orbitals of the oxygen atom.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The </a:t>
            </a:r>
            <a:r>
              <a:rPr lang="en-US" sz="2000" dirty="0">
                <a:latin typeface="Comic Sans MS" pitchFamily="66" charset="0"/>
              </a:rPr>
              <a:t>mathematical expression known as the wave function, ψ, contains information about each orbital and the wavelike properties of electrons in an isolated atom.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When </a:t>
            </a:r>
            <a:r>
              <a:rPr lang="en-US" sz="2000" dirty="0">
                <a:latin typeface="Comic Sans MS" pitchFamily="66" charset="0"/>
              </a:rPr>
              <a:t>atoms are bound together in a molecule, the wave functions combine to produce new mathematical descriptions that have different shapes.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This </a:t>
            </a:r>
            <a:r>
              <a:rPr lang="en-US" sz="2000" dirty="0">
                <a:latin typeface="Comic Sans MS" pitchFamily="66" charset="0"/>
              </a:rPr>
              <a:t>process of combining the wave functions for atomic orbitals is called hybridization and is mathematically accomplished by the linear combination of atomic orbitals, LCAO, </a:t>
            </a:r>
            <a:r>
              <a:rPr lang="en-US" sz="2000" dirty="0" smtClean="0">
                <a:latin typeface="Comic Sans MS" pitchFamily="66" charset="0"/>
              </a:rPr>
              <a:t>The </a:t>
            </a:r>
            <a:r>
              <a:rPr lang="en-US" sz="2000" dirty="0">
                <a:latin typeface="Comic Sans MS" pitchFamily="66" charset="0"/>
              </a:rPr>
              <a:t>new orbitals that result are called hybrid orbitals. </a:t>
            </a:r>
            <a:endParaRPr lang="en-US" sz="1600" i="1" dirty="0">
              <a:latin typeface="Comic Sans MS" pitchFamily="66" charset="0"/>
            </a:endParaRPr>
          </a:p>
        </p:txBody>
      </p:sp>
    </p:spTree>
    <p:extLst>
      <p:ext uri="{BB962C8B-B14F-4D97-AF65-F5344CB8AC3E}">
        <p14:creationId xmlns:p14="http://schemas.microsoft.com/office/powerpoint/2010/main" val="164454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4247317"/>
          </a:xfrm>
          <a:prstGeom prst="rect">
            <a:avLst/>
          </a:prstGeom>
        </p:spPr>
        <p:txBody>
          <a:bodyPr wrap="square">
            <a:spAutoFit/>
          </a:bodyPr>
          <a:lstStyle/>
          <a:p>
            <a:pPr marL="342900" indent="-342900" algn="just">
              <a:lnSpc>
                <a:spcPct val="150000"/>
              </a:lnSpc>
              <a:buFont typeface="Wingdings" pitchFamily="2" charset="2"/>
              <a:buChar char="Ø"/>
            </a:pPr>
            <a:r>
              <a:rPr lang="en-US" sz="2000" dirty="0">
                <a:latin typeface="Comic Sans MS" pitchFamily="66" charset="0"/>
              </a:rPr>
              <a:t>The valence orbitals in an isolated oxygen atom are a 2s orbital and three 2p orbitals. The valence orbitals in an oxygen </a:t>
            </a:r>
            <a:r>
              <a:rPr lang="en-US" sz="2000" dirty="0" smtClean="0">
                <a:latin typeface="Comic Sans MS" pitchFamily="66" charset="0"/>
              </a:rPr>
              <a:t>atom consist </a:t>
            </a:r>
            <a:r>
              <a:rPr lang="en-US" sz="2000" dirty="0">
                <a:latin typeface="Comic Sans MS" pitchFamily="66" charset="0"/>
              </a:rPr>
              <a:t>of four equivalent hybrid orbitals that point approximately toward the corners of a </a:t>
            </a:r>
            <a:r>
              <a:rPr lang="en-US" sz="2000" dirty="0" smtClean="0">
                <a:latin typeface="Comic Sans MS" pitchFamily="66" charset="0"/>
              </a:rPr>
              <a:t>tetrahedron. </a:t>
            </a:r>
            <a:r>
              <a:rPr lang="en-US" sz="2000" dirty="0">
                <a:latin typeface="Comic Sans MS" pitchFamily="66" charset="0"/>
              </a:rPr>
              <a:t>Consequently, the overlap of the O and H orbitals should result in a tetrahedral bond angle (109.5°).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The </a:t>
            </a:r>
            <a:r>
              <a:rPr lang="en-US" sz="2000" dirty="0">
                <a:latin typeface="Comic Sans MS" pitchFamily="66" charset="0"/>
              </a:rPr>
              <a:t>observed angle of 104.5° is experimental evidence for which quantum-mechanical calculations give a useful explanation: Valence bond theory must include a hybridization component to give accurate predictions.</a:t>
            </a:r>
            <a:endParaRPr lang="en-US" sz="1600" i="1" dirty="0">
              <a:latin typeface="Comic Sans MS" pitchFamily="66" charset="0"/>
            </a:endParaRPr>
          </a:p>
        </p:txBody>
      </p:sp>
      <p:pic>
        <p:nvPicPr>
          <p:cNvPr id="10242" name="Picture 2" descr="Two diagrams are shown and labeled âaâ and âb.â Diagram a shows two peanut-shaped orbitals lying in a tetrahedral arrangement around the letter âO.â Diagram b shows the same two orbitals, but they now overlap to the top and to the left with two spherical orbitals, each labeled âH.â A pair of electrons occupies each lobe of the peanut-shaped orbitals."/>
          <p:cNvPicPr>
            <a:picLocks noChangeAspect="1" noChangeArrowheads="1"/>
          </p:cNvPicPr>
          <p:nvPr/>
        </p:nvPicPr>
        <p:blipFill rotWithShape="1">
          <a:blip r:embed="rId2">
            <a:extLst>
              <a:ext uri="{28A0092B-C50C-407E-A947-70E740481C1C}">
                <a14:useLocalDpi xmlns:a14="http://schemas.microsoft.com/office/drawing/2010/main" val="0"/>
              </a:ext>
            </a:extLst>
          </a:blip>
          <a:srcRect l="7413" t="4994" r="7155" b="18163"/>
          <a:stretch/>
        </p:blipFill>
        <p:spPr bwMode="auto">
          <a:xfrm>
            <a:off x="2049780" y="4521339"/>
            <a:ext cx="5044440" cy="199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079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6504601"/>
          </a:xfrm>
          <a:prstGeom prst="rect">
            <a:avLst/>
          </a:prstGeom>
        </p:spPr>
        <p:txBody>
          <a:bodyPr wrap="square">
            <a:spAutoFit/>
          </a:bodyPr>
          <a:lstStyle/>
          <a:p>
            <a:pPr algn="just">
              <a:lnSpc>
                <a:spcPct val="150000"/>
              </a:lnSpc>
            </a:pPr>
            <a:r>
              <a:rPr lang="en-US" sz="2000" b="1" dirty="0">
                <a:solidFill>
                  <a:srgbClr val="FF0000"/>
                </a:solidFill>
                <a:latin typeface="Comic Sans MS" pitchFamily="66" charset="0"/>
              </a:rPr>
              <a:t>The following ideas are important in understanding hybridization</a:t>
            </a:r>
            <a:r>
              <a:rPr lang="en-US" sz="2000" b="1" dirty="0" smtClean="0">
                <a:solidFill>
                  <a:srgbClr val="FF0000"/>
                </a:solidFill>
                <a:latin typeface="Comic Sans MS" pitchFamily="66" charset="0"/>
              </a:rPr>
              <a:t>:</a:t>
            </a:r>
            <a:endParaRPr lang="en-US" sz="2000" b="1" dirty="0">
              <a:solidFill>
                <a:srgbClr val="FF0000"/>
              </a:solidFill>
              <a:latin typeface="Comic Sans MS" pitchFamily="66" charset="0"/>
            </a:endParaRPr>
          </a:p>
          <a:p>
            <a:pPr marL="342900" indent="-342900" algn="just">
              <a:lnSpc>
                <a:spcPct val="150000"/>
              </a:lnSpc>
              <a:buFont typeface="Wingdings" pitchFamily="2" charset="2"/>
              <a:buChar char="Ø"/>
            </a:pPr>
            <a:r>
              <a:rPr lang="en-US" sz="2000" dirty="0">
                <a:latin typeface="Comic Sans MS" pitchFamily="66" charset="0"/>
              </a:rPr>
              <a:t>Hybrid orbitals do not exist in isolated atoms. They are formed only in covalently bonded atoms.</a:t>
            </a:r>
          </a:p>
          <a:p>
            <a:pPr marL="342900" indent="-342900" algn="just">
              <a:lnSpc>
                <a:spcPct val="150000"/>
              </a:lnSpc>
              <a:buFont typeface="Wingdings" pitchFamily="2" charset="2"/>
              <a:buChar char="Ø"/>
            </a:pPr>
            <a:r>
              <a:rPr lang="en-US" sz="2000" dirty="0">
                <a:latin typeface="Comic Sans MS" pitchFamily="66" charset="0"/>
              </a:rPr>
              <a:t>Hybrid orbitals have shapes and orientations that are very different from those of the atomic orbitals in isolated atoms.</a:t>
            </a:r>
          </a:p>
          <a:p>
            <a:pPr marL="342900" indent="-342900" algn="just">
              <a:lnSpc>
                <a:spcPct val="150000"/>
              </a:lnSpc>
              <a:buFont typeface="Wingdings" pitchFamily="2" charset="2"/>
              <a:buChar char="Ø"/>
            </a:pPr>
            <a:r>
              <a:rPr lang="en-US" sz="2000" dirty="0">
                <a:latin typeface="Comic Sans MS" pitchFamily="66" charset="0"/>
              </a:rPr>
              <a:t>A set of hybrid orbitals is generated by combining atomic orbitals. The number of hybrid orbitals in a set is equal to the number of atomic orbitals that were combined to produce the set.</a:t>
            </a:r>
          </a:p>
          <a:p>
            <a:pPr marL="342900" indent="-342900" algn="just">
              <a:lnSpc>
                <a:spcPct val="150000"/>
              </a:lnSpc>
              <a:buFont typeface="Wingdings" pitchFamily="2" charset="2"/>
              <a:buChar char="Ø"/>
            </a:pPr>
            <a:r>
              <a:rPr lang="en-US" sz="2000" dirty="0">
                <a:latin typeface="Comic Sans MS" pitchFamily="66" charset="0"/>
              </a:rPr>
              <a:t>All orbitals in a set of hybrid orbitals are equivalent in shape and energy.</a:t>
            </a:r>
          </a:p>
          <a:p>
            <a:pPr marL="342900" indent="-342900" algn="just">
              <a:lnSpc>
                <a:spcPct val="150000"/>
              </a:lnSpc>
              <a:buFont typeface="Wingdings" pitchFamily="2" charset="2"/>
              <a:buChar char="Ø"/>
            </a:pPr>
            <a:r>
              <a:rPr lang="en-US" sz="2000" dirty="0">
                <a:latin typeface="Comic Sans MS" pitchFamily="66" charset="0"/>
              </a:rPr>
              <a:t>The type of hybrid orbitals formed in a bonded atom depends on its electron-pair geometry as predicted by the VSEPR theory.</a:t>
            </a:r>
          </a:p>
          <a:p>
            <a:pPr marL="342900" indent="-342900" algn="just">
              <a:lnSpc>
                <a:spcPct val="150000"/>
              </a:lnSpc>
              <a:buFont typeface="Wingdings" pitchFamily="2" charset="2"/>
              <a:buChar char="Ø"/>
            </a:pPr>
            <a:r>
              <a:rPr lang="en-US" sz="2000" dirty="0">
                <a:latin typeface="Comic Sans MS" pitchFamily="66" charset="0"/>
              </a:rPr>
              <a:t>Hybrid orbitals overlap to form σ bonds. </a:t>
            </a:r>
            <a:r>
              <a:rPr lang="en-US" sz="2000" dirty="0" err="1">
                <a:latin typeface="Comic Sans MS" pitchFamily="66" charset="0"/>
              </a:rPr>
              <a:t>Unhybridized</a:t>
            </a:r>
            <a:r>
              <a:rPr lang="en-US" sz="2000" dirty="0">
                <a:latin typeface="Comic Sans MS" pitchFamily="66" charset="0"/>
              </a:rPr>
              <a:t> orbitals overlap to form π bonds.</a:t>
            </a:r>
            <a:endParaRPr lang="en-US" sz="1600" i="1" dirty="0">
              <a:latin typeface="Comic Sans MS" pitchFamily="66" charset="0"/>
            </a:endParaRPr>
          </a:p>
        </p:txBody>
      </p:sp>
    </p:spTree>
    <p:extLst>
      <p:ext uri="{BB962C8B-B14F-4D97-AF65-F5344CB8AC3E}">
        <p14:creationId xmlns:p14="http://schemas.microsoft.com/office/powerpoint/2010/main" val="1016938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5262979"/>
          </a:xfrm>
          <a:prstGeom prst="rect">
            <a:avLst/>
          </a:prstGeom>
        </p:spPr>
        <p:txBody>
          <a:bodyPr wrap="square">
            <a:spAutoFit/>
          </a:bodyPr>
          <a:lstStyle/>
          <a:p>
            <a:pPr algn="just">
              <a:lnSpc>
                <a:spcPct val="150000"/>
              </a:lnSpc>
            </a:pPr>
            <a:r>
              <a:rPr lang="en-US" sz="2400" b="1" dirty="0" err="1">
                <a:solidFill>
                  <a:srgbClr val="002060"/>
                </a:solidFill>
                <a:latin typeface="Comic Sans MS" pitchFamily="66" charset="0"/>
              </a:rPr>
              <a:t>sp</a:t>
            </a:r>
            <a:r>
              <a:rPr lang="en-US" sz="2400" b="1" dirty="0">
                <a:solidFill>
                  <a:srgbClr val="002060"/>
                </a:solidFill>
                <a:latin typeface="Comic Sans MS" pitchFamily="66" charset="0"/>
              </a:rPr>
              <a:t> </a:t>
            </a:r>
            <a:r>
              <a:rPr lang="en-US" sz="2400" b="1" dirty="0" smtClean="0">
                <a:solidFill>
                  <a:srgbClr val="002060"/>
                </a:solidFill>
                <a:latin typeface="Comic Sans MS" pitchFamily="66" charset="0"/>
              </a:rPr>
              <a:t>Hybridization</a:t>
            </a:r>
          </a:p>
          <a:p>
            <a:pPr marL="342900" indent="-342900" algn="just">
              <a:lnSpc>
                <a:spcPct val="150000"/>
              </a:lnSpc>
              <a:buFont typeface="Wingdings" pitchFamily="2" charset="2"/>
              <a:buChar char="Ø"/>
            </a:pPr>
            <a:r>
              <a:rPr lang="en-US" sz="2000" dirty="0">
                <a:latin typeface="Comic Sans MS" pitchFamily="66" charset="0"/>
              </a:rPr>
              <a:t>The beryllium atom in a gaseous BeCl2 molecule is an example of a central atom with no lone pairs of electrons in a linear arrangement of three atoms.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There </a:t>
            </a:r>
            <a:r>
              <a:rPr lang="en-US" sz="2000" dirty="0">
                <a:latin typeface="Comic Sans MS" pitchFamily="66" charset="0"/>
              </a:rPr>
              <a:t>are two regions of valence electron density in the BeCl2 molecule that correspond to the two covalent Be–</a:t>
            </a:r>
            <a:r>
              <a:rPr lang="en-US" sz="2000" dirty="0" err="1">
                <a:latin typeface="Comic Sans MS" pitchFamily="66" charset="0"/>
              </a:rPr>
              <a:t>Cl</a:t>
            </a:r>
            <a:r>
              <a:rPr lang="en-US" sz="2000" dirty="0">
                <a:latin typeface="Comic Sans MS" pitchFamily="66" charset="0"/>
              </a:rPr>
              <a:t> bonds. To accommodate these two electron domains, two of the Be atom’s four valence orbitals will mix to yield two hybrid orbitals.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This </a:t>
            </a:r>
            <a:r>
              <a:rPr lang="en-US" sz="2000" dirty="0">
                <a:latin typeface="Comic Sans MS" pitchFamily="66" charset="0"/>
              </a:rPr>
              <a:t>hybridization process involves mixing of the valence s orbital with one of the valence p orbitals to yield two equivalent </a:t>
            </a:r>
            <a:r>
              <a:rPr lang="en-US" sz="2000" dirty="0" err="1">
                <a:latin typeface="Comic Sans MS" pitchFamily="66" charset="0"/>
              </a:rPr>
              <a:t>sp</a:t>
            </a:r>
            <a:r>
              <a:rPr lang="en-US" sz="2000" dirty="0">
                <a:latin typeface="Comic Sans MS" pitchFamily="66" charset="0"/>
              </a:rPr>
              <a:t> hybrid orbitals that are oriented in a linear geometry</a:t>
            </a:r>
          </a:p>
        </p:txBody>
      </p:sp>
    </p:spTree>
    <p:extLst>
      <p:ext uri="{BB962C8B-B14F-4D97-AF65-F5344CB8AC3E}">
        <p14:creationId xmlns:p14="http://schemas.microsoft.com/office/powerpoint/2010/main" val="2079946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eries of three diagrams connected by a right-facing arrow that is labeled, âHybridization,â and a downward-facing arrow labeled, âGives a linear arrangement,â are shown. The first diagram shows a blue spherical orbital and a red, peanut-shaped orbital, each placed on an X, Y, Z axis system. The second diagram shows the same two orbitals, but they are now purple and have one enlarged lobe and one smaller lobe. Each lies along the x-axis in the drawing. The third diagram shows the same two orbitals, but their smaller lobes now overlap along the x-axis while their larger lobes are located at and labeled as â180 degreesâ from one an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66" y="332656"/>
            <a:ext cx="8420446" cy="398352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A diagram is shown in two parts, connected by a right facing arrow labeled, âHybridization.â The left diagram shows an up-facing arrow labeled, âE.â To the lower right of the arrow is a short, horizontal line labeled, â2 s,â that has two vertical half-arrows facing up and down on it. To the upper right of the arrow are a series of three short, horizontal lines labeled, â2 p.â Above these two sets of lines is the phrase, âOrbitals in an isolated B e atom.â The right side of the diagram shows two short, horizontal lines placed halfway up the space and each labeled, âs p.â An upward-facing half arrow is drawn vertically on each line. Above these lines are two other short, horizontal lines, each labeled, â2 p.â Above these two sets of lines is the phrase, âOrbitals in the s p hybridized B e in B e C l subscript 2.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9104"/>
            <a:ext cx="6963518" cy="21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20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udent confused cartoon à®à¯à®à®¾à®© à®ªà® à®®à¯à®à®¿à®µ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tudent confused cartoon à®à¯à®à®¾à®© à®ªà® à®®à¯à®à®¿à®µ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à®¤à¯à®à®°à¯à®ªà¯à®à¯à®¯ à®ª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724" y="1700808"/>
            <a:ext cx="2953444" cy="3894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4126" y="692696"/>
            <a:ext cx="6768199" cy="769441"/>
          </a:xfrm>
          <a:prstGeom prst="rect">
            <a:avLst/>
          </a:prstGeom>
        </p:spPr>
        <p:txBody>
          <a:bodyPr wrap="none">
            <a:spAutoFit/>
          </a:bodyPr>
          <a:lstStyle/>
          <a:p>
            <a:pPr lvl="0" algn="ctr"/>
            <a:r>
              <a:rPr lang="en-US" sz="4400" b="1" dirty="0" smtClean="0">
                <a:solidFill>
                  <a:srgbClr val="7030A0"/>
                </a:solidFill>
                <a:latin typeface="Comic Sans MS" pitchFamily="66" charset="0"/>
              </a:rPr>
              <a:t>What is Chemical Bond?</a:t>
            </a:r>
            <a:endParaRPr lang="en-IN" sz="4400" b="1" dirty="0">
              <a:solidFill>
                <a:srgbClr val="7030A0"/>
              </a:solidFill>
              <a:latin typeface="Comic Sans MS" pitchFamily="66" charset="0"/>
            </a:endParaRPr>
          </a:p>
        </p:txBody>
      </p:sp>
    </p:spTree>
    <p:extLst>
      <p:ext uri="{BB962C8B-B14F-4D97-AF65-F5344CB8AC3E}">
        <p14:creationId xmlns:p14="http://schemas.microsoft.com/office/powerpoint/2010/main" val="4275936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5539978"/>
          </a:xfrm>
          <a:prstGeom prst="rect">
            <a:avLst/>
          </a:prstGeom>
        </p:spPr>
        <p:txBody>
          <a:bodyPr wrap="square">
            <a:spAutoFit/>
          </a:bodyPr>
          <a:lstStyle/>
          <a:p>
            <a:r>
              <a:rPr lang="en-US" sz="2400" b="1" i="1" dirty="0">
                <a:solidFill>
                  <a:srgbClr val="002060"/>
                </a:solidFill>
                <a:latin typeface="Comic Sans MS" pitchFamily="66" charset="0"/>
              </a:rPr>
              <a:t>sp</a:t>
            </a:r>
            <a:r>
              <a:rPr lang="en-US" sz="2400" b="1" baseline="30000" dirty="0">
                <a:solidFill>
                  <a:srgbClr val="002060"/>
                </a:solidFill>
                <a:latin typeface="Comic Sans MS" pitchFamily="66" charset="0"/>
              </a:rPr>
              <a:t>2</a:t>
            </a:r>
            <a:r>
              <a:rPr lang="en-US" sz="2400" b="1" dirty="0">
                <a:solidFill>
                  <a:srgbClr val="002060"/>
                </a:solidFill>
                <a:latin typeface="Comic Sans MS" pitchFamily="66" charset="0"/>
              </a:rPr>
              <a:t> Hybridization</a:t>
            </a:r>
          </a:p>
          <a:p>
            <a:pPr marL="342900" indent="-342900" algn="just">
              <a:lnSpc>
                <a:spcPct val="150000"/>
              </a:lnSpc>
              <a:buFont typeface="Wingdings" pitchFamily="2" charset="2"/>
              <a:buChar char="Ø"/>
            </a:pPr>
            <a:r>
              <a:rPr lang="en-US" sz="2000" dirty="0">
                <a:latin typeface="Comic Sans MS" pitchFamily="66" charset="0"/>
              </a:rPr>
              <a:t>The valence orbitals of a central atom surrounded by three regions of electron density consist of a set of three sp2 hybrid orbitals and one </a:t>
            </a:r>
            <a:r>
              <a:rPr lang="en-US" sz="2000" dirty="0" err="1">
                <a:latin typeface="Comic Sans MS" pitchFamily="66" charset="0"/>
              </a:rPr>
              <a:t>unhybridized</a:t>
            </a:r>
            <a:r>
              <a:rPr lang="en-US" sz="2000" dirty="0">
                <a:latin typeface="Comic Sans MS" pitchFamily="66" charset="0"/>
              </a:rPr>
              <a:t> p orbital.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This </a:t>
            </a:r>
            <a:r>
              <a:rPr lang="en-US" sz="2000" dirty="0">
                <a:latin typeface="Comic Sans MS" pitchFamily="66" charset="0"/>
              </a:rPr>
              <a:t>arrangement results from sp2 hybridization, the mixing of one s orbital and two p orbitals to produce three identical hybrid orbitals oriented in a </a:t>
            </a:r>
            <a:r>
              <a:rPr lang="en-US" sz="2000" dirty="0" err="1">
                <a:latin typeface="Comic Sans MS" pitchFamily="66" charset="0"/>
              </a:rPr>
              <a:t>trigonal</a:t>
            </a:r>
            <a:r>
              <a:rPr lang="en-US" sz="2000" dirty="0">
                <a:latin typeface="Comic Sans MS" pitchFamily="66" charset="0"/>
              </a:rPr>
              <a:t> planar </a:t>
            </a:r>
            <a:r>
              <a:rPr lang="en-US" sz="2000" dirty="0" smtClean="0">
                <a:latin typeface="Comic Sans MS" pitchFamily="66" charset="0"/>
              </a:rPr>
              <a:t>geometry</a:t>
            </a:r>
          </a:p>
          <a:p>
            <a:pPr algn="just">
              <a:lnSpc>
                <a:spcPct val="150000"/>
              </a:lnSpc>
            </a:pPr>
            <a:r>
              <a:rPr lang="en-US" sz="2000" b="1" dirty="0" smtClean="0">
                <a:solidFill>
                  <a:schemeClr val="accent6">
                    <a:lumMod val="50000"/>
                  </a:schemeClr>
                </a:solidFill>
                <a:latin typeface="Comic Sans MS" pitchFamily="66" charset="0"/>
              </a:rPr>
              <a:t>Example:</a:t>
            </a:r>
          </a:p>
          <a:p>
            <a:pPr algn="just">
              <a:lnSpc>
                <a:spcPct val="150000"/>
              </a:lnSpc>
            </a:pPr>
            <a:r>
              <a:rPr lang="en-US" sz="2000" dirty="0">
                <a:latin typeface="Comic Sans MS" pitchFamily="66" charset="0"/>
              </a:rPr>
              <a:t>The observed structure of the </a:t>
            </a:r>
            <a:r>
              <a:rPr lang="en-US" sz="2000" dirty="0" err="1">
                <a:latin typeface="Comic Sans MS" pitchFamily="66" charset="0"/>
              </a:rPr>
              <a:t>borane</a:t>
            </a:r>
            <a:r>
              <a:rPr lang="en-US" sz="2000" dirty="0">
                <a:latin typeface="Comic Sans MS" pitchFamily="66" charset="0"/>
              </a:rPr>
              <a:t> molecule, BH3, suggests sp2 hybridization for boron in this compound. The molecule is </a:t>
            </a:r>
            <a:r>
              <a:rPr lang="en-US" sz="2000" dirty="0" err="1">
                <a:latin typeface="Comic Sans MS" pitchFamily="66" charset="0"/>
              </a:rPr>
              <a:t>trigonal</a:t>
            </a:r>
            <a:r>
              <a:rPr lang="en-US" sz="2000" dirty="0">
                <a:latin typeface="Comic Sans MS" pitchFamily="66" charset="0"/>
              </a:rPr>
              <a:t> planar, and the boron atom is involved in three bonds to hydrogen </a:t>
            </a:r>
            <a:r>
              <a:rPr lang="en-US" sz="2000" dirty="0" smtClean="0">
                <a:latin typeface="Comic Sans MS" pitchFamily="66" charset="0"/>
              </a:rPr>
              <a:t>atoms.</a:t>
            </a:r>
            <a:endParaRPr lang="en-US" sz="2000" dirty="0">
              <a:latin typeface="Comic Sans MS" pitchFamily="66" charset="0"/>
            </a:endParaRPr>
          </a:p>
        </p:txBody>
      </p:sp>
    </p:spTree>
    <p:extLst>
      <p:ext uri="{BB962C8B-B14F-4D97-AF65-F5344CB8AC3E}">
        <p14:creationId xmlns:p14="http://schemas.microsoft.com/office/powerpoint/2010/main" val="862515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 series of three diagrams connected by a right-facing arrow that is labeled, âHybridization,â and a downward-facing arrow labeled, âGives a trigonal planar arrangement,â are shown. The first diagram shows a blue spherical orbital and two red, peanut-shaped orbitals, each placed on an X, Y, Z axis system. The two red orbitals are located on the x and z axes, respectively. The second diagram shows the same three orbitals, but they are now purple and have one enlarged lobe and one smaller lobe. Each lies in a different axis in the drawing. The third diagram shows the same three orbitals, but their smaller lobes now overlap while their larger lobes are located at and labeled as â120 degreesâ from one an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4728"/>
            <a:ext cx="7870130" cy="510347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hree balloon-like orbitals are shown, and connect together near their narrower ends in one plane. The angle between a pair of lobes is labeled, â120 degrees.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005064"/>
            <a:ext cx="30956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40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boron atom is shown connected to three hydrogen atoms, which are arranged around it like a pyramid. The angle from one line connecting the boron atom to a hydrogen atom to another line connecting the boron atom to a hydrogen atom is labeled, â120 degrees.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156" y="620688"/>
            <a:ext cx="4837462" cy="175637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A diagram is shown in two parts, connected by a right facing arrow labeled, âHybridization.â The left diagram shows an up-facing arrow labeled âE.â To the lower right of the arrow is a short, horizontal line labeled, â2 s,â that has two vertical half-arrows facing up and down on it. To the upper right of the arrow are a series of three short, horizontal lines labeled, â2 p.â Above both sets of these lines is the phrase, âOrbitals in an isolated B atom.â One of the lines has a vertical, up-facing arrow drawn on it. The right side of the diagram shows three short, horizontal lines placed halfway up the space and each labeled, âs p superscript 2.â An upward-facing half arrow is drawn vertically on each line. Above these lines is one other short, horizontal line, labeled, â2 p.â Above both sets of lines is the phrase, âOrbitals in the s p superscript 2 hybridized B atom in B H subscript 3.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86" y="3068960"/>
            <a:ext cx="8661202" cy="267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92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6001643"/>
          </a:xfrm>
          <a:prstGeom prst="rect">
            <a:avLst/>
          </a:prstGeom>
        </p:spPr>
        <p:txBody>
          <a:bodyPr wrap="square">
            <a:spAutoFit/>
          </a:bodyPr>
          <a:lstStyle/>
          <a:p>
            <a:r>
              <a:rPr lang="en-US" sz="2400" b="1" i="1" dirty="0" smtClean="0">
                <a:solidFill>
                  <a:srgbClr val="002060"/>
                </a:solidFill>
                <a:latin typeface="Comic Sans MS" pitchFamily="66" charset="0"/>
              </a:rPr>
              <a:t>sp</a:t>
            </a:r>
            <a:r>
              <a:rPr lang="en-US" sz="2400" b="1" baseline="30000" dirty="0" smtClean="0">
                <a:solidFill>
                  <a:srgbClr val="002060"/>
                </a:solidFill>
                <a:latin typeface="Comic Sans MS" pitchFamily="66" charset="0"/>
              </a:rPr>
              <a:t>3</a:t>
            </a:r>
            <a:r>
              <a:rPr lang="en-US" sz="2400" b="1" dirty="0">
                <a:solidFill>
                  <a:srgbClr val="002060"/>
                </a:solidFill>
                <a:latin typeface="Comic Sans MS" pitchFamily="66" charset="0"/>
              </a:rPr>
              <a:t> Hybridization</a:t>
            </a:r>
          </a:p>
          <a:p>
            <a:pPr marL="342900" indent="-342900" algn="just">
              <a:lnSpc>
                <a:spcPct val="150000"/>
              </a:lnSpc>
              <a:buFont typeface="Wingdings" pitchFamily="2" charset="2"/>
              <a:buChar char="Ø"/>
            </a:pPr>
            <a:r>
              <a:rPr lang="en-US" sz="2000" dirty="0">
                <a:latin typeface="Comic Sans MS" pitchFamily="66" charset="0"/>
              </a:rPr>
              <a:t>The valence orbitals of an atom surrounded by a tetrahedral arrangement of bonding pairs and lone pairs consist of a set of four sp3 hybrid orbitals. The hybrids result from the mixing of one s orbital and all three p orbitals that produces four identical sp3 hybrid </a:t>
            </a:r>
            <a:r>
              <a:rPr lang="en-US" sz="2000" dirty="0" smtClean="0">
                <a:latin typeface="Comic Sans MS" pitchFamily="66" charset="0"/>
              </a:rPr>
              <a:t>orbitals. </a:t>
            </a:r>
          </a:p>
          <a:p>
            <a:pPr algn="just">
              <a:lnSpc>
                <a:spcPct val="150000"/>
              </a:lnSpc>
            </a:pPr>
            <a:r>
              <a:rPr lang="en-US" sz="2000" b="1" dirty="0" smtClean="0">
                <a:solidFill>
                  <a:schemeClr val="accent6">
                    <a:lumMod val="50000"/>
                  </a:schemeClr>
                </a:solidFill>
                <a:latin typeface="Comic Sans MS" pitchFamily="66" charset="0"/>
              </a:rPr>
              <a:t>Example:</a:t>
            </a:r>
          </a:p>
          <a:p>
            <a:pPr marL="342900" indent="-342900" algn="just">
              <a:lnSpc>
                <a:spcPct val="150000"/>
              </a:lnSpc>
              <a:buFont typeface="Wingdings" pitchFamily="2" charset="2"/>
              <a:buChar char="Ø"/>
            </a:pPr>
            <a:r>
              <a:rPr lang="en-US" sz="2000" dirty="0">
                <a:latin typeface="Comic Sans MS" pitchFamily="66" charset="0"/>
              </a:rPr>
              <a:t>A molecule of methane, CH4, consists of a carbon atom surrounded by four hydrogen atoms at the corners of a tetrahedron. The carbon atom in methane exhibits sp3 hybridization</a:t>
            </a:r>
            <a:r>
              <a:rPr lang="en-US" sz="2000" dirty="0" smtClean="0">
                <a:latin typeface="Comic Sans MS" pitchFamily="66" charset="0"/>
              </a:rPr>
              <a:t>.</a:t>
            </a:r>
          </a:p>
          <a:p>
            <a:pPr marL="342900" indent="-342900" algn="just">
              <a:lnSpc>
                <a:spcPct val="150000"/>
              </a:lnSpc>
              <a:buFont typeface="Wingdings" pitchFamily="2" charset="2"/>
              <a:buChar char="Ø"/>
            </a:pPr>
            <a:r>
              <a:rPr lang="en-US" sz="2000" dirty="0">
                <a:latin typeface="Comic Sans MS" pitchFamily="66" charset="0"/>
              </a:rPr>
              <a:t> The four valence electrons of the carbon atom are distributed equally in the hybrid orbitals, and each carbon electron pairs with a hydrogen electron when the C–H bonds form.</a:t>
            </a:r>
          </a:p>
        </p:txBody>
      </p:sp>
    </p:spTree>
    <p:extLst>
      <p:ext uri="{BB962C8B-B14F-4D97-AF65-F5344CB8AC3E}">
        <p14:creationId xmlns:p14="http://schemas.microsoft.com/office/powerpoint/2010/main" val="3484989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series of three diagrams connected by a right-facing arrow that is labeled, âHybridization,â and a downward-facing arrow labeled, âGives a tetrahedral arrangement,â are shown. The first diagram shows a blue spherical orbital and three red, peanut-shaped orbitals, each placed on an x, y, z axis system. The three red orbitals are located on the x , y and z axes, respectively. The second diagram shows the same four orbitals, but they are now purple and have one enlarged lobe and one smaller lobe. Each lies in a different axis in the drawing. The third diagram shows the same four orbitals, but their smaller lobes now overlap to form a tetrahedral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34" y="188640"/>
            <a:ext cx="7582098" cy="651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84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 diagram is shown in two parts, connected by a right facing arrow labeled, âHybridization.â The left diagram shows an up-facing arrow labeled âE.â To the lower right of the arrow is a short, horizontal line labeled, â2 s,â that has two vertical half-arrows facing up and down on it. To the upper right of the arrow are a series of three short, horizontal lines labeled, â2 p.â Two of the lines have a vertical, up-facing arrow drawn on them. Above both sets of lines is the phrase, âOrbitals in an isolated C atom.â The right side of the diagram shows four short, horizontal lines placed halfway up the space and each labeled, âs p superscript 3.â An upward-facing half arrow is drawn vertically on each line. Above these lines is the phrase, âOrbitals in the s p superscript 3 hybridized C atom in C H subscript 4.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62" y="1175048"/>
            <a:ext cx="8476702" cy="2621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9767" y="260648"/>
            <a:ext cx="2760692" cy="400110"/>
          </a:xfrm>
          <a:prstGeom prst="rect">
            <a:avLst/>
          </a:prstGeom>
        </p:spPr>
        <p:txBody>
          <a:bodyPr wrap="none">
            <a:spAutoFit/>
          </a:bodyPr>
          <a:lstStyle/>
          <a:p>
            <a:r>
              <a:rPr lang="en-US" sz="2000" b="1" dirty="0" smtClean="0">
                <a:solidFill>
                  <a:srgbClr val="F79646">
                    <a:lumMod val="50000"/>
                  </a:srgbClr>
                </a:solidFill>
                <a:latin typeface="Comic Sans MS" pitchFamily="66" charset="0"/>
              </a:rPr>
              <a:t>In Methane molecule</a:t>
            </a:r>
            <a:endParaRPr lang="en-US" dirty="0"/>
          </a:p>
        </p:txBody>
      </p:sp>
      <p:pic>
        <p:nvPicPr>
          <p:cNvPr id="21508" name="Picture 4" descr="Two diagrams are shown and labeled âaâ and âb.â Diagram a shows two carbon atoms, each surrounded by their four s p subscript three hybridized orbitals in a three dimensional arrangement. Each of the orbitals is shown overlapping with a spherical hydrogen atom. Diagram b shows the same general arrangement, but the hydrogen atoms are just represented by an, âHâ and their spherical orbitals are not shown."/>
          <p:cNvPicPr>
            <a:picLocks noChangeAspect="1" noChangeArrowheads="1"/>
          </p:cNvPicPr>
          <p:nvPr/>
        </p:nvPicPr>
        <p:blipFill rotWithShape="1">
          <a:blip r:embed="rId3">
            <a:extLst>
              <a:ext uri="{28A0092B-C50C-407E-A947-70E740481C1C}">
                <a14:useLocalDpi xmlns:a14="http://schemas.microsoft.com/office/drawing/2010/main" val="0"/>
              </a:ext>
            </a:extLst>
          </a:blip>
          <a:srcRect l="2190" r="2302" b="13416"/>
          <a:stretch/>
        </p:blipFill>
        <p:spPr bwMode="auto">
          <a:xfrm>
            <a:off x="343770" y="4184632"/>
            <a:ext cx="8332686" cy="210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03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5078313"/>
          </a:xfrm>
          <a:prstGeom prst="rect">
            <a:avLst/>
          </a:prstGeom>
        </p:spPr>
        <p:txBody>
          <a:bodyPr wrap="square">
            <a:spAutoFit/>
          </a:bodyPr>
          <a:lstStyle/>
          <a:p>
            <a:r>
              <a:rPr lang="en-US" sz="2400" b="1" i="1" dirty="0" smtClean="0">
                <a:solidFill>
                  <a:srgbClr val="002060"/>
                </a:solidFill>
                <a:latin typeface="Comic Sans MS" pitchFamily="66" charset="0"/>
              </a:rPr>
              <a:t>sp</a:t>
            </a:r>
            <a:r>
              <a:rPr lang="en-US" sz="2400" b="1" i="1" baseline="30000" dirty="0" smtClean="0">
                <a:solidFill>
                  <a:srgbClr val="002060"/>
                </a:solidFill>
                <a:latin typeface="Comic Sans MS" pitchFamily="66" charset="0"/>
              </a:rPr>
              <a:t>3</a:t>
            </a:r>
            <a:r>
              <a:rPr lang="en-US" sz="2400" b="1" i="1" dirty="0">
                <a:solidFill>
                  <a:srgbClr val="002060"/>
                </a:solidFill>
                <a:latin typeface="Comic Sans MS" pitchFamily="66" charset="0"/>
              </a:rPr>
              <a:t>d </a:t>
            </a:r>
            <a:r>
              <a:rPr lang="en-US" sz="2400" b="1" dirty="0" smtClean="0">
                <a:solidFill>
                  <a:srgbClr val="002060"/>
                </a:solidFill>
                <a:latin typeface="Comic Sans MS" pitchFamily="66" charset="0"/>
              </a:rPr>
              <a:t>and </a:t>
            </a:r>
            <a:r>
              <a:rPr lang="en-US" sz="2400" b="1" i="1" dirty="0" smtClean="0">
                <a:solidFill>
                  <a:srgbClr val="002060"/>
                </a:solidFill>
                <a:latin typeface="Comic Sans MS" pitchFamily="66" charset="0"/>
              </a:rPr>
              <a:t>sp</a:t>
            </a:r>
            <a:r>
              <a:rPr lang="en-US" sz="2400" b="1" i="1" baseline="30000" dirty="0" smtClean="0">
                <a:solidFill>
                  <a:srgbClr val="002060"/>
                </a:solidFill>
                <a:latin typeface="Comic Sans MS" pitchFamily="66" charset="0"/>
              </a:rPr>
              <a:t>3</a:t>
            </a:r>
            <a:r>
              <a:rPr lang="en-US" sz="2400" b="1" i="1" dirty="0" smtClean="0">
                <a:solidFill>
                  <a:srgbClr val="002060"/>
                </a:solidFill>
                <a:latin typeface="Comic Sans MS" pitchFamily="66" charset="0"/>
              </a:rPr>
              <a:t>d</a:t>
            </a:r>
            <a:r>
              <a:rPr lang="en-US" sz="2400" b="1" i="1" baseline="30000" dirty="0" smtClean="0">
                <a:solidFill>
                  <a:srgbClr val="002060"/>
                </a:solidFill>
                <a:latin typeface="Comic Sans MS" pitchFamily="66" charset="0"/>
              </a:rPr>
              <a:t>2</a:t>
            </a:r>
            <a:r>
              <a:rPr lang="en-US" sz="2400" b="1" i="1" dirty="0" smtClean="0">
                <a:solidFill>
                  <a:srgbClr val="002060"/>
                </a:solidFill>
                <a:latin typeface="Comic Sans MS" pitchFamily="66" charset="0"/>
              </a:rPr>
              <a:t> </a:t>
            </a:r>
            <a:r>
              <a:rPr lang="en-US" sz="2400" b="1" dirty="0" smtClean="0">
                <a:solidFill>
                  <a:srgbClr val="002060"/>
                </a:solidFill>
                <a:latin typeface="Comic Sans MS" pitchFamily="66" charset="0"/>
              </a:rPr>
              <a:t>Hybridization</a:t>
            </a:r>
            <a:endParaRPr lang="en-US" sz="2400" b="1" dirty="0">
              <a:solidFill>
                <a:srgbClr val="002060"/>
              </a:solidFill>
              <a:latin typeface="Comic Sans MS" pitchFamily="66" charset="0"/>
            </a:endParaRPr>
          </a:p>
          <a:p>
            <a:pPr marL="342900" indent="-342900" algn="just">
              <a:lnSpc>
                <a:spcPct val="150000"/>
              </a:lnSpc>
              <a:buFont typeface="Wingdings" pitchFamily="2" charset="2"/>
              <a:buChar char="Ø"/>
            </a:pPr>
            <a:r>
              <a:rPr lang="en-US" sz="2000" dirty="0">
                <a:latin typeface="Comic Sans MS" pitchFamily="66" charset="0"/>
              </a:rPr>
              <a:t>To describe the five bonding orbitals in a </a:t>
            </a:r>
            <a:r>
              <a:rPr lang="en-US" sz="2000" dirty="0" err="1">
                <a:latin typeface="Comic Sans MS" pitchFamily="66" charset="0"/>
              </a:rPr>
              <a:t>trigonal</a:t>
            </a:r>
            <a:r>
              <a:rPr lang="en-US" sz="2000" dirty="0">
                <a:latin typeface="Comic Sans MS" pitchFamily="66" charset="0"/>
              </a:rPr>
              <a:t> </a:t>
            </a:r>
            <a:r>
              <a:rPr lang="en-US" sz="2000" dirty="0" err="1">
                <a:latin typeface="Comic Sans MS" pitchFamily="66" charset="0"/>
              </a:rPr>
              <a:t>bipyramidal</a:t>
            </a:r>
            <a:r>
              <a:rPr lang="en-US" sz="2000" dirty="0">
                <a:latin typeface="Comic Sans MS" pitchFamily="66" charset="0"/>
              </a:rPr>
              <a:t> arrangement, we must use five of the valence shell atomic orbitals (the s orbital, the three p orbitals, and one of the d orbitals), which gives five sp3d hybrid orbitals. </a:t>
            </a:r>
            <a:endParaRPr lang="en-US" sz="2000" dirty="0" smtClean="0">
              <a:latin typeface="Comic Sans MS" pitchFamily="66" charset="0"/>
            </a:endParaRPr>
          </a:p>
          <a:p>
            <a:pPr marL="342900" indent="-342900" algn="just">
              <a:lnSpc>
                <a:spcPct val="150000"/>
              </a:lnSpc>
              <a:buFont typeface="Wingdings" pitchFamily="2" charset="2"/>
              <a:buChar char="Ø"/>
            </a:pPr>
            <a:r>
              <a:rPr lang="en-US" sz="2000" dirty="0" smtClean="0">
                <a:latin typeface="Comic Sans MS" pitchFamily="66" charset="0"/>
              </a:rPr>
              <a:t>With </a:t>
            </a:r>
            <a:r>
              <a:rPr lang="en-US" sz="2000" dirty="0">
                <a:latin typeface="Comic Sans MS" pitchFamily="66" charset="0"/>
              </a:rPr>
              <a:t>an octahedral arrangement of six hybrid orbitals, we must use six valence shell atomic orbitals (the s orbital, the three p orbitals, and two of the d orbitals in its valence shell), which gives six sp3d2 hybrid orbitals. These hybridizations are only possible for atoms that have d orbitals in their valence subshells (that is, not those in the first or second period</a:t>
            </a:r>
            <a:r>
              <a:rPr lang="en-US" sz="2000" dirty="0" smtClean="0">
                <a:latin typeface="Comic Sans MS" pitchFamily="66" charset="0"/>
              </a:rPr>
              <a:t>).</a:t>
            </a:r>
          </a:p>
        </p:txBody>
      </p:sp>
    </p:spTree>
    <p:extLst>
      <p:ext uri="{BB962C8B-B14F-4D97-AF65-F5344CB8AC3E}">
        <p14:creationId xmlns:p14="http://schemas.microsoft.com/office/powerpoint/2010/main" val="3797204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ree Lewis structures are shown along with designations of molecular shape. The left image shows a sulfur atom singly bonded to four fluorine atoms. The sulfur atom has one lone pair of electrons while each fluorine has three. Two fluorine atoms are drawn vertically up and down from the sulfur while the other two are shown going into and out of the page. The second structure shows one chlorine atom singly bonded to three fluorine atoms. The chlorine has two lone pairs of electrons while each fluorine has three. Two fluorine atoms are drawn vertically up and down from the sulfur while the other is shown horizontally. The right structure shows a chlorine atom singly bonded to four fluorine atoms. The chlorine atom has one lone pair of electrons and a superscript plus sign, while each fluorine has three lone pairs of electrons. Two fluorine atoms are drawn vertically up and down from the sulfur while the other two are shown going into and out of the page."/>
          <p:cNvPicPr>
            <a:picLocks noChangeAspect="1" noChangeArrowheads="1"/>
          </p:cNvPicPr>
          <p:nvPr/>
        </p:nvPicPr>
        <p:blipFill rotWithShape="1">
          <a:blip r:embed="rId2">
            <a:extLst>
              <a:ext uri="{28A0092B-C50C-407E-A947-70E740481C1C}">
                <a14:useLocalDpi xmlns:a14="http://schemas.microsoft.com/office/drawing/2010/main" val="0"/>
              </a:ext>
            </a:extLst>
          </a:blip>
          <a:srcRect r="43083"/>
          <a:stretch/>
        </p:blipFill>
        <p:spPr bwMode="auto">
          <a:xfrm>
            <a:off x="6128300" y="4795056"/>
            <a:ext cx="2561848" cy="11425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19" y="260648"/>
            <a:ext cx="8640959" cy="3693319"/>
          </a:xfrm>
          <a:prstGeom prst="rect">
            <a:avLst/>
          </a:prstGeom>
        </p:spPr>
        <p:txBody>
          <a:bodyPr wrap="square">
            <a:spAutoFit/>
          </a:bodyPr>
          <a:lstStyle/>
          <a:p>
            <a:pPr lvl="0" algn="ctr"/>
            <a:r>
              <a:rPr lang="en-US" sz="2400" b="1" dirty="0" smtClean="0">
                <a:solidFill>
                  <a:srgbClr val="002060"/>
                </a:solidFill>
                <a:latin typeface="Comic Sans MS" pitchFamily="66" charset="0"/>
              </a:rPr>
              <a:t>Examples for </a:t>
            </a:r>
            <a:r>
              <a:rPr lang="en-US" sz="2400" b="1" i="1" dirty="0" smtClean="0">
                <a:solidFill>
                  <a:srgbClr val="002060"/>
                </a:solidFill>
                <a:latin typeface="Comic Sans MS" pitchFamily="66" charset="0"/>
              </a:rPr>
              <a:t>sp</a:t>
            </a:r>
            <a:r>
              <a:rPr lang="en-US" sz="2400" b="1" i="1" baseline="30000" dirty="0" smtClean="0">
                <a:solidFill>
                  <a:srgbClr val="002060"/>
                </a:solidFill>
                <a:latin typeface="Comic Sans MS" pitchFamily="66" charset="0"/>
              </a:rPr>
              <a:t>3</a:t>
            </a:r>
            <a:r>
              <a:rPr lang="en-US" sz="2400" b="1" i="1" dirty="0" smtClean="0">
                <a:solidFill>
                  <a:srgbClr val="002060"/>
                </a:solidFill>
                <a:latin typeface="Comic Sans MS" pitchFamily="66" charset="0"/>
              </a:rPr>
              <a:t>d </a:t>
            </a:r>
            <a:r>
              <a:rPr lang="en-US" sz="2400" b="1" dirty="0" smtClean="0">
                <a:solidFill>
                  <a:srgbClr val="002060"/>
                </a:solidFill>
                <a:latin typeface="Comic Sans MS" pitchFamily="66" charset="0"/>
              </a:rPr>
              <a:t>Hybridization</a:t>
            </a:r>
            <a:endParaRPr lang="en-US" sz="2000" dirty="0" smtClean="0">
              <a:latin typeface="Comic Sans MS" pitchFamily="66" charset="0"/>
            </a:endParaRPr>
          </a:p>
          <a:p>
            <a:pPr marL="342900" lvl="0" indent="-342900" algn="just">
              <a:lnSpc>
                <a:spcPct val="150000"/>
              </a:lnSpc>
              <a:buFont typeface="Wingdings" pitchFamily="2" charset="2"/>
              <a:buChar char="Ø"/>
            </a:pPr>
            <a:r>
              <a:rPr lang="en-US" sz="2000" dirty="0">
                <a:latin typeface="Comic Sans MS" pitchFamily="66" charset="0"/>
              </a:rPr>
              <a:t>In a molecule of phosphorus </a:t>
            </a:r>
            <a:r>
              <a:rPr lang="en-US" sz="2000" dirty="0" err="1">
                <a:latin typeface="Comic Sans MS" pitchFamily="66" charset="0"/>
              </a:rPr>
              <a:t>pentachloride</a:t>
            </a:r>
            <a:r>
              <a:rPr lang="en-US" sz="2000" dirty="0">
                <a:latin typeface="Comic Sans MS" pitchFamily="66" charset="0"/>
              </a:rPr>
              <a:t>, PCl5, there are five P–</a:t>
            </a:r>
            <a:r>
              <a:rPr lang="en-US" sz="2000" dirty="0" err="1">
                <a:latin typeface="Comic Sans MS" pitchFamily="66" charset="0"/>
              </a:rPr>
              <a:t>Cl</a:t>
            </a:r>
            <a:r>
              <a:rPr lang="en-US" sz="2000" dirty="0">
                <a:latin typeface="Comic Sans MS" pitchFamily="66" charset="0"/>
              </a:rPr>
              <a:t> bonds (thus five pairs of valence electrons around the phosphorus atom) directed toward the corners of a </a:t>
            </a:r>
            <a:r>
              <a:rPr lang="en-US" sz="2000" dirty="0" err="1">
                <a:latin typeface="Comic Sans MS" pitchFamily="66" charset="0"/>
              </a:rPr>
              <a:t>trigonal</a:t>
            </a:r>
            <a:r>
              <a:rPr lang="en-US" sz="2000" dirty="0">
                <a:latin typeface="Comic Sans MS" pitchFamily="66" charset="0"/>
              </a:rPr>
              <a:t> </a:t>
            </a:r>
            <a:r>
              <a:rPr lang="en-US" sz="2000" dirty="0" err="1">
                <a:latin typeface="Comic Sans MS" pitchFamily="66" charset="0"/>
              </a:rPr>
              <a:t>bipyramid</a:t>
            </a:r>
            <a:r>
              <a:rPr lang="en-US" sz="2000" dirty="0">
                <a:latin typeface="Comic Sans MS" pitchFamily="66" charset="0"/>
              </a:rPr>
              <a:t>. We use the 3s orbital, the three 3p orbitals, and one of the 3d orbitals to form the set of five sp3d hybrid orbitals </a:t>
            </a:r>
            <a:r>
              <a:rPr lang="en-US" sz="2000" dirty="0" smtClean="0">
                <a:latin typeface="Comic Sans MS" pitchFamily="66" charset="0"/>
              </a:rPr>
              <a:t>that </a:t>
            </a:r>
            <a:r>
              <a:rPr lang="en-US" sz="2000" dirty="0">
                <a:latin typeface="Comic Sans MS" pitchFamily="66" charset="0"/>
              </a:rPr>
              <a:t>are involved in the P–</a:t>
            </a:r>
            <a:r>
              <a:rPr lang="en-US" sz="2000" dirty="0" err="1">
                <a:latin typeface="Comic Sans MS" pitchFamily="66" charset="0"/>
              </a:rPr>
              <a:t>Cl</a:t>
            </a:r>
            <a:r>
              <a:rPr lang="en-US" sz="2000" dirty="0">
                <a:latin typeface="Comic Sans MS" pitchFamily="66" charset="0"/>
              </a:rPr>
              <a:t> bonds. Other atoms that exhibit sp3d hybridization include the sulfur atom in SF4 and the chlorine atoms in ClF3 and in  ClF+4</a:t>
            </a:r>
          </a:p>
        </p:txBody>
      </p:sp>
      <p:pic>
        <p:nvPicPr>
          <p:cNvPr id="22533" name="Picture 5" descr="Two images are shown and labeled âaâ and âb.â Image a depicts a ball-and-stick model in a trigonal bipyramidal arrangement. Image b depicts the hybrid orbitals in the same arrangement and each is labeled, âs p superscript three d.â"/>
          <p:cNvPicPr>
            <a:picLocks noChangeAspect="1" noChangeArrowheads="1"/>
          </p:cNvPicPr>
          <p:nvPr/>
        </p:nvPicPr>
        <p:blipFill rotWithShape="1">
          <a:blip r:embed="rId3">
            <a:extLst>
              <a:ext uri="{28A0092B-C50C-407E-A947-70E740481C1C}">
                <a14:useLocalDpi xmlns:a14="http://schemas.microsoft.com/office/drawing/2010/main" val="0"/>
              </a:ext>
            </a:extLst>
          </a:blip>
          <a:srcRect b="14442"/>
          <a:stretch/>
        </p:blipFill>
        <p:spPr bwMode="auto">
          <a:xfrm>
            <a:off x="251519" y="4070189"/>
            <a:ext cx="6191250" cy="261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368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19" y="260648"/>
            <a:ext cx="8640959" cy="5539978"/>
          </a:xfrm>
          <a:prstGeom prst="rect">
            <a:avLst/>
          </a:prstGeom>
        </p:spPr>
        <p:txBody>
          <a:bodyPr wrap="square">
            <a:spAutoFit/>
          </a:bodyPr>
          <a:lstStyle/>
          <a:p>
            <a:pPr lvl="0" algn="ctr"/>
            <a:r>
              <a:rPr lang="en-US" sz="2400" b="1" dirty="0" smtClean="0">
                <a:solidFill>
                  <a:srgbClr val="002060"/>
                </a:solidFill>
                <a:latin typeface="Comic Sans MS" pitchFamily="66" charset="0"/>
              </a:rPr>
              <a:t>Examples for </a:t>
            </a:r>
            <a:r>
              <a:rPr lang="en-US" sz="2400" b="1" i="1" dirty="0" smtClean="0">
                <a:solidFill>
                  <a:srgbClr val="002060"/>
                </a:solidFill>
                <a:latin typeface="Comic Sans MS" pitchFamily="66" charset="0"/>
              </a:rPr>
              <a:t>sp</a:t>
            </a:r>
            <a:r>
              <a:rPr lang="en-US" sz="2400" b="1" i="1" baseline="30000" dirty="0" smtClean="0">
                <a:solidFill>
                  <a:srgbClr val="002060"/>
                </a:solidFill>
                <a:latin typeface="Comic Sans MS" pitchFamily="66" charset="0"/>
              </a:rPr>
              <a:t>3</a:t>
            </a:r>
            <a:r>
              <a:rPr lang="en-US" sz="2400" b="1" i="1" dirty="0" smtClean="0">
                <a:solidFill>
                  <a:srgbClr val="002060"/>
                </a:solidFill>
                <a:latin typeface="Comic Sans MS" pitchFamily="66" charset="0"/>
              </a:rPr>
              <a:t>d</a:t>
            </a:r>
            <a:r>
              <a:rPr lang="en-US" sz="2400" b="1" i="1" baseline="30000" dirty="0" smtClean="0">
                <a:solidFill>
                  <a:srgbClr val="002060"/>
                </a:solidFill>
                <a:latin typeface="Comic Sans MS" pitchFamily="66" charset="0"/>
              </a:rPr>
              <a:t>2</a:t>
            </a:r>
            <a:r>
              <a:rPr lang="en-US" sz="2400" b="1" i="1" dirty="0" smtClean="0">
                <a:solidFill>
                  <a:srgbClr val="002060"/>
                </a:solidFill>
                <a:latin typeface="Comic Sans MS" pitchFamily="66" charset="0"/>
              </a:rPr>
              <a:t> </a:t>
            </a:r>
            <a:r>
              <a:rPr lang="en-US" sz="2400" b="1" dirty="0" smtClean="0">
                <a:solidFill>
                  <a:srgbClr val="002060"/>
                </a:solidFill>
                <a:latin typeface="Comic Sans MS" pitchFamily="66" charset="0"/>
              </a:rPr>
              <a:t>Hybridization</a:t>
            </a:r>
            <a:endParaRPr lang="en-US" sz="2000" dirty="0" smtClean="0">
              <a:latin typeface="Comic Sans MS" pitchFamily="66" charset="0"/>
            </a:endParaRPr>
          </a:p>
          <a:p>
            <a:pPr marL="342900" lvl="0" indent="-342900" algn="just">
              <a:lnSpc>
                <a:spcPct val="150000"/>
              </a:lnSpc>
              <a:buFont typeface="Wingdings" pitchFamily="2" charset="2"/>
              <a:buChar char="Ø"/>
            </a:pPr>
            <a:r>
              <a:rPr lang="en-US" sz="2000" dirty="0">
                <a:latin typeface="Comic Sans MS" pitchFamily="66" charset="0"/>
              </a:rPr>
              <a:t>The sulfur atom in sulfur hexafluoride, SF6, exhibits sp3d2 hybridization. A molecule of sulfur hexafluoride has six bonding pairs of electrons connecting six fluorine atoms to a single sulfur atom. </a:t>
            </a:r>
            <a:endParaRPr lang="en-US" sz="2000" dirty="0" smtClean="0">
              <a:latin typeface="Comic Sans MS" pitchFamily="66" charset="0"/>
            </a:endParaRPr>
          </a:p>
          <a:p>
            <a:pPr marL="342900" lvl="0" indent="-342900" algn="just">
              <a:lnSpc>
                <a:spcPct val="150000"/>
              </a:lnSpc>
              <a:buFont typeface="Wingdings" pitchFamily="2" charset="2"/>
              <a:buChar char="Ø"/>
            </a:pPr>
            <a:r>
              <a:rPr lang="en-US" sz="2000" dirty="0" smtClean="0">
                <a:latin typeface="Comic Sans MS" pitchFamily="66" charset="0"/>
              </a:rPr>
              <a:t>There </a:t>
            </a:r>
            <a:r>
              <a:rPr lang="en-US" sz="2000" dirty="0">
                <a:latin typeface="Comic Sans MS" pitchFamily="66" charset="0"/>
              </a:rPr>
              <a:t>are no lone pairs of electrons on the central atom. </a:t>
            </a:r>
            <a:endParaRPr lang="en-US" sz="2000" dirty="0" smtClean="0">
              <a:latin typeface="Comic Sans MS" pitchFamily="66" charset="0"/>
            </a:endParaRPr>
          </a:p>
          <a:p>
            <a:pPr marL="342900" lvl="0" indent="-342900" algn="just">
              <a:lnSpc>
                <a:spcPct val="150000"/>
              </a:lnSpc>
              <a:buFont typeface="Wingdings" pitchFamily="2" charset="2"/>
              <a:buChar char="Ø"/>
            </a:pPr>
            <a:r>
              <a:rPr lang="en-US" sz="2000" dirty="0" smtClean="0">
                <a:latin typeface="Comic Sans MS" pitchFamily="66" charset="0"/>
              </a:rPr>
              <a:t>To </a:t>
            </a:r>
            <a:r>
              <a:rPr lang="en-US" sz="2000" dirty="0">
                <a:latin typeface="Comic Sans MS" pitchFamily="66" charset="0"/>
              </a:rPr>
              <a:t>bond six fluorine atoms, the 3s orbital, the three 3p orbitals, and two of the 3d orbitals form six equivalent sp3d2 hybrid orbitals, each directed toward a different corner of an octahedron</a:t>
            </a:r>
            <a:r>
              <a:rPr lang="en-US" sz="2000" dirty="0" smtClean="0">
                <a:latin typeface="Comic Sans MS" pitchFamily="66" charset="0"/>
              </a:rPr>
              <a:t>.</a:t>
            </a:r>
          </a:p>
          <a:p>
            <a:pPr marL="342900" lvl="0" indent="-342900" algn="just">
              <a:lnSpc>
                <a:spcPct val="150000"/>
              </a:lnSpc>
              <a:buFont typeface="Wingdings" pitchFamily="2" charset="2"/>
              <a:buChar char="Ø"/>
            </a:pPr>
            <a:r>
              <a:rPr lang="en-US" sz="2000" dirty="0" smtClean="0">
                <a:latin typeface="Comic Sans MS" pitchFamily="66" charset="0"/>
              </a:rPr>
              <a:t> </a:t>
            </a:r>
            <a:r>
              <a:rPr lang="en-US" sz="2000" dirty="0">
                <a:latin typeface="Comic Sans MS" pitchFamily="66" charset="0"/>
              </a:rPr>
              <a:t>Other atoms that exhibit sp3d2 hybridization include the phosphorus atom in  PCl−6 , the iodine atom in the </a:t>
            </a:r>
            <a:r>
              <a:rPr lang="en-US" sz="2000" dirty="0" err="1">
                <a:latin typeface="Comic Sans MS" pitchFamily="66" charset="0"/>
              </a:rPr>
              <a:t>interhalogens</a:t>
            </a:r>
            <a:r>
              <a:rPr lang="en-US" sz="2000" dirty="0">
                <a:latin typeface="Comic Sans MS" pitchFamily="66" charset="0"/>
              </a:rPr>
              <a:t>  IF+6 , IF5,  ICl−4 ,  IF−4  and the xenon atom in XeF4.</a:t>
            </a:r>
          </a:p>
        </p:txBody>
      </p:sp>
    </p:spTree>
    <p:extLst>
      <p:ext uri="{BB962C8B-B14F-4D97-AF65-F5344CB8AC3E}">
        <p14:creationId xmlns:p14="http://schemas.microsoft.com/office/powerpoint/2010/main" val="3699898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images are shown and labeled âaâ and âb.â Image a depicts a ball-and-stick model in an octahedral arrangement. Image b depicts the hybrid orbitals in the same arrangement and each is labeled, âs p superscript three d superscript two.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3" y="620688"/>
            <a:ext cx="7500062" cy="3392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221088"/>
            <a:ext cx="8712968" cy="1292854"/>
          </a:xfrm>
          <a:prstGeom prst="rect">
            <a:avLst/>
          </a:prstGeom>
        </p:spPr>
        <p:txBody>
          <a:bodyPr wrap="square">
            <a:spAutoFit/>
          </a:bodyPr>
          <a:lstStyle/>
          <a:p>
            <a:pPr algn="just">
              <a:lnSpc>
                <a:spcPct val="150000"/>
              </a:lnSpc>
            </a:pPr>
            <a:r>
              <a:rPr lang="en-US" b="1" i="1" dirty="0">
                <a:solidFill>
                  <a:srgbClr val="000000"/>
                </a:solidFill>
                <a:latin typeface="Comic Sans MS" pitchFamily="66" charset="0"/>
              </a:rPr>
              <a:t>(a) Sulfur hexafluoride, SF</a:t>
            </a:r>
            <a:r>
              <a:rPr lang="en-US" b="1" i="1" baseline="-25000" dirty="0">
                <a:solidFill>
                  <a:srgbClr val="000000"/>
                </a:solidFill>
                <a:latin typeface="Comic Sans MS" pitchFamily="66" charset="0"/>
              </a:rPr>
              <a:t>6</a:t>
            </a:r>
            <a:r>
              <a:rPr lang="en-US" b="1" i="1" dirty="0">
                <a:solidFill>
                  <a:srgbClr val="000000"/>
                </a:solidFill>
                <a:latin typeface="Comic Sans MS" pitchFamily="66" charset="0"/>
              </a:rPr>
              <a:t>, has an octahedral structure that requires sp</a:t>
            </a:r>
            <a:r>
              <a:rPr lang="en-US" b="1" i="1" baseline="30000" dirty="0">
                <a:solidFill>
                  <a:srgbClr val="000000"/>
                </a:solidFill>
                <a:latin typeface="Comic Sans MS" pitchFamily="66" charset="0"/>
              </a:rPr>
              <a:t>3</a:t>
            </a:r>
            <a:r>
              <a:rPr lang="en-US" b="1" i="1" dirty="0">
                <a:solidFill>
                  <a:srgbClr val="000000"/>
                </a:solidFill>
                <a:latin typeface="Comic Sans MS" pitchFamily="66" charset="0"/>
              </a:rPr>
              <a:t>d</a:t>
            </a:r>
            <a:r>
              <a:rPr lang="en-US" b="1" i="1" baseline="30000" dirty="0">
                <a:solidFill>
                  <a:srgbClr val="000000"/>
                </a:solidFill>
                <a:latin typeface="Comic Sans MS" pitchFamily="66" charset="0"/>
              </a:rPr>
              <a:t>2</a:t>
            </a:r>
            <a:r>
              <a:rPr lang="en-US" b="1" i="1" dirty="0">
                <a:solidFill>
                  <a:srgbClr val="000000"/>
                </a:solidFill>
                <a:latin typeface="Comic Sans MS" pitchFamily="66" charset="0"/>
              </a:rPr>
              <a:t> hybridization. (b) The six sp</a:t>
            </a:r>
            <a:r>
              <a:rPr lang="en-US" b="1" i="1" baseline="30000" dirty="0">
                <a:solidFill>
                  <a:srgbClr val="000000"/>
                </a:solidFill>
                <a:latin typeface="Comic Sans MS" pitchFamily="66" charset="0"/>
              </a:rPr>
              <a:t>3</a:t>
            </a:r>
            <a:r>
              <a:rPr lang="en-US" b="1" i="1" dirty="0">
                <a:solidFill>
                  <a:srgbClr val="000000"/>
                </a:solidFill>
                <a:latin typeface="Comic Sans MS" pitchFamily="66" charset="0"/>
              </a:rPr>
              <a:t>d</a:t>
            </a:r>
            <a:r>
              <a:rPr lang="en-US" b="1" i="1" baseline="30000" dirty="0">
                <a:solidFill>
                  <a:srgbClr val="000000"/>
                </a:solidFill>
                <a:latin typeface="Comic Sans MS" pitchFamily="66" charset="0"/>
              </a:rPr>
              <a:t>2</a:t>
            </a:r>
            <a:r>
              <a:rPr lang="en-US" b="1" i="1" dirty="0">
                <a:solidFill>
                  <a:srgbClr val="000000"/>
                </a:solidFill>
                <a:latin typeface="Comic Sans MS" pitchFamily="66" charset="0"/>
              </a:rPr>
              <a:t> orbitals form an octahedral structure around sulfur. </a:t>
            </a:r>
            <a:endParaRPr lang="en-US" b="1" i="1" dirty="0">
              <a:latin typeface="Comic Sans MS" pitchFamily="66" charset="0"/>
            </a:endParaRPr>
          </a:p>
        </p:txBody>
      </p:sp>
    </p:spTree>
    <p:extLst>
      <p:ext uri="{BB962C8B-B14F-4D97-AF65-F5344CB8AC3E}">
        <p14:creationId xmlns:p14="http://schemas.microsoft.com/office/powerpoint/2010/main" val="354364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5"/>
            <a:ext cx="9144000" cy="584775"/>
          </a:xfrm>
          <a:prstGeom prst="rect">
            <a:avLst/>
          </a:prstGeom>
        </p:spPr>
        <p:txBody>
          <a:bodyPr wrap="square">
            <a:spAutoFit/>
          </a:bodyPr>
          <a:lstStyle/>
          <a:p>
            <a:pPr algn="ctr"/>
            <a:r>
              <a:rPr lang="en-US" sz="3200" b="1" dirty="0">
                <a:solidFill>
                  <a:srgbClr val="FF0000"/>
                </a:solidFill>
                <a:latin typeface="Comic Sans MS" pitchFamily="66" charset="0"/>
              </a:rPr>
              <a:t>Chemical </a:t>
            </a:r>
            <a:r>
              <a:rPr lang="en-US" sz="3200" b="1" dirty="0" smtClean="0">
                <a:solidFill>
                  <a:srgbClr val="FF0000"/>
                </a:solidFill>
                <a:latin typeface="Comic Sans MS" pitchFamily="66" charset="0"/>
              </a:rPr>
              <a:t>Bonds</a:t>
            </a:r>
            <a:endParaRPr lang="en-IN" sz="3200" b="1" dirty="0" smtClean="0">
              <a:solidFill>
                <a:srgbClr val="FF0000"/>
              </a:solidFill>
              <a:latin typeface="Comic Sans MS" pitchFamily="66" charset="0"/>
            </a:endParaRPr>
          </a:p>
        </p:txBody>
      </p:sp>
      <p:sp>
        <p:nvSpPr>
          <p:cNvPr id="3" name="Rectangle 2"/>
          <p:cNvSpPr/>
          <p:nvPr/>
        </p:nvSpPr>
        <p:spPr>
          <a:xfrm>
            <a:off x="259316" y="669274"/>
            <a:ext cx="8568952" cy="5816977"/>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Definition</a:t>
            </a:r>
            <a:endParaRPr lang="en-US" sz="2000" b="1" dirty="0" smtClean="0">
              <a:solidFill>
                <a:srgbClr val="002060"/>
              </a:solidFill>
              <a:latin typeface="Comic Sans MS" pitchFamily="66" charset="0"/>
            </a:endParaRPr>
          </a:p>
          <a:p>
            <a:pPr indent="-285750" algn="just">
              <a:lnSpc>
                <a:spcPct val="150000"/>
              </a:lnSpc>
              <a:buFont typeface="Wingdings" pitchFamily="2" charset="2"/>
              <a:buChar char="Ø"/>
            </a:pPr>
            <a:r>
              <a:rPr lang="en-US" sz="2000" dirty="0">
                <a:latin typeface="Comic Sans MS" pitchFamily="66" charset="0"/>
              </a:rPr>
              <a:t>Chemical bonds are forces that hold atoms together to make compounds or </a:t>
            </a:r>
            <a:r>
              <a:rPr lang="en-US" sz="2000" dirty="0" smtClean="0">
                <a:latin typeface="Comic Sans MS" pitchFamily="66" charset="0"/>
              </a:rPr>
              <a:t>molecules. Chemical </a:t>
            </a:r>
            <a:r>
              <a:rPr lang="en-US" sz="2000" dirty="0">
                <a:latin typeface="Comic Sans MS" pitchFamily="66" charset="0"/>
              </a:rPr>
              <a:t>bonds include </a:t>
            </a:r>
            <a:r>
              <a:rPr lang="en-US" sz="2000" dirty="0" smtClean="0">
                <a:latin typeface="Comic Sans MS" pitchFamily="66" charset="0"/>
              </a:rPr>
              <a:t>ionic, covalent</a:t>
            </a:r>
            <a:r>
              <a:rPr lang="en-US" sz="2000" dirty="0">
                <a:latin typeface="Comic Sans MS" pitchFamily="66" charset="0"/>
              </a:rPr>
              <a:t>, </a:t>
            </a:r>
            <a:r>
              <a:rPr lang="en-US" sz="2000" dirty="0" smtClean="0">
                <a:latin typeface="Comic Sans MS" pitchFamily="66" charset="0"/>
              </a:rPr>
              <a:t>and coordinate bonds.</a:t>
            </a:r>
          </a:p>
          <a:p>
            <a:pPr algn="just">
              <a:lnSpc>
                <a:spcPct val="150000"/>
              </a:lnSpc>
            </a:pPr>
            <a:r>
              <a:rPr lang="en-US" sz="2400" b="1" dirty="0" smtClean="0">
                <a:solidFill>
                  <a:srgbClr val="002060"/>
                </a:solidFill>
                <a:latin typeface="Comic Sans MS" pitchFamily="66" charset="0"/>
              </a:rPr>
              <a:t>Ionic bonds</a:t>
            </a:r>
          </a:p>
          <a:p>
            <a:pPr marL="342900" indent="-342900" algn="just">
              <a:lnSpc>
                <a:spcPct val="150000"/>
              </a:lnSpc>
              <a:buFont typeface="Wingdings" pitchFamily="2" charset="2"/>
              <a:buChar char="Ø"/>
            </a:pPr>
            <a:r>
              <a:rPr lang="en-US" sz="2000" dirty="0">
                <a:latin typeface="Comic Sans MS" pitchFamily="66" charset="0"/>
              </a:rPr>
              <a:t>Atoms with large differences in electronegativity transfer electrons to form ions. The ions then are attracted to each other. This attraction is known as an ionic bond</a:t>
            </a:r>
            <a:r>
              <a:rPr lang="en-US" sz="2000" dirty="0" smtClean="0">
                <a:latin typeface="Comic Sans MS" pitchFamily="66" charset="0"/>
              </a:rPr>
              <a:t>. </a:t>
            </a:r>
          </a:p>
          <a:p>
            <a:pPr marL="342900" indent="-342900" algn="just">
              <a:lnSpc>
                <a:spcPct val="150000"/>
              </a:lnSpc>
              <a:buFont typeface="Wingdings" pitchFamily="2" charset="2"/>
              <a:buChar char="Ø"/>
            </a:pPr>
            <a:r>
              <a:rPr lang="en-US" sz="2000" dirty="0" smtClean="0">
                <a:latin typeface="Comic Sans MS" pitchFamily="66" charset="0"/>
              </a:rPr>
              <a:t>This </a:t>
            </a:r>
            <a:r>
              <a:rPr lang="en-US" sz="2000" dirty="0">
                <a:latin typeface="Comic Sans MS" pitchFamily="66" charset="0"/>
              </a:rPr>
              <a:t>attraction usually forms between a metal and a </a:t>
            </a:r>
            <a:r>
              <a:rPr lang="en-US" sz="2000" dirty="0" smtClean="0">
                <a:latin typeface="Comic Sans MS" pitchFamily="66" charset="0"/>
              </a:rPr>
              <a:t>non-metal, and </a:t>
            </a:r>
            <a:r>
              <a:rPr lang="en-US" sz="2000" dirty="0">
                <a:latin typeface="Comic Sans MS" pitchFamily="66" charset="0"/>
              </a:rPr>
              <a:t>the valence electrons are typically represented as being transferred from the metal atom to the </a:t>
            </a:r>
            <a:r>
              <a:rPr lang="en-US" sz="2000" dirty="0" smtClean="0">
                <a:latin typeface="Comic Sans MS" pitchFamily="66" charset="0"/>
              </a:rPr>
              <a:t>nonmetal.</a:t>
            </a:r>
          </a:p>
          <a:p>
            <a:pPr algn="just">
              <a:lnSpc>
                <a:spcPct val="150000"/>
              </a:lnSpc>
            </a:pPr>
            <a:r>
              <a:rPr lang="en-US" sz="2000" dirty="0" smtClean="0">
                <a:solidFill>
                  <a:schemeClr val="accent6">
                    <a:lumMod val="50000"/>
                  </a:schemeClr>
                </a:solidFill>
                <a:latin typeface="Comic Sans MS" pitchFamily="66" charset="0"/>
              </a:rPr>
              <a:t>Example: </a:t>
            </a:r>
            <a:r>
              <a:rPr lang="en-US" sz="2000" dirty="0" err="1" smtClean="0">
                <a:latin typeface="Comic Sans MS" pitchFamily="66" charset="0"/>
              </a:rPr>
              <a:t>NaCl</a:t>
            </a:r>
            <a:r>
              <a:rPr lang="en-US" sz="2000" dirty="0" smtClean="0">
                <a:latin typeface="Comic Sans MS" pitchFamily="66" charset="0"/>
              </a:rPr>
              <a:t>, </a:t>
            </a:r>
            <a:r>
              <a:rPr lang="en-US" sz="2000" dirty="0" err="1" smtClean="0">
                <a:latin typeface="Comic Sans MS" pitchFamily="66" charset="0"/>
              </a:rPr>
              <a:t>NaF</a:t>
            </a:r>
            <a:r>
              <a:rPr lang="en-US" sz="2000" dirty="0" smtClean="0">
                <a:latin typeface="Comic Sans MS" pitchFamily="66" charset="0"/>
              </a:rPr>
              <a:t>, etc.,</a:t>
            </a:r>
          </a:p>
        </p:txBody>
      </p:sp>
    </p:spTree>
    <p:extLst>
      <p:ext uri="{BB962C8B-B14F-4D97-AF65-F5344CB8AC3E}">
        <p14:creationId xmlns:p14="http://schemas.microsoft.com/office/powerpoint/2010/main" val="811213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able is shown that is composed of five columns and six rows. The header row contains the phrases, âRegions of electron density,â âArrangement,â (which has two columns below it), and âHybridization,â (which has two columns below it). The first column contains the numbers â2,â â3,â â4,â â5,â and â6.â The second column contains images of a line, a triangle, a three sided pyramid, a trigonal bipyramid, and an eight-faced ocatahedron. The third column contains the terms, âLinear,â âTrigonal planar,â âTetrahedral,â âTrigonal bipyramidal,â and âOctahedral.â The fourth column contains the terms âs p,â âs p superscript 2,â âs p superscript 3,â âs p superscript 3 d,â and âs p superscript 3 d superscript 2.â The last column contains drawings of the molecules beginning with a peanut-shaped structure marked with an angle of â180 degrees.â The second structure is made up of three equal-sized, rounded structures connected at one point with an angle of â120 degrees,â while the third structure is a three-dimensional arrangement of four equal-sized, rounded structures labeled as â109.5 degrees.â The fourth structure is made up of five equal-sized, rounded structures connected at â120 and 90 degrees,â while the fifth structure has six equal-sized, rounded structures connected at â90 degrees.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105"/>
            <a:ext cx="8496944" cy="642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20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84726"/>
              </p:ext>
            </p:extLst>
          </p:nvPr>
        </p:nvGraphicFramePr>
        <p:xfrm>
          <a:off x="395536" y="332656"/>
          <a:ext cx="8424936" cy="6192687"/>
        </p:xfrm>
        <a:graphic>
          <a:graphicData uri="http://schemas.openxmlformats.org/drawingml/2006/table">
            <a:tbl>
              <a:tblPr/>
              <a:tblGrid>
                <a:gridCol w="2806557"/>
                <a:gridCol w="2806557"/>
                <a:gridCol w="2811822"/>
              </a:tblGrid>
              <a:tr h="656125">
                <a:tc>
                  <a:txBody>
                    <a:bodyPr/>
                    <a:lstStyle/>
                    <a:p>
                      <a:pPr algn="ctr" fontAlgn="t"/>
                      <a:r>
                        <a:rPr lang="en-US" sz="1500" b="1">
                          <a:effectLst/>
                          <a:latin typeface="Comic Sans MS" pitchFamily="66" charset="0"/>
                        </a:rPr>
                        <a:t>Total number of sigma (σ) bonds</a:t>
                      </a:r>
                    </a:p>
                  </a:txBody>
                  <a:tcPr marL="0" marR="0" marT="0" marB="0">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0" cap="flat" cmpd="sng" algn="ctr">
                      <a:solidFill>
                        <a:srgbClr val="30B3F6"/>
                      </a:solidFill>
                      <a:prstDash val="solid"/>
                      <a:round/>
                      <a:headEnd type="none" w="med" len="med"/>
                      <a:tailEnd type="none" w="med" len="med"/>
                    </a:lnB>
                    <a:solidFill>
                      <a:srgbClr val="E5F5FE"/>
                    </a:solidFill>
                  </a:tcPr>
                </a:tc>
                <a:tc>
                  <a:txBody>
                    <a:bodyPr/>
                    <a:lstStyle/>
                    <a:p>
                      <a:pPr algn="ctr" fontAlgn="t"/>
                      <a:r>
                        <a:rPr lang="en-US" sz="1500" b="1">
                          <a:effectLst/>
                          <a:latin typeface="Comic Sans MS" pitchFamily="66" charset="0"/>
                        </a:rPr>
                        <a:t>Nature of Hybridization State</a:t>
                      </a:r>
                    </a:p>
                  </a:txBody>
                  <a:tcPr marL="0" marR="0" marT="0" marB="0">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0" cap="flat" cmpd="sng" algn="ctr">
                      <a:solidFill>
                        <a:srgbClr val="30B3F6"/>
                      </a:solidFill>
                      <a:prstDash val="solid"/>
                      <a:round/>
                      <a:headEnd type="none" w="med" len="med"/>
                      <a:tailEnd type="none" w="med" len="med"/>
                    </a:lnB>
                    <a:solidFill>
                      <a:srgbClr val="E5F5FE"/>
                    </a:solidFill>
                  </a:tcPr>
                </a:tc>
                <a:tc>
                  <a:txBody>
                    <a:bodyPr/>
                    <a:lstStyle/>
                    <a:p>
                      <a:pPr algn="ctr" fontAlgn="t"/>
                      <a:r>
                        <a:rPr lang="en-US" sz="1500" b="1" dirty="0">
                          <a:effectLst/>
                          <a:latin typeface="Comic Sans MS" pitchFamily="66" charset="0"/>
                        </a:rPr>
                        <a:t>Examples</a:t>
                      </a:r>
                    </a:p>
                  </a:txBody>
                  <a:tcPr marL="0" marR="0" marT="0" marB="0">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0" cap="flat" cmpd="sng" algn="ctr">
                      <a:solidFill>
                        <a:srgbClr val="30B3F6"/>
                      </a:solidFill>
                      <a:prstDash val="solid"/>
                      <a:round/>
                      <a:headEnd type="none" w="med" len="med"/>
                      <a:tailEnd type="none" w="med" len="med"/>
                    </a:lnB>
                    <a:solidFill>
                      <a:srgbClr val="E5F5FE"/>
                    </a:solidFill>
                  </a:tcPr>
                </a:tc>
              </a:tr>
              <a:tr h="972037">
                <a:tc>
                  <a:txBody>
                    <a:bodyPr/>
                    <a:lstStyle/>
                    <a:p>
                      <a:pPr algn="ctr" fontAlgn="t"/>
                      <a:r>
                        <a:rPr lang="en-US" sz="1500">
                          <a:effectLst/>
                          <a:latin typeface="Comic Sans MS" pitchFamily="66" charset="0"/>
                        </a:rPr>
                        <a:t>2</a:t>
                      </a:r>
                    </a:p>
                  </a:txBody>
                  <a:tcPr marL="0" marR="0" marT="0" marB="0">
                    <a:lnL>
                      <a:noFill/>
                    </a:lnL>
                    <a:lnR>
                      <a:noFill/>
                    </a:lnR>
                    <a:lnT w="0" cap="flat" cmpd="sng" algn="ctr">
                      <a:solidFill>
                        <a:srgbClr val="30B3F6"/>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a:effectLst/>
                          <a:latin typeface="Comic Sans MS" pitchFamily="66" charset="0"/>
                        </a:rPr>
                        <a:t>sp</a:t>
                      </a:r>
                    </a:p>
                  </a:txBody>
                  <a:tcPr marL="0" marR="0" marT="0" marB="0">
                    <a:lnL>
                      <a:noFill/>
                    </a:lnL>
                    <a:lnR>
                      <a:noFill/>
                    </a:lnR>
                    <a:lnT w="0" cap="flat" cmpd="sng" algn="ctr">
                      <a:solidFill>
                        <a:srgbClr val="30B3F6"/>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a:effectLst/>
                          <a:latin typeface="Comic Sans MS" pitchFamily="66" charset="0"/>
                        </a:rPr>
                        <a:t>BeCl</a:t>
                      </a:r>
                      <a:r>
                        <a:rPr lang="en-US" sz="1500" baseline="-25000">
                          <a:effectLst/>
                          <a:latin typeface="Comic Sans MS" pitchFamily="66" charset="0"/>
                        </a:rPr>
                        <a:t>2</a:t>
                      </a:r>
                      <a:r>
                        <a:rPr lang="en-US" sz="1500">
                          <a:effectLst/>
                          <a:latin typeface="Comic Sans MS" pitchFamily="66" charset="0"/>
                        </a:rPr>
                        <a:t>, HgCl</a:t>
                      </a:r>
                      <a:r>
                        <a:rPr lang="en-US" sz="1500" baseline="-25000">
                          <a:effectLst/>
                          <a:latin typeface="Comic Sans MS" pitchFamily="66" charset="0"/>
                        </a:rPr>
                        <a:t>2</a:t>
                      </a:r>
                      <a:r>
                        <a:rPr lang="en-US" sz="1500">
                          <a:effectLst/>
                          <a:latin typeface="Comic Sans MS" pitchFamily="66" charset="0"/>
                        </a:rPr>
                        <a:t>,C</a:t>
                      </a:r>
                      <a:r>
                        <a:rPr lang="en-US" sz="1500" baseline="-25000">
                          <a:effectLst/>
                          <a:latin typeface="Comic Sans MS" pitchFamily="66" charset="0"/>
                        </a:rPr>
                        <a:t>2</a:t>
                      </a:r>
                      <a:r>
                        <a:rPr lang="en-US" sz="1500">
                          <a:effectLst/>
                          <a:latin typeface="Comic Sans MS" pitchFamily="66" charset="0"/>
                        </a:rPr>
                        <a:t>H</a:t>
                      </a:r>
                      <a:r>
                        <a:rPr lang="en-US" sz="1500" baseline="-25000">
                          <a:effectLst/>
                          <a:latin typeface="Comic Sans MS" pitchFamily="66" charset="0"/>
                        </a:rPr>
                        <a:t>2</a:t>
                      </a:r>
                      <a:r>
                        <a:rPr lang="en-US" sz="1500">
                          <a:effectLst/>
                          <a:latin typeface="Comic Sans MS" pitchFamily="66" charset="0"/>
                        </a:rPr>
                        <a:t>,CO</a:t>
                      </a:r>
                      <a:r>
                        <a:rPr lang="en-US" sz="1500" baseline="-25000">
                          <a:effectLst/>
                          <a:latin typeface="Comic Sans MS" pitchFamily="66" charset="0"/>
                        </a:rPr>
                        <a:t>2</a:t>
                      </a:r>
                      <a:r>
                        <a:rPr lang="en-US" sz="1500">
                          <a:effectLst/>
                          <a:latin typeface="Comic Sans MS" pitchFamily="66" charset="0"/>
                        </a:rPr>
                        <a:t>,CO,CdCl</a:t>
                      </a:r>
                      <a:r>
                        <a:rPr lang="en-US" sz="1500" baseline="-25000">
                          <a:effectLst/>
                          <a:latin typeface="Comic Sans MS" pitchFamily="66" charset="0"/>
                        </a:rPr>
                        <a:t>2</a:t>
                      </a:r>
                      <a:r>
                        <a:rPr lang="en-US" sz="1500">
                          <a:effectLst/>
                          <a:latin typeface="Comic Sans MS" pitchFamily="66" charset="0"/>
                        </a:rPr>
                        <a:t>, ZnCl</a:t>
                      </a:r>
                      <a:r>
                        <a:rPr lang="en-US" sz="1500" baseline="-25000">
                          <a:effectLst/>
                          <a:latin typeface="Comic Sans MS" pitchFamily="66" charset="0"/>
                        </a:rPr>
                        <a:t>2</a:t>
                      </a:r>
                      <a:r>
                        <a:rPr lang="en-US" sz="1500">
                          <a:effectLst/>
                          <a:latin typeface="Comic Sans MS" pitchFamily="66" charset="0"/>
                        </a:rPr>
                        <a:t> etc.</a:t>
                      </a:r>
                    </a:p>
                  </a:txBody>
                  <a:tcPr marL="0" marR="0" marT="0" marB="0">
                    <a:lnL>
                      <a:noFill/>
                    </a:lnL>
                    <a:lnR>
                      <a:noFill/>
                    </a:lnR>
                    <a:lnT w="0" cap="flat" cmpd="sng" algn="ctr">
                      <a:solidFill>
                        <a:srgbClr val="30B3F6"/>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296050">
                <a:tc>
                  <a:txBody>
                    <a:bodyPr/>
                    <a:lstStyle/>
                    <a:p>
                      <a:pPr algn="ctr" fontAlgn="t"/>
                      <a:r>
                        <a:rPr lang="en-US" sz="1500">
                          <a:effectLst/>
                          <a:latin typeface="Comic Sans MS" pitchFamily="66" charset="0"/>
                        </a:rPr>
                        <a:t>3</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FEFEF"/>
                    </a:solidFill>
                  </a:tcPr>
                </a:tc>
                <a:tc>
                  <a:txBody>
                    <a:bodyPr/>
                    <a:lstStyle/>
                    <a:p>
                      <a:pPr algn="ctr" fontAlgn="t"/>
                      <a:r>
                        <a:rPr lang="en-US" sz="1500">
                          <a:effectLst/>
                          <a:latin typeface="Comic Sans MS" pitchFamily="66" charset="0"/>
                        </a:rPr>
                        <a:t>sp</a:t>
                      </a:r>
                      <a:r>
                        <a:rPr lang="en-US" sz="1500" baseline="30000">
                          <a:effectLst/>
                          <a:latin typeface="Comic Sans MS" pitchFamily="66" charset="0"/>
                        </a:rPr>
                        <a:t>2</a:t>
                      </a:r>
                      <a:endParaRPr lang="en-US" sz="1500">
                        <a:effectLst/>
                        <a:latin typeface="Comic Sans MS" pitchFamily="66" charset="0"/>
                      </a:endParaRP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FEFEF"/>
                    </a:solidFill>
                  </a:tcPr>
                </a:tc>
                <a:tc>
                  <a:txBody>
                    <a:bodyPr/>
                    <a:lstStyle/>
                    <a:p>
                      <a:pPr algn="ctr" fontAlgn="t"/>
                      <a:r>
                        <a:rPr lang="pt-BR" sz="1500">
                          <a:effectLst/>
                          <a:latin typeface="Comic Sans MS" pitchFamily="66" charset="0"/>
                        </a:rPr>
                        <a:t>BCl</a:t>
                      </a:r>
                      <a:r>
                        <a:rPr lang="pt-BR" sz="1500" baseline="-25000">
                          <a:effectLst/>
                          <a:latin typeface="Comic Sans MS" pitchFamily="66" charset="0"/>
                        </a:rPr>
                        <a:t>3</a:t>
                      </a:r>
                      <a:r>
                        <a:rPr lang="pt-BR" sz="1500">
                          <a:effectLst/>
                          <a:latin typeface="Comic Sans MS" pitchFamily="66" charset="0"/>
                        </a:rPr>
                        <a:t>, AlCl</a:t>
                      </a:r>
                      <a:r>
                        <a:rPr lang="pt-BR" sz="1500" baseline="-25000">
                          <a:effectLst/>
                          <a:latin typeface="Comic Sans MS" pitchFamily="66" charset="0"/>
                        </a:rPr>
                        <a:t>3</a:t>
                      </a:r>
                      <a:r>
                        <a:rPr lang="pt-BR" sz="1500">
                          <a:effectLst/>
                          <a:latin typeface="Comic Sans MS" pitchFamily="66" charset="0"/>
                        </a:rPr>
                        <a:t>,C</a:t>
                      </a:r>
                      <a:r>
                        <a:rPr lang="pt-BR" sz="1500" baseline="-25000">
                          <a:effectLst/>
                          <a:latin typeface="Comic Sans MS" pitchFamily="66" charset="0"/>
                        </a:rPr>
                        <a:t>2</a:t>
                      </a:r>
                      <a:r>
                        <a:rPr lang="pt-BR" sz="1500">
                          <a:effectLst/>
                          <a:latin typeface="Comic Sans MS" pitchFamily="66" charset="0"/>
                        </a:rPr>
                        <a:t>H</a:t>
                      </a:r>
                      <a:r>
                        <a:rPr lang="pt-BR" sz="1500" baseline="-25000">
                          <a:effectLst/>
                          <a:latin typeface="Comic Sans MS" pitchFamily="66" charset="0"/>
                        </a:rPr>
                        <a:t>4</a:t>
                      </a:r>
                      <a:r>
                        <a:rPr lang="pt-BR" sz="1500">
                          <a:effectLst/>
                          <a:latin typeface="Comic Sans MS" pitchFamily="66" charset="0"/>
                        </a:rPr>
                        <a:t>,C</a:t>
                      </a:r>
                      <a:r>
                        <a:rPr lang="pt-BR" sz="1500" baseline="-25000">
                          <a:effectLst/>
                          <a:latin typeface="Comic Sans MS" pitchFamily="66" charset="0"/>
                        </a:rPr>
                        <a:t>6</a:t>
                      </a:r>
                      <a:r>
                        <a:rPr lang="pt-BR" sz="1500">
                          <a:effectLst/>
                          <a:latin typeface="Comic Sans MS" pitchFamily="66" charset="0"/>
                        </a:rPr>
                        <a:t>H</a:t>
                      </a:r>
                      <a:r>
                        <a:rPr lang="pt-BR" sz="1500" baseline="-25000">
                          <a:effectLst/>
                          <a:latin typeface="Comic Sans MS" pitchFamily="66" charset="0"/>
                        </a:rPr>
                        <a:t>6</a:t>
                      </a:r>
                      <a:r>
                        <a:rPr lang="pt-BR" sz="1500">
                          <a:effectLst/>
                          <a:latin typeface="Comic Sans MS" pitchFamily="66" charset="0"/>
                        </a:rPr>
                        <a:t>,SO</a:t>
                      </a:r>
                      <a:r>
                        <a:rPr lang="pt-BR" sz="1500" baseline="-25000">
                          <a:effectLst/>
                          <a:latin typeface="Comic Sans MS" pitchFamily="66" charset="0"/>
                        </a:rPr>
                        <a:t>2</a:t>
                      </a:r>
                      <a:r>
                        <a:rPr lang="pt-BR" sz="1500">
                          <a:effectLst/>
                          <a:latin typeface="Comic Sans MS" pitchFamily="66" charset="0"/>
                        </a:rPr>
                        <a:t>,SO</a:t>
                      </a:r>
                      <a:r>
                        <a:rPr lang="pt-BR" sz="1500" baseline="-25000">
                          <a:effectLst/>
                          <a:latin typeface="Comic Sans MS" pitchFamily="66" charset="0"/>
                        </a:rPr>
                        <a:t>3</a:t>
                      </a:r>
                      <a:r>
                        <a:rPr lang="pt-BR" sz="1500">
                          <a:effectLst/>
                          <a:latin typeface="Comic Sans MS" pitchFamily="66" charset="0"/>
                        </a:rPr>
                        <a:t>,HNO</a:t>
                      </a:r>
                      <a:r>
                        <a:rPr lang="pt-BR" sz="1500" baseline="-25000">
                          <a:effectLst/>
                          <a:latin typeface="Comic Sans MS" pitchFamily="66" charset="0"/>
                        </a:rPr>
                        <a:t>3</a:t>
                      </a:r>
                      <a:r>
                        <a:rPr lang="pt-BR" sz="1500">
                          <a:effectLst/>
                          <a:latin typeface="Comic Sans MS" pitchFamily="66" charset="0"/>
                        </a:rPr>
                        <a:t>,</a:t>
                      </a:r>
                    </a:p>
                    <a:p>
                      <a:pPr algn="ctr" fontAlgn="t"/>
                      <a:r>
                        <a:rPr lang="pt-BR" sz="1500">
                          <a:effectLst/>
                          <a:latin typeface="Comic Sans MS" pitchFamily="66" charset="0"/>
                        </a:rPr>
                        <a:t>H</a:t>
                      </a:r>
                      <a:r>
                        <a:rPr lang="pt-BR" sz="1500" baseline="-25000">
                          <a:effectLst/>
                          <a:latin typeface="Comic Sans MS" pitchFamily="66" charset="0"/>
                        </a:rPr>
                        <a:t>2</a:t>
                      </a:r>
                      <a:r>
                        <a:rPr lang="pt-BR" sz="1500">
                          <a:effectLst/>
                          <a:latin typeface="Comic Sans MS" pitchFamily="66" charset="0"/>
                        </a:rPr>
                        <a:t>CO</a:t>
                      </a:r>
                      <a:r>
                        <a:rPr lang="pt-BR" sz="1500" baseline="-25000">
                          <a:effectLst/>
                          <a:latin typeface="Comic Sans MS" pitchFamily="66" charset="0"/>
                        </a:rPr>
                        <a:t>3</a:t>
                      </a:r>
                      <a:r>
                        <a:rPr lang="pt-BR" sz="1500">
                          <a:effectLst/>
                          <a:latin typeface="Comic Sans MS" pitchFamily="66" charset="0"/>
                        </a:rPr>
                        <a:t>,SnCl</a:t>
                      </a:r>
                      <a:r>
                        <a:rPr lang="pt-BR" sz="1500" baseline="-25000">
                          <a:effectLst/>
                          <a:latin typeface="Comic Sans MS" pitchFamily="66" charset="0"/>
                        </a:rPr>
                        <a:t>2</a:t>
                      </a:r>
                      <a:r>
                        <a:rPr lang="pt-BR" sz="1500">
                          <a:effectLst/>
                          <a:latin typeface="Comic Sans MS" pitchFamily="66" charset="0"/>
                        </a:rPr>
                        <a:t>, PbCl</a:t>
                      </a:r>
                      <a:r>
                        <a:rPr lang="pt-BR" sz="1500" baseline="-25000">
                          <a:effectLst/>
                          <a:latin typeface="Comic Sans MS" pitchFamily="66" charset="0"/>
                        </a:rPr>
                        <a:t>2</a:t>
                      </a:r>
                      <a:r>
                        <a:rPr lang="pt-BR" sz="1500">
                          <a:effectLst/>
                          <a:latin typeface="Comic Sans MS" pitchFamily="66" charset="0"/>
                        </a:rPr>
                        <a:t> etc.</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FEFEF"/>
                    </a:solidFill>
                  </a:tcPr>
                </a:tc>
              </a:tr>
              <a:tr h="1312250">
                <a:tc>
                  <a:txBody>
                    <a:bodyPr/>
                    <a:lstStyle/>
                    <a:p>
                      <a:pPr algn="ctr" fontAlgn="t"/>
                      <a:r>
                        <a:rPr lang="en-US" sz="1500">
                          <a:effectLst/>
                          <a:latin typeface="Comic Sans MS" pitchFamily="66" charset="0"/>
                        </a:rPr>
                        <a:t>4</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dirty="0">
                          <a:effectLst/>
                          <a:latin typeface="Comic Sans MS" pitchFamily="66" charset="0"/>
                        </a:rPr>
                        <a:t>sp</a:t>
                      </a:r>
                      <a:r>
                        <a:rPr lang="en-US" sz="1500" baseline="30000" dirty="0">
                          <a:effectLst/>
                          <a:latin typeface="Comic Sans MS" pitchFamily="66" charset="0"/>
                        </a:rPr>
                        <a:t>3</a:t>
                      </a:r>
                      <a:endParaRPr lang="en-US" sz="1500" dirty="0">
                        <a:effectLst/>
                        <a:latin typeface="Comic Sans MS" pitchFamily="66" charset="0"/>
                      </a:endParaRP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a:effectLst/>
                          <a:latin typeface="Comic Sans MS" pitchFamily="66" charset="0"/>
                        </a:rPr>
                        <a:t>NH</a:t>
                      </a:r>
                      <a:r>
                        <a:rPr lang="en-US" sz="1500" baseline="-25000">
                          <a:effectLst/>
                          <a:latin typeface="Comic Sans MS" pitchFamily="66" charset="0"/>
                        </a:rPr>
                        <a:t>4</a:t>
                      </a:r>
                      <a:r>
                        <a:rPr lang="en-US" sz="1500" baseline="30000">
                          <a:effectLst/>
                          <a:latin typeface="Comic Sans MS" pitchFamily="66" charset="0"/>
                        </a:rPr>
                        <a:t>+</a:t>
                      </a:r>
                      <a:r>
                        <a:rPr lang="en-US" sz="1500">
                          <a:effectLst/>
                          <a:latin typeface="Comic Sans MS" pitchFamily="66" charset="0"/>
                        </a:rPr>
                        <a:t>, BF</a:t>
                      </a:r>
                      <a:r>
                        <a:rPr lang="en-US" sz="1500" baseline="-25000">
                          <a:effectLst/>
                          <a:latin typeface="Comic Sans MS" pitchFamily="66" charset="0"/>
                        </a:rPr>
                        <a:t>4</a:t>
                      </a:r>
                      <a:r>
                        <a:rPr lang="en-US" sz="1500" baseline="30000">
                          <a:effectLst/>
                          <a:latin typeface="Comic Sans MS" pitchFamily="66" charset="0"/>
                        </a:rPr>
                        <a:t>-</a:t>
                      </a:r>
                      <a:r>
                        <a:rPr lang="en-US" sz="1500">
                          <a:effectLst/>
                          <a:latin typeface="Comic Sans MS" pitchFamily="66" charset="0"/>
                        </a:rPr>
                        <a:t>, H</a:t>
                      </a:r>
                      <a:r>
                        <a:rPr lang="en-US" sz="1500" baseline="-25000">
                          <a:effectLst/>
                          <a:latin typeface="Comic Sans MS" pitchFamily="66" charset="0"/>
                        </a:rPr>
                        <a:t>2</a:t>
                      </a:r>
                      <a:r>
                        <a:rPr lang="en-US" sz="1500">
                          <a:effectLst/>
                          <a:latin typeface="Comic Sans MS" pitchFamily="66" charset="0"/>
                        </a:rPr>
                        <a:t>SO</a:t>
                      </a:r>
                      <a:r>
                        <a:rPr lang="en-US" sz="1500" baseline="-25000">
                          <a:effectLst/>
                          <a:latin typeface="Comic Sans MS" pitchFamily="66" charset="0"/>
                        </a:rPr>
                        <a:t>4</a:t>
                      </a:r>
                      <a:r>
                        <a:rPr lang="en-US" sz="1500">
                          <a:effectLst/>
                          <a:latin typeface="Comic Sans MS" pitchFamily="66" charset="0"/>
                        </a:rPr>
                        <a:t>, HClO</a:t>
                      </a:r>
                      <a:r>
                        <a:rPr lang="en-US" sz="1500" baseline="-25000">
                          <a:effectLst/>
                          <a:latin typeface="Comic Sans MS" pitchFamily="66" charset="0"/>
                        </a:rPr>
                        <a:t>4</a:t>
                      </a:r>
                      <a:r>
                        <a:rPr lang="en-US" sz="1500">
                          <a:effectLst/>
                          <a:latin typeface="Comic Sans MS" pitchFamily="66" charset="0"/>
                        </a:rPr>
                        <a:t>,PCl</a:t>
                      </a:r>
                      <a:r>
                        <a:rPr lang="en-US" sz="1500" baseline="-25000">
                          <a:effectLst/>
                          <a:latin typeface="Comic Sans MS" pitchFamily="66" charset="0"/>
                        </a:rPr>
                        <a:t>3</a:t>
                      </a:r>
                      <a:r>
                        <a:rPr lang="en-US" sz="1500">
                          <a:effectLst/>
                          <a:latin typeface="Comic Sans MS" pitchFamily="66" charset="0"/>
                        </a:rPr>
                        <a:t>, NCl</a:t>
                      </a:r>
                      <a:r>
                        <a:rPr lang="en-US" sz="1500" baseline="-25000">
                          <a:effectLst/>
                          <a:latin typeface="Comic Sans MS" pitchFamily="66" charset="0"/>
                        </a:rPr>
                        <a:t>3</a:t>
                      </a:r>
                      <a:r>
                        <a:rPr lang="en-US" sz="1500">
                          <a:effectLst/>
                          <a:latin typeface="Comic Sans MS" pitchFamily="66" charset="0"/>
                        </a:rPr>
                        <a:t>, AsCl</a:t>
                      </a:r>
                      <a:r>
                        <a:rPr lang="en-US" sz="1500" baseline="-25000">
                          <a:effectLst/>
                          <a:latin typeface="Comic Sans MS" pitchFamily="66" charset="0"/>
                        </a:rPr>
                        <a:t>3</a:t>
                      </a:r>
                      <a:r>
                        <a:rPr lang="en-US" sz="1500">
                          <a:effectLst/>
                          <a:latin typeface="Comic Sans MS" pitchFamily="66" charset="0"/>
                        </a:rPr>
                        <a:t>, HClO</a:t>
                      </a:r>
                      <a:r>
                        <a:rPr lang="en-US" sz="1500" baseline="-25000">
                          <a:effectLst/>
                          <a:latin typeface="Comic Sans MS" pitchFamily="66" charset="0"/>
                        </a:rPr>
                        <a:t>3</a:t>
                      </a:r>
                      <a:r>
                        <a:rPr lang="en-US" sz="1500">
                          <a:effectLst/>
                          <a:latin typeface="Comic Sans MS" pitchFamily="66" charset="0"/>
                        </a:rPr>
                        <a:t>,ICl</a:t>
                      </a:r>
                      <a:r>
                        <a:rPr lang="en-US" sz="1500" baseline="-25000">
                          <a:effectLst/>
                          <a:latin typeface="Comic Sans MS" pitchFamily="66" charset="0"/>
                        </a:rPr>
                        <a:t>2</a:t>
                      </a:r>
                      <a:r>
                        <a:rPr lang="en-US" sz="1500" baseline="30000">
                          <a:effectLst/>
                          <a:latin typeface="Comic Sans MS" pitchFamily="66" charset="0"/>
                        </a:rPr>
                        <a:t>+</a:t>
                      </a:r>
                      <a:r>
                        <a:rPr lang="en-US" sz="1500">
                          <a:effectLst/>
                          <a:latin typeface="Comic Sans MS" pitchFamily="66" charset="0"/>
                        </a:rPr>
                        <a:t>,OF</a:t>
                      </a:r>
                      <a:r>
                        <a:rPr lang="en-US" sz="1500" baseline="-25000">
                          <a:effectLst/>
                          <a:latin typeface="Comic Sans MS" pitchFamily="66" charset="0"/>
                        </a:rPr>
                        <a:t>2</a:t>
                      </a:r>
                      <a:r>
                        <a:rPr lang="en-US" sz="1500">
                          <a:effectLst/>
                          <a:latin typeface="Comic Sans MS" pitchFamily="66" charset="0"/>
                        </a:rPr>
                        <a:t>,HClO</a:t>
                      </a:r>
                      <a:r>
                        <a:rPr lang="en-US" sz="1500" baseline="-25000">
                          <a:effectLst/>
                          <a:latin typeface="Comic Sans MS" pitchFamily="66" charset="0"/>
                        </a:rPr>
                        <a:t>2</a:t>
                      </a:r>
                      <a:r>
                        <a:rPr lang="en-US" sz="1500">
                          <a:effectLst/>
                          <a:latin typeface="Comic Sans MS" pitchFamily="66" charset="0"/>
                        </a:rPr>
                        <a:t>,SCl</a:t>
                      </a:r>
                      <a:r>
                        <a:rPr lang="en-US" sz="1500" baseline="-25000">
                          <a:effectLst/>
                          <a:latin typeface="Comic Sans MS" pitchFamily="66" charset="0"/>
                        </a:rPr>
                        <a:t>2</a:t>
                      </a:r>
                      <a:r>
                        <a:rPr lang="en-US" sz="1500">
                          <a:effectLst/>
                          <a:latin typeface="Comic Sans MS" pitchFamily="66" charset="0"/>
                        </a:rPr>
                        <a:t>,HClO, ICl, XeO</a:t>
                      </a:r>
                      <a:r>
                        <a:rPr lang="en-US" sz="1500" baseline="-25000">
                          <a:effectLst/>
                          <a:latin typeface="Comic Sans MS" pitchFamily="66" charset="0"/>
                        </a:rPr>
                        <a:t>3</a:t>
                      </a:r>
                      <a:r>
                        <a:rPr lang="en-US" sz="1500">
                          <a:effectLst/>
                          <a:latin typeface="Comic Sans MS" pitchFamily="66" charset="0"/>
                        </a:rPr>
                        <a:t> etc.</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656125">
                <a:tc>
                  <a:txBody>
                    <a:bodyPr/>
                    <a:lstStyle/>
                    <a:p>
                      <a:pPr algn="ctr" fontAlgn="t"/>
                      <a:r>
                        <a:rPr lang="en-US" sz="1500">
                          <a:effectLst/>
                          <a:latin typeface="Comic Sans MS" pitchFamily="66" charset="0"/>
                        </a:rPr>
                        <a:t>5</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FEFEF"/>
                    </a:solidFill>
                  </a:tcPr>
                </a:tc>
                <a:tc>
                  <a:txBody>
                    <a:bodyPr/>
                    <a:lstStyle/>
                    <a:p>
                      <a:pPr algn="ctr" fontAlgn="t"/>
                      <a:r>
                        <a:rPr lang="en-US" sz="1500">
                          <a:effectLst/>
                          <a:latin typeface="Comic Sans MS" pitchFamily="66" charset="0"/>
                        </a:rPr>
                        <a:t>sp</a:t>
                      </a:r>
                      <a:r>
                        <a:rPr lang="en-US" sz="1500" baseline="30000">
                          <a:effectLst/>
                          <a:latin typeface="Comic Sans MS" pitchFamily="66" charset="0"/>
                        </a:rPr>
                        <a:t>3</a:t>
                      </a:r>
                      <a:r>
                        <a:rPr lang="en-US" sz="1500">
                          <a:effectLst/>
                          <a:latin typeface="Comic Sans MS" pitchFamily="66" charset="0"/>
                        </a:rPr>
                        <a:t>d</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FEFEF"/>
                    </a:solidFill>
                  </a:tcPr>
                </a:tc>
                <a:tc>
                  <a:txBody>
                    <a:bodyPr/>
                    <a:lstStyle/>
                    <a:p>
                      <a:pPr algn="ctr" fontAlgn="t"/>
                      <a:r>
                        <a:rPr lang="en-US" sz="1500">
                          <a:effectLst/>
                          <a:latin typeface="Comic Sans MS" pitchFamily="66" charset="0"/>
                        </a:rPr>
                        <a:t>PCl</a:t>
                      </a:r>
                      <a:r>
                        <a:rPr lang="en-US" sz="1500" baseline="-25000">
                          <a:effectLst/>
                          <a:latin typeface="Comic Sans MS" pitchFamily="66" charset="0"/>
                        </a:rPr>
                        <a:t>5</a:t>
                      </a:r>
                      <a:r>
                        <a:rPr lang="en-US" sz="1500">
                          <a:effectLst/>
                          <a:latin typeface="Comic Sans MS" pitchFamily="66" charset="0"/>
                        </a:rPr>
                        <a:t>, SbCl</a:t>
                      </a:r>
                      <a:r>
                        <a:rPr lang="en-US" sz="1500" baseline="-25000">
                          <a:effectLst/>
                          <a:latin typeface="Comic Sans MS" pitchFamily="66" charset="0"/>
                        </a:rPr>
                        <a:t>5</a:t>
                      </a:r>
                      <a:r>
                        <a:rPr lang="en-US" sz="1500">
                          <a:effectLst/>
                          <a:latin typeface="Comic Sans MS" pitchFamily="66" charset="0"/>
                        </a:rPr>
                        <a:t>, SF</a:t>
                      </a:r>
                      <a:r>
                        <a:rPr lang="en-US" sz="1500" baseline="-25000">
                          <a:effectLst/>
                          <a:latin typeface="Comic Sans MS" pitchFamily="66" charset="0"/>
                        </a:rPr>
                        <a:t>4</a:t>
                      </a:r>
                      <a:r>
                        <a:rPr lang="en-US" sz="1500">
                          <a:effectLst/>
                          <a:latin typeface="Comic Sans MS" pitchFamily="66" charset="0"/>
                        </a:rPr>
                        <a:t>, ClF</a:t>
                      </a:r>
                      <a:r>
                        <a:rPr lang="en-US" sz="1500" baseline="-25000">
                          <a:effectLst/>
                          <a:latin typeface="Comic Sans MS" pitchFamily="66" charset="0"/>
                        </a:rPr>
                        <a:t>3</a:t>
                      </a:r>
                      <a:r>
                        <a:rPr lang="en-US" sz="1500">
                          <a:effectLst/>
                          <a:latin typeface="Comic Sans MS" pitchFamily="66" charset="0"/>
                        </a:rPr>
                        <a:t>, BrF</a:t>
                      </a:r>
                      <a:r>
                        <a:rPr lang="en-US" sz="1500" baseline="-25000">
                          <a:effectLst/>
                          <a:latin typeface="Comic Sans MS" pitchFamily="66" charset="0"/>
                        </a:rPr>
                        <a:t>3</a:t>
                      </a:r>
                      <a:r>
                        <a:rPr lang="en-US" sz="1500">
                          <a:effectLst/>
                          <a:latin typeface="Comic Sans MS" pitchFamily="66" charset="0"/>
                        </a:rPr>
                        <a:t>, XeF</a:t>
                      </a:r>
                      <a:r>
                        <a:rPr lang="en-US" sz="1500" baseline="-25000">
                          <a:effectLst/>
                          <a:latin typeface="Comic Sans MS" pitchFamily="66" charset="0"/>
                        </a:rPr>
                        <a:t>2</a:t>
                      </a:r>
                      <a:r>
                        <a:rPr lang="en-US" sz="1500">
                          <a:effectLst/>
                          <a:latin typeface="Comic Sans MS" pitchFamily="66" charset="0"/>
                        </a:rPr>
                        <a:t>, ICl</a:t>
                      </a:r>
                      <a:r>
                        <a:rPr lang="en-US" sz="1500" baseline="-25000">
                          <a:effectLst/>
                          <a:latin typeface="Comic Sans MS" pitchFamily="66" charset="0"/>
                        </a:rPr>
                        <a:t>2</a:t>
                      </a:r>
                      <a:r>
                        <a:rPr lang="en-US" sz="1500" baseline="30000">
                          <a:effectLst/>
                          <a:latin typeface="Comic Sans MS" pitchFamily="66" charset="0"/>
                        </a:rPr>
                        <a:t>-</a:t>
                      </a:r>
                      <a:r>
                        <a:rPr lang="en-US" sz="1500">
                          <a:effectLst/>
                          <a:latin typeface="Comic Sans MS" pitchFamily="66" charset="0"/>
                        </a:rPr>
                        <a:t> etc.</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FEFEF"/>
                    </a:solidFill>
                  </a:tcPr>
                </a:tc>
              </a:tr>
              <a:tr h="972037">
                <a:tc>
                  <a:txBody>
                    <a:bodyPr/>
                    <a:lstStyle/>
                    <a:p>
                      <a:pPr algn="ctr" fontAlgn="t"/>
                      <a:r>
                        <a:rPr lang="en-US" sz="1500">
                          <a:effectLst/>
                          <a:latin typeface="Comic Sans MS" pitchFamily="66" charset="0"/>
                        </a:rPr>
                        <a:t>6</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a:effectLst/>
                          <a:latin typeface="Comic Sans MS" pitchFamily="66" charset="0"/>
                        </a:rPr>
                        <a:t>sp</a:t>
                      </a:r>
                      <a:r>
                        <a:rPr lang="en-US" sz="1500" baseline="30000">
                          <a:effectLst/>
                          <a:latin typeface="Comic Sans MS" pitchFamily="66" charset="0"/>
                        </a:rPr>
                        <a:t>3</a:t>
                      </a:r>
                      <a:r>
                        <a:rPr lang="en-US" sz="1500">
                          <a:effectLst/>
                          <a:latin typeface="Comic Sans MS" pitchFamily="66" charset="0"/>
                        </a:rPr>
                        <a:t>d</a:t>
                      </a:r>
                      <a:r>
                        <a:rPr lang="en-US" sz="1500" baseline="30000">
                          <a:effectLst/>
                          <a:latin typeface="Comic Sans MS" pitchFamily="66" charset="0"/>
                        </a:rPr>
                        <a:t>2</a:t>
                      </a:r>
                      <a:endParaRPr lang="en-US" sz="1500">
                        <a:effectLst/>
                        <a:latin typeface="Comic Sans MS" pitchFamily="66" charset="0"/>
                      </a:endParaRP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500">
                          <a:effectLst/>
                          <a:latin typeface="Comic Sans MS" pitchFamily="66" charset="0"/>
                        </a:rPr>
                        <a:t>SF</a:t>
                      </a:r>
                      <a:r>
                        <a:rPr lang="en-US" sz="1500" baseline="-25000">
                          <a:effectLst/>
                          <a:latin typeface="Comic Sans MS" pitchFamily="66" charset="0"/>
                        </a:rPr>
                        <a:t>6</a:t>
                      </a:r>
                      <a:r>
                        <a:rPr lang="en-US" sz="1500">
                          <a:effectLst/>
                          <a:latin typeface="Comic Sans MS" pitchFamily="66" charset="0"/>
                        </a:rPr>
                        <a:t>, AlF</a:t>
                      </a:r>
                      <a:r>
                        <a:rPr lang="en-US" sz="1500" baseline="-25000">
                          <a:effectLst/>
                          <a:latin typeface="Comic Sans MS" pitchFamily="66" charset="0"/>
                        </a:rPr>
                        <a:t>6</a:t>
                      </a:r>
                      <a:r>
                        <a:rPr lang="en-US" sz="1500" baseline="30000">
                          <a:effectLst/>
                          <a:latin typeface="Comic Sans MS" pitchFamily="66" charset="0"/>
                        </a:rPr>
                        <a:t>3-</a:t>
                      </a:r>
                      <a:r>
                        <a:rPr lang="en-US" sz="1500">
                          <a:effectLst/>
                          <a:latin typeface="Comic Sans MS" pitchFamily="66" charset="0"/>
                        </a:rPr>
                        <a:t>, SiF</a:t>
                      </a:r>
                      <a:r>
                        <a:rPr lang="en-US" sz="1500" baseline="-25000">
                          <a:effectLst/>
                          <a:latin typeface="Comic Sans MS" pitchFamily="66" charset="0"/>
                        </a:rPr>
                        <a:t>6</a:t>
                      </a:r>
                      <a:r>
                        <a:rPr lang="en-US" sz="1500" baseline="30000">
                          <a:effectLst/>
                          <a:latin typeface="Comic Sans MS" pitchFamily="66" charset="0"/>
                        </a:rPr>
                        <a:t>2-</a:t>
                      </a:r>
                      <a:r>
                        <a:rPr lang="en-US" sz="1500">
                          <a:effectLst/>
                          <a:latin typeface="Comic Sans MS" pitchFamily="66" charset="0"/>
                        </a:rPr>
                        <a:t>, PF</a:t>
                      </a:r>
                      <a:r>
                        <a:rPr lang="en-US" sz="1500" baseline="-25000">
                          <a:effectLst/>
                          <a:latin typeface="Comic Sans MS" pitchFamily="66" charset="0"/>
                        </a:rPr>
                        <a:t>6</a:t>
                      </a:r>
                      <a:r>
                        <a:rPr lang="en-US" sz="1500" baseline="30000">
                          <a:effectLst/>
                          <a:latin typeface="Comic Sans MS" pitchFamily="66" charset="0"/>
                        </a:rPr>
                        <a:t>-</a:t>
                      </a:r>
                      <a:r>
                        <a:rPr lang="en-US" sz="1500">
                          <a:effectLst/>
                          <a:latin typeface="Comic Sans MS" pitchFamily="66" charset="0"/>
                        </a:rPr>
                        <a:t>, IF</a:t>
                      </a:r>
                      <a:r>
                        <a:rPr lang="en-US" sz="1500" baseline="-25000">
                          <a:effectLst/>
                          <a:latin typeface="Comic Sans MS" pitchFamily="66" charset="0"/>
                        </a:rPr>
                        <a:t>5</a:t>
                      </a:r>
                      <a:r>
                        <a:rPr lang="en-US" sz="1500">
                          <a:effectLst/>
                          <a:latin typeface="Comic Sans MS" pitchFamily="66" charset="0"/>
                        </a:rPr>
                        <a:t>, BrF</a:t>
                      </a:r>
                      <a:r>
                        <a:rPr lang="en-US" sz="1500" baseline="-25000">
                          <a:effectLst/>
                          <a:latin typeface="Comic Sans MS" pitchFamily="66" charset="0"/>
                        </a:rPr>
                        <a:t>5</a:t>
                      </a:r>
                      <a:r>
                        <a:rPr lang="en-US" sz="1500">
                          <a:effectLst/>
                          <a:latin typeface="Comic Sans MS" pitchFamily="66" charset="0"/>
                        </a:rPr>
                        <a:t>, XeOF</a:t>
                      </a:r>
                      <a:r>
                        <a:rPr lang="en-US" sz="1500" baseline="-25000">
                          <a:effectLst/>
                          <a:latin typeface="Comic Sans MS" pitchFamily="66" charset="0"/>
                        </a:rPr>
                        <a:t>4</a:t>
                      </a:r>
                      <a:r>
                        <a:rPr lang="en-US" sz="1500">
                          <a:effectLst/>
                          <a:latin typeface="Comic Sans MS" pitchFamily="66" charset="0"/>
                        </a:rPr>
                        <a:t>, XeF</a:t>
                      </a:r>
                      <a:r>
                        <a:rPr lang="en-US" sz="1500" baseline="-25000">
                          <a:effectLst/>
                          <a:latin typeface="Comic Sans MS" pitchFamily="66" charset="0"/>
                        </a:rPr>
                        <a:t>4</a:t>
                      </a:r>
                      <a:r>
                        <a:rPr lang="en-US" sz="1500">
                          <a:effectLst/>
                          <a:latin typeface="Comic Sans MS" pitchFamily="66" charset="0"/>
                        </a:rPr>
                        <a:t>, BrF</a:t>
                      </a:r>
                      <a:r>
                        <a:rPr lang="en-US" sz="1500" baseline="-25000">
                          <a:effectLst/>
                          <a:latin typeface="Comic Sans MS" pitchFamily="66" charset="0"/>
                        </a:rPr>
                        <a:t>4</a:t>
                      </a:r>
                      <a:r>
                        <a:rPr lang="en-US" sz="1500" baseline="30000">
                          <a:effectLst/>
                          <a:latin typeface="Comic Sans MS" pitchFamily="66" charset="0"/>
                        </a:rPr>
                        <a:t>-</a:t>
                      </a:r>
                      <a:r>
                        <a:rPr lang="en-US" sz="1500">
                          <a:effectLst/>
                          <a:latin typeface="Comic Sans MS" pitchFamily="66" charset="0"/>
                        </a:rPr>
                        <a:t>, ICl</a:t>
                      </a:r>
                      <a:r>
                        <a:rPr lang="en-US" sz="1500" baseline="-25000">
                          <a:effectLst/>
                          <a:latin typeface="Comic Sans MS" pitchFamily="66" charset="0"/>
                        </a:rPr>
                        <a:t>4</a:t>
                      </a:r>
                      <a:r>
                        <a:rPr lang="en-US" sz="1500" baseline="30000">
                          <a:effectLst/>
                          <a:latin typeface="Comic Sans MS" pitchFamily="66" charset="0"/>
                        </a:rPr>
                        <a:t>-</a:t>
                      </a:r>
                      <a:r>
                        <a:rPr lang="en-US" sz="1500">
                          <a:effectLst/>
                          <a:latin typeface="Comic Sans MS" pitchFamily="66" charset="0"/>
                        </a:rPr>
                        <a:t> etc.</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328063">
                <a:tc>
                  <a:txBody>
                    <a:bodyPr/>
                    <a:lstStyle/>
                    <a:p>
                      <a:pPr algn="ctr" fontAlgn="t"/>
                      <a:r>
                        <a:rPr lang="en-US" sz="1500">
                          <a:effectLst/>
                          <a:latin typeface="Comic Sans MS" pitchFamily="66" charset="0"/>
                        </a:rPr>
                        <a:t>7</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BFF"/>
                    </a:solidFill>
                  </a:tcPr>
                </a:tc>
                <a:tc>
                  <a:txBody>
                    <a:bodyPr/>
                    <a:lstStyle/>
                    <a:p>
                      <a:pPr algn="ctr" fontAlgn="t"/>
                      <a:r>
                        <a:rPr lang="en-US" sz="1500">
                          <a:effectLst/>
                          <a:latin typeface="Comic Sans MS" pitchFamily="66" charset="0"/>
                        </a:rPr>
                        <a:t>sp</a:t>
                      </a:r>
                      <a:r>
                        <a:rPr lang="en-US" sz="1500" baseline="30000">
                          <a:effectLst/>
                          <a:latin typeface="Comic Sans MS" pitchFamily="66" charset="0"/>
                        </a:rPr>
                        <a:t>3</a:t>
                      </a:r>
                      <a:r>
                        <a:rPr lang="en-US" sz="1500">
                          <a:effectLst/>
                          <a:latin typeface="Comic Sans MS" pitchFamily="66" charset="0"/>
                        </a:rPr>
                        <a:t>d</a:t>
                      </a:r>
                      <a:r>
                        <a:rPr lang="en-US" sz="1500" baseline="30000">
                          <a:effectLst/>
                          <a:latin typeface="Comic Sans MS" pitchFamily="66" charset="0"/>
                        </a:rPr>
                        <a:t>3</a:t>
                      </a:r>
                      <a:endParaRPr lang="en-US" sz="1500">
                        <a:effectLst/>
                        <a:latin typeface="Comic Sans MS" pitchFamily="66" charset="0"/>
                      </a:endParaRP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BFF"/>
                    </a:solidFill>
                  </a:tcPr>
                </a:tc>
                <a:tc>
                  <a:txBody>
                    <a:bodyPr/>
                    <a:lstStyle/>
                    <a:p>
                      <a:pPr algn="ctr" fontAlgn="t"/>
                      <a:r>
                        <a:rPr lang="en-US" sz="1500" dirty="0">
                          <a:effectLst/>
                          <a:latin typeface="Comic Sans MS" pitchFamily="66" charset="0"/>
                        </a:rPr>
                        <a:t>IF</a:t>
                      </a:r>
                      <a:r>
                        <a:rPr lang="en-US" sz="1500" baseline="-25000" dirty="0">
                          <a:effectLst/>
                          <a:latin typeface="Comic Sans MS" pitchFamily="66" charset="0"/>
                        </a:rPr>
                        <a:t>7</a:t>
                      </a:r>
                      <a:r>
                        <a:rPr lang="en-US" sz="1500" dirty="0">
                          <a:effectLst/>
                          <a:latin typeface="Comic Sans MS" pitchFamily="66" charset="0"/>
                        </a:rPr>
                        <a:t>, XeF</a:t>
                      </a:r>
                      <a:r>
                        <a:rPr lang="en-US" sz="1500" baseline="-25000" dirty="0">
                          <a:effectLst/>
                          <a:latin typeface="Comic Sans MS" pitchFamily="66" charset="0"/>
                        </a:rPr>
                        <a:t>6</a:t>
                      </a:r>
                      <a:r>
                        <a:rPr lang="en-US" sz="1500" dirty="0">
                          <a:effectLst/>
                          <a:latin typeface="Comic Sans MS" pitchFamily="66" charset="0"/>
                        </a:rPr>
                        <a:t> etc.</a:t>
                      </a:r>
                    </a:p>
                  </a:txBody>
                  <a:tcPr marL="0" marR="0" marT="0" marB="0">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BFF"/>
                    </a:solidFill>
                  </a:tcPr>
                </a:tc>
              </a:tr>
            </a:tbl>
          </a:graphicData>
        </a:graphic>
      </p:graphicFrame>
    </p:spTree>
    <p:extLst>
      <p:ext uri="{BB962C8B-B14F-4D97-AF65-F5344CB8AC3E}">
        <p14:creationId xmlns:p14="http://schemas.microsoft.com/office/powerpoint/2010/main" val="3482312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265286"/>
            <a:ext cx="8568952" cy="5262979"/>
          </a:xfrm>
          <a:prstGeom prst="rect">
            <a:avLst/>
          </a:prstGeom>
        </p:spPr>
        <p:txBody>
          <a:bodyPr wrap="square">
            <a:spAutoFit/>
          </a:bodyPr>
          <a:lstStyle/>
          <a:p>
            <a:pPr algn="ctr">
              <a:lnSpc>
                <a:spcPct val="150000"/>
              </a:lnSpc>
            </a:pPr>
            <a:r>
              <a:rPr lang="en-US" sz="3200" b="1" dirty="0" smtClean="0">
                <a:solidFill>
                  <a:srgbClr val="FF0000"/>
                </a:solidFill>
                <a:latin typeface="Comic Sans MS" pitchFamily="66" charset="0"/>
              </a:rPr>
              <a:t>Bent’s Rule</a:t>
            </a:r>
          </a:p>
          <a:p>
            <a:pPr marL="342900" indent="-342900" algn="just">
              <a:lnSpc>
                <a:spcPct val="150000"/>
              </a:lnSpc>
              <a:buFont typeface="Wingdings" pitchFamily="2" charset="2"/>
              <a:buChar char="Ø"/>
            </a:pPr>
            <a:r>
              <a:rPr lang="en-US" sz="2400" dirty="0">
                <a:latin typeface="Comic Sans MS" pitchFamily="66" charset="0"/>
              </a:rPr>
              <a:t>The rule states: </a:t>
            </a:r>
            <a:r>
              <a:rPr lang="en-US" sz="2400" dirty="0" smtClean="0">
                <a:latin typeface="Comic Sans MS" pitchFamily="66" charset="0"/>
              </a:rPr>
              <a:t>“</a:t>
            </a:r>
            <a:r>
              <a:rPr lang="en-US" sz="2400" i="1" dirty="0" smtClean="0">
                <a:latin typeface="Comic Sans MS" pitchFamily="66" charset="0"/>
              </a:rPr>
              <a:t>atomic </a:t>
            </a:r>
            <a:r>
              <a:rPr lang="en-US" sz="2400" i="1" dirty="0">
                <a:latin typeface="Comic Sans MS" pitchFamily="66" charset="0"/>
              </a:rPr>
              <a:t>s character tends to concentrate in orbitals that are directed toward electropositive groups and atomic p character tends to concentrate in orbitals that are directed toward electronegative groups </a:t>
            </a:r>
            <a:r>
              <a:rPr lang="en-US" sz="2400" dirty="0" smtClean="0">
                <a:latin typeface="Comic Sans MS" pitchFamily="66" charset="0"/>
              </a:rPr>
              <a:t>”.</a:t>
            </a:r>
          </a:p>
          <a:p>
            <a:pPr algn="just">
              <a:lnSpc>
                <a:spcPct val="150000"/>
              </a:lnSpc>
            </a:pPr>
            <a:endParaRPr lang="en-US" sz="2400" dirty="0" smtClean="0">
              <a:latin typeface="Comic Sans MS" pitchFamily="66" charset="0"/>
            </a:endParaRPr>
          </a:p>
          <a:p>
            <a:pPr marL="342900" indent="-342900" algn="just">
              <a:lnSpc>
                <a:spcPct val="150000"/>
              </a:lnSpc>
              <a:buFont typeface="Wingdings" pitchFamily="2" charset="2"/>
              <a:buChar char="Ø"/>
            </a:pPr>
            <a:r>
              <a:rPr lang="en-US" sz="2400" dirty="0">
                <a:latin typeface="Comic Sans MS" pitchFamily="66" charset="0"/>
              </a:rPr>
              <a:t>This rule, which is </a:t>
            </a:r>
            <a:r>
              <a:rPr lang="en-US" sz="2400" dirty="0" smtClean="0">
                <a:latin typeface="Comic Sans MS" pitchFamily="66" charset="0"/>
              </a:rPr>
              <a:t>experimentally observed </a:t>
            </a:r>
            <a:r>
              <a:rPr lang="en-US" sz="2400" dirty="0">
                <a:latin typeface="Comic Sans MS" pitchFamily="66" charset="0"/>
              </a:rPr>
              <a:t>and supported by  molecular orbital </a:t>
            </a:r>
            <a:r>
              <a:rPr lang="en-US" sz="2400" dirty="0" smtClean="0">
                <a:latin typeface="Comic Sans MS" pitchFamily="66" charset="0"/>
              </a:rPr>
              <a:t>calculations. </a:t>
            </a:r>
          </a:p>
        </p:txBody>
      </p:sp>
    </p:spTree>
    <p:extLst>
      <p:ext uri="{BB962C8B-B14F-4D97-AF65-F5344CB8AC3E}">
        <p14:creationId xmlns:p14="http://schemas.microsoft.com/office/powerpoint/2010/main" val="154343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7351"/>
            <a:ext cx="8712968" cy="6740307"/>
          </a:xfrm>
          <a:prstGeom prst="rect">
            <a:avLst/>
          </a:prstGeom>
        </p:spPr>
        <p:txBody>
          <a:bodyPr wrap="square">
            <a:spAutoFit/>
          </a:bodyPr>
          <a:lstStyle/>
          <a:p>
            <a:pPr marL="342900" lvl="0" indent="-342900" algn="just">
              <a:lnSpc>
                <a:spcPct val="150000"/>
              </a:lnSpc>
              <a:buFont typeface="Wingdings" pitchFamily="2" charset="2"/>
              <a:buChar char="Ø"/>
            </a:pPr>
            <a:r>
              <a:rPr lang="en-US" sz="2400" dirty="0">
                <a:solidFill>
                  <a:prstClr val="black"/>
                </a:solidFill>
                <a:latin typeface="Comic Sans MS" pitchFamily="66" charset="0"/>
              </a:rPr>
              <a:t>Hybrid orbitals for main group elements consist of one s and three p orbitals, with the s orbital having lower </a:t>
            </a:r>
            <a:r>
              <a:rPr lang="en-US" sz="2400" dirty="0" smtClean="0">
                <a:solidFill>
                  <a:prstClr val="black"/>
                </a:solidFill>
                <a:latin typeface="Comic Sans MS" pitchFamily="66" charset="0"/>
              </a:rPr>
              <a:t>energy. To </a:t>
            </a:r>
            <a:r>
              <a:rPr lang="en-US" sz="2400" dirty="0">
                <a:solidFill>
                  <a:prstClr val="black"/>
                </a:solidFill>
                <a:latin typeface="Comic Sans MS" pitchFamily="66" charset="0"/>
              </a:rPr>
              <a:t>have more s character means that the bonding orbital is lower in energy and shaped more like an s orbital rather than a p orbital. </a:t>
            </a:r>
            <a:endParaRPr lang="en-US" sz="2400" dirty="0" smtClean="0">
              <a:solidFill>
                <a:prstClr val="black"/>
              </a:solidFill>
              <a:latin typeface="Comic Sans MS" pitchFamily="66" charset="0"/>
            </a:endParaRPr>
          </a:p>
          <a:p>
            <a:pPr marL="342900" lvl="0" indent="-342900" algn="just">
              <a:lnSpc>
                <a:spcPct val="150000"/>
              </a:lnSpc>
              <a:buFont typeface="Wingdings" pitchFamily="2" charset="2"/>
              <a:buChar char="Ø"/>
            </a:pPr>
            <a:r>
              <a:rPr lang="en-US" sz="2400" dirty="0" smtClean="0">
                <a:solidFill>
                  <a:prstClr val="black"/>
                </a:solidFill>
                <a:latin typeface="Comic Sans MS" pitchFamily="66" charset="0"/>
              </a:rPr>
              <a:t>In </a:t>
            </a:r>
            <a:r>
              <a:rPr lang="en-US" sz="2400" dirty="0">
                <a:solidFill>
                  <a:prstClr val="black"/>
                </a:solidFill>
                <a:latin typeface="Comic Sans MS" pitchFamily="66" charset="0"/>
              </a:rPr>
              <a:t>other words, ligand orbitals tend to be rich in p character because of higher electronegativity, with s character concentrated on the central metal. </a:t>
            </a:r>
            <a:r>
              <a:rPr lang="en-US" sz="2400" dirty="0" smtClean="0">
                <a:solidFill>
                  <a:prstClr val="black"/>
                </a:solidFill>
                <a:latin typeface="Comic Sans MS" pitchFamily="66" charset="0"/>
              </a:rPr>
              <a:t>However</a:t>
            </a:r>
            <a:r>
              <a:rPr lang="en-US" sz="2400" dirty="0">
                <a:solidFill>
                  <a:prstClr val="black"/>
                </a:solidFill>
                <a:latin typeface="Comic Sans MS" pitchFamily="66" charset="0"/>
              </a:rPr>
              <a:t>, in cases where the metal has a lone pair, the lone pair orbital is high in s character. </a:t>
            </a:r>
            <a:endParaRPr lang="en-US" sz="2400" dirty="0" smtClean="0">
              <a:solidFill>
                <a:prstClr val="black"/>
              </a:solidFill>
              <a:latin typeface="Comic Sans MS" pitchFamily="66" charset="0"/>
            </a:endParaRPr>
          </a:p>
          <a:p>
            <a:pPr marL="342900" lvl="0" indent="-342900" algn="just">
              <a:lnSpc>
                <a:spcPct val="150000"/>
              </a:lnSpc>
              <a:buFont typeface="Wingdings" pitchFamily="2" charset="2"/>
              <a:buChar char="Ø"/>
            </a:pPr>
            <a:r>
              <a:rPr lang="en-US" sz="2400" dirty="0" smtClean="0">
                <a:solidFill>
                  <a:prstClr val="black"/>
                </a:solidFill>
                <a:latin typeface="Comic Sans MS" pitchFamily="66" charset="0"/>
              </a:rPr>
              <a:t>This </a:t>
            </a:r>
            <a:r>
              <a:rPr lang="en-US" sz="2400" dirty="0">
                <a:solidFill>
                  <a:prstClr val="black"/>
                </a:solidFill>
                <a:latin typeface="Comic Sans MS" pitchFamily="66" charset="0"/>
              </a:rPr>
              <a:t>is because s orbitals are closer to the nucleus, allowing for greater stabilization of the lone pair.</a:t>
            </a:r>
          </a:p>
        </p:txBody>
      </p:sp>
    </p:spTree>
    <p:extLst>
      <p:ext uri="{BB962C8B-B14F-4D97-AF65-F5344CB8AC3E}">
        <p14:creationId xmlns:p14="http://schemas.microsoft.com/office/powerpoint/2010/main" val="198322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7351"/>
            <a:ext cx="8712968" cy="6186309"/>
          </a:xfrm>
          <a:prstGeom prst="rect">
            <a:avLst/>
          </a:prstGeom>
        </p:spPr>
        <p:txBody>
          <a:bodyPr wrap="square">
            <a:spAutoFit/>
          </a:bodyPr>
          <a:lstStyle/>
          <a:p>
            <a:pPr marL="342900" lvl="0" indent="-342900" algn="just">
              <a:lnSpc>
                <a:spcPct val="150000"/>
              </a:lnSpc>
              <a:buFont typeface="Wingdings" pitchFamily="2" charset="2"/>
              <a:buChar char="Ø"/>
            </a:pPr>
            <a:r>
              <a:rPr lang="en-US" sz="2400" dirty="0">
                <a:solidFill>
                  <a:prstClr val="black"/>
                </a:solidFill>
                <a:latin typeface="Comic Sans MS" pitchFamily="66" charset="0"/>
              </a:rPr>
              <a:t>Bent’s rule was derived from </a:t>
            </a:r>
            <a:r>
              <a:rPr lang="en-US" sz="2400" dirty="0" smtClean="0">
                <a:solidFill>
                  <a:prstClr val="black"/>
                </a:solidFill>
                <a:latin typeface="Comic Sans MS" pitchFamily="66" charset="0"/>
              </a:rPr>
              <a:t>the comparison </a:t>
            </a:r>
            <a:r>
              <a:rPr lang="en-US" sz="2400" dirty="0">
                <a:solidFill>
                  <a:prstClr val="black"/>
                </a:solidFill>
                <a:latin typeface="Comic Sans MS" pitchFamily="66" charset="0"/>
              </a:rPr>
              <a:t>of experimentally determined physical properties </a:t>
            </a:r>
            <a:r>
              <a:rPr lang="en-US" sz="2400" dirty="0" smtClean="0">
                <a:solidFill>
                  <a:prstClr val="black"/>
                </a:solidFill>
                <a:latin typeface="Comic Sans MS" pitchFamily="66" charset="0"/>
              </a:rPr>
              <a:t>of molecules</a:t>
            </a:r>
            <a:r>
              <a:rPr lang="en-US" sz="2400" dirty="0">
                <a:solidFill>
                  <a:prstClr val="black"/>
                </a:solidFill>
                <a:latin typeface="Comic Sans MS" pitchFamily="66" charset="0"/>
              </a:rPr>
              <a:t>, correlated with valence bond structures and bond hybridization. </a:t>
            </a:r>
            <a:endParaRPr lang="en-US" sz="2400" dirty="0" smtClean="0">
              <a:solidFill>
                <a:prstClr val="black"/>
              </a:solidFill>
              <a:latin typeface="Comic Sans MS" pitchFamily="66" charset="0"/>
            </a:endParaRPr>
          </a:p>
          <a:p>
            <a:pPr marL="342900" lvl="0" indent="-342900" algn="just">
              <a:lnSpc>
                <a:spcPct val="150000"/>
              </a:lnSpc>
              <a:buFont typeface="Wingdings" pitchFamily="2" charset="2"/>
              <a:buChar char="Ø"/>
            </a:pPr>
            <a:r>
              <a:rPr lang="en-US" sz="2400" dirty="0" smtClean="0">
                <a:solidFill>
                  <a:prstClr val="black"/>
                </a:solidFill>
                <a:latin typeface="Comic Sans MS" pitchFamily="66" charset="0"/>
              </a:rPr>
              <a:t>This </a:t>
            </a:r>
            <a:r>
              <a:rPr lang="en-US" sz="2400" dirty="0">
                <a:solidFill>
                  <a:prstClr val="black"/>
                </a:solidFill>
                <a:latin typeface="Comic Sans MS" pitchFamily="66" charset="0"/>
              </a:rPr>
              <a:t>rule has been used </a:t>
            </a:r>
            <a:r>
              <a:rPr lang="en-US" sz="2400" dirty="0" smtClean="0">
                <a:solidFill>
                  <a:prstClr val="black"/>
                </a:solidFill>
                <a:latin typeface="Comic Sans MS" pitchFamily="66" charset="0"/>
              </a:rPr>
              <a:t>to qualitatively </a:t>
            </a:r>
            <a:r>
              <a:rPr lang="en-US" sz="2400" dirty="0">
                <a:solidFill>
                  <a:prstClr val="black"/>
                </a:solidFill>
                <a:latin typeface="Comic Sans MS" pitchFamily="66" charset="0"/>
              </a:rPr>
              <a:t>describe molecular geometries and predict the structure of substituted atoms or molecules.</a:t>
            </a:r>
          </a:p>
          <a:p>
            <a:pPr marL="342900" lvl="0" indent="-342900" algn="just">
              <a:lnSpc>
                <a:spcPct val="150000"/>
              </a:lnSpc>
              <a:buFont typeface="Wingdings" pitchFamily="2" charset="2"/>
              <a:buChar char="Ø"/>
            </a:pPr>
            <a:r>
              <a:rPr lang="en-US" sz="2400" dirty="0">
                <a:solidFill>
                  <a:prstClr val="black"/>
                </a:solidFill>
                <a:latin typeface="Comic Sans MS" pitchFamily="66" charset="0"/>
              </a:rPr>
              <a:t>While Bent’s rule was originally intended to describe bonding in elements of the first row of </a:t>
            </a:r>
            <a:r>
              <a:rPr lang="en-US" sz="2400" dirty="0" smtClean="0">
                <a:solidFill>
                  <a:prstClr val="black"/>
                </a:solidFill>
                <a:latin typeface="Comic Sans MS" pitchFamily="66" charset="0"/>
              </a:rPr>
              <a:t>the periodic </a:t>
            </a:r>
            <a:r>
              <a:rPr lang="en-US" sz="2400" dirty="0">
                <a:solidFill>
                  <a:prstClr val="black"/>
                </a:solidFill>
                <a:latin typeface="Comic Sans MS" pitchFamily="66" charset="0"/>
              </a:rPr>
              <a:t>table, it also experimentally holds true for transition metal complexes.</a:t>
            </a:r>
          </a:p>
        </p:txBody>
      </p:sp>
    </p:spTree>
    <p:extLst>
      <p:ext uri="{BB962C8B-B14F-4D97-AF65-F5344CB8AC3E}">
        <p14:creationId xmlns:p14="http://schemas.microsoft.com/office/powerpoint/2010/main" val="337042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87351"/>
            <a:ext cx="8712968" cy="6186309"/>
          </a:xfrm>
          <a:prstGeom prst="rect">
            <a:avLst/>
          </a:prstGeom>
        </p:spPr>
        <p:txBody>
          <a:bodyPr wrap="square">
            <a:spAutoFit/>
          </a:bodyPr>
          <a:lstStyle/>
          <a:p>
            <a:pPr lvl="0" algn="ctr">
              <a:lnSpc>
                <a:spcPct val="150000"/>
              </a:lnSpc>
            </a:pPr>
            <a:r>
              <a:rPr lang="en-US" sz="2400" b="1" dirty="0" smtClean="0">
                <a:solidFill>
                  <a:srgbClr val="FF0000"/>
                </a:solidFill>
                <a:latin typeface="Comic Sans MS" pitchFamily="66" charset="0"/>
              </a:rPr>
              <a:t>Examples</a:t>
            </a:r>
          </a:p>
          <a:p>
            <a:pPr marL="342900" lvl="0" indent="-342900" algn="just">
              <a:lnSpc>
                <a:spcPct val="150000"/>
              </a:lnSpc>
              <a:buFont typeface="Wingdings" pitchFamily="2" charset="2"/>
              <a:buChar char="Ø"/>
            </a:pPr>
            <a:r>
              <a:rPr lang="en-US" sz="2400" dirty="0" smtClean="0">
                <a:solidFill>
                  <a:prstClr val="black"/>
                </a:solidFill>
                <a:latin typeface="Comic Sans MS" pitchFamily="66" charset="0"/>
              </a:rPr>
              <a:t>In </a:t>
            </a:r>
            <a:r>
              <a:rPr lang="en-US" sz="2400" dirty="0">
                <a:solidFill>
                  <a:prstClr val="black"/>
                </a:solidFill>
                <a:latin typeface="Comic Sans MS" pitchFamily="66" charset="0"/>
              </a:rPr>
              <a:t>the molecule methyl fluoride for example, the </a:t>
            </a:r>
            <a:r>
              <a:rPr lang="en-US" sz="2400" dirty="0" smtClean="0">
                <a:solidFill>
                  <a:prstClr val="black"/>
                </a:solidFill>
                <a:latin typeface="Comic Sans MS" pitchFamily="66" charset="0"/>
              </a:rPr>
              <a:t>H-C-F </a:t>
            </a:r>
            <a:r>
              <a:rPr lang="en-US" sz="2400" dirty="0">
                <a:solidFill>
                  <a:prstClr val="black"/>
                </a:solidFill>
                <a:latin typeface="Comic Sans MS" pitchFamily="66" charset="0"/>
              </a:rPr>
              <a:t>bond angle (108.73°) is less than the </a:t>
            </a:r>
            <a:r>
              <a:rPr lang="en-US" sz="2400" dirty="0" smtClean="0">
                <a:solidFill>
                  <a:prstClr val="black"/>
                </a:solidFill>
                <a:latin typeface="Comic Sans MS" pitchFamily="66" charset="0"/>
              </a:rPr>
              <a:t>H-C-H </a:t>
            </a:r>
            <a:r>
              <a:rPr lang="en-US" sz="2400" dirty="0">
                <a:solidFill>
                  <a:prstClr val="black"/>
                </a:solidFill>
                <a:latin typeface="Comic Sans MS" pitchFamily="66" charset="0"/>
              </a:rPr>
              <a:t>bond angle (110.2</a:t>
            </a:r>
            <a:r>
              <a:rPr lang="en-US" sz="2400" dirty="0" smtClean="0">
                <a:solidFill>
                  <a:prstClr val="black"/>
                </a:solidFill>
                <a:latin typeface="Comic Sans MS" pitchFamily="66" charset="0"/>
              </a:rPr>
              <a:t>°). This </a:t>
            </a:r>
            <a:r>
              <a:rPr lang="en-US" sz="2400" dirty="0">
                <a:solidFill>
                  <a:prstClr val="black"/>
                </a:solidFill>
                <a:latin typeface="Comic Sans MS" pitchFamily="66" charset="0"/>
              </a:rPr>
              <a:t>difference can be attributed to more p character in the C−F bonding and more s character in the C−H bonding orbitals. </a:t>
            </a:r>
            <a:endParaRPr lang="en-US" sz="2400" dirty="0" smtClean="0">
              <a:solidFill>
                <a:prstClr val="black"/>
              </a:solidFill>
              <a:latin typeface="Comic Sans MS" pitchFamily="66" charset="0"/>
            </a:endParaRPr>
          </a:p>
          <a:p>
            <a:pPr marL="342900" lvl="0" indent="-342900" algn="just">
              <a:lnSpc>
                <a:spcPct val="150000"/>
              </a:lnSpc>
              <a:buFont typeface="Wingdings" pitchFamily="2" charset="2"/>
              <a:buChar char="Ø"/>
            </a:pPr>
            <a:r>
              <a:rPr lang="en-US" sz="2400" dirty="0">
                <a:solidFill>
                  <a:prstClr val="black"/>
                </a:solidFill>
                <a:latin typeface="Comic Sans MS" pitchFamily="66" charset="0"/>
              </a:rPr>
              <a:t>The bond length between similar atoms also shortens with increasing s character. For example, the C−H bond length is 110.2 pm in ethane, 108.5 pm in ethylene and 106.1 pm in acetylene, with carbon hybridizations sp3 (25% s), sp2 (33% s) and </a:t>
            </a:r>
            <a:r>
              <a:rPr lang="en-US" sz="2400" dirty="0" err="1">
                <a:solidFill>
                  <a:prstClr val="black"/>
                </a:solidFill>
                <a:latin typeface="Comic Sans MS" pitchFamily="66" charset="0"/>
              </a:rPr>
              <a:t>sp</a:t>
            </a:r>
            <a:r>
              <a:rPr lang="en-US" sz="2400" dirty="0">
                <a:solidFill>
                  <a:prstClr val="black"/>
                </a:solidFill>
                <a:latin typeface="Comic Sans MS" pitchFamily="66" charset="0"/>
              </a:rPr>
              <a:t> (50% s) respectively</a:t>
            </a:r>
            <a:r>
              <a:rPr lang="en-US" sz="2400" dirty="0" smtClean="0">
                <a:solidFill>
                  <a:prstClr val="black"/>
                </a:solidFill>
                <a:latin typeface="Comic Sans MS" pitchFamily="66" charset="0"/>
              </a:rPr>
              <a:t>.</a:t>
            </a:r>
          </a:p>
        </p:txBody>
      </p:sp>
    </p:spTree>
    <p:extLst>
      <p:ext uri="{BB962C8B-B14F-4D97-AF65-F5344CB8AC3E}">
        <p14:creationId xmlns:p14="http://schemas.microsoft.com/office/powerpoint/2010/main" val="2983739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7351"/>
            <a:ext cx="8712968" cy="6740307"/>
          </a:xfrm>
          <a:prstGeom prst="rect">
            <a:avLst/>
          </a:prstGeom>
        </p:spPr>
        <p:txBody>
          <a:bodyPr wrap="square">
            <a:spAutoFit/>
          </a:bodyPr>
          <a:lstStyle/>
          <a:p>
            <a:pPr lvl="0" algn="ctr">
              <a:lnSpc>
                <a:spcPct val="150000"/>
              </a:lnSpc>
            </a:pPr>
            <a:r>
              <a:rPr lang="en-US" sz="2400" b="1" dirty="0" smtClean="0">
                <a:solidFill>
                  <a:srgbClr val="FF0000"/>
                </a:solidFill>
                <a:latin typeface="Comic Sans MS" pitchFamily="66" charset="0"/>
              </a:rPr>
              <a:t>References</a:t>
            </a:r>
          </a:p>
          <a:p>
            <a:pPr marL="457200" lvl="0" indent="-457200" algn="just">
              <a:lnSpc>
                <a:spcPct val="200000"/>
              </a:lnSpc>
              <a:buAutoNum type="arabicPeriod"/>
            </a:pPr>
            <a:r>
              <a:rPr lang="en-US" sz="2000" dirty="0" smtClean="0">
                <a:latin typeface="Comic Sans MS" pitchFamily="66" charset="0"/>
              </a:rPr>
              <a:t>F</a:t>
            </a:r>
            <a:r>
              <a:rPr lang="en-US" sz="2000" dirty="0">
                <a:latin typeface="Comic Sans MS" pitchFamily="66" charset="0"/>
              </a:rPr>
              <a:t>. A. Cotton and G. Wilkinson, "Advanced Inorganic Chemistry", 5th Edition, John </a:t>
            </a:r>
            <a:r>
              <a:rPr lang="en-US" sz="2000" dirty="0" err="1">
                <a:latin typeface="Comic Sans MS" pitchFamily="66" charset="0"/>
              </a:rPr>
              <a:t>Wiley&amp;Sons</a:t>
            </a:r>
            <a:r>
              <a:rPr lang="en-US" sz="2000" dirty="0">
                <a:latin typeface="Comic Sans MS" pitchFamily="66" charset="0"/>
              </a:rPr>
              <a:t>, Singapore, 1998. </a:t>
            </a:r>
            <a:endParaRPr lang="en-US" sz="2000" dirty="0" smtClean="0">
              <a:latin typeface="Comic Sans MS" pitchFamily="66" charset="0"/>
            </a:endParaRPr>
          </a:p>
          <a:p>
            <a:pPr marL="457200" lvl="0" indent="-457200" algn="just">
              <a:lnSpc>
                <a:spcPct val="200000"/>
              </a:lnSpc>
              <a:buAutoNum type="arabicPeriod"/>
            </a:pPr>
            <a:r>
              <a:rPr lang="en-US" sz="2000" dirty="0" smtClean="0">
                <a:latin typeface="Comic Sans MS" pitchFamily="66" charset="0"/>
              </a:rPr>
              <a:t>K.M</a:t>
            </a:r>
            <a:r>
              <a:rPr lang="en-US" sz="2000" dirty="0">
                <a:latin typeface="Comic Sans MS" pitchFamily="66" charset="0"/>
              </a:rPr>
              <a:t>. Mackay and R. A. Mackay, Introduction to Modern Inorganic chemistry, 4th </a:t>
            </a:r>
            <a:r>
              <a:rPr lang="en-US" sz="2000" dirty="0" err="1">
                <a:latin typeface="Comic Sans MS" pitchFamily="66" charset="0"/>
              </a:rPr>
              <a:t>Edn</a:t>
            </a:r>
            <a:r>
              <a:rPr lang="en-US" sz="2000" dirty="0">
                <a:latin typeface="Comic Sans MS" pitchFamily="66" charset="0"/>
              </a:rPr>
              <a:t>. Prentice Hall, New </a:t>
            </a:r>
            <a:r>
              <a:rPr lang="en-US" sz="2000" dirty="0" err="1">
                <a:latin typeface="Comic Sans MS" pitchFamily="66" charset="0"/>
              </a:rPr>
              <a:t>Jersy</a:t>
            </a:r>
            <a:r>
              <a:rPr lang="en-US" sz="2000" dirty="0">
                <a:latin typeface="Comic Sans MS" pitchFamily="66" charset="0"/>
              </a:rPr>
              <a:t>, 1989. </a:t>
            </a:r>
            <a:endParaRPr lang="en-US" sz="2000" dirty="0" smtClean="0">
              <a:latin typeface="Comic Sans MS" pitchFamily="66" charset="0"/>
            </a:endParaRPr>
          </a:p>
          <a:p>
            <a:pPr marL="457200" lvl="0" indent="-457200" algn="just">
              <a:lnSpc>
                <a:spcPct val="200000"/>
              </a:lnSpc>
              <a:buAutoNum type="arabicPeriod"/>
            </a:pPr>
            <a:r>
              <a:rPr lang="en-US" sz="2000" dirty="0" smtClean="0">
                <a:latin typeface="Comic Sans MS" pitchFamily="66" charset="0"/>
              </a:rPr>
              <a:t>James </a:t>
            </a:r>
            <a:r>
              <a:rPr lang="en-US" sz="2000" dirty="0">
                <a:latin typeface="Comic Sans MS" pitchFamily="66" charset="0"/>
              </a:rPr>
              <a:t>E. </a:t>
            </a:r>
            <a:r>
              <a:rPr lang="en-US" sz="2000" dirty="0" err="1">
                <a:latin typeface="Comic Sans MS" pitchFamily="66" charset="0"/>
              </a:rPr>
              <a:t>Hugheey</a:t>
            </a:r>
            <a:r>
              <a:rPr lang="en-US" sz="2000" dirty="0">
                <a:latin typeface="Comic Sans MS" pitchFamily="66" charset="0"/>
              </a:rPr>
              <a:t>, Ellen A. </a:t>
            </a:r>
            <a:r>
              <a:rPr lang="en-US" sz="2000" dirty="0" err="1">
                <a:latin typeface="Comic Sans MS" pitchFamily="66" charset="0"/>
              </a:rPr>
              <a:t>Keitler</a:t>
            </a:r>
            <a:r>
              <a:rPr lang="en-US" sz="2000" dirty="0">
                <a:latin typeface="Comic Sans MS" pitchFamily="66" charset="0"/>
              </a:rPr>
              <a:t> and Richard L. </a:t>
            </a:r>
            <a:r>
              <a:rPr lang="en-US" sz="2000" dirty="0" err="1">
                <a:latin typeface="Comic Sans MS" pitchFamily="66" charset="0"/>
              </a:rPr>
              <a:t>Keitler</a:t>
            </a:r>
            <a:r>
              <a:rPr lang="en-US" sz="2000" dirty="0">
                <a:latin typeface="Comic Sans MS" pitchFamily="66" charset="0"/>
              </a:rPr>
              <a:t>, Inorganic Chemistry, 4th </a:t>
            </a:r>
            <a:r>
              <a:rPr lang="en-US" sz="2000" dirty="0" err="1">
                <a:latin typeface="Comic Sans MS" pitchFamily="66" charset="0"/>
              </a:rPr>
              <a:t>Edn</a:t>
            </a:r>
            <a:r>
              <a:rPr lang="en-US" sz="2000" dirty="0">
                <a:latin typeface="Comic Sans MS" pitchFamily="66" charset="0"/>
              </a:rPr>
              <a:t>, Harper </a:t>
            </a:r>
            <a:r>
              <a:rPr lang="en-US" sz="2000" dirty="0" err="1">
                <a:latin typeface="Comic Sans MS" pitchFamily="66" charset="0"/>
              </a:rPr>
              <a:t>COllinsCOllege</a:t>
            </a:r>
            <a:r>
              <a:rPr lang="en-US" sz="2000" dirty="0">
                <a:latin typeface="Comic Sans MS" pitchFamily="66" charset="0"/>
              </a:rPr>
              <a:t> Publishes, New York, 1993</a:t>
            </a:r>
            <a:r>
              <a:rPr lang="en-US" sz="2000" dirty="0" smtClean="0">
                <a:latin typeface="Comic Sans MS" pitchFamily="66" charset="0"/>
              </a:rPr>
              <a:t>.</a:t>
            </a:r>
          </a:p>
          <a:p>
            <a:pPr marL="457200" lvl="0" indent="-457200" algn="just">
              <a:lnSpc>
                <a:spcPct val="200000"/>
              </a:lnSpc>
              <a:buAutoNum type="arabicPeriod"/>
            </a:pPr>
            <a:r>
              <a:rPr lang="en-US" sz="2000" dirty="0">
                <a:latin typeface="Comic Sans MS" pitchFamily="66" charset="0"/>
              </a:rPr>
              <a:t>https://</a:t>
            </a:r>
            <a:r>
              <a:rPr lang="en-US" sz="2000" dirty="0" smtClean="0">
                <a:latin typeface="Comic Sans MS" pitchFamily="66" charset="0"/>
              </a:rPr>
              <a:t>study.com/academy/lesson/hybridization-in-molecules-containing-double-triple-bonds.html</a:t>
            </a:r>
          </a:p>
          <a:p>
            <a:pPr lvl="0" algn="ctr">
              <a:lnSpc>
                <a:spcPct val="150000"/>
              </a:lnSpc>
            </a:pPr>
            <a:endParaRPr lang="en-US" sz="2400" b="1" dirty="0" smtClean="0">
              <a:solidFill>
                <a:srgbClr val="FF0000"/>
              </a:solidFill>
              <a:latin typeface="Comic Sans MS" pitchFamily="66" charset="0"/>
            </a:endParaRPr>
          </a:p>
        </p:txBody>
      </p:sp>
    </p:spTree>
    <p:extLst>
      <p:ext uri="{BB962C8B-B14F-4D97-AF65-F5344CB8AC3E}">
        <p14:creationId xmlns:p14="http://schemas.microsoft.com/office/powerpoint/2010/main" val="47664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443038"/>
            <a:ext cx="54292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06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na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41505" y="1340768"/>
            <a:ext cx="6650718" cy="29096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332656"/>
            <a:ext cx="8640960" cy="585097"/>
          </a:xfrm>
          <a:prstGeom prst="rect">
            <a:avLst/>
          </a:prstGeom>
        </p:spPr>
        <p:txBody>
          <a:bodyPr wrap="square">
            <a:spAutoFit/>
          </a:bodyPr>
          <a:lstStyle/>
          <a:p>
            <a:pPr algn="ctr">
              <a:lnSpc>
                <a:spcPct val="150000"/>
              </a:lnSpc>
            </a:pPr>
            <a:r>
              <a:rPr lang="en-US" sz="2400" b="1" dirty="0">
                <a:solidFill>
                  <a:srgbClr val="002060"/>
                </a:solidFill>
                <a:latin typeface="Comic Sans MS" pitchFamily="66" charset="0"/>
              </a:rPr>
              <a:t>Formation of sodium </a:t>
            </a:r>
            <a:r>
              <a:rPr lang="en-US" sz="2400" b="1" dirty="0" smtClean="0">
                <a:solidFill>
                  <a:srgbClr val="002060"/>
                </a:solidFill>
                <a:latin typeface="Comic Sans MS" pitchFamily="66" charset="0"/>
              </a:rPr>
              <a:t>fluoride</a:t>
            </a:r>
            <a:endParaRPr lang="en-US" sz="2400" b="1" dirty="0">
              <a:solidFill>
                <a:srgbClr val="002060"/>
              </a:solidFill>
              <a:latin typeface="Comic Sans MS" pitchFamily="66" charset="0"/>
            </a:endParaRPr>
          </a:p>
        </p:txBody>
      </p:sp>
      <p:sp>
        <p:nvSpPr>
          <p:cNvPr id="4" name="Rectangle 3"/>
          <p:cNvSpPr/>
          <p:nvPr/>
        </p:nvSpPr>
        <p:spPr>
          <a:xfrm>
            <a:off x="251520" y="4653136"/>
            <a:ext cx="8640960" cy="964623"/>
          </a:xfrm>
          <a:prstGeom prst="rect">
            <a:avLst/>
          </a:prstGeom>
        </p:spPr>
        <p:txBody>
          <a:bodyPr wrap="square">
            <a:spAutoFit/>
          </a:bodyPr>
          <a:lstStyle/>
          <a:p>
            <a:pPr lvl="0" algn="just">
              <a:lnSpc>
                <a:spcPct val="150000"/>
              </a:lnSpc>
            </a:pPr>
            <a:r>
              <a:rPr lang="en-US" sz="2000" dirty="0">
                <a:latin typeface="Comic Sans MS" pitchFamily="66" charset="0"/>
              </a:rPr>
              <a:t>The transfer of electrons and subsequent attraction of oppositely charged ions.</a:t>
            </a:r>
          </a:p>
        </p:txBody>
      </p:sp>
    </p:spTree>
    <p:extLst>
      <p:ext uri="{BB962C8B-B14F-4D97-AF65-F5344CB8AC3E}">
        <p14:creationId xmlns:p14="http://schemas.microsoft.com/office/powerpoint/2010/main" val="263469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3877985"/>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Covalent bonds</a:t>
            </a:r>
            <a:endParaRPr lang="en-US" sz="2000" b="1" dirty="0" smtClean="0">
              <a:solidFill>
                <a:srgbClr val="002060"/>
              </a:solidFill>
              <a:latin typeface="Comic Sans MS" pitchFamily="66" charset="0"/>
            </a:endParaRPr>
          </a:p>
          <a:p>
            <a:pPr indent="-285750" algn="just">
              <a:lnSpc>
                <a:spcPct val="150000"/>
              </a:lnSpc>
              <a:buFont typeface="Wingdings" pitchFamily="2" charset="2"/>
              <a:buChar char="Ø"/>
            </a:pPr>
            <a:r>
              <a:rPr lang="en-US" sz="2000" dirty="0">
                <a:latin typeface="Comic Sans MS" pitchFamily="66" charset="0"/>
              </a:rPr>
              <a:t>Atoms with relatively similar </a:t>
            </a:r>
            <a:r>
              <a:rPr lang="en-US" sz="2000" dirty="0" smtClean="0">
                <a:latin typeface="Comic Sans MS" pitchFamily="66" charset="0"/>
              </a:rPr>
              <a:t>electronegativity, </a:t>
            </a:r>
            <a:r>
              <a:rPr lang="en-US" sz="2000" dirty="0">
                <a:latin typeface="Comic Sans MS" pitchFamily="66" charset="0"/>
              </a:rPr>
              <a:t>share electrons </a:t>
            </a:r>
            <a:r>
              <a:rPr lang="en-US" sz="2000" dirty="0" smtClean="0">
                <a:latin typeface="Comic Sans MS" pitchFamily="66" charset="0"/>
              </a:rPr>
              <a:t>equally between </a:t>
            </a:r>
            <a:r>
              <a:rPr lang="en-US" sz="2000" dirty="0">
                <a:latin typeface="Comic Sans MS" pitchFamily="66" charset="0"/>
              </a:rPr>
              <a:t>them and are connected by covalent bonds</a:t>
            </a:r>
            <a:r>
              <a:rPr lang="en-US" sz="2000" dirty="0" smtClean="0">
                <a:latin typeface="Comic Sans MS" pitchFamily="66" charset="0"/>
              </a:rPr>
              <a:t>.</a:t>
            </a:r>
          </a:p>
          <a:p>
            <a:pPr indent="-285750" algn="just">
              <a:lnSpc>
                <a:spcPct val="150000"/>
              </a:lnSpc>
              <a:buFont typeface="Wingdings" pitchFamily="2" charset="2"/>
              <a:buChar char="Ø"/>
            </a:pPr>
            <a:r>
              <a:rPr lang="en-US" sz="2000" dirty="0">
                <a:latin typeface="Comic Sans MS" pitchFamily="66" charset="0"/>
              </a:rPr>
              <a:t>This interaction typically forms between two </a:t>
            </a:r>
            <a:r>
              <a:rPr lang="en-US" sz="2000" dirty="0" smtClean="0">
                <a:latin typeface="Comic Sans MS" pitchFamily="66" charset="0"/>
              </a:rPr>
              <a:t>non-metals.</a:t>
            </a:r>
          </a:p>
          <a:p>
            <a:pPr indent="-285750" algn="just">
              <a:lnSpc>
                <a:spcPct val="150000"/>
              </a:lnSpc>
              <a:buFont typeface="Wingdings" pitchFamily="2" charset="2"/>
              <a:buChar char="Ø"/>
            </a:pPr>
            <a:r>
              <a:rPr lang="en-US" sz="2000" dirty="0" smtClean="0">
                <a:latin typeface="Comic Sans MS" pitchFamily="66" charset="0"/>
              </a:rPr>
              <a:t>In other words, atoms </a:t>
            </a:r>
            <a:r>
              <a:rPr lang="en-US" sz="2000" dirty="0">
                <a:latin typeface="Comic Sans MS" pitchFamily="66" charset="0"/>
              </a:rPr>
              <a:t>with equal or similar electronegativity form covalent bonds, in which the valence electron density is shared between the two atoms. The electron density resides between the atoms and is attracted to both nuclei. </a:t>
            </a:r>
            <a:r>
              <a:rPr lang="en-US" sz="2000" dirty="0" smtClean="0">
                <a:latin typeface="Comic Sans MS" pitchFamily="66" charset="0"/>
              </a:rPr>
              <a:t> Example</a:t>
            </a:r>
            <a:r>
              <a:rPr lang="en-US" sz="2000" dirty="0">
                <a:latin typeface="Comic Sans MS" pitchFamily="66" charset="0"/>
              </a:rPr>
              <a:t>: </a:t>
            </a:r>
            <a:r>
              <a:rPr lang="en-US" sz="2000" dirty="0" smtClean="0">
                <a:solidFill>
                  <a:prstClr val="black"/>
                </a:solidFill>
                <a:latin typeface="Comic Sans MS" pitchFamily="66" charset="0"/>
              </a:rPr>
              <a:t>H</a:t>
            </a:r>
            <a:r>
              <a:rPr lang="en-US" sz="1400" dirty="0" smtClean="0">
                <a:solidFill>
                  <a:prstClr val="black"/>
                </a:solidFill>
                <a:latin typeface="Comic Sans MS" pitchFamily="66" charset="0"/>
              </a:rPr>
              <a:t>2</a:t>
            </a:r>
            <a:r>
              <a:rPr lang="en-US" sz="2000" dirty="0">
                <a:latin typeface="Comic Sans MS" pitchFamily="66" charset="0"/>
              </a:rPr>
              <a:t>, </a:t>
            </a:r>
            <a:r>
              <a:rPr lang="en-US" sz="2000" dirty="0" err="1" smtClean="0">
                <a:latin typeface="Comic Sans MS" pitchFamily="66" charset="0"/>
              </a:rPr>
              <a:t>HCl</a:t>
            </a:r>
            <a:r>
              <a:rPr lang="en-US" sz="2000" dirty="0" smtClean="0">
                <a:latin typeface="Comic Sans MS" pitchFamily="66" charset="0"/>
              </a:rPr>
              <a:t>, F</a:t>
            </a:r>
            <a:r>
              <a:rPr lang="en-US" sz="1400" dirty="0" smtClean="0">
                <a:latin typeface="Comic Sans MS" pitchFamily="66" charset="0"/>
              </a:rPr>
              <a:t>2</a:t>
            </a:r>
            <a:r>
              <a:rPr lang="en-US" sz="2000" dirty="0">
                <a:latin typeface="Comic Sans MS" pitchFamily="66" charset="0"/>
              </a:rPr>
              <a:t>, </a:t>
            </a:r>
            <a:r>
              <a:rPr lang="en-US" sz="2000" dirty="0" smtClean="0">
                <a:latin typeface="Comic Sans MS" pitchFamily="66" charset="0"/>
              </a:rPr>
              <a:t>etc.,</a:t>
            </a:r>
            <a:endParaRPr lang="en-US" sz="2000" dirty="0">
              <a:latin typeface="Comic Sans MS" pitchFamily="66" charset="0"/>
            </a:endParaRPr>
          </a:p>
        </p:txBody>
      </p:sp>
      <p:pic>
        <p:nvPicPr>
          <p:cNvPr id="1030" name="Picture 6" descr="covalent bonding formation animation gip à®à¯à®à®¾à®© à®ªà® à®®à¯à®à®¿à®µà¯"/>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15815" y="4066625"/>
            <a:ext cx="3312370" cy="2350714"/>
          </a:xfrm>
          <a:prstGeom prst="rect">
            <a:avLst/>
          </a:prstGeom>
          <a:noFill/>
          <a:ln>
            <a:noFill/>
          </a:ln>
        </p:spPr>
      </p:pic>
    </p:spTree>
    <p:extLst>
      <p:ext uri="{BB962C8B-B14F-4D97-AF65-F5344CB8AC3E}">
        <p14:creationId xmlns:p14="http://schemas.microsoft.com/office/powerpoint/2010/main" val="58017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alent bonding formation animation gip à®à¯à®à®¾à®© à®ªà® à®®à¯à®à®¿à®µà¯"/>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07012"/>
            <a:ext cx="7533464" cy="49575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188640"/>
            <a:ext cx="8640960" cy="646331"/>
          </a:xfrm>
          <a:prstGeom prst="rect">
            <a:avLst/>
          </a:prstGeom>
        </p:spPr>
        <p:txBody>
          <a:bodyPr wrap="square">
            <a:spAutoFit/>
          </a:bodyPr>
          <a:lstStyle/>
          <a:p>
            <a:pPr algn="ctr">
              <a:lnSpc>
                <a:spcPct val="150000"/>
              </a:lnSpc>
            </a:pPr>
            <a:r>
              <a:rPr lang="en-US" sz="2400" b="1" dirty="0">
                <a:solidFill>
                  <a:srgbClr val="002060"/>
                </a:solidFill>
                <a:latin typeface="Comic Sans MS" pitchFamily="66" charset="0"/>
              </a:rPr>
              <a:t>Formation of </a:t>
            </a:r>
            <a:r>
              <a:rPr lang="en-US" sz="2400" b="1" dirty="0" smtClean="0">
                <a:solidFill>
                  <a:srgbClr val="002060"/>
                </a:solidFill>
                <a:latin typeface="Comic Sans MS" pitchFamily="66" charset="0"/>
              </a:rPr>
              <a:t>covalent bonds</a:t>
            </a:r>
            <a:endParaRPr lang="en-US" sz="2400" b="1" dirty="0">
              <a:solidFill>
                <a:srgbClr val="002060"/>
              </a:solidFill>
              <a:latin typeface="Comic Sans MS" pitchFamily="66" charset="0"/>
            </a:endParaRPr>
          </a:p>
        </p:txBody>
      </p:sp>
    </p:spTree>
    <p:extLst>
      <p:ext uri="{BB962C8B-B14F-4D97-AF65-F5344CB8AC3E}">
        <p14:creationId xmlns:p14="http://schemas.microsoft.com/office/powerpoint/2010/main" val="2907548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2 covalent bond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91" y="1124745"/>
            <a:ext cx="779901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70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188640"/>
            <a:ext cx="8568952" cy="4801314"/>
          </a:xfrm>
          <a:prstGeom prst="rect">
            <a:avLst/>
          </a:prstGeom>
        </p:spPr>
        <p:txBody>
          <a:bodyPr wrap="square">
            <a:spAutoFit/>
          </a:bodyPr>
          <a:lstStyle/>
          <a:p>
            <a:pPr algn="just">
              <a:lnSpc>
                <a:spcPct val="150000"/>
              </a:lnSpc>
            </a:pPr>
            <a:r>
              <a:rPr lang="en-US" sz="2400" b="1" dirty="0" smtClean="0">
                <a:solidFill>
                  <a:srgbClr val="002060"/>
                </a:solidFill>
                <a:latin typeface="Comic Sans MS" pitchFamily="66" charset="0"/>
              </a:rPr>
              <a:t>Coordinate bonds</a:t>
            </a:r>
            <a:endParaRPr lang="en-US" sz="2000" b="1" dirty="0" smtClean="0">
              <a:solidFill>
                <a:srgbClr val="002060"/>
              </a:solidFill>
              <a:latin typeface="Comic Sans MS" pitchFamily="66" charset="0"/>
            </a:endParaRPr>
          </a:p>
          <a:p>
            <a:pPr indent="-285750" algn="just">
              <a:lnSpc>
                <a:spcPct val="150000"/>
              </a:lnSpc>
              <a:buFont typeface="Wingdings" pitchFamily="2" charset="2"/>
              <a:buChar char="Ø"/>
            </a:pPr>
            <a:r>
              <a:rPr lang="en-US" sz="2000" dirty="0">
                <a:latin typeface="Comic Sans MS" pitchFamily="66" charset="0"/>
              </a:rPr>
              <a:t>A co-ordinate bond (also called a </a:t>
            </a:r>
            <a:r>
              <a:rPr lang="en-US" sz="2000" b="1" dirty="0">
                <a:latin typeface="Comic Sans MS" pitchFamily="66" charset="0"/>
              </a:rPr>
              <a:t>dative covalent bond</a:t>
            </a:r>
            <a:r>
              <a:rPr lang="en-US" sz="2000" dirty="0">
                <a:latin typeface="Comic Sans MS" pitchFamily="66" charset="0"/>
              </a:rPr>
              <a:t>) is a covalent bond (a shared pair of electrons) in which both electrons come from the same atom</a:t>
            </a:r>
            <a:r>
              <a:rPr lang="en-US" sz="2000" dirty="0" smtClean="0">
                <a:latin typeface="Comic Sans MS" pitchFamily="66" charset="0"/>
              </a:rPr>
              <a:t>.</a:t>
            </a:r>
          </a:p>
          <a:p>
            <a:pPr algn="just">
              <a:lnSpc>
                <a:spcPct val="150000"/>
              </a:lnSpc>
            </a:pPr>
            <a:r>
              <a:rPr lang="en-US" sz="2000" b="1" dirty="0" smtClean="0">
                <a:solidFill>
                  <a:schemeClr val="accent6">
                    <a:lumMod val="50000"/>
                  </a:schemeClr>
                </a:solidFill>
                <a:latin typeface="Comic Sans MS" pitchFamily="66" charset="0"/>
              </a:rPr>
              <a:t>Example:</a:t>
            </a:r>
            <a:endParaRPr lang="en-US" sz="2000" b="1" dirty="0">
              <a:solidFill>
                <a:schemeClr val="accent6">
                  <a:lumMod val="50000"/>
                </a:schemeClr>
              </a:solidFill>
              <a:latin typeface="Comic Sans MS" pitchFamily="66" charset="0"/>
            </a:endParaRPr>
          </a:p>
          <a:p>
            <a:pPr algn="ctr">
              <a:lnSpc>
                <a:spcPct val="150000"/>
              </a:lnSpc>
            </a:pPr>
            <a:r>
              <a:rPr lang="en-US" sz="2000" b="1" dirty="0">
                <a:solidFill>
                  <a:srgbClr val="00B050"/>
                </a:solidFill>
                <a:latin typeface="Comic Sans MS" pitchFamily="66" charset="0"/>
              </a:rPr>
              <a:t>NH3(g)+</a:t>
            </a:r>
            <a:r>
              <a:rPr lang="en-US" sz="2000" b="1" dirty="0" err="1">
                <a:solidFill>
                  <a:srgbClr val="00B050"/>
                </a:solidFill>
                <a:latin typeface="Comic Sans MS" pitchFamily="66" charset="0"/>
              </a:rPr>
              <a:t>HCl</a:t>
            </a:r>
            <a:r>
              <a:rPr lang="en-US" sz="2000" b="1" dirty="0">
                <a:solidFill>
                  <a:srgbClr val="00B050"/>
                </a:solidFill>
                <a:latin typeface="Comic Sans MS" pitchFamily="66" charset="0"/>
              </a:rPr>
              <a:t>(g)→NH4Cl(s</a:t>
            </a:r>
            <a:r>
              <a:rPr lang="en-US" sz="2000" b="1" dirty="0" smtClean="0">
                <a:solidFill>
                  <a:srgbClr val="00B050"/>
                </a:solidFill>
                <a:latin typeface="Comic Sans MS" pitchFamily="66" charset="0"/>
              </a:rPr>
              <a:t>)</a:t>
            </a:r>
            <a:endParaRPr lang="en-US" sz="2000" b="1" dirty="0">
              <a:solidFill>
                <a:srgbClr val="00B050"/>
              </a:solidFill>
              <a:latin typeface="Comic Sans MS" pitchFamily="66" charset="0"/>
            </a:endParaRPr>
          </a:p>
          <a:p>
            <a:pPr indent="-285750" algn="just">
              <a:lnSpc>
                <a:spcPct val="150000"/>
              </a:lnSpc>
              <a:buFont typeface="Wingdings" pitchFamily="2" charset="2"/>
              <a:buChar char="Ø"/>
            </a:pPr>
            <a:r>
              <a:rPr lang="en-US" sz="2000" dirty="0">
                <a:latin typeface="Comic Sans MS" pitchFamily="66" charset="0"/>
              </a:rPr>
              <a:t>Ammonium ions, NH4+, are formed by the transfer of a hydrogen ion (a proton) from the hydrogen chloride molecule to the lone pair of electrons on the ammonia molecule</a:t>
            </a:r>
            <a:r>
              <a:rPr lang="en-US" sz="2000" dirty="0" smtClean="0">
                <a:latin typeface="Comic Sans MS" pitchFamily="66" charset="0"/>
              </a:rPr>
              <a:t>.</a:t>
            </a:r>
          </a:p>
          <a:p>
            <a:pPr indent="-285750" algn="just">
              <a:lnSpc>
                <a:spcPct val="150000"/>
              </a:lnSpc>
              <a:buFont typeface="Wingdings" pitchFamily="2" charset="2"/>
              <a:buChar char="Ø"/>
            </a:pPr>
            <a:endParaRPr lang="en-US" sz="2000" dirty="0">
              <a:latin typeface="Comic Sans MS" pitchFamily="66" charset="0"/>
            </a:endParaRPr>
          </a:p>
        </p:txBody>
      </p:sp>
      <p:pic>
        <p:nvPicPr>
          <p:cNvPr id="4098" name="Picture 2" descr="nh4cldia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88" y="4413321"/>
            <a:ext cx="4662872" cy="23488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h4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938297"/>
            <a:ext cx="2625790" cy="129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98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cus à®à¯à®à®¾à®© à®ªà® à®®à¯à®à®¿à®µ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95184"/>
            <a:ext cx="6441156" cy="47181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2080" y="995184"/>
            <a:ext cx="3642318" cy="923330"/>
          </a:xfrm>
          <a:prstGeom prst="rect">
            <a:avLst/>
          </a:prstGeom>
        </p:spPr>
        <p:txBody>
          <a:bodyPr wrap="square">
            <a:spAutoFit/>
          </a:bodyPr>
          <a:lstStyle/>
          <a:p>
            <a:pPr lvl="0" algn="just">
              <a:lnSpc>
                <a:spcPct val="150000"/>
              </a:lnSpc>
            </a:pPr>
            <a:r>
              <a:rPr lang="en-US" sz="3600" b="1" dirty="0">
                <a:solidFill>
                  <a:srgbClr val="FF0000"/>
                </a:solidFill>
                <a:latin typeface="Comic Sans MS" pitchFamily="66" charset="0"/>
              </a:rPr>
              <a:t>Covalent bonds</a:t>
            </a:r>
          </a:p>
        </p:txBody>
      </p:sp>
    </p:spTree>
    <p:extLst>
      <p:ext uri="{BB962C8B-B14F-4D97-AF65-F5344CB8AC3E}">
        <p14:creationId xmlns:p14="http://schemas.microsoft.com/office/powerpoint/2010/main" val="143531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TotalTime>
  <Words>1997</Words>
  <Application>Microsoft Office PowerPoint</Application>
  <PresentationFormat>On-screen Show (4:3)</PresentationFormat>
  <Paragraphs>132</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NATURE OF CHEMICAL BONDS: COVALENT BOND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Characterization of DNA targeting Micro/Nanocrystalline materials for drug delivery system</dc:title>
  <dc:creator>M.P. KESAVAN</dc:creator>
  <cp:lastModifiedBy>ADMIN</cp:lastModifiedBy>
  <cp:revision>453</cp:revision>
  <dcterms:created xsi:type="dcterms:W3CDTF">2016-12-03T12:49:08Z</dcterms:created>
  <dcterms:modified xsi:type="dcterms:W3CDTF">2020-10-20T07:36:58Z</dcterms:modified>
</cp:coreProperties>
</file>