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38A68-0BBB-4881-8D23-1D7BB42D0DCA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8B95F-8FE9-4B6A-8134-B86326B09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7CDE-7B44-4BCA-8659-F6A38451F720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33E6-3319-401A-906C-43116357790C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E65C-522A-435A-83EF-7903BE48B090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8BBF-2F30-4654-BAE0-5AADB6101DC7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51C7-4C4B-4613-8D85-A85CBF5372DF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34E7-1E27-4184-B394-D257C53ABE95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668D-7EA1-446B-9B8A-932561BD4606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CDDC-E968-4B36-8C24-DA94436E82EC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FAF1-E1EB-48C6-AC65-FD424BF2D4FF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D10B-05C3-4CC6-B8EB-675A8755B8B2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BCF4-CA99-49C1-8B07-E836D137D890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B7DB2-CFB8-4E90-B163-FC15664A4AB7}" type="datetime1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F266D-8537-4D30-BCD4-E782A59C671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onosaccharide" TargetMode="External"/><Relationship Id="rId3" Type="http://schemas.openxmlformats.org/officeDocument/2006/relationships/hyperlink" Target="https://en.wikipedia.org/wiki/Carbon" TargetMode="External"/><Relationship Id="rId7" Type="http://schemas.openxmlformats.org/officeDocument/2006/relationships/hyperlink" Target="https://en.wikipedia.org/wiki/Empirical_formula" TargetMode="External"/><Relationship Id="rId2" Type="http://schemas.openxmlformats.org/officeDocument/2006/relationships/hyperlink" Target="https://en.wikipedia.org/wiki/Biomolecu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tom" TargetMode="External"/><Relationship Id="rId5" Type="http://schemas.openxmlformats.org/officeDocument/2006/relationships/hyperlink" Target="https://en.wikipedia.org/wiki/Oxygen" TargetMode="External"/><Relationship Id="rId4" Type="http://schemas.openxmlformats.org/officeDocument/2006/relationships/hyperlink" Target="https://en.wikipedia.org/wiki/Hydrog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Classification of Carbohydrate and Properties of </a:t>
            </a:r>
            <a:r>
              <a:rPr lang="en-IN" dirty="0" err="1" smtClean="0"/>
              <a:t>Monosaccharides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Class :I Zoology</a:t>
            </a:r>
            <a:br>
              <a:rPr lang="en-IN" dirty="0" smtClean="0"/>
            </a:br>
            <a:r>
              <a:rPr lang="en-IN" dirty="0" smtClean="0"/>
              <a:t>Sub: </a:t>
            </a:r>
            <a:r>
              <a:rPr lang="en-US" dirty="0" smtClean="0"/>
              <a:t>Organic, Inorganic and Physical Chemistry </a:t>
            </a:r>
            <a:r>
              <a:rPr lang="en-US" dirty="0" smtClean="0"/>
              <a:t>– 1</a:t>
            </a:r>
            <a:br>
              <a:rPr lang="en-US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2700" dirty="0" smtClean="0"/>
              <a:t>Dr. S. SIVAKUMAR</a:t>
            </a:r>
            <a:br>
              <a:rPr lang="en-IN" sz="2700" dirty="0" smtClean="0"/>
            </a:br>
            <a:r>
              <a:rPr lang="en-IN" sz="2700" dirty="0" smtClean="0"/>
              <a:t>Assistant Professor</a:t>
            </a:r>
            <a:br>
              <a:rPr lang="en-IN" sz="2700" dirty="0" smtClean="0"/>
            </a:br>
            <a:r>
              <a:rPr lang="en-IN" sz="2700" dirty="0" smtClean="0"/>
              <a:t>Department of Chemistry</a:t>
            </a:r>
            <a:br>
              <a:rPr lang="en-IN" sz="2700" dirty="0" smtClean="0"/>
            </a:br>
            <a:r>
              <a:rPr lang="en-IN" sz="2700" dirty="0" err="1" smtClean="0"/>
              <a:t>Hajee</a:t>
            </a:r>
            <a:r>
              <a:rPr lang="en-IN" sz="2700" dirty="0" smtClean="0"/>
              <a:t> </a:t>
            </a:r>
            <a:r>
              <a:rPr lang="en-IN" sz="2700" dirty="0" err="1" smtClean="0"/>
              <a:t>Karutha</a:t>
            </a:r>
            <a:r>
              <a:rPr lang="en-IN" sz="2700" dirty="0" smtClean="0"/>
              <a:t> </a:t>
            </a:r>
            <a:r>
              <a:rPr lang="en-IN" sz="2700" dirty="0" err="1" smtClean="0"/>
              <a:t>Rowther</a:t>
            </a:r>
            <a:r>
              <a:rPr lang="en-IN" sz="2700" dirty="0" smtClean="0"/>
              <a:t> </a:t>
            </a:r>
            <a:r>
              <a:rPr lang="en-IN" sz="2700" dirty="0" err="1" smtClean="0"/>
              <a:t>Howdia</a:t>
            </a:r>
            <a:r>
              <a:rPr lang="en-IN" sz="2700" dirty="0" smtClean="0"/>
              <a:t> College</a:t>
            </a:r>
            <a:br>
              <a:rPr lang="en-IN" sz="2700" dirty="0" smtClean="0"/>
            </a:br>
            <a:r>
              <a:rPr lang="en-IN" sz="2700" dirty="0" err="1" smtClean="0"/>
              <a:t>Uthamapalayam</a:t>
            </a: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2700" dirty="0" smtClean="0"/>
              <a:t/>
            </a:r>
            <a:br>
              <a:rPr lang="en-IN" sz="2700" dirty="0" smtClean="0"/>
            </a:br>
            <a:endParaRPr lang="en-IN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1656184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With hydroxylamine (NH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OH):</a:t>
            </a:r>
            <a:endParaRPr lang="en-US" dirty="0" smtClean="0"/>
          </a:p>
          <a:p>
            <a:r>
              <a:rPr lang="en-US" dirty="0" err="1" smtClean="0"/>
              <a:t>Monosaccharides</a:t>
            </a:r>
            <a:r>
              <a:rPr lang="en-US" dirty="0" smtClean="0"/>
              <a:t> react with hydroxylamine to form the </a:t>
            </a:r>
            <a:r>
              <a:rPr lang="en-US" dirty="0" err="1" smtClean="0"/>
              <a:t>oximes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899592" y="2204864"/>
          <a:ext cx="7488832" cy="4032448"/>
        </p:xfrm>
        <a:graphic>
          <a:graphicData uri="http://schemas.openxmlformats.org/presentationml/2006/ole">
            <p:oleObj spid="_x0000_s31745" name="ChemSketch" r:id="rId4" imgW="4641633" imgH="2770328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3"/>
            <a:ext cx="8229600" cy="19442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/>
              <a:t>Oxidation:</a:t>
            </a:r>
            <a:endParaRPr lang="en-US" dirty="0" smtClean="0"/>
          </a:p>
          <a:p>
            <a:r>
              <a:rPr lang="en-US" dirty="0" err="1" smtClean="0"/>
              <a:t>Aldoses</a:t>
            </a:r>
            <a:r>
              <a:rPr lang="en-US" dirty="0" smtClean="0"/>
              <a:t> reduce an </a:t>
            </a:r>
            <a:r>
              <a:rPr lang="en-US" dirty="0" err="1" smtClean="0"/>
              <a:t>ammonical</a:t>
            </a:r>
            <a:r>
              <a:rPr lang="en-US" dirty="0" smtClean="0"/>
              <a:t> solution of silver nitrate (</a:t>
            </a:r>
            <a:r>
              <a:rPr lang="en-US" dirty="0" err="1" smtClean="0"/>
              <a:t>Tollen`s</a:t>
            </a:r>
            <a:r>
              <a:rPr lang="en-US" dirty="0" smtClean="0"/>
              <a:t> reagent) to </a:t>
            </a:r>
            <a:r>
              <a:rPr lang="en-US" b="1" i="1" dirty="0" smtClean="0"/>
              <a:t>metallic silver</a:t>
            </a:r>
            <a:r>
              <a:rPr lang="en-US" dirty="0" smtClean="0"/>
              <a:t>. They also reduce a basic solution of cupric ion (Fehling`s solution) to </a:t>
            </a:r>
            <a:r>
              <a:rPr lang="en-US" b="1" i="1" dirty="0" smtClean="0"/>
              <a:t>red cuprous oxide</a:t>
            </a:r>
            <a:r>
              <a:rPr lang="en-US" dirty="0" smtClean="0"/>
              <a:t>. Ketoses do not show these reactions.</a:t>
            </a:r>
          </a:p>
          <a:p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259632" y="2708920"/>
          <a:ext cx="7056784" cy="3456384"/>
        </p:xfrm>
        <a:graphic>
          <a:graphicData uri="http://schemas.openxmlformats.org/presentationml/2006/ole">
            <p:oleObj spid="_x0000_s32769" name="ChemSketch" r:id="rId4" imgW="5891190" imgH="1113746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Carbohydrates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</a:t>
            </a:r>
            <a:r>
              <a:rPr lang="en-US" dirty="0"/>
              <a:t> carbohydrate is a </a:t>
            </a:r>
            <a:r>
              <a:rPr lang="en-US" dirty="0" err="1">
                <a:hlinkClick r:id="rId2" tooltip="Biomolecule"/>
              </a:rPr>
              <a:t>biomolecule</a:t>
            </a:r>
            <a:r>
              <a:rPr lang="en-US" dirty="0"/>
              <a:t> consisting of </a:t>
            </a:r>
            <a:r>
              <a:rPr lang="en-US" dirty="0">
                <a:hlinkClick r:id="rId3" tooltip="Carbon"/>
              </a:rPr>
              <a:t>carbon</a:t>
            </a:r>
            <a:r>
              <a:rPr lang="en-US" dirty="0"/>
              <a:t> (C), </a:t>
            </a:r>
            <a:r>
              <a:rPr lang="en-US" dirty="0">
                <a:hlinkClick r:id="rId4" tooltip="Hydrogen"/>
              </a:rPr>
              <a:t>hydrogen</a:t>
            </a:r>
            <a:r>
              <a:rPr lang="en-US" dirty="0"/>
              <a:t> (H) and </a:t>
            </a:r>
            <a:r>
              <a:rPr lang="en-US" dirty="0">
                <a:hlinkClick r:id="rId5" tooltip="Oxygen"/>
              </a:rPr>
              <a:t>oxygen</a:t>
            </a:r>
            <a:r>
              <a:rPr lang="en-US" dirty="0"/>
              <a:t> (O) atoms, usually with a hydrogen</a:t>
            </a:r>
            <a:r>
              <a:rPr lang="en-US" dirty="0" smtClean="0"/>
              <a:t>– oxygen</a:t>
            </a:r>
            <a:r>
              <a:rPr lang="en-US" dirty="0"/>
              <a:t> </a:t>
            </a:r>
            <a:r>
              <a:rPr lang="en-US" dirty="0">
                <a:hlinkClick r:id="rId6" tooltip="Atom"/>
              </a:rPr>
              <a:t>atom</a:t>
            </a:r>
            <a:r>
              <a:rPr lang="en-US" dirty="0"/>
              <a:t> ratio of 2:1 (as in water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>
                <a:hlinkClick r:id="rId7" tooltip="Empirical formula"/>
              </a:rPr>
              <a:t>empirical </a:t>
            </a:r>
            <a:r>
              <a:rPr lang="en-US" dirty="0" smtClean="0">
                <a:hlinkClick r:id="rId7" tooltip="Empirical formula"/>
              </a:rPr>
              <a:t>formula</a:t>
            </a:r>
            <a:r>
              <a:rPr lang="en-US" dirty="0"/>
              <a:t> </a:t>
            </a:r>
            <a:r>
              <a:rPr lang="en-US" dirty="0" smtClean="0"/>
              <a:t>is C</a:t>
            </a:r>
            <a:r>
              <a:rPr lang="en-US" i="1" baseline="-25000" dirty="0" smtClean="0"/>
              <a:t>m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i="1" baseline="-25000" dirty="0" smtClean="0"/>
              <a:t>n</a:t>
            </a:r>
            <a:r>
              <a:rPr lang="en-US" dirty="0"/>
              <a:t> . This formula holds true </a:t>
            </a:r>
            <a:r>
              <a:rPr lang="en-US" dirty="0" smtClean="0"/>
              <a:t>for</a:t>
            </a:r>
            <a:r>
              <a:rPr lang="en-US" dirty="0"/>
              <a:t> </a:t>
            </a:r>
            <a:r>
              <a:rPr lang="en-US" dirty="0" err="1">
                <a:hlinkClick r:id="rId8" tooltip="Monosaccharide"/>
              </a:rPr>
              <a:t>monosaccharides</a:t>
            </a:r>
            <a:r>
              <a:rPr lang="en-US" dirty="0"/>
              <a:t>. Some exceptions exist.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defined as an optically active </a:t>
            </a:r>
            <a:r>
              <a:rPr lang="en-US" dirty="0" err="1"/>
              <a:t>polyhydroxy</a:t>
            </a:r>
            <a:r>
              <a:rPr lang="en-US" dirty="0"/>
              <a:t> </a:t>
            </a:r>
            <a:r>
              <a:rPr lang="en-US" dirty="0" err="1"/>
              <a:t>aldehydes</a:t>
            </a:r>
            <a:r>
              <a:rPr lang="en-US" dirty="0"/>
              <a:t> or </a:t>
            </a:r>
            <a:r>
              <a:rPr lang="en-US" dirty="0" err="1"/>
              <a:t>ketones</a:t>
            </a:r>
            <a:r>
              <a:rPr lang="en-US" dirty="0"/>
              <a:t>.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Classification</a:t>
            </a:r>
            <a:r>
              <a:rPr lang="en-US" dirty="0"/>
              <a:t>: </a:t>
            </a:r>
            <a:endParaRPr lang="en-IN" dirty="0"/>
          </a:p>
          <a:p>
            <a:r>
              <a:rPr lang="en-US" b="1" dirty="0"/>
              <a:t>1. The </a:t>
            </a:r>
            <a:r>
              <a:rPr lang="en-US" b="1" dirty="0" err="1"/>
              <a:t>Monosaccharides</a:t>
            </a:r>
            <a:r>
              <a:rPr lang="en-US" b="1" dirty="0"/>
              <a:t>:  </a:t>
            </a:r>
            <a:endParaRPr lang="en-IN" dirty="0"/>
          </a:p>
          <a:p>
            <a:r>
              <a:rPr lang="en-US" dirty="0"/>
              <a:t>These are the simplest carbohydrates which cannot be </a:t>
            </a:r>
            <a:r>
              <a:rPr lang="en-US" dirty="0" err="1"/>
              <a:t>hyrolysed</a:t>
            </a:r>
            <a:r>
              <a:rPr lang="en-US" dirty="0"/>
              <a:t> to smaller molecules. </a:t>
            </a:r>
            <a:endParaRPr lang="en-IN" dirty="0"/>
          </a:p>
          <a:p>
            <a:r>
              <a:rPr lang="en-US" b="1" i="1" dirty="0"/>
              <a:t>Example</a:t>
            </a:r>
            <a:r>
              <a:rPr lang="en-US" dirty="0"/>
              <a:t>: glucose (</a:t>
            </a:r>
            <a:r>
              <a:rPr lang="en-US" dirty="0" err="1"/>
              <a:t>aldohexose</a:t>
            </a:r>
            <a:r>
              <a:rPr lang="en-US" dirty="0"/>
              <a:t>) and fructose (ketohexose). </a:t>
            </a:r>
            <a:endParaRPr lang="en-US" dirty="0" smtClean="0"/>
          </a:p>
          <a:p>
            <a:endParaRPr lang="en-IN" dirty="0"/>
          </a:p>
          <a:p>
            <a:r>
              <a:rPr lang="en-US" b="1" dirty="0"/>
              <a:t>2. The Oligosaccharides:</a:t>
            </a:r>
            <a:endParaRPr lang="en-IN" dirty="0"/>
          </a:p>
          <a:p>
            <a:r>
              <a:rPr lang="en-US" dirty="0"/>
              <a:t>	These are carbohydrates which can be </a:t>
            </a:r>
            <a:r>
              <a:rPr lang="en-US" dirty="0" err="1"/>
              <a:t>hyrolysed</a:t>
            </a:r>
            <a:r>
              <a:rPr lang="en-US" dirty="0"/>
              <a:t> to yield two to nine </a:t>
            </a:r>
            <a:r>
              <a:rPr lang="en-US" dirty="0" err="1"/>
              <a:t>monosaccharides</a:t>
            </a:r>
            <a:r>
              <a:rPr lang="en-US" dirty="0"/>
              <a:t>. These are also referred to as </a:t>
            </a:r>
            <a:r>
              <a:rPr lang="en-US" dirty="0" err="1"/>
              <a:t>di</a:t>
            </a:r>
            <a:r>
              <a:rPr lang="en-US" dirty="0"/>
              <a:t>, tri, or </a:t>
            </a:r>
            <a:r>
              <a:rPr lang="en-US" dirty="0" err="1"/>
              <a:t>tetrasaccharides</a:t>
            </a:r>
            <a:r>
              <a:rPr lang="en-US" dirty="0"/>
              <a:t> depending upon the number of monosaccharide molecules formed during the hydrolysis of oligosaccharides.  </a:t>
            </a:r>
            <a:endParaRPr lang="en-IN" dirty="0"/>
          </a:p>
          <a:p>
            <a:r>
              <a:rPr lang="en-US" dirty="0"/>
              <a:t>	</a:t>
            </a:r>
            <a:r>
              <a:rPr lang="en-US" b="1" i="1" dirty="0"/>
              <a:t>Disaccharides</a:t>
            </a:r>
            <a:r>
              <a:rPr lang="en-US" dirty="0"/>
              <a:t>: examples, Sucrose and lactose</a:t>
            </a:r>
            <a:endParaRPr lang="en-IN" dirty="0"/>
          </a:p>
          <a:p>
            <a:r>
              <a:rPr lang="en-US" dirty="0"/>
              <a:t>	</a:t>
            </a:r>
            <a:r>
              <a:rPr lang="en-US" b="1" i="1" dirty="0" err="1"/>
              <a:t>Trisaccharides</a:t>
            </a:r>
            <a:r>
              <a:rPr lang="en-US" dirty="0"/>
              <a:t>: example, </a:t>
            </a:r>
            <a:r>
              <a:rPr lang="en-US" dirty="0" err="1"/>
              <a:t>Raffinose</a:t>
            </a:r>
            <a:r>
              <a:rPr lang="en-US" dirty="0"/>
              <a:t>. </a:t>
            </a:r>
            <a:endParaRPr lang="en-US" dirty="0" smtClean="0"/>
          </a:p>
          <a:p>
            <a:endParaRPr lang="en-IN" dirty="0"/>
          </a:p>
          <a:p>
            <a:r>
              <a:rPr lang="en-US" b="1" dirty="0"/>
              <a:t>3. The Polysaccharides:</a:t>
            </a:r>
            <a:endParaRPr lang="en-IN" dirty="0"/>
          </a:p>
          <a:p>
            <a:r>
              <a:rPr lang="en-US" dirty="0"/>
              <a:t>	These are carbohydrates which can be </a:t>
            </a:r>
            <a:r>
              <a:rPr lang="en-US" dirty="0" err="1"/>
              <a:t>hyrolysed</a:t>
            </a:r>
            <a:r>
              <a:rPr lang="en-US" dirty="0"/>
              <a:t> to yield very large number of monosaccharide molecules. The polysaccharides have molecular formula (C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 n</a:t>
            </a:r>
            <a:r>
              <a:rPr lang="en-US" dirty="0"/>
              <a:t>. </a:t>
            </a:r>
            <a:endParaRPr lang="en-IN" dirty="0"/>
          </a:p>
          <a:p>
            <a:r>
              <a:rPr lang="en-US" b="1" i="1" dirty="0"/>
              <a:t>Example</a:t>
            </a:r>
            <a:r>
              <a:rPr lang="en-US" dirty="0"/>
              <a:t>: Starch and cellulose.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Properties of Glucose and Fructose:</a:t>
            </a:r>
            <a:endParaRPr lang="en-IN" dirty="0"/>
          </a:p>
          <a:p>
            <a:pPr>
              <a:buNone/>
            </a:pPr>
            <a:r>
              <a:rPr lang="en-US" b="1" dirty="0"/>
              <a:t>1. Reactions of the hydroxyl group:</a:t>
            </a:r>
            <a:endParaRPr lang="en-IN" dirty="0"/>
          </a:p>
          <a:p>
            <a:pPr>
              <a:buNone/>
            </a:pPr>
            <a:r>
              <a:rPr lang="en-US" b="1" i="1" dirty="0"/>
              <a:t>a)  </a:t>
            </a:r>
            <a:r>
              <a:rPr lang="en-US" b="1" i="1" dirty="0" err="1"/>
              <a:t>Acetylation</a:t>
            </a:r>
            <a:r>
              <a:rPr lang="en-US" b="1" i="1" dirty="0"/>
              <a:t>:</a:t>
            </a:r>
            <a:endParaRPr lang="en-IN" dirty="0"/>
          </a:p>
          <a:p>
            <a:pPr algn="just">
              <a:buNone/>
            </a:pPr>
            <a:r>
              <a:rPr lang="en-US" dirty="0" smtClean="0"/>
              <a:t>		By </a:t>
            </a:r>
            <a:r>
              <a:rPr lang="en-US" dirty="0"/>
              <a:t>heating a monosaccharide with acetic anhydride or acetyl chloride in the presence of a zinc chloride, acetyl derivatives are formed. Thus, glucose and fructose form </a:t>
            </a:r>
            <a:r>
              <a:rPr lang="en-US" dirty="0" err="1" smtClean="0"/>
              <a:t>penta</a:t>
            </a:r>
            <a:r>
              <a:rPr lang="en-US" dirty="0" smtClean="0"/>
              <a:t> acetyl </a:t>
            </a:r>
            <a:r>
              <a:rPr lang="en-US" dirty="0"/>
              <a:t>derivatives. </a:t>
            </a:r>
            <a:endParaRPr lang="en-US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285624" y="4643444"/>
          <a:ext cx="8572752" cy="1357323"/>
        </p:xfrm>
        <a:graphic>
          <a:graphicData uri="http://schemas.openxmlformats.org/presentationml/2006/ole">
            <p:oleObj spid="_x0000_s10241" r:id="rId3" imgW="6222137" imgH="659718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1"/>
            <a:ext cx="8229600" cy="1143008"/>
          </a:xfrm>
        </p:spPr>
        <p:txBody>
          <a:bodyPr>
            <a:normAutofit/>
          </a:bodyPr>
          <a:lstStyle/>
          <a:p>
            <a:r>
              <a:rPr lang="en-US" sz="3000" dirty="0"/>
              <a:t>Similarly, fructose forms fructose </a:t>
            </a:r>
            <a:r>
              <a:rPr lang="en-US" sz="3000" dirty="0" err="1"/>
              <a:t>pentaacetate</a:t>
            </a:r>
            <a:r>
              <a:rPr lang="en-US" sz="3000" dirty="0"/>
              <a:t>.  </a:t>
            </a:r>
            <a:endParaRPr lang="en-IN" sz="30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928662" y="714356"/>
          <a:ext cx="7500990" cy="1071570"/>
        </p:xfrm>
        <a:graphic>
          <a:graphicData uri="http://schemas.openxmlformats.org/presentationml/2006/ole">
            <p:oleObj spid="_x0000_s17411" r:id="rId3" imgW="3516790" imgH="621657" progId="ACD.ChemSketchCDX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28662" y="2428868"/>
            <a:ext cx="75724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</a:t>
            </a:r>
            <a:r>
              <a:rPr kumimoji="0" lang="en-US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Methylation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When heated with methyl alcohol in the presence of hydrogen chloride, glucose forms methyl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glucoside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fructose gives methyl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fructoside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142976" y="4357694"/>
          <a:ext cx="7429552" cy="1143008"/>
        </p:xfrm>
        <a:graphic>
          <a:graphicData uri="http://schemas.openxmlformats.org/presentationml/2006/ole">
            <p:oleObj spid="_x0000_s17414" r:id="rId4" imgW="4746910" imgH="792255" progId="ACD.ChemSketchCDX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5"/>
            <a:ext cx="8229600" cy="292895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buNone/>
            </a:pPr>
            <a:r>
              <a:rPr lang="en-US" b="1" i="1" dirty="0" smtClean="0">
                <a:latin typeface="Times New Roman"/>
                <a:ea typeface="Times New Roman"/>
                <a:cs typeface="Times New Roman"/>
              </a:rPr>
              <a:t>c) Action with PCl</a:t>
            </a:r>
            <a:r>
              <a:rPr lang="en-US" b="1" i="1" baseline="-25000" dirty="0" smtClean="0">
                <a:latin typeface="Times New Roman"/>
                <a:ea typeface="Times New Roman"/>
                <a:cs typeface="Times New Roman"/>
              </a:rPr>
              <a:t>5</a:t>
            </a:r>
            <a:r>
              <a:rPr lang="en-US" b="1" i="1" dirty="0" smtClean="0">
                <a:latin typeface="Times New Roman"/>
                <a:ea typeface="Times New Roman"/>
                <a:cs typeface="Times New Roman"/>
              </a:rPr>
              <a:t>: </a:t>
            </a:r>
            <a:endParaRPr lang="en-IN" sz="28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	With PCl</a:t>
            </a:r>
            <a:r>
              <a:rPr lang="en-US" baseline="-25000" dirty="0" smtClean="0">
                <a:latin typeface="Times New Roman"/>
                <a:ea typeface="Times New Roman"/>
                <a:cs typeface="Times New Roman"/>
              </a:rPr>
              <a:t>5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monosaccharides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form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chloro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derivatives. Glucose forms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pentachloro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glucose and fructose gives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pentachloro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fructose.  </a:t>
            </a:r>
            <a:endParaRPr lang="en-IN" sz="2800" dirty="0">
              <a:ea typeface="Times New Roman"/>
              <a:cs typeface="Times New Roman"/>
            </a:endParaRPr>
          </a:p>
          <a:p>
            <a:endParaRPr lang="en-IN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285852" y="3286124"/>
          <a:ext cx="6715172" cy="1476381"/>
        </p:xfrm>
        <a:graphic>
          <a:graphicData uri="http://schemas.openxmlformats.org/presentationml/2006/ole">
            <p:oleObj spid="_x0000_s19457" r:id="rId3" imgW="5059502" imgH="786047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85729"/>
            <a:ext cx="8229600" cy="2286016"/>
          </a:xfrm>
        </p:spPr>
        <p:txBody>
          <a:bodyPr/>
          <a:lstStyle/>
          <a:p>
            <a:pPr>
              <a:buNone/>
            </a:pPr>
            <a:r>
              <a:rPr lang="en-US" b="1" dirty="0"/>
              <a:t>2. Reactions of the </a:t>
            </a:r>
            <a:r>
              <a:rPr lang="en-US" b="1" dirty="0" err="1"/>
              <a:t>aldehydic</a:t>
            </a:r>
            <a:r>
              <a:rPr lang="en-US" b="1" dirty="0"/>
              <a:t> or </a:t>
            </a:r>
            <a:r>
              <a:rPr lang="en-US" b="1" dirty="0" err="1"/>
              <a:t>ketonic</a:t>
            </a:r>
            <a:r>
              <a:rPr lang="en-US" b="1" dirty="0"/>
              <a:t> group:</a:t>
            </a:r>
            <a:endParaRPr lang="en-IN" dirty="0"/>
          </a:p>
          <a:p>
            <a:pPr>
              <a:buNone/>
            </a:pPr>
            <a:r>
              <a:rPr lang="en-US" b="1" i="1" dirty="0"/>
              <a:t>a) Addition products with HCN:</a:t>
            </a:r>
            <a:endParaRPr lang="en-IN" dirty="0"/>
          </a:p>
          <a:p>
            <a:pPr>
              <a:buNone/>
            </a:pPr>
            <a:r>
              <a:rPr lang="en-US" dirty="0" err="1"/>
              <a:t>Monosaccharides</a:t>
            </a:r>
            <a:r>
              <a:rPr lang="en-US" dirty="0"/>
              <a:t> add a molecule of </a:t>
            </a:r>
            <a:r>
              <a:rPr lang="en-US" dirty="0" smtClean="0"/>
              <a:t>hydrogen cyanide </a:t>
            </a:r>
            <a:r>
              <a:rPr lang="en-US" dirty="0"/>
              <a:t>forming cyanohydrins. </a:t>
            </a:r>
            <a:endParaRPr lang="en-IN" dirty="0"/>
          </a:p>
          <a:p>
            <a:endParaRPr lang="en-IN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928662" y="3071810"/>
          <a:ext cx="7500990" cy="2286016"/>
        </p:xfrm>
        <a:graphic>
          <a:graphicData uri="http://schemas.openxmlformats.org/presentationml/2006/ole">
            <p:oleObj spid="_x0000_s18433" r:id="rId4" imgW="6196223" imgH="1363704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178595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/>
              <a:t>b) With phenyl hydrazine (C</a:t>
            </a:r>
            <a:r>
              <a:rPr lang="en-US" b="1" i="1" baseline="-25000" dirty="0"/>
              <a:t>6</a:t>
            </a:r>
            <a:r>
              <a:rPr lang="en-US" b="1" i="1" dirty="0"/>
              <a:t>H</a:t>
            </a:r>
            <a:r>
              <a:rPr lang="en-US" b="1" i="1" baseline="-25000" dirty="0"/>
              <a:t>5</a:t>
            </a:r>
            <a:r>
              <a:rPr lang="en-US" b="1" i="1" dirty="0"/>
              <a:t>NH.NH</a:t>
            </a:r>
            <a:r>
              <a:rPr lang="en-US" b="1" i="1" baseline="-25000" dirty="0"/>
              <a:t>2</a:t>
            </a:r>
            <a:r>
              <a:rPr lang="en-US" b="1" i="1" dirty="0"/>
              <a:t>):</a:t>
            </a:r>
            <a:endParaRPr lang="en-IN" dirty="0"/>
          </a:p>
          <a:p>
            <a:r>
              <a:rPr lang="en-US" dirty="0" err="1"/>
              <a:t>Monosaccharides</a:t>
            </a:r>
            <a:r>
              <a:rPr lang="en-US" dirty="0"/>
              <a:t> when treated with phenyl hydrazine form phenyl hydrazones. With excess of phenyl hydrazine they form </a:t>
            </a:r>
            <a:r>
              <a:rPr lang="en-US" dirty="0" err="1"/>
              <a:t>osazones</a:t>
            </a:r>
            <a:r>
              <a:rPr lang="en-US" dirty="0"/>
              <a:t>. For example, glucose forms </a:t>
            </a:r>
            <a:r>
              <a:rPr lang="en-US" dirty="0" err="1"/>
              <a:t>glucosazone</a:t>
            </a:r>
            <a:r>
              <a:rPr lang="en-US" dirty="0"/>
              <a:t> as follows:</a:t>
            </a:r>
            <a:endParaRPr lang="en-IN" dirty="0"/>
          </a:p>
          <a:p>
            <a:endParaRPr lang="en-IN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000100" y="2214554"/>
          <a:ext cx="7072362" cy="4429156"/>
        </p:xfrm>
        <a:graphic>
          <a:graphicData uri="http://schemas.openxmlformats.org/presentationml/2006/ole">
            <p:oleObj spid="_x0000_s20481" r:id="rId3" imgW="5774035" imgH="3235154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/>
              <a:t>Similarly, fructose forms </a:t>
            </a:r>
            <a:r>
              <a:rPr lang="en-US" dirty="0" err="1"/>
              <a:t>fructosazone</a:t>
            </a:r>
            <a:r>
              <a:rPr lang="en-US" dirty="0"/>
              <a:t>.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285852" y="928670"/>
          <a:ext cx="6786610" cy="5214974"/>
        </p:xfrm>
        <a:graphic>
          <a:graphicData uri="http://schemas.openxmlformats.org/presentationml/2006/ole">
            <p:oleObj spid="_x0000_s21505" r:id="rId4" imgW="5774035" imgH="3235154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6D-8537-4D30-BCD4-E782A59C6712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210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ACD/ChemSketch</vt:lpstr>
      <vt:lpstr>ChemSketch</vt:lpstr>
      <vt:lpstr>   Classification of Carbohydrate and Properties of Monosaccharides  Class :I Zoology Sub: Organic, Inorganic and Physical Chemistry – 1  Dr. S. SIVAKUMAR Assistant Professor Department of Chemistry Hajee Karutha Rowther Howdia College Uthamapalayam  </vt:lpstr>
      <vt:lpstr>Carbohydrates </vt:lpstr>
      <vt:lpstr>Slide 3</vt:lpstr>
      <vt:lpstr>Slide 4</vt:lpstr>
      <vt:lpstr>Slide 5</vt:lpstr>
      <vt:lpstr>Slide 6</vt:lpstr>
      <vt:lpstr>Slide 7</vt:lpstr>
      <vt:lpstr>Slide 8</vt:lpstr>
      <vt:lpstr>Similarly, fructose forms fructosazone. 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Staff</dc:creator>
  <cp:lastModifiedBy>DELL</cp:lastModifiedBy>
  <cp:revision>13</cp:revision>
  <dcterms:created xsi:type="dcterms:W3CDTF">2019-12-05T04:53:30Z</dcterms:created>
  <dcterms:modified xsi:type="dcterms:W3CDTF">2020-10-21T06:00:55Z</dcterms:modified>
</cp:coreProperties>
</file>