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1" r:id="rId4"/>
    <p:sldId id="260" r:id="rId5"/>
    <p:sldId id="272" r:id="rId6"/>
    <p:sldId id="262" r:id="rId7"/>
    <p:sldId id="264" r:id="rId8"/>
    <p:sldId id="266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6DF6C-2915-4B1F-8B5B-D124A006E1A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F92C8-7CE4-49EA-B1F0-4494AA37B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96AB-1A28-445F-8A42-B0EBF0DD1801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9316-9524-49E0-B131-428FFF73135B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60E7-DB22-4B62-98BC-023C950EE540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1FE8-820D-4A35-8130-9C384F48FD4B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5031-A572-4E6C-9CF1-925240ECBF69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8127-E5E9-4BEC-B7D4-A13623E793E0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4A6E-A163-4C5F-9993-A61FEC4299DD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271D-6C47-4C66-A727-65919CAC7005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5003C-57D5-466A-BA09-3DB83888CB5D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17BA-4820-4E91-9763-7A59818D2DBE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10CB-BE05-4996-A8BC-B392FA4A1553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23A3-0E3A-437C-A8A5-AB63E35633E9}" type="datetime1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2DE5-EDE1-4D09-82D5-37925DA1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en.wikipedia.org/wiki/Optical_rotation" TargetMode="External"/><Relationship Id="rId7" Type="http://schemas.openxmlformats.org/officeDocument/2006/relationships/hyperlink" Target="https://en.wikipedia.org/wiki/Anomeric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ugar" TargetMode="External"/><Relationship Id="rId5" Type="http://schemas.openxmlformats.org/officeDocument/2006/relationships/hyperlink" Target="https://en.wikipedia.org/wiki/Stereocenter" TargetMode="External"/><Relationship Id="rId4" Type="http://schemas.openxmlformats.org/officeDocument/2006/relationships/hyperlink" Target="https://en.wikipedia.org/wiki/Anom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628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Haworth Structure of Glucose, </a:t>
            </a:r>
            <a:r>
              <a:rPr lang="en-US" dirty="0" err="1" smtClean="0"/>
              <a:t>Interconversion</a:t>
            </a:r>
            <a:r>
              <a:rPr lang="en-US" dirty="0" smtClean="0"/>
              <a:t> and Uses of </a:t>
            </a:r>
            <a:r>
              <a:rPr lang="en-US" dirty="0" err="1" smtClean="0"/>
              <a:t>Monosaccharides</a:t>
            </a:r>
            <a:r>
              <a:rPr lang="en-IN" dirty="0" smtClean="0"/>
              <a:t>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Class </a:t>
            </a:r>
            <a:r>
              <a:rPr lang="en-IN" dirty="0" smtClean="0"/>
              <a:t>:I Zoology</a:t>
            </a:r>
            <a:br>
              <a:rPr lang="en-IN" dirty="0" smtClean="0"/>
            </a:br>
            <a:r>
              <a:rPr lang="en-IN" dirty="0" smtClean="0"/>
              <a:t>Sub: </a:t>
            </a:r>
            <a:r>
              <a:rPr lang="en-US" dirty="0" smtClean="0"/>
              <a:t>Organic, Inorganic and Physical Chemistry –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IN" sz="2700" dirty="0" smtClean="0"/>
              <a:t>Dr</a:t>
            </a:r>
            <a:r>
              <a:rPr lang="en-IN" sz="2700" dirty="0" smtClean="0"/>
              <a:t>. S. SIVAKUMAR</a:t>
            </a:r>
            <a:br>
              <a:rPr lang="en-IN" sz="2700" dirty="0" smtClean="0"/>
            </a:br>
            <a:r>
              <a:rPr lang="en-IN" sz="2700" dirty="0" smtClean="0"/>
              <a:t>Assistant Professor</a:t>
            </a:r>
            <a:br>
              <a:rPr lang="en-IN" sz="2700" dirty="0" smtClean="0"/>
            </a:br>
            <a:r>
              <a:rPr lang="en-IN" sz="2700" dirty="0" smtClean="0"/>
              <a:t>Department of Chemistry</a:t>
            </a:r>
            <a:br>
              <a:rPr lang="en-IN" sz="2700" dirty="0" smtClean="0"/>
            </a:br>
            <a:r>
              <a:rPr lang="en-IN" sz="2700" dirty="0" err="1" smtClean="0"/>
              <a:t>Hajee</a:t>
            </a:r>
            <a:r>
              <a:rPr lang="en-IN" sz="2700" dirty="0" smtClean="0"/>
              <a:t> </a:t>
            </a:r>
            <a:r>
              <a:rPr lang="en-IN" sz="2700" dirty="0" err="1" smtClean="0"/>
              <a:t>Karutha</a:t>
            </a:r>
            <a:r>
              <a:rPr lang="en-IN" sz="2700" dirty="0" smtClean="0"/>
              <a:t> </a:t>
            </a:r>
            <a:r>
              <a:rPr lang="en-IN" sz="2700" dirty="0" err="1" smtClean="0"/>
              <a:t>Rowther</a:t>
            </a:r>
            <a:r>
              <a:rPr lang="en-IN" sz="2700" dirty="0" smtClean="0"/>
              <a:t> </a:t>
            </a:r>
            <a:r>
              <a:rPr lang="en-IN" sz="2700" dirty="0" err="1" smtClean="0"/>
              <a:t>Howdia</a:t>
            </a:r>
            <a:r>
              <a:rPr lang="en-IN" sz="2700" dirty="0" smtClean="0"/>
              <a:t> College</a:t>
            </a:r>
            <a:br>
              <a:rPr lang="en-IN" sz="2700" dirty="0" smtClean="0"/>
            </a:br>
            <a:r>
              <a:rPr lang="en-IN" sz="2700" dirty="0" err="1" smtClean="0"/>
              <a:t>Uthamapalayam</a:t>
            </a:r>
            <a:r>
              <a:rPr lang="en-IN" sz="27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273630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Mutarotation</a:t>
            </a:r>
            <a:r>
              <a:rPr lang="en-US" dirty="0" smtClean="0"/>
              <a:t> </a:t>
            </a:r>
          </a:p>
          <a:p>
            <a:r>
              <a:rPr lang="en-US" dirty="0" err="1" smtClean="0"/>
              <a:t>Mutarotation</a:t>
            </a:r>
            <a:r>
              <a:rPr lang="en-US" dirty="0" smtClean="0"/>
              <a:t> is the </a:t>
            </a:r>
            <a:r>
              <a:rPr lang="en-US" b="1" i="1" dirty="0" smtClean="0"/>
              <a:t>change in the </a:t>
            </a:r>
            <a:r>
              <a:rPr lang="en-US" b="1" i="1" dirty="0" smtClean="0">
                <a:hlinkClick r:id="rId3" tooltip="Optical rotation"/>
              </a:rPr>
              <a:t>optical rotation</a:t>
            </a:r>
            <a:r>
              <a:rPr lang="en-US" dirty="0" smtClean="0"/>
              <a:t> because of the change in the equilibrium between two </a:t>
            </a:r>
            <a:r>
              <a:rPr lang="en-US" dirty="0" err="1" smtClean="0">
                <a:hlinkClick r:id="rId4" tooltip="Anomer"/>
              </a:rPr>
              <a:t>anomers</a:t>
            </a:r>
            <a:r>
              <a:rPr lang="en-US" dirty="0" smtClean="0"/>
              <a:t>, when the corresponding </a:t>
            </a:r>
            <a:r>
              <a:rPr lang="en-US" dirty="0" err="1" smtClean="0">
                <a:hlinkClick r:id="rId5" tooltip="Stereocenter"/>
              </a:rPr>
              <a:t>stereocenters</a:t>
            </a:r>
            <a:r>
              <a:rPr lang="en-US" dirty="0" smtClean="0"/>
              <a:t> interconvert. Cyclic </a:t>
            </a:r>
            <a:r>
              <a:rPr lang="en-US" dirty="0" smtClean="0">
                <a:hlinkClick r:id="rId6" tooltip="Sugar"/>
              </a:rPr>
              <a:t>sugars</a:t>
            </a:r>
            <a:r>
              <a:rPr lang="en-US" dirty="0" smtClean="0"/>
              <a:t> show </a:t>
            </a:r>
            <a:r>
              <a:rPr lang="en-US" dirty="0" err="1" smtClean="0"/>
              <a:t>mutarotation</a:t>
            </a:r>
            <a:r>
              <a:rPr lang="en-US" dirty="0" smtClean="0"/>
              <a:t> as α and β </a:t>
            </a:r>
            <a:r>
              <a:rPr lang="en-US" dirty="0" err="1" smtClean="0">
                <a:hlinkClick r:id="rId7" tooltip="Anomeric"/>
              </a:rPr>
              <a:t>anomeric</a:t>
            </a:r>
            <a:r>
              <a:rPr lang="en-US" dirty="0" smtClean="0"/>
              <a:t> forms interconvert. The optical rotation of the solution depends on the optical rotation of each </a:t>
            </a:r>
            <a:r>
              <a:rPr lang="en-US" dirty="0" err="1" smtClean="0"/>
              <a:t>anomer</a:t>
            </a:r>
            <a:r>
              <a:rPr lang="en-US" dirty="0" smtClean="0"/>
              <a:t> and their ratio in the solution.</a:t>
            </a:r>
          </a:p>
          <a:p>
            <a:endParaRPr lang="en-US" dirty="0"/>
          </a:p>
        </p:txBody>
      </p:sp>
      <p:pic>
        <p:nvPicPr>
          <p:cNvPr id="4" name="Picture 3" descr="F:\New folder\Muta-rotation-1[1].jpg"/>
          <p:cNvPicPr/>
          <p:nvPr/>
        </p:nvPicPr>
        <p:blipFill>
          <a:blip r:embed="rId8" cstate="print">
            <a:lum bright="-3000" contrast="8000"/>
          </a:blip>
          <a:srcRect/>
          <a:stretch>
            <a:fillRect/>
          </a:stretch>
        </p:blipFill>
        <p:spPr bwMode="auto">
          <a:xfrm>
            <a:off x="467544" y="2492896"/>
            <a:ext cx="8136904" cy="403244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r>
              <a:rPr lang="en-US" b="1" dirty="0" smtClean="0"/>
              <a:t>Uses of Glucose and Fructose: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Glucose </a:t>
            </a:r>
            <a:r>
              <a:rPr lang="en-US" dirty="0" smtClean="0"/>
              <a:t>is used</a:t>
            </a:r>
          </a:p>
          <a:p>
            <a:pPr lvl="0"/>
            <a:r>
              <a:rPr lang="en-IN" dirty="0" smtClean="0"/>
              <a:t>As a food for patients, growing babies and weak persons.</a:t>
            </a:r>
            <a:endParaRPr lang="en-US" dirty="0" smtClean="0"/>
          </a:p>
          <a:p>
            <a:pPr lvl="0"/>
            <a:r>
              <a:rPr lang="en-IN" dirty="0" smtClean="0"/>
              <a:t>As a sweetening agent in confectionery and in the preparation of sweets, candies and syrups.</a:t>
            </a:r>
            <a:endParaRPr lang="en-US" dirty="0" smtClean="0"/>
          </a:p>
          <a:p>
            <a:pPr lvl="0"/>
            <a:r>
              <a:rPr lang="en-IN" dirty="0" smtClean="0"/>
              <a:t>As a reducing agent in silvering of mirrors and vat-dyeing.</a:t>
            </a:r>
            <a:endParaRPr lang="en-US" dirty="0" smtClean="0"/>
          </a:p>
          <a:p>
            <a:pPr lvl="0"/>
            <a:r>
              <a:rPr lang="en-IN" dirty="0" smtClean="0"/>
              <a:t>As a intravenous injection to the patients with lower glucose content in blood.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In the processing of tobacco.</a:t>
            </a:r>
            <a:endParaRPr lang="en-US" dirty="0" smtClean="0"/>
          </a:p>
          <a:p>
            <a:pPr lvl="0"/>
            <a:r>
              <a:rPr lang="en-IN" dirty="0" smtClean="0"/>
              <a:t>As a starting material in the synthesis of vitamin C.</a:t>
            </a:r>
            <a:endParaRPr lang="en-US" dirty="0" smtClean="0"/>
          </a:p>
          <a:p>
            <a:pPr lvl="0"/>
            <a:r>
              <a:rPr lang="en-IN" dirty="0" smtClean="0"/>
              <a:t>In the preparation of glycerol.</a:t>
            </a:r>
            <a:endParaRPr lang="en-US" dirty="0" smtClean="0"/>
          </a:p>
          <a:p>
            <a:pPr lvl="0"/>
            <a:r>
              <a:rPr lang="en-IN" dirty="0" smtClean="0"/>
              <a:t>In fruit preservation and in making jams and jellies.</a:t>
            </a:r>
            <a:endParaRPr lang="en-US" dirty="0" smtClean="0"/>
          </a:p>
          <a:p>
            <a:r>
              <a:rPr lang="en-US" b="1" dirty="0" smtClean="0"/>
              <a:t>Fructose </a:t>
            </a:r>
            <a:r>
              <a:rPr lang="en-US" dirty="0" smtClean="0"/>
              <a:t>is used</a:t>
            </a:r>
          </a:p>
          <a:p>
            <a:pPr lvl="0"/>
            <a:r>
              <a:rPr lang="en-IN" dirty="0" smtClean="0"/>
              <a:t>As a sweetening agent in confectionery.</a:t>
            </a:r>
            <a:endParaRPr lang="en-US" dirty="0" smtClean="0"/>
          </a:p>
          <a:p>
            <a:pPr lvl="0"/>
            <a:r>
              <a:rPr lang="en-IN" dirty="0" smtClean="0"/>
              <a:t>It is also used as a substitute of cane sugar for patients suffering from diabetes.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858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Haworth’s structure of Glucose:</a:t>
            </a:r>
            <a:endParaRPr lang="en-US" dirty="0" smtClean="0"/>
          </a:p>
          <a:p>
            <a:r>
              <a:rPr lang="en-US" dirty="0" smtClean="0"/>
              <a:t>	Haworth (1926) related the carbohydrates to the heterocyclic compound </a:t>
            </a:r>
            <a:r>
              <a:rPr lang="en-US" dirty="0" err="1" smtClean="0"/>
              <a:t>pyran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 proposed the </a:t>
            </a:r>
            <a:r>
              <a:rPr lang="en-US" b="1" i="1" dirty="0" err="1" smtClean="0"/>
              <a:t>pyranose</a:t>
            </a:r>
            <a:r>
              <a:rPr lang="en-US" b="1" i="1" dirty="0" smtClean="0"/>
              <a:t> structure</a:t>
            </a:r>
            <a:r>
              <a:rPr lang="en-US" dirty="0" smtClean="0"/>
              <a:t> to denote the carbohydrates. </a:t>
            </a:r>
          </a:p>
          <a:p>
            <a:r>
              <a:rPr lang="en-US" dirty="0" smtClean="0"/>
              <a:t>The following figures show how Fischer Projection Formula can be translated into Haworth’s representation</a:t>
            </a:r>
            <a:endParaRPr 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1066800" y="838200"/>
          <a:ext cx="7467600" cy="5181600"/>
        </p:xfrm>
        <a:graphic>
          <a:graphicData uri="http://schemas.openxmlformats.org/presentationml/2006/ole">
            <p:oleObj spid="_x0000_s5122" name="ChemSketch" r:id="rId3" imgW="4952605" imgH="2992754" progId="ACD.ChemSketchCDX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1259632" y="908720"/>
          <a:ext cx="6912768" cy="4719042"/>
        </p:xfrm>
        <a:graphic>
          <a:graphicData uri="http://schemas.openxmlformats.org/presentationml/2006/ole">
            <p:oleObj spid="_x0000_s2050" name="ChemSketch" r:id="rId3" imgW="4952605" imgH="2992754" progId="ACD.ChemSketchCDX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 How to draw Haworth’s representations</a:t>
            </a:r>
            <a:r>
              <a:rPr lang="en-US" i="1" dirty="0" smtClean="0"/>
              <a:t>.</a:t>
            </a:r>
            <a:endParaRPr lang="en-US" dirty="0" smtClean="0"/>
          </a:p>
          <a:p>
            <a:pPr lvl="0"/>
            <a:r>
              <a:rPr lang="en-IN" dirty="0" smtClean="0"/>
              <a:t>Draw a hexagon as shown in the figure and write O at the top right-hand corner.</a:t>
            </a:r>
            <a:endParaRPr lang="en-US" dirty="0" smtClean="0"/>
          </a:p>
          <a:p>
            <a:pPr lvl="0"/>
            <a:r>
              <a:rPr lang="en-IN" dirty="0" smtClean="0"/>
              <a:t>Draw vertical lines through the remaining five corners as shown in the figure. </a:t>
            </a:r>
            <a:endParaRPr lang="en-US" dirty="0" smtClean="0"/>
          </a:p>
          <a:p>
            <a:pPr lvl="0"/>
            <a:r>
              <a:rPr lang="en-IN" dirty="0" smtClean="0"/>
              <a:t>Number the ring carbon atoms starting from the corner next to O in the clockwise direction.</a:t>
            </a:r>
            <a:endParaRPr lang="en-US" dirty="0" smtClean="0"/>
          </a:p>
          <a:p>
            <a:pPr lvl="0"/>
            <a:r>
              <a:rPr lang="en-IN" dirty="0" smtClean="0"/>
              <a:t>Write CH</a:t>
            </a:r>
            <a:r>
              <a:rPr lang="en-IN" baseline="-25000" dirty="0" smtClean="0"/>
              <a:t>2</a:t>
            </a:r>
            <a:r>
              <a:rPr lang="en-IN" dirty="0" smtClean="0"/>
              <a:t>OH on the top left – hand corner.</a:t>
            </a:r>
            <a:endParaRPr lang="en-US" dirty="0" smtClean="0"/>
          </a:p>
          <a:p>
            <a:pPr lvl="0"/>
            <a:r>
              <a:rPr lang="en-IN" dirty="0" smtClean="0"/>
              <a:t>Now, attach the substituent’s i.e., H and OH to the respective carbon atoms such that those present on the left-hand side of Fischer Projection Formula are above the plane of the ring while those on the right are shown below the plane of the ring.      </a:t>
            </a:r>
            <a:r>
              <a:rPr lang="en-IN" i="1" dirty="0" smtClean="0"/>
              <a:t>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1800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Conversion of Glucose into Fructose:</a:t>
            </a:r>
            <a:endParaRPr lang="en-US" dirty="0" smtClean="0"/>
          </a:p>
          <a:p>
            <a:r>
              <a:rPr lang="en-US" dirty="0" smtClean="0"/>
              <a:t>Glucose is warmed with excess of phenyl hydrazine to get </a:t>
            </a:r>
            <a:r>
              <a:rPr lang="en-US" dirty="0" err="1" smtClean="0"/>
              <a:t>osazone</a:t>
            </a:r>
            <a:r>
              <a:rPr lang="en-US" dirty="0" smtClean="0"/>
              <a:t>. The </a:t>
            </a:r>
            <a:r>
              <a:rPr lang="en-US" dirty="0" err="1" smtClean="0"/>
              <a:t>osazone</a:t>
            </a:r>
            <a:r>
              <a:rPr lang="en-US" dirty="0" smtClean="0"/>
              <a:t> on warming with hydrochloric acid forms </a:t>
            </a:r>
            <a:r>
              <a:rPr lang="en-US" dirty="0" err="1" smtClean="0"/>
              <a:t>osone</a:t>
            </a:r>
            <a:r>
              <a:rPr lang="en-US" dirty="0" smtClean="0"/>
              <a:t>. This on reduction with zinc and acetic acid gives fructose.</a:t>
            </a:r>
          </a:p>
          <a:p>
            <a:endParaRPr 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899592" y="2276872"/>
          <a:ext cx="7200800" cy="3672408"/>
        </p:xfrm>
        <a:graphic>
          <a:graphicData uri="http://schemas.openxmlformats.org/presentationml/2006/ole">
            <p:oleObj spid="_x0000_s3074" name="ChemSketch" r:id="rId4" imgW="5822895" imgH="1640926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223224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Conversion of Fructose into Glucose:</a:t>
            </a:r>
            <a:endParaRPr lang="en-US" dirty="0" smtClean="0"/>
          </a:p>
          <a:p>
            <a:r>
              <a:rPr lang="en-US" dirty="0" smtClean="0"/>
              <a:t>Fructose is reduced to the corresponding polyhydric alcohol with hydrogen in presence of nickel. This product on oxidation with nitric acid gives an acid. This acid on warming gives γ-</a:t>
            </a:r>
            <a:r>
              <a:rPr lang="en-US" dirty="0" err="1" smtClean="0"/>
              <a:t>lactone</a:t>
            </a:r>
            <a:r>
              <a:rPr lang="en-US" dirty="0" smtClean="0"/>
              <a:t>. When the </a:t>
            </a:r>
            <a:r>
              <a:rPr lang="en-US" dirty="0" err="1" smtClean="0"/>
              <a:t>lactone</a:t>
            </a:r>
            <a:r>
              <a:rPr lang="en-US" dirty="0" smtClean="0"/>
              <a:t> is reduced with sodium amalgam in acid medium, glucose is formed.   </a:t>
            </a:r>
          </a:p>
          <a:p>
            <a:endParaRPr lang="en-US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467544" y="2564904"/>
          <a:ext cx="8136904" cy="3888432"/>
        </p:xfrm>
        <a:graphic>
          <a:graphicData uri="http://schemas.openxmlformats.org/presentationml/2006/ole">
            <p:oleObj spid="_x0000_s4098" name="ChemSketch" r:id="rId3" imgW="5927902" imgH="2313061" progId="ACD.ChemSketchCDX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2DE5-EDE1-4D09-82D5-37925DA147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356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ChemSketch</vt:lpstr>
      <vt:lpstr>Haworth Structure of Glucose, Interconversion and Uses of Monosaccharides   Class :I Zoology Sub: Organic, Inorganic and Physical Chemistry – 1  Dr. S. SIVAKUMAR Assistant Professor Department of Chemistry Hajee Karutha Rowther Howdia College Uthamapalayam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Haworth Structure of Glucose and Uses of Monosaccharides    Dr. S. SIVAKUMAR Assistant Professor Department of Chemistry Hajee Karutha Rowther Howdia College Uthamapalayam</dc:title>
  <dc:creator>DELL</dc:creator>
  <cp:lastModifiedBy>DELL</cp:lastModifiedBy>
  <cp:revision>4</cp:revision>
  <dcterms:created xsi:type="dcterms:W3CDTF">2020-10-20T13:45:48Z</dcterms:created>
  <dcterms:modified xsi:type="dcterms:W3CDTF">2020-10-21T06:02:06Z</dcterms:modified>
</cp:coreProperties>
</file>