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5" r:id="rId15"/>
    <p:sldId id="286" r:id="rId16"/>
    <p:sldId id="297" r:id="rId17"/>
    <p:sldId id="287" r:id="rId18"/>
    <p:sldId id="288" r:id="rId19"/>
    <p:sldId id="289" r:id="rId20"/>
    <p:sldId id="290" r:id="rId21"/>
    <p:sldId id="291" r:id="rId22"/>
    <p:sldId id="292" r:id="rId23"/>
    <p:sldId id="293" r:id="rId24"/>
    <p:sldId id="294" r:id="rId25"/>
    <p:sldId id="300" r:id="rId26"/>
    <p:sldId id="301" r:id="rId27"/>
    <p:sldId id="311" r:id="rId28"/>
    <p:sldId id="302" r:id="rId29"/>
    <p:sldId id="303" r:id="rId30"/>
    <p:sldId id="304" r:id="rId31"/>
    <p:sldId id="305" r:id="rId32"/>
    <p:sldId id="306" r:id="rId33"/>
    <p:sldId id="307" r:id="rId34"/>
    <p:sldId id="308" r:id="rId35"/>
    <p:sldId id="313" r:id="rId36"/>
    <p:sldId id="314" r:id="rId37"/>
    <p:sldId id="317" r:id="rId38"/>
    <p:sldId id="318" r:id="rId39"/>
    <p:sldId id="319" r:id="rId40"/>
    <p:sldId id="320" r:id="rId41"/>
    <p:sldId id="321" r:id="rId42"/>
    <p:sldId id="322" r:id="rId43"/>
    <p:sldId id="323" r:id="rId44"/>
    <p:sldId id="324" r:id="rId45"/>
    <p:sldId id="325" r:id="rId46"/>
    <p:sldId id="298"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021" y="-5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A6D32-6175-4B1E-B81A-BA5A221DE86F}"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2272C-4B25-4E38-9124-0700273806A0}" type="slidenum">
              <a:rPr lang="en-US" smtClean="0"/>
              <a:t>‹#›</a:t>
            </a:fld>
            <a:endParaRPr lang="en-US"/>
          </a:p>
        </p:txBody>
      </p:sp>
    </p:spTree>
    <p:extLst>
      <p:ext uri="{BB962C8B-B14F-4D97-AF65-F5344CB8AC3E}">
        <p14:creationId xmlns:p14="http://schemas.microsoft.com/office/powerpoint/2010/main" val="2834587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A6D32-6175-4B1E-B81A-BA5A221DE86F}"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2272C-4B25-4E38-9124-0700273806A0}" type="slidenum">
              <a:rPr lang="en-US" smtClean="0"/>
              <a:t>‹#›</a:t>
            </a:fld>
            <a:endParaRPr lang="en-US"/>
          </a:p>
        </p:txBody>
      </p:sp>
    </p:spTree>
    <p:extLst>
      <p:ext uri="{BB962C8B-B14F-4D97-AF65-F5344CB8AC3E}">
        <p14:creationId xmlns:p14="http://schemas.microsoft.com/office/powerpoint/2010/main" val="783448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A6D32-6175-4B1E-B81A-BA5A221DE86F}"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2272C-4B25-4E38-9124-0700273806A0}" type="slidenum">
              <a:rPr lang="en-US" smtClean="0"/>
              <a:t>‹#›</a:t>
            </a:fld>
            <a:endParaRPr lang="en-US"/>
          </a:p>
        </p:txBody>
      </p:sp>
    </p:spTree>
    <p:extLst>
      <p:ext uri="{BB962C8B-B14F-4D97-AF65-F5344CB8AC3E}">
        <p14:creationId xmlns:p14="http://schemas.microsoft.com/office/powerpoint/2010/main" val="3634115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A6D32-6175-4B1E-B81A-BA5A221DE86F}"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2272C-4B25-4E38-9124-0700273806A0}" type="slidenum">
              <a:rPr lang="en-US" smtClean="0"/>
              <a:t>‹#›</a:t>
            </a:fld>
            <a:endParaRPr lang="en-US"/>
          </a:p>
        </p:txBody>
      </p:sp>
    </p:spTree>
    <p:extLst>
      <p:ext uri="{BB962C8B-B14F-4D97-AF65-F5344CB8AC3E}">
        <p14:creationId xmlns:p14="http://schemas.microsoft.com/office/powerpoint/2010/main" val="3971137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A6D32-6175-4B1E-B81A-BA5A221DE86F}"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2272C-4B25-4E38-9124-0700273806A0}" type="slidenum">
              <a:rPr lang="en-US" smtClean="0"/>
              <a:t>‹#›</a:t>
            </a:fld>
            <a:endParaRPr lang="en-US"/>
          </a:p>
        </p:txBody>
      </p:sp>
    </p:spTree>
    <p:extLst>
      <p:ext uri="{BB962C8B-B14F-4D97-AF65-F5344CB8AC3E}">
        <p14:creationId xmlns:p14="http://schemas.microsoft.com/office/powerpoint/2010/main" val="1682236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8A6D32-6175-4B1E-B81A-BA5A221DE86F}"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2272C-4B25-4E38-9124-0700273806A0}" type="slidenum">
              <a:rPr lang="en-US" smtClean="0"/>
              <a:t>‹#›</a:t>
            </a:fld>
            <a:endParaRPr lang="en-US"/>
          </a:p>
        </p:txBody>
      </p:sp>
    </p:spTree>
    <p:extLst>
      <p:ext uri="{BB962C8B-B14F-4D97-AF65-F5344CB8AC3E}">
        <p14:creationId xmlns:p14="http://schemas.microsoft.com/office/powerpoint/2010/main" val="1870696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8A6D32-6175-4B1E-B81A-BA5A221DE86F}" type="datetimeFigureOut">
              <a:rPr lang="en-US" smtClean="0"/>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42272C-4B25-4E38-9124-0700273806A0}" type="slidenum">
              <a:rPr lang="en-US" smtClean="0"/>
              <a:t>‹#›</a:t>
            </a:fld>
            <a:endParaRPr lang="en-US"/>
          </a:p>
        </p:txBody>
      </p:sp>
    </p:spTree>
    <p:extLst>
      <p:ext uri="{BB962C8B-B14F-4D97-AF65-F5344CB8AC3E}">
        <p14:creationId xmlns:p14="http://schemas.microsoft.com/office/powerpoint/2010/main" val="1812073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8A6D32-6175-4B1E-B81A-BA5A221DE86F}" type="datetimeFigureOut">
              <a:rPr lang="en-US" smtClean="0"/>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42272C-4B25-4E38-9124-0700273806A0}" type="slidenum">
              <a:rPr lang="en-US" smtClean="0"/>
              <a:t>‹#›</a:t>
            </a:fld>
            <a:endParaRPr lang="en-US"/>
          </a:p>
        </p:txBody>
      </p:sp>
    </p:spTree>
    <p:extLst>
      <p:ext uri="{BB962C8B-B14F-4D97-AF65-F5344CB8AC3E}">
        <p14:creationId xmlns:p14="http://schemas.microsoft.com/office/powerpoint/2010/main" val="3921630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A6D32-6175-4B1E-B81A-BA5A221DE86F}" type="datetimeFigureOut">
              <a:rPr lang="en-US" smtClean="0"/>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42272C-4B25-4E38-9124-0700273806A0}" type="slidenum">
              <a:rPr lang="en-US" smtClean="0"/>
              <a:t>‹#›</a:t>
            </a:fld>
            <a:endParaRPr lang="en-US"/>
          </a:p>
        </p:txBody>
      </p:sp>
    </p:spTree>
    <p:extLst>
      <p:ext uri="{BB962C8B-B14F-4D97-AF65-F5344CB8AC3E}">
        <p14:creationId xmlns:p14="http://schemas.microsoft.com/office/powerpoint/2010/main" val="420599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A6D32-6175-4B1E-B81A-BA5A221DE86F}"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2272C-4B25-4E38-9124-0700273806A0}" type="slidenum">
              <a:rPr lang="en-US" smtClean="0"/>
              <a:t>‹#›</a:t>
            </a:fld>
            <a:endParaRPr lang="en-US"/>
          </a:p>
        </p:txBody>
      </p:sp>
    </p:spTree>
    <p:extLst>
      <p:ext uri="{BB962C8B-B14F-4D97-AF65-F5344CB8AC3E}">
        <p14:creationId xmlns:p14="http://schemas.microsoft.com/office/powerpoint/2010/main" val="4009956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A6D32-6175-4B1E-B81A-BA5A221DE86F}"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2272C-4B25-4E38-9124-0700273806A0}" type="slidenum">
              <a:rPr lang="en-US" smtClean="0"/>
              <a:t>‹#›</a:t>
            </a:fld>
            <a:endParaRPr lang="en-US"/>
          </a:p>
        </p:txBody>
      </p:sp>
    </p:spTree>
    <p:extLst>
      <p:ext uri="{BB962C8B-B14F-4D97-AF65-F5344CB8AC3E}">
        <p14:creationId xmlns:p14="http://schemas.microsoft.com/office/powerpoint/2010/main" val="3265906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A6D32-6175-4B1E-B81A-BA5A221DE86F}" type="datetimeFigureOut">
              <a:rPr lang="en-US" smtClean="0"/>
              <a:t>10/20/2020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42272C-4B25-4E38-9124-0700273806A0}" type="slidenum">
              <a:rPr lang="en-US" smtClean="0"/>
              <a:t>‹#›</a:t>
            </a:fld>
            <a:endParaRPr lang="en-US"/>
          </a:p>
        </p:txBody>
      </p:sp>
    </p:spTree>
    <p:extLst>
      <p:ext uri="{BB962C8B-B14F-4D97-AF65-F5344CB8AC3E}">
        <p14:creationId xmlns:p14="http://schemas.microsoft.com/office/powerpoint/2010/main" val="1159900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s://en.wikipedia.org/wiki/Isotopic_abundance" TargetMode="External"/><Relationship Id="rId3" Type="http://schemas.openxmlformats.org/officeDocument/2006/relationships/hyperlink" Target="https://en.wikipedia.org/wiki/Nuclear_magnetic_resonance" TargetMode="External"/><Relationship Id="rId7" Type="http://schemas.openxmlformats.org/officeDocument/2006/relationships/hyperlink" Target="https://en.wikipedia.org/wiki/Phosphines" TargetMode="External"/><Relationship Id="rId2" Type="http://schemas.openxmlformats.org/officeDocument/2006/relationships/hyperlink" Target="https://en.wikipedia.org/wiki/Analytical_chemistry" TargetMode="External"/><Relationship Id="rId1" Type="http://schemas.openxmlformats.org/officeDocument/2006/relationships/slideLayout" Target="../slideLayouts/slideLayout7.xml"/><Relationship Id="rId6" Type="http://schemas.openxmlformats.org/officeDocument/2006/relationships/hyperlink" Target="https://en.wikipedia.org/wiki/Organic_compound" TargetMode="External"/><Relationship Id="rId5" Type="http://schemas.openxmlformats.org/officeDocument/2006/relationships/hyperlink" Target="https://en.wikipedia.org/wiki/Phosphorus" TargetMode="External"/><Relationship Id="rId4" Type="http://schemas.openxmlformats.org/officeDocument/2006/relationships/hyperlink" Target="https://en.wikipedia.org/wiki/Chemical_compound" TargetMode="External"/><Relationship Id="rId9" Type="http://schemas.openxmlformats.org/officeDocument/2006/relationships/hyperlink" Target="https://en.wikipedia.org/wiki/Gyromagnetic_ratio"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en.wikipedia.org/wiki/Phosphoric_acid"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2.wmf"/><Relationship Id="rId5" Type="http://schemas.openxmlformats.org/officeDocument/2006/relationships/oleObject" Target="../embeddings/oleObject2.bin"/><Relationship Id="rId4" Type="http://schemas.openxmlformats.org/officeDocument/2006/relationships/image" Target="../media/image11.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3.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4.wmf"/></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5.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6.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8.wmf"/><Relationship Id="rId5" Type="http://schemas.openxmlformats.org/officeDocument/2006/relationships/oleObject" Target="../embeddings/oleObject8.bin"/><Relationship Id="rId4" Type="http://schemas.openxmlformats.org/officeDocument/2006/relationships/image" Target="../media/image17.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9.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20.wmf"/></Relationships>
</file>

<file path=ppt/slides/_rels/slide25.xml.rels><?xml version="1.0" encoding="UTF-8" standalone="yes"?>
<Relationships xmlns="http://schemas.openxmlformats.org/package/2006/relationships"><Relationship Id="rId8" Type="http://schemas.openxmlformats.org/officeDocument/2006/relationships/hyperlink" Target="https://en.wikipedia.org/wiki/Isotopic_abundance" TargetMode="External"/><Relationship Id="rId3" Type="http://schemas.openxmlformats.org/officeDocument/2006/relationships/hyperlink" Target="https://en.wikipedia.org/wiki/Organic_compound" TargetMode="External"/><Relationship Id="rId7" Type="http://schemas.openxmlformats.org/officeDocument/2006/relationships/hyperlink" Target="https://en.wikipedia.org/wiki/Isotope" TargetMode="External"/><Relationship Id="rId2" Type="http://schemas.openxmlformats.org/officeDocument/2006/relationships/hyperlink" Target="https://en.wikipedia.org/wiki/Analytical_chemistry" TargetMode="External"/><Relationship Id="rId1" Type="http://schemas.openxmlformats.org/officeDocument/2006/relationships/slideLayout" Target="../slideLayouts/slideLayout7.xml"/><Relationship Id="rId6" Type="http://schemas.openxmlformats.org/officeDocument/2006/relationships/hyperlink" Target="https://en.wikipedia.org/wiki/Gyromagnetic_ratio" TargetMode="External"/><Relationship Id="rId5" Type="http://schemas.openxmlformats.org/officeDocument/2006/relationships/hyperlink" Target="https://en.wikipedia.org/wiki/Nuclear_spin" TargetMode="External"/><Relationship Id="rId4" Type="http://schemas.openxmlformats.org/officeDocument/2006/relationships/hyperlink" Target="https://en.wikipedia.org/wiki/Fluorine-19"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3.wmf"/><Relationship Id="rId5" Type="http://schemas.openxmlformats.org/officeDocument/2006/relationships/oleObject" Target="../embeddings/oleObject12.bin"/><Relationship Id="rId4" Type="http://schemas.openxmlformats.org/officeDocument/2006/relationships/image" Target="../media/image22.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5.wmf"/><Relationship Id="rId5" Type="http://schemas.openxmlformats.org/officeDocument/2006/relationships/oleObject" Target="../embeddings/oleObject14.bin"/><Relationship Id="rId4" Type="http://schemas.openxmlformats.org/officeDocument/2006/relationships/image" Target="../media/image2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7.wmf"/><Relationship Id="rId5" Type="http://schemas.openxmlformats.org/officeDocument/2006/relationships/oleObject" Target="../embeddings/oleObject16.bin"/><Relationship Id="rId4" Type="http://schemas.openxmlformats.org/officeDocument/2006/relationships/image" Target="../media/image26.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9.wmf"/><Relationship Id="rId5" Type="http://schemas.openxmlformats.org/officeDocument/2006/relationships/oleObject" Target="../embeddings/oleObject18.bin"/><Relationship Id="rId4" Type="http://schemas.openxmlformats.org/officeDocument/2006/relationships/image" Target="../media/image28.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31.wmf"/><Relationship Id="rId5" Type="http://schemas.openxmlformats.org/officeDocument/2006/relationships/oleObject" Target="../embeddings/oleObject20.bin"/><Relationship Id="rId4" Type="http://schemas.openxmlformats.org/officeDocument/2006/relationships/image" Target="../media/image30.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33.wmf"/><Relationship Id="rId5" Type="http://schemas.openxmlformats.org/officeDocument/2006/relationships/oleObject" Target="../embeddings/oleObject22.bin"/><Relationship Id="rId4" Type="http://schemas.openxmlformats.org/officeDocument/2006/relationships/image" Target="../media/image32.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35.wmf"/><Relationship Id="rId5" Type="http://schemas.openxmlformats.org/officeDocument/2006/relationships/oleObject" Target="../embeddings/oleObject24.bin"/><Relationship Id="rId4" Type="http://schemas.openxmlformats.org/officeDocument/2006/relationships/image" Target="../media/image34.wmf"/></Relationships>
</file>

<file path=ppt/slides/_rels/slide35.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9.gi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41.wmf"/><Relationship Id="rId5" Type="http://schemas.openxmlformats.org/officeDocument/2006/relationships/oleObject" Target="../embeddings/oleObject26.bin"/><Relationship Id="rId4" Type="http://schemas.openxmlformats.org/officeDocument/2006/relationships/image" Target="../media/image40.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43.emf"/><Relationship Id="rId4" Type="http://schemas.openxmlformats.org/officeDocument/2006/relationships/image" Target="../media/image42.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18.vml"/><Relationship Id="rId4" Type="http://schemas.openxmlformats.org/officeDocument/2006/relationships/image" Target="../media/image44.wmf"/></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46.wmf"/><Relationship Id="rId5" Type="http://schemas.openxmlformats.org/officeDocument/2006/relationships/oleObject" Target="../embeddings/oleObject30.bin"/><Relationship Id="rId4" Type="http://schemas.openxmlformats.org/officeDocument/2006/relationships/image" Target="../media/image45.w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7" descr="nucleus spin animation à®à¯à®à®¾à®© à®ªà® à®®à¯à®à®¿à®µà¯"/>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9" descr="nucleus spin animation à®à¯à®à®¾à®© à®ªà® à®®à¯à®à®¿à®µà¯"/>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Title 1"/>
          <p:cNvSpPr>
            <a:spLocks noGrp="1"/>
          </p:cNvSpPr>
          <p:nvPr>
            <p:ph type="ctrTitle"/>
          </p:nvPr>
        </p:nvSpPr>
        <p:spPr>
          <a:xfrm>
            <a:off x="155574" y="312738"/>
            <a:ext cx="8836025" cy="546198"/>
          </a:xfrm>
          <a:solidFill>
            <a:srgbClr val="FFFF00"/>
          </a:solidFill>
          <a:effectLst>
            <a:outerShdw blurRad="50800" dist="38100" dir="5400000" algn="t" rotWithShape="0">
              <a:prstClr val="black">
                <a:alpha val="40000"/>
              </a:prstClr>
            </a:outerShdw>
          </a:effectLst>
        </p:spPr>
        <p:txBody>
          <a:bodyPr>
            <a:noAutofit/>
          </a:bodyPr>
          <a:lstStyle/>
          <a:p>
            <a:r>
              <a:rPr lang="en-IN" sz="3600" b="1" dirty="0" smtClean="0">
                <a:latin typeface="Comic Sans MS" pitchFamily="66" charset="0"/>
              </a:rPr>
              <a:t>INORGANIC NMR SPECTROSCOPY</a:t>
            </a:r>
            <a:endParaRPr lang="en-IN" sz="3600" b="1" dirty="0">
              <a:latin typeface="Comic Sans MS" pitchFamily="66" charset="0"/>
            </a:endParaRPr>
          </a:p>
        </p:txBody>
      </p:sp>
      <p:sp>
        <p:nvSpPr>
          <p:cNvPr id="2" name="AutoShape 6" descr="nmr precession energy level splitting animation à®à¯à®à®¾à®© à®ªà® à®®à¯à®à®¿à®µà¯"/>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2531" name="Picture 360" descr="Description: Basics of NM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1049337"/>
            <a:ext cx="3467100" cy="340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7" descr="C:\Users\ADMIN\Desktop\nucspin2.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739899"/>
            <a:ext cx="2875972" cy="2019300"/>
          </a:xfrm>
          <a:prstGeom prst="rect">
            <a:avLst/>
          </a:prstGeom>
          <a:noFill/>
          <a:extLst>
            <a:ext uri="{909E8E84-426E-40DD-AFC4-6F175D3DCCD1}">
              <a14:hiddenFill xmlns:a14="http://schemas.microsoft.com/office/drawing/2010/main">
                <a:solidFill>
                  <a:srgbClr val="FFFFFF"/>
                </a:solidFill>
              </a14:hiddenFill>
            </a:ext>
          </a:extLst>
        </p:spPr>
      </p:pic>
      <p:sp>
        <p:nvSpPr>
          <p:cNvPr id="15" name="Subtitle 2"/>
          <p:cNvSpPr txBox="1">
            <a:spLocks/>
          </p:cNvSpPr>
          <p:nvPr/>
        </p:nvSpPr>
        <p:spPr>
          <a:xfrm>
            <a:off x="1295400" y="4449762"/>
            <a:ext cx="6553200" cy="2289840"/>
          </a:xfrm>
          <a:prstGeom prst="rect">
            <a:avLst/>
          </a:prstGeom>
          <a:solidFill>
            <a:schemeClr val="accent1">
              <a:lumMod val="20000"/>
              <a:lumOff val="80000"/>
            </a:schemeClr>
          </a:solidFill>
          <a:effectLst>
            <a:outerShdw blurRad="63500" sx="102000" sy="102000" algn="ctr" rotWithShape="0">
              <a:prstClr val="black">
                <a:alpha val="40000"/>
              </a:prstClr>
            </a:outerShdw>
          </a:effectLst>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IN" sz="2000" b="1" i="0" u="none" strike="noStrike" kern="1200" cap="none" spc="0" normalizeH="0" baseline="0" noProof="0" dirty="0" smtClean="0">
                <a:ln>
                  <a:noFill/>
                </a:ln>
                <a:solidFill>
                  <a:sysClr val="windowText" lastClr="000000"/>
                </a:solidFill>
                <a:effectLst/>
                <a:uLnTx/>
                <a:uFillTx/>
                <a:latin typeface="Comic Sans MS" pitchFamily="66" charset="0"/>
                <a:ea typeface="+mn-ea"/>
                <a:cs typeface="+mn-cs"/>
              </a:rPr>
              <a:t>Presented by</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IN" sz="2400" b="1" i="0" u="none" strike="noStrike" kern="1200" cap="none" spc="0" normalizeH="0" baseline="0" noProof="0" dirty="0" err="1" smtClean="0">
                <a:ln>
                  <a:noFill/>
                </a:ln>
                <a:solidFill>
                  <a:srgbClr val="FF0000"/>
                </a:solidFill>
                <a:effectLst>
                  <a:outerShdw blurRad="38100" dist="38100" dir="2700000" algn="tl">
                    <a:srgbClr val="000000">
                      <a:alpha val="43137"/>
                    </a:srgbClr>
                  </a:outerShdw>
                </a:effectLst>
                <a:uLnTx/>
                <a:uFillTx/>
                <a:latin typeface="Comic Sans MS" pitchFamily="66" charset="0"/>
                <a:ea typeface="+mn-ea"/>
                <a:cs typeface="+mn-cs"/>
              </a:rPr>
              <a:t>Dr.</a:t>
            </a:r>
            <a:r>
              <a:rPr kumimoji="0" lang="en-IN" sz="24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Comic Sans MS" pitchFamily="66" charset="0"/>
                <a:ea typeface="+mn-ea"/>
                <a:cs typeface="+mn-cs"/>
              </a:rPr>
              <a:t> M.P. KESAVAN M.Sc., Ph.D.,</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IN" sz="2000" b="1" i="0" u="none" strike="noStrike" kern="1200" cap="none" spc="0" normalizeH="0" baseline="0" noProof="0" dirty="0" smtClean="0">
                <a:ln>
                  <a:noFill/>
                </a:ln>
                <a:solidFill>
                  <a:srgbClr val="002060"/>
                </a:solidFill>
                <a:effectLst/>
                <a:uLnTx/>
                <a:uFillTx/>
                <a:latin typeface="Comic Sans MS" pitchFamily="66" charset="0"/>
                <a:ea typeface="+mn-ea"/>
                <a:cs typeface="+mn-cs"/>
              </a:rPr>
              <a:t>Assistant Professor</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IN" sz="2000" b="1" i="0" u="none" strike="noStrike" kern="1200" cap="none" spc="0" normalizeH="0" baseline="0" noProof="0" dirty="0" smtClean="0">
                <a:ln>
                  <a:noFill/>
                </a:ln>
                <a:solidFill>
                  <a:srgbClr val="002060"/>
                </a:solidFill>
                <a:effectLst/>
                <a:uLnTx/>
                <a:uFillTx/>
                <a:latin typeface="Comic Sans MS" pitchFamily="66" charset="0"/>
                <a:ea typeface="+mn-ea"/>
                <a:cs typeface="+mn-cs"/>
              </a:rPr>
              <a:t>Department of Chemistry</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IN" sz="2000" b="1" i="0" u="none" strike="noStrike" kern="1200" cap="none" spc="0" normalizeH="0" baseline="0" noProof="0" dirty="0" err="1" smtClean="0">
                <a:ln>
                  <a:noFill/>
                </a:ln>
                <a:solidFill>
                  <a:srgbClr val="002060"/>
                </a:solidFill>
                <a:effectLst/>
                <a:uLnTx/>
                <a:uFillTx/>
                <a:latin typeface="Comic Sans MS" pitchFamily="66" charset="0"/>
                <a:ea typeface="+mn-ea"/>
                <a:cs typeface="+mn-cs"/>
              </a:rPr>
              <a:t>Hajee</a:t>
            </a:r>
            <a:r>
              <a:rPr kumimoji="0" lang="en-IN" sz="2000" b="1" i="0" u="none" strike="noStrike" kern="1200" cap="none" spc="0" normalizeH="0" baseline="0" noProof="0" dirty="0" smtClean="0">
                <a:ln>
                  <a:noFill/>
                </a:ln>
                <a:solidFill>
                  <a:srgbClr val="002060"/>
                </a:solidFill>
                <a:effectLst/>
                <a:uLnTx/>
                <a:uFillTx/>
                <a:latin typeface="Comic Sans MS" pitchFamily="66" charset="0"/>
                <a:ea typeface="+mn-ea"/>
                <a:cs typeface="+mn-cs"/>
              </a:rPr>
              <a:t> </a:t>
            </a:r>
            <a:r>
              <a:rPr kumimoji="0" lang="en-IN" sz="2000" b="1" i="0" u="none" strike="noStrike" kern="1200" cap="none" spc="0" normalizeH="0" baseline="0" noProof="0" dirty="0" err="1" smtClean="0">
                <a:ln>
                  <a:noFill/>
                </a:ln>
                <a:solidFill>
                  <a:srgbClr val="002060"/>
                </a:solidFill>
                <a:effectLst/>
                <a:uLnTx/>
                <a:uFillTx/>
                <a:latin typeface="Comic Sans MS" pitchFamily="66" charset="0"/>
                <a:ea typeface="+mn-ea"/>
                <a:cs typeface="+mn-cs"/>
              </a:rPr>
              <a:t>Karutha</a:t>
            </a:r>
            <a:r>
              <a:rPr kumimoji="0" lang="en-IN" sz="2000" b="1" i="0" u="none" strike="noStrike" kern="1200" cap="none" spc="0" normalizeH="0" baseline="0" noProof="0" dirty="0" smtClean="0">
                <a:ln>
                  <a:noFill/>
                </a:ln>
                <a:solidFill>
                  <a:srgbClr val="002060"/>
                </a:solidFill>
                <a:effectLst/>
                <a:uLnTx/>
                <a:uFillTx/>
                <a:latin typeface="Comic Sans MS" pitchFamily="66" charset="0"/>
                <a:ea typeface="+mn-ea"/>
                <a:cs typeface="+mn-cs"/>
              </a:rPr>
              <a:t> </a:t>
            </a:r>
            <a:r>
              <a:rPr kumimoji="0" lang="en-IN" sz="2000" b="1" i="0" u="none" strike="noStrike" kern="1200" cap="none" spc="0" normalizeH="0" baseline="0" noProof="0" dirty="0" err="1" smtClean="0">
                <a:ln>
                  <a:noFill/>
                </a:ln>
                <a:solidFill>
                  <a:srgbClr val="002060"/>
                </a:solidFill>
                <a:effectLst/>
                <a:uLnTx/>
                <a:uFillTx/>
                <a:latin typeface="Comic Sans MS" pitchFamily="66" charset="0"/>
                <a:ea typeface="+mn-ea"/>
                <a:cs typeface="+mn-cs"/>
              </a:rPr>
              <a:t>Rowther</a:t>
            </a:r>
            <a:r>
              <a:rPr kumimoji="0" lang="en-IN" sz="2000" b="1" i="0" u="none" strike="noStrike" kern="1200" cap="none" spc="0" normalizeH="0" baseline="0" noProof="0" dirty="0" smtClean="0">
                <a:ln>
                  <a:noFill/>
                </a:ln>
                <a:solidFill>
                  <a:srgbClr val="002060"/>
                </a:solidFill>
                <a:effectLst/>
                <a:uLnTx/>
                <a:uFillTx/>
                <a:latin typeface="Comic Sans MS" pitchFamily="66" charset="0"/>
                <a:ea typeface="+mn-ea"/>
                <a:cs typeface="+mn-cs"/>
              </a:rPr>
              <a:t> </a:t>
            </a:r>
            <a:r>
              <a:rPr kumimoji="0" lang="en-IN" sz="2000" b="1" i="0" u="none" strike="noStrike" kern="1200" cap="none" spc="0" normalizeH="0" baseline="0" noProof="0" dirty="0" err="1" smtClean="0">
                <a:ln>
                  <a:noFill/>
                </a:ln>
                <a:solidFill>
                  <a:srgbClr val="002060"/>
                </a:solidFill>
                <a:effectLst/>
                <a:uLnTx/>
                <a:uFillTx/>
                <a:latin typeface="Comic Sans MS" pitchFamily="66" charset="0"/>
                <a:ea typeface="+mn-ea"/>
                <a:cs typeface="+mn-cs"/>
              </a:rPr>
              <a:t>Howdia</a:t>
            </a:r>
            <a:r>
              <a:rPr kumimoji="0" lang="en-IN" sz="2000" b="1" i="0" u="none" strike="noStrike" kern="1200" cap="none" spc="0" normalizeH="0" baseline="0" noProof="0" dirty="0" smtClean="0">
                <a:ln>
                  <a:noFill/>
                </a:ln>
                <a:solidFill>
                  <a:srgbClr val="002060"/>
                </a:solidFill>
                <a:effectLst/>
                <a:uLnTx/>
                <a:uFillTx/>
                <a:latin typeface="Comic Sans MS" pitchFamily="66" charset="0"/>
                <a:ea typeface="+mn-ea"/>
                <a:cs typeface="+mn-cs"/>
              </a:rPr>
              <a:t> College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IN" sz="2000" b="1" i="0" u="none" strike="noStrike" kern="1200" cap="none" spc="0" normalizeH="0" baseline="0" noProof="0" dirty="0" err="1" smtClean="0">
                <a:ln>
                  <a:noFill/>
                </a:ln>
                <a:solidFill>
                  <a:srgbClr val="002060"/>
                </a:solidFill>
                <a:effectLst/>
                <a:uLnTx/>
                <a:uFillTx/>
                <a:latin typeface="Comic Sans MS" pitchFamily="66" charset="0"/>
                <a:ea typeface="+mn-ea"/>
                <a:cs typeface="+mn-cs"/>
              </a:rPr>
              <a:t>Uthamapalayam</a:t>
            </a:r>
            <a:r>
              <a:rPr kumimoji="0" lang="en-IN" sz="2000" b="1" i="0" u="none" strike="noStrike" kern="1200" cap="none" spc="0" normalizeH="0" baseline="0" noProof="0" dirty="0" smtClean="0">
                <a:ln>
                  <a:noFill/>
                </a:ln>
                <a:solidFill>
                  <a:srgbClr val="002060"/>
                </a:solidFill>
                <a:effectLst/>
                <a:uLnTx/>
                <a:uFillTx/>
                <a:latin typeface="Comic Sans MS" pitchFamily="66" charset="0"/>
                <a:ea typeface="+mn-ea"/>
                <a:cs typeface="+mn-cs"/>
              </a:rPr>
              <a:t>.</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IN" sz="1400" b="0" i="0" u="none" strike="noStrike" kern="1200" cap="none" spc="0" normalizeH="0" baseline="0" noProof="0" dirty="0">
              <a:ln>
                <a:noFill/>
              </a:ln>
              <a:solidFill>
                <a:srgbClr val="00B050"/>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580883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812" y="160064"/>
            <a:ext cx="8568952" cy="4708981"/>
          </a:xfrm>
          <a:prstGeom prst="rect">
            <a:avLst/>
          </a:prstGeom>
        </p:spPr>
        <p:txBody>
          <a:bodyPr wrap="square">
            <a:spAutoFit/>
          </a:bodyPr>
          <a:lstStyle/>
          <a:p>
            <a:pPr marL="342900" indent="-342900" algn="just">
              <a:lnSpc>
                <a:spcPct val="150000"/>
              </a:lnSpc>
              <a:buFont typeface="Wingdings" pitchFamily="2" charset="2"/>
              <a:buChar char="Ø"/>
            </a:pPr>
            <a:r>
              <a:rPr lang="en-US" sz="2000" dirty="0">
                <a:latin typeface="Comic Sans MS" pitchFamily="66" charset="0"/>
              </a:rPr>
              <a:t>The frequency of precession is termed the </a:t>
            </a:r>
            <a:r>
              <a:rPr lang="en-US" sz="2000" dirty="0" err="1">
                <a:latin typeface="Comic Sans MS" pitchFamily="66" charset="0"/>
              </a:rPr>
              <a:t>Larmor</a:t>
            </a:r>
            <a:r>
              <a:rPr lang="en-US" sz="2000" dirty="0">
                <a:latin typeface="Comic Sans MS" pitchFamily="66" charset="0"/>
              </a:rPr>
              <a:t> frequency, which is identical to the transition frequency</a:t>
            </a:r>
            <a:r>
              <a:rPr lang="en-US" sz="2000" dirty="0" smtClean="0">
                <a:latin typeface="Comic Sans MS" pitchFamily="66" charset="0"/>
              </a:rPr>
              <a:t>.</a:t>
            </a:r>
            <a:endParaRPr lang="en-US" sz="2000" dirty="0">
              <a:latin typeface="Comic Sans MS" pitchFamily="66" charset="0"/>
            </a:endParaRPr>
          </a:p>
          <a:p>
            <a:pPr marL="342900" indent="-342900" algn="just">
              <a:lnSpc>
                <a:spcPct val="150000"/>
              </a:lnSpc>
              <a:buFont typeface="Wingdings" pitchFamily="2" charset="2"/>
              <a:buChar char="Ø"/>
            </a:pPr>
            <a:r>
              <a:rPr lang="en-US" sz="2000" dirty="0">
                <a:latin typeface="Comic Sans MS" pitchFamily="66" charset="0"/>
              </a:rPr>
              <a:t>The potential energy of the </a:t>
            </a:r>
            <a:r>
              <a:rPr lang="en-US" sz="2000" dirty="0" err="1">
                <a:latin typeface="Comic Sans MS" pitchFamily="66" charset="0"/>
              </a:rPr>
              <a:t>precessing</a:t>
            </a:r>
            <a:r>
              <a:rPr lang="en-US" sz="2000" dirty="0">
                <a:latin typeface="Comic Sans MS" pitchFamily="66" charset="0"/>
              </a:rPr>
              <a:t> nucleus is given by</a:t>
            </a:r>
            <a:r>
              <a:rPr lang="en-US" sz="2000" dirty="0" smtClean="0">
                <a:latin typeface="Comic Sans MS" pitchFamily="66" charset="0"/>
              </a:rPr>
              <a:t>;</a:t>
            </a:r>
            <a:endParaRPr lang="en-US" sz="2000" dirty="0">
              <a:latin typeface="Comic Sans MS" pitchFamily="66" charset="0"/>
            </a:endParaRPr>
          </a:p>
          <a:p>
            <a:pPr algn="ctr">
              <a:lnSpc>
                <a:spcPct val="150000"/>
              </a:lnSpc>
            </a:pPr>
            <a:r>
              <a:rPr lang="pt-BR" sz="2000" dirty="0">
                <a:solidFill>
                  <a:srgbClr val="000000"/>
                </a:solidFill>
                <a:latin typeface="Times New Roman"/>
              </a:rPr>
              <a:t>E = - </a:t>
            </a:r>
            <a:r>
              <a:rPr lang="pt-BR" sz="2000" dirty="0">
                <a:solidFill>
                  <a:srgbClr val="000000"/>
                </a:solidFill>
                <a:latin typeface="symbol"/>
              </a:rPr>
              <a:t>m</a:t>
            </a:r>
            <a:r>
              <a:rPr lang="pt-BR" sz="2000" dirty="0">
                <a:solidFill>
                  <a:srgbClr val="000000"/>
                </a:solidFill>
                <a:latin typeface="Times New Roman"/>
              </a:rPr>
              <a:t> B cos </a:t>
            </a:r>
            <a:r>
              <a:rPr lang="pt-BR" sz="2000" dirty="0" smtClean="0">
                <a:solidFill>
                  <a:srgbClr val="000000"/>
                </a:solidFill>
                <a:latin typeface="symbol"/>
              </a:rPr>
              <a:t>q</a:t>
            </a:r>
          </a:p>
          <a:p>
            <a:pPr algn="just">
              <a:lnSpc>
                <a:spcPct val="150000"/>
              </a:lnSpc>
            </a:pPr>
            <a:r>
              <a:rPr lang="en-US" sz="2000" dirty="0" smtClean="0">
                <a:latin typeface="Comic Sans MS" pitchFamily="66" charset="0"/>
              </a:rPr>
              <a:t>where </a:t>
            </a:r>
            <a:r>
              <a:rPr lang="pt-BR" sz="2000" dirty="0">
                <a:solidFill>
                  <a:srgbClr val="000000"/>
                </a:solidFill>
                <a:latin typeface="symbol"/>
              </a:rPr>
              <a:t>q</a:t>
            </a:r>
            <a:r>
              <a:rPr lang="en-US" sz="2000" dirty="0" smtClean="0">
                <a:latin typeface="Comic Sans MS" pitchFamily="66" charset="0"/>
              </a:rPr>
              <a:t> </a:t>
            </a:r>
            <a:r>
              <a:rPr lang="en-US" sz="2000" dirty="0">
                <a:latin typeface="Comic Sans MS" pitchFamily="66" charset="0"/>
              </a:rPr>
              <a:t>is the angle between the direction of the applied field and the axis of nuclear rotation</a:t>
            </a:r>
            <a:r>
              <a:rPr lang="en-US" sz="2000" dirty="0" smtClean="0">
                <a:latin typeface="Comic Sans MS" pitchFamily="66" charset="0"/>
              </a:rPr>
              <a:t>.</a:t>
            </a:r>
            <a:endParaRPr lang="en-US" sz="2000" dirty="0">
              <a:latin typeface="Comic Sans MS" pitchFamily="66" charset="0"/>
            </a:endParaRPr>
          </a:p>
          <a:p>
            <a:pPr marL="342900" indent="-342900" algn="just">
              <a:lnSpc>
                <a:spcPct val="150000"/>
              </a:lnSpc>
              <a:buFont typeface="Wingdings" pitchFamily="2" charset="2"/>
              <a:buChar char="Ø"/>
            </a:pPr>
            <a:r>
              <a:rPr lang="en-US" sz="2000" dirty="0">
                <a:latin typeface="Comic Sans MS" pitchFamily="66" charset="0"/>
              </a:rPr>
              <a:t>If energy is absorbed by the nucleus, then the angle of precession, </a:t>
            </a:r>
            <a:r>
              <a:rPr lang="pt-BR" sz="2000" dirty="0">
                <a:solidFill>
                  <a:srgbClr val="000000"/>
                </a:solidFill>
                <a:latin typeface="symbol"/>
              </a:rPr>
              <a:t>q</a:t>
            </a:r>
            <a:r>
              <a:rPr lang="en-US" sz="2000" dirty="0" smtClean="0">
                <a:latin typeface="Comic Sans MS" pitchFamily="66" charset="0"/>
              </a:rPr>
              <a:t>, </a:t>
            </a:r>
            <a:r>
              <a:rPr lang="en-US" sz="2000" dirty="0">
                <a:latin typeface="Comic Sans MS" pitchFamily="66" charset="0"/>
              </a:rPr>
              <a:t>will change. For a nucleus of spin 1/2, absorption of radiation "flips" the magnetic moment so that it opposes the applied field (the higher energy state).</a:t>
            </a:r>
            <a:endParaRPr lang="en-US" sz="2000" dirty="0" smtClean="0">
              <a:latin typeface="Comic Sans MS" pitchFamily="66" charset="0"/>
            </a:endParaRPr>
          </a:p>
        </p:txBody>
      </p:sp>
      <p:sp>
        <p:nvSpPr>
          <p:cNvPr id="3" name="AutoShape 2" descr="https://teaching.shu.ac.uk/hwb/chemistry/tutorials/molspec/nmrflip.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43" name="Picture 3" descr="C:\Users\ADMIN\Desktop\nmrfli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4291584"/>
            <a:ext cx="2905125"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56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812" y="160064"/>
            <a:ext cx="8568952" cy="5632311"/>
          </a:xfrm>
          <a:prstGeom prst="rect">
            <a:avLst/>
          </a:prstGeom>
        </p:spPr>
        <p:txBody>
          <a:bodyPr wrap="square">
            <a:spAutoFit/>
          </a:bodyPr>
          <a:lstStyle/>
          <a:p>
            <a:pPr marL="342900" indent="-342900" algn="just">
              <a:lnSpc>
                <a:spcPct val="150000"/>
              </a:lnSpc>
              <a:buFont typeface="Wingdings" pitchFamily="2" charset="2"/>
              <a:buChar char="Ø"/>
            </a:pPr>
            <a:r>
              <a:rPr lang="en-US" sz="2000" dirty="0">
                <a:solidFill>
                  <a:srgbClr val="000000"/>
                </a:solidFill>
                <a:latin typeface="Comic Sans MS" pitchFamily="66" charset="0"/>
              </a:rPr>
              <a:t>It is important to </a:t>
            </a:r>
            <a:r>
              <a:rPr lang="en-US" sz="2000" dirty="0" err="1">
                <a:solidFill>
                  <a:srgbClr val="000000"/>
                </a:solidFill>
                <a:latin typeface="Comic Sans MS" pitchFamily="66" charset="0"/>
              </a:rPr>
              <a:t>realise</a:t>
            </a:r>
            <a:r>
              <a:rPr lang="en-US" sz="2000" dirty="0">
                <a:solidFill>
                  <a:srgbClr val="000000"/>
                </a:solidFill>
                <a:latin typeface="Comic Sans MS" pitchFamily="66" charset="0"/>
              </a:rPr>
              <a:t> that only a small proportion of "target" nuclei are in the lower energy state (and can absorb radiation). There is the possibility that by exciting these nuclei, the populations of the higher and lower energy levels will become equal. </a:t>
            </a:r>
            <a:endParaRPr lang="en-US" sz="2000" dirty="0" smtClean="0">
              <a:solidFill>
                <a:srgbClr val="000000"/>
              </a:solidFill>
              <a:latin typeface="Comic Sans MS" pitchFamily="66" charset="0"/>
            </a:endParaRPr>
          </a:p>
          <a:p>
            <a:pPr marL="342900" indent="-342900" algn="just">
              <a:lnSpc>
                <a:spcPct val="150000"/>
              </a:lnSpc>
              <a:buFont typeface="Wingdings" pitchFamily="2" charset="2"/>
              <a:buChar char="Ø"/>
            </a:pPr>
            <a:r>
              <a:rPr lang="en-US" sz="2000" dirty="0" smtClean="0">
                <a:solidFill>
                  <a:srgbClr val="000000"/>
                </a:solidFill>
                <a:latin typeface="Comic Sans MS" pitchFamily="66" charset="0"/>
              </a:rPr>
              <a:t>If </a:t>
            </a:r>
            <a:r>
              <a:rPr lang="en-US" sz="2000" dirty="0">
                <a:solidFill>
                  <a:srgbClr val="000000"/>
                </a:solidFill>
                <a:latin typeface="Comic Sans MS" pitchFamily="66" charset="0"/>
              </a:rPr>
              <a:t>this occurs, then there will be </a:t>
            </a:r>
            <a:r>
              <a:rPr lang="en-US" sz="2000" b="1" dirty="0">
                <a:solidFill>
                  <a:srgbClr val="000000"/>
                </a:solidFill>
                <a:latin typeface="Comic Sans MS" pitchFamily="66" charset="0"/>
              </a:rPr>
              <a:t>no</a:t>
            </a:r>
            <a:r>
              <a:rPr lang="en-US" sz="2000" dirty="0">
                <a:solidFill>
                  <a:srgbClr val="000000"/>
                </a:solidFill>
                <a:latin typeface="Comic Sans MS" pitchFamily="66" charset="0"/>
              </a:rPr>
              <a:t> further absorption of radiation. The spin system is </a:t>
            </a:r>
            <a:r>
              <a:rPr lang="en-US" sz="2000" i="1" dirty="0">
                <a:solidFill>
                  <a:srgbClr val="000000"/>
                </a:solidFill>
                <a:latin typeface="Comic Sans MS" pitchFamily="66" charset="0"/>
              </a:rPr>
              <a:t>saturated</a:t>
            </a:r>
            <a:r>
              <a:rPr lang="en-US" sz="2000" dirty="0">
                <a:solidFill>
                  <a:srgbClr val="000000"/>
                </a:solidFill>
                <a:latin typeface="Comic Sans MS" pitchFamily="66" charset="0"/>
              </a:rPr>
              <a:t>. The possibility of saturation means that we must be aware of the relaxation processes which return nuclei to the lower energy state</a:t>
            </a:r>
            <a:r>
              <a:rPr lang="en-US" sz="2000" dirty="0" smtClean="0">
                <a:solidFill>
                  <a:srgbClr val="000000"/>
                </a:solidFill>
                <a:latin typeface="Comic Sans MS" pitchFamily="66" charset="0"/>
              </a:rPr>
              <a:t>.</a:t>
            </a:r>
          </a:p>
          <a:p>
            <a:pPr algn="just">
              <a:lnSpc>
                <a:spcPct val="150000"/>
              </a:lnSpc>
            </a:pPr>
            <a:endParaRPr lang="en-US" sz="2000" dirty="0" smtClean="0">
              <a:solidFill>
                <a:srgbClr val="000000"/>
              </a:solidFill>
              <a:latin typeface="Comic Sans MS" pitchFamily="66" charset="0"/>
            </a:endParaRPr>
          </a:p>
          <a:p>
            <a:pPr marL="342900" indent="-342900" algn="just">
              <a:lnSpc>
                <a:spcPct val="150000"/>
              </a:lnSpc>
              <a:buFont typeface="Wingdings" pitchFamily="2" charset="2"/>
              <a:buChar char="Ø"/>
            </a:pPr>
            <a:r>
              <a:rPr lang="en-US" sz="2000" b="1" dirty="0">
                <a:solidFill>
                  <a:srgbClr val="7030A0"/>
                </a:solidFill>
                <a:latin typeface="Comic Sans MS" pitchFamily="66" charset="0"/>
              </a:rPr>
              <a:t>Relaxation </a:t>
            </a:r>
            <a:r>
              <a:rPr lang="en-US" sz="2000" b="1" dirty="0" smtClean="0">
                <a:solidFill>
                  <a:srgbClr val="7030A0"/>
                </a:solidFill>
                <a:latin typeface="Comic Sans MS" pitchFamily="66" charset="0"/>
              </a:rPr>
              <a:t>processes:</a:t>
            </a:r>
          </a:p>
          <a:p>
            <a:pPr marL="342900" indent="-342900" algn="ctr">
              <a:lnSpc>
                <a:spcPct val="150000"/>
              </a:lnSpc>
              <a:buFont typeface="Wingdings" pitchFamily="2" charset="2"/>
              <a:buChar char="v"/>
            </a:pPr>
            <a:r>
              <a:rPr lang="en-US" sz="2000" dirty="0">
                <a:latin typeface="Comic Sans MS" pitchFamily="66" charset="0"/>
              </a:rPr>
              <a:t>Spin - lattice (longitudinal) relaxation</a:t>
            </a:r>
          </a:p>
          <a:p>
            <a:pPr marL="342900" indent="-342900" algn="ctr">
              <a:lnSpc>
                <a:spcPct val="150000"/>
              </a:lnSpc>
              <a:buFont typeface="Wingdings" pitchFamily="2" charset="2"/>
              <a:buChar char="v"/>
            </a:pPr>
            <a:r>
              <a:rPr lang="en-US" sz="2000" dirty="0">
                <a:latin typeface="Comic Sans MS" pitchFamily="66" charset="0"/>
              </a:rPr>
              <a:t>Spin - spin (transverse) relaxation</a:t>
            </a:r>
            <a:endParaRPr lang="en-US" sz="2000" dirty="0" smtClean="0">
              <a:latin typeface="Comic Sans MS" pitchFamily="66" charset="0"/>
            </a:endParaRPr>
          </a:p>
        </p:txBody>
      </p:sp>
    </p:spTree>
    <p:extLst>
      <p:ext uri="{BB962C8B-B14F-4D97-AF65-F5344CB8AC3E}">
        <p14:creationId xmlns:p14="http://schemas.microsoft.com/office/powerpoint/2010/main" val="2937472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812" y="160064"/>
            <a:ext cx="8568952" cy="6647974"/>
          </a:xfrm>
          <a:prstGeom prst="rect">
            <a:avLst/>
          </a:prstGeom>
        </p:spPr>
        <p:txBody>
          <a:bodyPr wrap="square">
            <a:spAutoFit/>
          </a:bodyPr>
          <a:lstStyle/>
          <a:p>
            <a:pPr algn="ctr">
              <a:lnSpc>
                <a:spcPct val="150000"/>
              </a:lnSpc>
            </a:pPr>
            <a:r>
              <a:rPr lang="en-US" sz="2400" b="1" dirty="0">
                <a:solidFill>
                  <a:srgbClr val="FF0000"/>
                </a:solidFill>
                <a:latin typeface="Comic Sans MS" pitchFamily="66" charset="0"/>
              </a:rPr>
              <a:t>Chemical shift</a:t>
            </a:r>
          </a:p>
          <a:p>
            <a:pPr marL="342900" indent="-342900" algn="just">
              <a:lnSpc>
                <a:spcPct val="150000"/>
              </a:lnSpc>
              <a:buFont typeface="Wingdings" pitchFamily="2" charset="2"/>
              <a:buChar char="Ø"/>
            </a:pPr>
            <a:r>
              <a:rPr lang="en-US" sz="2000" dirty="0">
                <a:solidFill>
                  <a:srgbClr val="000000"/>
                </a:solidFill>
                <a:latin typeface="Comic Sans MS" pitchFamily="66" charset="0"/>
              </a:rPr>
              <a:t>The magnetic field at the nucleus is not equal to the applied magnetic field; electrons around the nucleus shield it from the applied field. The difference between the applied magnetic field and the field at the nucleus is termed the nuclear shielding</a:t>
            </a:r>
            <a:r>
              <a:rPr lang="en-US" sz="2000" dirty="0" smtClean="0">
                <a:solidFill>
                  <a:srgbClr val="000000"/>
                </a:solidFill>
                <a:latin typeface="Comic Sans MS" pitchFamily="66" charset="0"/>
              </a:rPr>
              <a:t>.</a:t>
            </a:r>
          </a:p>
          <a:p>
            <a:pPr marL="342900" indent="-342900" algn="just">
              <a:lnSpc>
                <a:spcPct val="150000"/>
              </a:lnSpc>
              <a:buFont typeface="Wingdings" pitchFamily="2" charset="2"/>
              <a:buChar char="Ø"/>
            </a:pPr>
            <a:endParaRPr lang="en-US" sz="2000" dirty="0" smtClean="0">
              <a:solidFill>
                <a:srgbClr val="000000"/>
              </a:solidFill>
              <a:latin typeface="Comic Sans MS" pitchFamily="66" charset="0"/>
            </a:endParaRPr>
          </a:p>
          <a:p>
            <a:pPr marL="342900" indent="-342900" algn="just">
              <a:lnSpc>
                <a:spcPct val="150000"/>
              </a:lnSpc>
              <a:buFont typeface="Wingdings" pitchFamily="2" charset="2"/>
              <a:buChar char="Ø"/>
            </a:pPr>
            <a:endParaRPr lang="en-US" sz="2000" dirty="0" smtClean="0">
              <a:solidFill>
                <a:srgbClr val="000000"/>
              </a:solidFill>
              <a:latin typeface="Comic Sans MS" pitchFamily="66" charset="0"/>
            </a:endParaRPr>
          </a:p>
          <a:p>
            <a:pPr algn="just">
              <a:lnSpc>
                <a:spcPct val="150000"/>
              </a:lnSpc>
            </a:pPr>
            <a:endParaRPr lang="en-US" sz="2000" dirty="0" smtClean="0">
              <a:solidFill>
                <a:srgbClr val="000000"/>
              </a:solidFill>
              <a:latin typeface="Comic Sans MS" pitchFamily="66" charset="0"/>
            </a:endParaRPr>
          </a:p>
          <a:p>
            <a:pPr marL="342900" indent="-342900" algn="just">
              <a:lnSpc>
                <a:spcPct val="150000"/>
              </a:lnSpc>
              <a:buFont typeface="Wingdings" pitchFamily="2" charset="2"/>
              <a:buChar char="Ø"/>
            </a:pPr>
            <a:r>
              <a:rPr lang="en-US" sz="2000" dirty="0" smtClean="0">
                <a:solidFill>
                  <a:srgbClr val="000000"/>
                </a:solidFill>
                <a:latin typeface="Comic Sans MS" pitchFamily="66" charset="0"/>
              </a:rPr>
              <a:t>Consider, </a:t>
            </a:r>
            <a:r>
              <a:rPr lang="en-US" sz="2000" dirty="0">
                <a:solidFill>
                  <a:srgbClr val="000000"/>
                </a:solidFill>
                <a:latin typeface="Comic Sans MS" pitchFamily="66" charset="0"/>
              </a:rPr>
              <a:t>the s-electrons in a molecule. They have spherical symmetry and circulate in the applied field, producing a magnetic field which opposes the applied field. This means that the applied field strength must be increased for the nucleus to absorb at its transition frequency. This </a:t>
            </a:r>
            <a:r>
              <a:rPr lang="en-US" sz="2000" dirty="0" smtClean="0">
                <a:solidFill>
                  <a:srgbClr val="000000"/>
                </a:solidFill>
                <a:latin typeface="Comic Sans MS" pitchFamily="66" charset="0"/>
              </a:rPr>
              <a:t>”</a:t>
            </a:r>
            <a:r>
              <a:rPr lang="en-US" sz="2000" b="1" dirty="0" err="1" smtClean="0">
                <a:solidFill>
                  <a:srgbClr val="000000"/>
                </a:solidFill>
                <a:latin typeface="Comic Sans MS" pitchFamily="66" charset="0"/>
              </a:rPr>
              <a:t>upfield</a:t>
            </a:r>
            <a:r>
              <a:rPr lang="en-US" sz="2000" b="1" dirty="0" smtClean="0">
                <a:solidFill>
                  <a:srgbClr val="000000"/>
                </a:solidFill>
                <a:latin typeface="Comic Sans MS" pitchFamily="66" charset="0"/>
              </a:rPr>
              <a:t> shift”</a:t>
            </a:r>
            <a:r>
              <a:rPr lang="en-US" sz="2000" dirty="0">
                <a:solidFill>
                  <a:srgbClr val="000000"/>
                </a:solidFill>
                <a:latin typeface="Comic Sans MS" pitchFamily="66" charset="0"/>
              </a:rPr>
              <a:t> is also termed </a:t>
            </a:r>
            <a:r>
              <a:rPr lang="en-US" sz="2000" b="1" dirty="0">
                <a:solidFill>
                  <a:srgbClr val="000000"/>
                </a:solidFill>
                <a:latin typeface="Comic Sans MS" pitchFamily="66" charset="0"/>
              </a:rPr>
              <a:t>diamagnetic shift</a:t>
            </a:r>
            <a:r>
              <a:rPr lang="en-US" sz="2000" dirty="0" smtClean="0">
                <a:solidFill>
                  <a:srgbClr val="000000"/>
                </a:solidFill>
                <a:latin typeface="Comic Sans MS" pitchFamily="66" charset="0"/>
              </a:rPr>
              <a:t>.</a:t>
            </a:r>
            <a:endParaRPr lang="en-US" sz="2000" dirty="0">
              <a:solidFill>
                <a:srgbClr val="000000"/>
              </a:solidFill>
              <a:latin typeface="Comic Sans MS" pitchFamily="66" charset="0"/>
            </a:endParaRPr>
          </a:p>
        </p:txBody>
      </p:sp>
      <p:pic>
        <p:nvPicPr>
          <p:cNvPr id="11266" name="Picture 2" descr="C:\Users\ADMIN\Desktop\espi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2667000"/>
            <a:ext cx="1676400" cy="1236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9644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812" y="160064"/>
            <a:ext cx="8568952" cy="7017306"/>
          </a:xfrm>
          <a:prstGeom prst="rect">
            <a:avLst/>
          </a:prstGeom>
        </p:spPr>
        <p:txBody>
          <a:bodyPr wrap="square">
            <a:spAutoFit/>
          </a:bodyPr>
          <a:lstStyle/>
          <a:p>
            <a:pPr marL="342900" indent="-342900" algn="just">
              <a:lnSpc>
                <a:spcPct val="150000"/>
              </a:lnSpc>
              <a:buFont typeface="Wingdings" pitchFamily="2" charset="2"/>
              <a:buChar char="Ø"/>
            </a:pPr>
            <a:r>
              <a:rPr lang="en-US" sz="2000" dirty="0">
                <a:solidFill>
                  <a:srgbClr val="000000"/>
                </a:solidFill>
                <a:latin typeface="Comic Sans MS" pitchFamily="66" charset="0"/>
              </a:rPr>
              <a:t>Electrons in p-orbitals have no spherical symmetry. They produce comparatively large magnetic fields at the nucleus, which give a low field shift. This "</a:t>
            </a:r>
            <a:r>
              <a:rPr lang="en-US" sz="2000" b="1" dirty="0" err="1">
                <a:solidFill>
                  <a:srgbClr val="000000"/>
                </a:solidFill>
                <a:latin typeface="Comic Sans MS" pitchFamily="66" charset="0"/>
              </a:rPr>
              <a:t>deshielding</a:t>
            </a:r>
            <a:r>
              <a:rPr lang="en-US" sz="2000" dirty="0">
                <a:solidFill>
                  <a:srgbClr val="000000"/>
                </a:solidFill>
                <a:latin typeface="Comic Sans MS" pitchFamily="66" charset="0"/>
              </a:rPr>
              <a:t>" is termed </a:t>
            </a:r>
            <a:r>
              <a:rPr lang="en-US" sz="2000" b="1" dirty="0">
                <a:solidFill>
                  <a:srgbClr val="000000"/>
                </a:solidFill>
                <a:latin typeface="Comic Sans MS" pitchFamily="66" charset="0"/>
              </a:rPr>
              <a:t>paramagnetic shift</a:t>
            </a:r>
            <a:r>
              <a:rPr lang="en-US" sz="2000" dirty="0">
                <a:solidFill>
                  <a:srgbClr val="000000"/>
                </a:solidFill>
                <a:latin typeface="Comic Sans MS" pitchFamily="66" charset="0"/>
              </a:rPr>
              <a:t>.</a:t>
            </a:r>
            <a:endParaRPr lang="en-US" sz="2000" dirty="0" smtClean="0">
              <a:solidFill>
                <a:srgbClr val="000000"/>
              </a:solidFill>
              <a:latin typeface="Comic Sans MS" pitchFamily="66" charset="0"/>
            </a:endParaRPr>
          </a:p>
          <a:p>
            <a:pPr marL="342900" indent="-342900" algn="just">
              <a:lnSpc>
                <a:spcPct val="150000"/>
              </a:lnSpc>
              <a:buFont typeface="Wingdings" pitchFamily="2" charset="2"/>
              <a:buChar char="Ø"/>
            </a:pPr>
            <a:r>
              <a:rPr lang="en-US" sz="2000" dirty="0">
                <a:solidFill>
                  <a:srgbClr val="000000"/>
                </a:solidFill>
                <a:latin typeface="Comic Sans MS" pitchFamily="66" charset="0"/>
              </a:rPr>
              <a:t>In proton </a:t>
            </a:r>
            <a:r>
              <a:rPr lang="en-US" sz="2000" dirty="0" smtClean="0">
                <a:solidFill>
                  <a:srgbClr val="000000"/>
                </a:solidFill>
                <a:latin typeface="Comic Sans MS" pitchFamily="66" charset="0"/>
              </a:rPr>
              <a:t>(</a:t>
            </a:r>
            <a:r>
              <a:rPr lang="en-US" sz="2000" baseline="30000" dirty="0">
                <a:solidFill>
                  <a:srgbClr val="000000"/>
                </a:solidFill>
                <a:latin typeface="Comic Sans MS" pitchFamily="66" charset="0"/>
              </a:rPr>
              <a:t>1</a:t>
            </a:r>
            <a:r>
              <a:rPr lang="en-US" sz="2000" dirty="0">
                <a:solidFill>
                  <a:srgbClr val="000000"/>
                </a:solidFill>
                <a:latin typeface="Comic Sans MS" pitchFamily="66" charset="0"/>
              </a:rPr>
              <a:t>H</a:t>
            </a:r>
            <a:r>
              <a:rPr lang="en-US" sz="2000" dirty="0" smtClean="0">
                <a:solidFill>
                  <a:srgbClr val="000000"/>
                </a:solidFill>
                <a:latin typeface="Comic Sans MS" pitchFamily="66" charset="0"/>
              </a:rPr>
              <a:t>) </a:t>
            </a:r>
            <a:r>
              <a:rPr lang="en-US" sz="2000" dirty="0">
                <a:solidFill>
                  <a:srgbClr val="000000"/>
                </a:solidFill>
                <a:latin typeface="Comic Sans MS" pitchFamily="66" charset="0"/>
              </a:rPr>
              <a:t>NMR, p-orbitals play no part (there aren't any!), which is why only a small range of chemical shift (10 ppm) is observed. We can easily see the effect of s-electrons on the chemical shift by looking at substituted </a:t>
            </a:r>
            <a:r>
              <a:rPr lang="en-US" sz="2000" dirty="0" err="1">
                <a:solidFill>
                  <a:srgbClr val="000000"/>
                </a:solidFill>
                <a:latin typeface="Comic Sans MS" pitchFamily="66" charset="0"/>
              </a:rPr>
              <a:t>methanes</a:t>
            </a:r>
            <a:r>
              <a:rPr lang="en-US" sz="2000" dirty="0">
                <a:solidFill>
                  <a:srgbClr val="000000"/>
                </a:solidFill>
                <a:latin typeface="Comic Sans MS" pitchFamily="66" charset="0"/>
              </a:rPr>
              <a:t>, CH3X. As X becomes increasingly electronegative, so the electron density around the protons decreases, and they resonate at lower field strengths (increasing </a:t>
            </a:r>
            <a:r>
              <a:rPr lang="en-US" sz="2000" dirty="0" smtClean="0">
                <a:solidFill>
                  <a:srgbClr val="000000"/>
                </a:solidFill>
                <a:latin typeface="Comic Sans MS" pitchFamily="66" charset="0"/>
              </a:rPr>
              <a:t>chemical shift </a:t>
            </a:r>
            <a:r>
              <a:rPr lang="en-US" sz="2000" dirty="0">
                <a:solidFill>
                  <a:srgbClr val="000000"/>
                </a:solidFill>
                <a:latin typeface="Comic Sans MS" pitchFamily="66" charset="0"/>
              </a:rPr>
              <a:t>values</a:t>
            </a:r>
            <a:r>
              <a:rPr lang="en-US" sz="2000" dirty="0" smtClean="0">
                <a:solidFill>
                  <a:srgbClr val="000000"/>
                </a:solidFill>
                <a:latin typeface="Comic Sans MS" pitchFamily="66" charset="0"/>
              </a:rPr>
              <a:t>).</a:t>
            </a:r>
            <a:endParaRPr lang="en-US" sz="2000" dirty="0">
              <a:solidFill>
                <a:srgbClr val="000000"/>
              </a:solidFill>
              <a:latin typeface="Comic Sans MS" pitchFamily="66" charset="0"/>
            </a:endParaRPr>
          </a:p>
          <a:p>
            <a:pPr marL="342900" indent="-342900" algn="just">
              <a:lnSpc>
                <a:spcPct val="150000"/>
              </a:lnSpc>
              <a:buFont typeface="Wingdings" pitchFamily="2" charset="2"/>
              <a:buChar char="Ø"/>
            </a:pPr>
            <a:r>
              <a:rPr lang="en-US" sz="2000" dirty="0">
                <a:solidFill>
                  <a:srgbClr val="000000"/>
                </a:solidFill>
                <a:latin typeface="Comic Sans MS" pitchFamily="66" charset="0"/>
              </a:rPr>
              <a:t>Chemical shift is defined as nuclear shielding / applied magnetic field. Chemical shift is a function of the nucleus and its environment. It is measured relative to a reference compound. For </a:t>
            </a:r>
            <a:r>
              <a:rPr lang="en-US" sz="2000" baseline="30000" dirty="0">
                <a:solidFill>
                  <a:srgbClr val="000000"/>
                </a:solidFill>
                <a:latin typeface="Comic Sans MS" pitchFamily="66" charset="0"/>
              </a:rPr>
              <a:t>1</a:t>
            </a:r>
            <a:r>
              <a:rPr lang="en-US" sz="2000" dirty="0">
                <a:solidFill>
                  <a:srgbClr val="000000"/>
                </a:solidFill>
                <a:latin typeface="Comic Sans MS" pitchFamily="66" charset="0"/>
              </a:rPr>
              <a:t>H</a:t>
            </a:r>
            <a:r>
              <a:rPr lang="en-US" sz="2000" dirty="0" smtClean="0">
                <a:solidFill>
                  <a:srgbClr val="000000"/>
                </a:solidFill>
                <a:latin typeface="Comic Sans MS" pitchFamily="66" charset="0"/>
              </a:rPr>
              <a:t> </a:t>
            </a:r>
            <a:r>
              <a:rPr lang="en-US" sz="2000" dirty="0">
                <a:solidFill>
                  <a:srgbClr val="000000"/>
                </a:solidFill>
                <a:latin typeface="Comic Sans MS" pitchFamily="66" charset="0"/>
              </a:rPr>
              <a:t>NMR, the reference is usually </a:t>
            </a:r>
            <a:r>
              <a:rPr lang="en-US" sz="2000" dirty="0" err="1">
                <a:solidFill>
                  <a:srgbClr val="000000"/>
                </a:solidFill>
                <a:latin typeface="Comic Sans MS" pitchFamily="66" charset="0"/>
              </a:rPr>
              <a:t>tetramethylsilane</a:t>
            </a:r>
            <a:r>
              <a:rPr lang="en-US" sz="2000" dirty="0">
                <a:solidFill>
                  <a:srgbClr val="000000"/>
                </a:solidFill>
                <a:latin typeface="Comic Sans MS" pitchFamily="66" charset="0"/>
              </a:rPr>
              <a:t>, Si (CH3)4.</a:t>
            </a:r>
          </a:p>
          <a:p>
            <a:pPr marL="342900" indent="-342900" algn="just">
              <a:lnSpc>
                <a:spcPct val="150000"/>
              </a:lnSpc>
              <a:buFont typeface="Wingdings" pitchFamily="2" charset="2"/>
              <a:buChar char="Ø"/>
            </a:pPr>
            <a:endParaRPr lang="en-US" sz="2000" dirty="0">
              <a:solidFill>
                <a:srgbClr val="000000"/>
              </a:solidFill>
              <a:latin typeface="Comic Sans MS" pitchFamily="66" charset="0"/>
            </a:endParaRPr>
          </a:p>
        </p:txBody>
      </p:sp>
    </p:spTree>
    <p:extLst>
      <p:ext uri="{BB962C8B-B14F-4D97-AF65-F5344CB8AC3E}">
        <p14:creationId xmlns:p14="http://schemas.microsoft.com/office/powerpoint/2010/main" val="27954094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4979" y="152400"/>
            <a:ext cx="3054041" cy="646331"/>
          </a:xfrm>
          <a:prstGeom prst="rect">
            <a:avLst/>
          </a:prstGeom>
        </p:spPr>
        <p:txBody>
          <a:bodyPr wrap="none">
            <a:spAutoFit/>
          </a:bodyPr>
          <a:lstStyle/>
          <a:p>
            <a:pPr algn="ctr">
              <a:lnSpc>
                <a:spcPct val="200000"/>
              </a:lnSpc>
            </a:pPr>
            <a:r>
              <a:rPr lang="en-US" b="1" baseline="30000" dirty="0">
                <a:latin typeface="Comic Sans MS"/>
                <a:ea typeface="Calibri"/>
                <a:cs typeface="Times New Roman"/>
              </a:rPr>
              <a:t>31</a:t>
            </a:r>
            <a:r>
              <a:rPr lang="en-US" b="1" dirty="0">
                <a:latin typeface="Comic Sans MS"/>
                <a:ea typeface="Calibri"/>
                <a:cs typeface="Times New Roman"/>
              </a:rPr>
              <a:t>P NMR SPECTROSCOPY</a:t>
            </a:r>
            <a:endParaRPr lang="en-US" sz="1400" dirty="0">
              <a:ea typeface="Calibri"/>
              <a:cs typeface="Times New Roman"/>
            </a:endParaRPr>
          </a:p>
        </p:txBody>
      </p:sp>
      <p:sp>
        <p:nvSpPr>
          <p:cNvPr id="3" name="Rectangle 2"/>
          <p:cNvSpPr/>
          <p:nvPr/>
        </p:nvSpPr>
        <p:spPr>
          <a:xfrm>
            <a:off x="228599" y="990600"/>
            <a:ext cx="8686800" cy="5552354"/>
          </a:xfrm>
          <a:prstGeom prst="rect">
            <a:avLst/>
          </a:prstGeom>
        </p:spPr>
        <p:txBody>
          <a:bodyPr wrap="square">
            <a:spAutoFit/>
          </a:bodyPr>
          <a:lstStyle/>
          <a:p>
            <a:pPr marL="342900" marR="0" lvl="0" indent="-342900" algn="just">
              <a:lnSpc>
                <a:spcPct val="200000"/>
              </a:lnSpc>
              <a:spcBef>
                <a:spcPts val="0"/>
              </a:spcBef>
              <a:spcAft>
                <a:spcPts val="0"/>
              </a:spcAft>
              <a:buFont typeface="Symbol"/>
              <a:buChar char=""/>
            </a:pPr>
            <a:r>
              <a:rPr lang="en-US" dirty="0">
                <a:latin typeface="Comic Sans MS" pitchFamily="66" charset="0"/>
                <a:ea typeface="Calibri"/>
                <a:cs typeface="Arial"/>
              </a:rPr>
              <a:t>Phosphorus-31 (</a:t>
            </a:r>
            <a:r>
              <a:rPr lang="en-US" baseline="30000" dirty="0">
                <a:latin typeface="Comic Sans MS" pitchFamily="66" charset="0"/>
                <a:ea typeface="Calibri"/>
                <a:cs typeface="Arial"/>
              </a:rPr>
              <a:t>31</a:t>
            </a:r>
            <a:r>
              <a:rPr lang="en-US" dirty="0">
                <a:latin typeface="Comic Sans MS" pitchFamily="66" charset="0"/>
                <a:ea typeface="Calibri"/>
                <a:cs typeface="Arial"/>
              </a:rPr>
              <a:t>P) NMR spectroscopy is an </a:t>
            </a:r>
            <a:r>
              <a:rPr lang="en-US" dirty="0">
                <a:latin typeface="Comic Sans MS" pitchFamily="66" charset="0"/>
                <a:ea typeface="Calibri"/>
                <a:cs typeface="Arial"/>
                <a:hlinkClick r:id="rId2" tooltip="Analytical chemistry"/>
              </a:rPr>
              <a:t>analytical chemistry</a:t>
            </a:r>
            <a:r>
              <a:rPr lang="en-US" dirty="0">
                <a:latin typeface="Comic Sans MS" pitchFamily="66" charset="0"/>
                <a:ea typeface="Calibri"/>
                <a:cs typeface="Arial"/>
              </a:rPr>
              <a:t> technique that uses </a:t>
            </a:r>
            <a:r>
              <a:rPr lang="en-US" dirty="0">
                <a:latin typeface="Comic Sans MS" pitchFamily="66" charset="0"/>
                <a:ea typeface="Calibri"/>
                <a:cs typeface="Arial"/>
                <a:hlinkClick r:id="rId3" tooltip="Nuclear magnetic resonance"/>
              </a:rPr>
              <a:t>nuclear magnetic resonance</a:t>
            </a:r>
            <a:r>
              <a:rPr lang="en-US" dirty="0">
                <a:latin typeface="Comic Sans MS" pitchFamily="66" charset="0"/>
                <a:ea typeface="Calibri"/>
                <a:cs typeface="Arial"/>
              </a:rPr>
              <a:t> (NMR) to study </a:t>
            </a:r>
            <a:r>
              <a:rPr lang="en-US" dirty="0">
                <a:latin typeface="Comic Sans MS" pitchFamily="66" charset="0"/>
                <a:ea typeface="Calibri"/>
                <a:cs typeface="Arial"/>
                <a:hlinkClick r:id="rId4" tooltip="Chemical compound"/>
              </a:rPr>
              <a:t>chemical compounds</a:t>
            </a:r>
            <a:r>
              <a:rPr lang="en-US" dirty="0">
                <a:latin typeface="Comic Sans MS" pitchFamily="66" charset="0"/>
                <a:ea typeface="Calibri"/>
                <a:cs typeface="Arial"/>
              </a:rPr>
              <a:t> that contain </a:t>
            </a:r>
            <a:r>
              <a:rPr lang="en-US" dirty="0">
                <a:latin typeface="Comic Sans MS" pitchFamily="66" charset="0"/>
                <a:ea typeface="Calibri"/>
                <a:cs typeface="Arial"/>
                <a:hlinkClick r:id="rId5" tooltip="Phosphorus"/>
              </a:rPr>
              <a:t>phosphorus</a:t>
            </a:r>
            <a:r>
              <a:rPr lang="en-US" dirty="0">
                <a:latin typeface="Comic Sans MS" pitchFamily="66" charset="0"/>
                <a:ea typeface="Calibri"/>
                <a:cs typeface="Arial"/>
              </a:rPr>
              <a:t>. </a:t>
            </a:r>
            <a:endParaRPr lang="en-US" dirty="0">
              <a:latin typeface="Comic Sans MS" pitchFamily="66" charset="0"/>
              <a:ea typeface="Calibri"/>
              <a:cs typeface="Times New Roman"/>
            </a:endParaRPr>
          </a:p>
          <a:p>
            <a:pPr marL="342900" marR="0" lvl="0" indent="-342900" algn="just">
              <a:lnSpc>
                <a:spcPct val="200000"/>
              </a:lnSpc>
              <a:spcBef>
                <a:spcPts val="0"/>
              </a:spcBef>
              <a:spcAft>
                <a:spcPts val="0"/>
              </a:spcAft>
              <a:buFont typeface="Symbol"/>
              <a:buChar char=""/>
            </a:pPr>
            <a:r>
              <a:rPr lang="en-US" dirty="0">
                <a:latin typeface="Comic Sans MS" pitchFamily="66" charset="0"/>
                <a:ea typeface="Calibri"/>
                <a:cs typeface="Arial"/>
              </a:rPr>
              <a:t>Phosphorus is commonly found in </a:t>
            </a:r>
            <a:r>
              <a:rPr lang="en-US" dirty="0">
                <a:latin typeface="Comic Sans MS" pitchFamily="66" charset="0"/>
                <a:ea typeface="Calibri"/>
                <a:cs typeface="Arial"/>
                <a:hlinkClick r:id="rId6" tooltip="Organic compound"/>
              </a:rPr>
              <a:t>organic compounds</a:t>
            </a:r>
            <a:r>
              <a:rPr lang="en-US" dirty="0">
                <a:latin typeface="Comic Sans MS" pitchFamily="66" charset="0"/>
                <a:ea typeface="Calibri"/>
                <a:cs typeface="Arial"/>
              </a:rPr>
              <a:t> and coordination complexes (as </a:t>
            </a:r>
            <a:r>
              <a:rPr lang="en-US" dirty="0" err="1">
                <a:latin typeface="Comic Sans MS" pitchFamily="66" charset="0"/>
                <a:ea typeface="Calibri"/>
                <a:cs typeface="Arial"/>
                <a:hlinkClick r:id="rId7" tooltip="Phosphines"/>
              </a:rPr>
              <a:t>phosphines</a:t>
            </a:r>
            <a:r>
              <a:rPr lang="en-US" dirty="0">
                <a:latin typeface="Comic Sans MS" pitchFamily="66" charset="0"/>
                <a:ea typeface="Calibri"/>
                <a:cs typeface="Arial"/>
              </a:rPr>
              <a:t>), making it useful to measure </a:t>
            </a:r>
            <a:r>
              <a:rPr lang="en-US" baseline="30000" dirty="0">
                <a:latin typeface="Comic Sans MS" pitchFamily="66" charset="0"/>
                <a:ea typeface="Calibri"/>
                <a:cs typeface="Arial"/>
              </a:rPr>
              <a:t>31</a:t>
            </a:r>
            <a:r>
              <a:rPr lang="en-US" dirty="0">
                <a:latin typeface="Comic Sans MS" pitchFamily="66" charset="0"/>
                <a:ea typeface="Calibri"/>
                <a:cs typeface="Arial"/>
              </a:rPr>
              <a:t>P NMR spectra routinely. </a:t>
            </a:r>
            <a:endParaRPr lang="en-US" dirty="0">
              <a:latin typeface="Comic Sans MS" pitchFamily="66" charset="0"/>
              <a:ea typeface="Calibri"/>
              <a:cs typeface="Times New Roman"/>
            </a:endParaRPr>
          </a:p>
          <a:p>
            <a:pPr marL="342900" marR="0" lvl="0" indent="-342900" algn="just">
              <a:lnSpc>
                <a:spcPct val="200000"/>
              </a:lnSpc>
              <a:spcBef>
                <a:spcPts val="0"/>
              </a:spcBef>
              <a:spcAft>
                <a:spcPts val="0"/>
              </a:spcAft>
              <a:buFont typeface="Symbol"/>
              <a:buChar char=""/>
            </a:pPr>
            <a:r>
              <a:rPr lang="en-US" dirty="0">
                <a:latin typeface="Comic Sans MS" pitchFamily="66" charset="0"/>
                <a:ea typeface="Calibri"/>
                <a:cs typeface="Arial"/>
              </a:rPr>
              <a:t>Solution </a:t>
            </a:r>
            <a:r>
              <a:rPr lang="en-US" baseline="30000" dirty="0">
                <a:latin typeface="Comic Sans MS" pitchFamily="66" charset="0"/>
                <a:ea typeface="Calibri"/>
                <a:cs typeface="Arial"/>
              </a:rPr>
              <a:t>31</a:t>
            </a:r>
            <a:r>
              <a:rPr lang="en-US" dirty="0">
                <a:latin typeface="Comic Sans MS" pitchFamily="66" charset="0"/>
                <a:ea typeface="Calibri"/>
                <a:cs typeface="Arial"/>
              </a:rPr>
              <a:t>P-NMR is one of the more routine NMR techniques because </a:t>
            </a:r>
            <a:r>
              <a:rPr lang="en-US" baseline="30000" dirty="0">
                <a:latin typeface="Comic Sans MS" pitchFamily="66" charset="0"/>
                <a:ea typeface="Calibri"/>
                <a:cs typeface="Arial"/>
              </a:rPr>
              <a:t>31</a:t>
            </a:r>
            <a:r>
              <a:rPr lang="en-US" dirty="0">
                <a:latin typeface="Comic Sans MS" pitchFamily="66" charset="0"/>
                <a:ea typeface="Calibri"/>
                <a:cs typeface="Arial"/>
              </a:rPr>
              <a:t>P has an </a:t>
            </a:r>
            <a:r>
              <a:rPr lang="en-US" dirty="0">
                <a:latin typeface="Comic Sans MS" pitchFamily="66" charset="0"/>
                <a:ea typeface="Calibri"/>
                <a:cs typeface="Arial"/>
                <a:hlinkClick r:id="rId8" tooltip="Isotopic abundance"/>
              </a:rPr>
              <a:t>isotopic abundance</a:t>
            </a:r>
            <a:r>
              <a:rPr lang="en-US" dirty="0">
                <a:latin typeface="Comic Sans MS" pitchFamily="66" charset="0"/>
                <a:ea typeface="Calibri"/>
                <a:cs typeface="Arial"/>
              </a:rPr>
              <a:t> of 100% and a relatively high </a:t>
            </a:r>
            <a:r>
              <a:rPr lang="en-US" dirty="0">
                <a:latin typeface="Comic Sans MS" pitchFamily="66" charset="0"/>
                <a:ea typeface="Calibri"/>
                <a:cs typeface="Arial"/>
                <a:hlinkClick r:id="rId9" tooltip="Gyromagnetic ratio"/>
              </a:rPr>
              <a:t>gyromagnetic ratio</a:t>
            </a:r>
            <a:r>
              <a:rPr lang="en-US" dirty="0">
                <a:latin typeface="Comic Sans MS" pitchFamily="66" charset="0"/>
                <a:ea typeface="Calibri"/>
                <a:cs typeface="Arial"/>
              </a:rPr>
              <a:t>. </a:t>
            </a:r>
            <a:endParaRPr lang="en-US" dirty="0">
              <a:latin typeface="Comic Sans MS" pitchFamily="66" charset="0"/>
              <a:ea typeface="Calibri"/>
              <a:cs typeface="Times New Roman"/>
            </a:endParaRPr>
          </a:p>
          <a:p>
            <a:pPr marL="342900" marR="0" lvl="0" indent="-342900" algn="just">
              <a:lnSpc>
                <a:spcPct val="200000"/>
              </a:lnSpc>
              <a:spcBef>
                <a:spcPts val="0"/>
              </a:spcBef>
              <a:spcAft>
                <a:spcPts val="0"/>
              </a:spcAft>
              <a:buFont typeface="Symbol"/>
              <a:buChar char=""/>
            </a:pPr>
            <a:r>
              <a:rPr lang="en-US" dirty="0">
                <a:latin typeface="Comic Sans MS" pitchFamily="66" charset="0"/>
                <a:ea typeface="Calibri"/>
                <a:cs typeface="Arial"/>
              </a:rPr>
              <a:t>The </a:t>
            </a:r>
            <a:r>
              <a:rPr lang="en-US" baseline="30000" dirty="0">
                <a:latin typeface="Comic Sans MS" pitchFamily="66" charset="0"/>
                <a:ea typeface="Calibri"/>
                <a:cs typeface="Arial"/>
              </a:rPr>
              <a:t>31</a:t>
            </a:r>
            <a:r>
              <a:rPr lang="en-US" dirty="0">
                <a:latin typeface="Comic Sans MS" pitchFamily="66" charset="0"/>
                <a:ea typeface="Calibri"/>
                <a:cs typeface="Arial"/>
              </a:rPr>
              <a:t>P nucleus also has a spin of ½, making spectra relatively easy to interpret. </a:t>
            </a:r>
            <a:endParaRPr lang="en-US" dirty="0">
              <a:latin typeface="Comic Sans MS" pitchFamily="66" charset="0"/>
              <a:ea typeface="Calibri"/>
              <a:cs typeface="Times New Roman"/>
            </a:endParaRPr>
          </a:p>
        </p:txBody>
      </p:sp>
    </p:spTree>
    <p:extLst>
      <p:ext uri="{BB962C8B-B14F-4D97-AF65-F5344CB8AC3E}">
        <p14:creationId xmlns:p14="http://schemas.microsoft.com/office/powerpoint/2010/main" val="15931776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686800" cy="4997715"/>
          </a:xfrm>
          <a:prstGeom prst="rect">
            <a:avLst/>
          </a:prstGeom>
        </p:spPr>
        <p:txBody>
          <a:bodyPr wrap="square">
            <a:spAutoFit/>
          </a:bodyPr>
          <a:lstStyle/>
          <a:p>
            <a:pPr marL="342900" marR="0" lvl="0" indent="-342900" algn="just">
              <a:lnSpc>
                <a:spcPct val="200000"/>
              </a:lnSpc>
              <a:spcBef>
                <a:spcPts val="0"/>
              </a:spcBef>
              <a:spcAft>
                <a:spcPts val="0"/>
              </a:spcAft>
              <a:buFont typeface="Symbol"/>
              <a:buChar char=""/>
            </a:pPr>
            <a:r>
              <a:rPr lang="en-US" dirty="0">
                <a:latin typeface="Comic Sans MS" pitchFamily="66" charset="0"/>
                <a:ea typeface="Calibri"/>
                <a:cs typeface="Times New Roman"/>
              </a:rPr>
              <a:t>With a gyromagnetic ratio 40.5% of that for </a:t>
            </a:r>
            <a:r>
              <a:rPr lang="en-US" baseline="30000" dirty="0">
                <a:latin typeface="Comic Sans MS" pitchFamily="66" charset="0"/>
                <a:ea typeface="Calibri"/>
                <a:cs typeface="Times New Roman"/>
              </a:rPr>
              <a:t>1</a:t>
            </a:r>
            <a:r>
              <a:rPr lang="en-US" dirty="0">
                <a:latin typeface="Comic Sans MS" pitchFamily="66" charset="0"/>
                <a:ea typeface="Calibri"/>
                <a:cs typeface="Times New Roman"/>
              </a:rPr>
              <a:t>H, </a:t>
            </a:r>
            <a:r>
              <a:rPr lang="en-US" baseline="30000" dirty="0">
                <a:latin typeface="Comic Sans MS" pitchFamily="66" charset="0"/>
                <a:ea typeface="Calibri"/>
                <a:cs typeface="Times New Roman"/>
              </a:rPr>
              <a:t>31</a:t>
            </a:r>
            <a:r>
              <a:rPr lang="en-US" dirty="0">
                <a:latin typeface="Comic Sans MS" pitchFamily="66" charset="0"/>
                <a:ea typeface="Calibri"/>
                <a:cs typeface="Times New Roman"/>
              </a:rPr>
              <a:t>P NMR signals are observed near 202 MHz on an 11.7 Tesla magnet. Chemical shifts are referenced to 85% </a:t>
            </a:r>
            <a:r>
              <a:rPr lang="en-US" u="sng" dirty="0">
                <a:solidFill>
                  <a:srgbClr val="0000FF"/>
                </a:solidFill>
                <a:latin typeface="Comic Sans MS" pitchFamily="66" charset="0"/>
                <a:ea typeface="Calibri"/>
                <a:cs typeface="Times New Roman"/>
                <a:hlinkClick r:id="rId2" tooltip="Phosphoric acid"/>
              </a:rPr>
              <a:t>phosphoric acid</a:t>
            </a:r>
            <a:r>
              <a:rPr lang="en-US" dirty="0">
                <a:latin typeface="Comic Sans MS" pitchFamily="66" charset="0"/>
                <a:ea typeface="Calibri"/>
                <a:cs typeface="Times New Roman"/>
              </a:rPr>
              <a:t>, which is assigned the chemical shift of 0, with positive shifts to low field/high frequency. </a:t>
            </a:r>
          </a:p>
          <a:p>
            <a:pPr marL="342900" marR="0" lvl="0" indent="-342900" algn="just">
              <a:lnSpc>
                <a:spcPct val="200000"/>
              </a:lnSpc>
              <a:spcBef>
                <a:spcPts val="0"/>
              </a:spcBef>
              <a:spcAft>
                <a:spcPts val="0"/>
              </a:spcAft>
              <a:buFont typeface="Symbol"/>
              <a:buChar char=""/>
            </a:pPr>
            <a:r>
              <a:rPr lang="en-US" dirty="0">
                <a:solidFill>
                  <a:srgbClr val="202122"/>
                </a:solidFill>
                <a:latin typeface="Comic Sans MS" pitchFamily="66" charset="0"/>
                <a:ea typeface="Calibri"/>
                <a:cs typeface="Arial"/>
              </a:rPr>
              <a:t>The ordinary range of chemical shifts (δ) ranges from about 250 to -250 ppm.</a:t>
            </a:r>
            <a:endParaRPr lang="en-US" dirty="0">
              <a:latin typeface="Comic Sans MS" pitchFamily="66" charset="0"/>
              <a:ea typeface="Calibri"/>
              <a:cs typeface="Times New Roman"/>
            </a:endParaRPr>
          </a:p>
          <a:p>
            <a:pPr marL="342900" marR="0" lvl="0" indent="-342900" algn="just">
              <a:lnSpc>
                <a:spcPct val="200000"/>
              </a:lnSpc>
              <a:spcBef>
                <a:spcPts val="0"/>
              </a:spcBef>
              <a:spcAft>
                <a:spcPts val="0"/>
              </a:spcAft>
              <a:buFont typeface="Symbol"/>
              <a:buChar char=""/>
            </a:pPr>
            <a:r>
              <a:rPr lang="en-US" dirty="0">
                <a:solidFill>
                  <a:srgbClr val="202122"/>
                </a:solidFill>
                <a:latin typeface="Comic Sans MS" pitchFamily="66" charset="0"/>
                <a:ea typeface="Calibri"/>
                <a:cs typeface="Arial"/>
              </a:rPr>
              <a:t>Unlike </a:t>
            </a:r>
            <a:r>
              <a:rPr lang="en-US" baseline="30000" dirty="0">
                <a:solidFill>
                  <a:srgbClr val="202122"/>
                </a:solidFill>
                <a:latin typeface="Comic Sans MS" pitchFamily="66" charset="0"/>
                <a:ea typeface="Calibri"/>
                <a:cs typeface="Arial"/>
              </a:rPr>
              <a:t>1</a:t>
            </a:r>
            <a:r>
              <a:rPr lang="en-US" dirty="0">
                <a:solidFill>
                  <a:srgbClr val="202122"/>
                </a:solidFill>
                <a:latin typeface="Comic Sans MS" pitchFamily="66" charset="0"/>
                <a:ea typeface="Calibri"/>
                <a:cs typeface="Arial"/>
              </a:rPr>
              <a:t>H NMR spectroscopy, </a:t>
            </a:r>
            <a:r>
              <a:rPr lang="en-US" baseline="30000" dirty="0">
                <a:solidFill>
                  <a:srgbClr val="202122"/>
                </a:solidFill>
                <a:latin typeface="Comic Sans MS" pitchFamily="66" charset="0"/>
                <a:ea typeface="Calibri"/>
                <a:cs typeface="Arial"/>
              </a:rPr>
              <a:t>31</a:t>
            </a:r>
            <a:r>
              <a:rPr lang="en-US" dirty="0">
                <a:solidFill>
                  <a:srgbClr val="202122"/>
                </a:solidFill>
                <a:latin typeface="Comic Sans MS" pitchFamily="66" charset="0"/>
                <a:ea typeface="Calibri"/>
                <a:cs typeface="Arial"/>
              </a:rPr>
              <a:t>P NMR shifts are primarily not determined by the magnitude of the diamagnetic shielding, but are dominated by the so-called paramagnetic shielding tensor.</a:t>
            </a:r>
            <a:endParaRPr lang="en-US" dirty="0">
              <a:latin typeface="Comic Sans MS" pitchFamily="66" charset="0"/>
              <a:ea typeface="Calibri"/>
              <a:cs typeface="Times New Roman"/>
            </a:endParaRPr>
          </a:p>
        </p:txBody>
      </p:sp>
    </p:spTree>
    <p:extLst>
      <p:ext uri="{BB962C8B-B14F-4D97-AF65-F5344CB8AC3E}">
        <p14:creationId xmlns:p14="http://schemas.microsoft.com/office/powerpoint/2010/main" val="745315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phosphorus nmr à®à¯à®à®¾à®© à®ªà® à®®à¯à®à®¿à®µà¯"/>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659255"/>
            <a:ext cx="7173978" cy="362902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05812" y="160064"/>
            <a:ext cx="8568952" cy="646331"/>
          </a:xfrm>
          <a:prstGeom prst="rect">
            <a:avLst/>
          </a:prstGeom>
        </p:spPr>
        <p:txBody>
          <a:bodyPr wrap="square">
            <a:spAutoFit/>
          </a:bodyPr>
          <a:lstStyle/>
          <a:p>
            <a:pPr algn="ctr">
              <a:lnSpc>
                <a:spcPct val="150000"/>
              </a:lnSpc>
            </a:pPr>
            <a:r>
              <a:rPr lang="en-US" sz="2400" b="1" dirty="0" smtClean="0">
                <a:solidFill>
                  <a:srgbClr val="FF0000"/>
                </a:solidFill>
                <a:latin typeface="Comic Sans MS" pitchFamily="66" charset="0"/>
              </a:rPr>
              <a:t>Phosphorus (</a:t>
            </a:r>
            <a:r>
              <a:rPr lang="en-US" sz="2000" b="1" baseline="30000" dirty="0" smtClean="0">
                <a:solidFill>
                  <a:srgbClr val="FF0000"/>
                </a:solidFill>
                <a:latin typeface="Comic Sans MS" pitchFamily="66" charset="0"/>
              </a:rPr>
              <a:t>31</a:t>
            </a:r>
            <a:r>
              <a:rPr lang="en-US" sz="2000" b="1" dirty="0" smtClean="0">
                <a:solidFill>
                  <a:srgbClr val="FF0000"/>
                </a:solidFill>
                <a:latin typeface="Comic Sans MS" pitchFamily="66" charset="0"/>
              </a:rPr>
              <a:t>P</a:t>
            </a:r>
            <a:r>
              <a:rPr lang="en-US" sz="2400" b="1" dirty="0" smtClean="0">
                <a:solidFill>
                  <a:srgbClr val="FF0000"/>
                </a:solidFill>
                <a:latin typeface="Comic Sans MS" pitchFamily="66" charset="0"/>
              </a:rPr>
              <a:t>) NMR Chemical </a:t>
            </a:r>
            <a:r>
              <a:rPr lang="en-US" sz="2400" b="1" dirty="0">
                <a:solidFill>
                  <a:srgbClr val="FF0000"/>
                </a:solidFill>
                <a:latin typeface="Comic Sans MS" pitchFamily="66" charset="0"/>
              </a:rPr>
              <a:t>Shift </a:t>
            </a:r>
            <a:r>
              <a:rPr lang="en-US" sz="2400" b="1" dirty="0" smtClean="0">
                <a:solidFill>
                  <a:srgbClr val="FF0000"/>
                </a:solidFill>
                <a:latin typeface="Comic Sans MS" pitchFamily="66" charset="0"/>
              </a:rPr>
              <a:t>Ranges</a:t>
            </a:r>
          </a:p>
        </p:txBody>
      </p:sp>
    </p:spTree>
    <p:extLst>
      <p:ext uri="{BB962C8B-B14F-4D97-AF65-F5344CB8AC3E}">
        <p14:creationId xmlns:p14="http://schemas.microsoft.com/office/powerpoint/2010/main" val="10113726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025" y="76200"/>
            <a:ext cx="8763000" cy="646331"/>
          </a:xfrm>
          <a:prstGeom prst="rect">
            <a:avLst/>
          </a:prstGeom>
        </p:spPr>
        <p:txBody>
          <a:bodyPr wrap="square">
            <a:spAutoFit/>
          </a:bodyPr>
          <a:lstStyle/>
          <a:p>
            <a:pPr algn="ctr">
              <a:lnSpc>
                <a:spcPct val="200000"/>
              </a:lnSpc>
            </a:pPr>
            <a:r>
              <a:rPr lang="en-US" b="1" dirty="0">
                <a:latin typeface="Comic Sans MS"/>
                <a:ea typeface="Calibri"/>
                <a:cs typeface="Times New Roman"/>
              </a:rPr>
              <a:t>Applications </a:t>
            </a:r>
            <a:r>
              <a:rPr lang="en-US" b="1" baseline="30000" dirty="0">
                <a:latin typeface="Comic Sans MS"/>
                <a:ea typeface="Calibri"/>
                <a:cs typeface="Times New Roman"/>
              </a:rPr>
              <a:t>31</a:t>
            </a:r>
            <a:r>
              <a:rPr lang="en-US" b="1" dirty="0">
                <a:latin typeface="Comic Sans MS"/>
                <a:ea typeface="Calibri"/>
                <a:cs typeface="Times New Roman"/>
              </a:rPr>
              <a:t>P NMR Spectroscopy of in Structural Problems</a:t>
            </a:r>
            <a:endParaRPr lang="en-US" sz="1400" dirty="0">
              <a:ea typeface="Calibri"/>
              <a:cs typeface="Times New Roman"/>
            </a:endParaRPr>
          </a:p>
        </p:txBody>
      </p:sp>
      <p:sp>
        <p:nvSpPr>
          <p:cNvPr id="3" name="Rectangle 2"/>
          <p:cNvSpPr/>
          <p:nvPr/>
        </p:nvSpPr>
        <p:spPr>
          <a:xfrm>
            <a:off x="304800" y="838200"/>
            <a:ext cx="819455" cy="646331"/>
          </a:xfrm>
          <a:prstGeom prst="rect">
            <a:avLst/>
          </a:prstGeom>
        </p:spPr>
        <p:txBody>
          <a:bodyPr wrap="none">
            <a:spAutoFit/>
          </a:bodyPr>
          <a:lstStyle/>
          <a:p>
            <a:pPr algn="just">
              <a:lnSpc>
                <a:spcPct val="200000"/>
              </a:lnSpc>
            </a:pPr>
            <a:r>
              <a:rPr lang="en-US" b="1" dirty="0">
                <a:latin typeface="Comic Sans MS"/>
                <a:ea typeface="Calibri"/>
                <a:cs typeface="Times New Roman"/>
              </a:rPr>
              <a:t>HPF</a:t>
            </a:r>
            <a:r>
              <a:rPr lang="en-US" b="1" baseline="-25000" dirty="0">
                <a:latin typeface="Comic Sans MS"/>
                <a:ea typeface="Calibri"/>
                <a:cs typeface="Times New Roman"/>
              </a:rPr>
              <a:t>2</a:t>
            </a:r>
            <a:r>
              <a:rPr lang="en-US" b="1" dirty="0">
                <a:latin typeface="Comic Sans MS"/>
                <a:ea typeface="Calibri"/>
                <a:cs typeface="Times New Roman"/>
              </a:rPr>
              <a:t>:</a:t>
            </a:r>
            <a:endParaRPr lang="en-US" sz="1600" dirty="0">
              <a:ea typeface="Calibri"/>
              <a:cs typeface="Times New Roman"/>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645277669"/>
              </p:ext>
            </p:extLst>
          </p:nvPr>
        </p:nvGraphicFramePr>
        <p:xfrm>
          <a:off x="724052" y="2819400"/>
          <a:ext cx="1617942" cy="1447800"/>
        </p:xfrm>
        <a:graphic>
          <a:graphicData uri="http://schemas.openxmlformats.org/presentationml/2006/ole">
            <mc:AlternateContent xmlns:mc="http://schemas.openxmlformats.org/markup-compatibility/2006">
              <mc:Choice xmlns:v="urn:schemas-microsoft-com:vml" Requires="v">
                <p:oleObj spid="_x0000_s1236" name="CS ChemDraw Drawing" r:id="rId3" imgW="803160" imgH="716760" progId="ChemDraw.Document.6.0">
                  <p:embed/>
                </p:oleObj>
              </mc:Choice>
              <mc:Fallback>
                <p:oleObj name="CS ChemDraw Drawing" r:id="rId3" imgW="803160" imgH="71676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4052" y="2819400"/>
                        <a:ext cx="1617942" cy="1447800"/>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766301635"/>
              </p:ext>
            </p:extLst>
          </p:nvPr>
        </p:nvGraphicFramePr>
        <p:xfrm>
          <a:off x="3733800" y="1161365"/>
          <a:ext cx="4191000" cy="4856642"/>
        </p:xfrm>
        <a:graphic>
          <a:graphicData uri="http://schemas.openxmlformats.org/presentationml/2006/ole">
            <mc:AlternateContent xmlns:mc="http://schemas.openxmlformats.org/markup-compatibility/2006">
              <mc:Choice xmlns:v="urn:schemas-microsoft-com:vml" Requires="v">
                <p:oleObj spid="_x0000_s1237" name="CS ChemDraw Drawing" r:id="rId5" imgW="2877840" imgH="3331080" progId="ChemDraw.Document.6.0">
                  <p:embed/>
                </p:oleObj>
              </mc:Choice>
              <mc:Fallback>
                <p:oleObj name="CS ChemDraw Drawing" r:id="rId5" imgW="2877840" imgH="3331080"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1161365"/>
                        <a:ext cx="4191000" cy="4856642"/>
                      </a:xfrm>
                      <a:prstGeom prst="rect">
                        <a:avLst/>
                      </a:prstGeom>
                      <a:noFill/>
                    </p:spPr>
                  </p:pic>
                </p:oleObj>
              </mc:Fallback>
            </mc:AlternateContent>
          </a:graphicData>
        </a:graphic>
      </p:graphicFrame>
    </p:spTree>
    <p:extLst>
      <p:ext uri="{BB962C8B-B14F-4D97-AF65-F5344CB8AC3E}">
        <p14:creationId xmlns:p14="http://schemas.microsoft.com/office/powerpoint/2010/main" val="35975931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40023" y="152400"/>
            <a:ext cx="2606804" cy="568104"/>
          </a:xfrm>
          <a:prstGeom prst="rect">
            <a:avLst/>
          </a:prstGeom>
        </p:spPr>
        <p:txBody>
          <a:bodyPr wrap="none">
            <a:spAutoFit/>
          </a:bodyPr>
          <a:lstStyle/>
          <a:p>
            <a:pPr algn="just">
              <a:lnSpc>
                <a:spcPct val="200000"/>
              </a:lnSpc>
            </a:pPr>
            <a:r>
              <a:rPr lang="en-US" b="1" dirty="0">
                <a:latin typeface="Comic Sans MS"/>
                <a:ea typeface="Calibri"/>
                <a:cs typeface="Times New Roman"/>
              </a:rPr>
              <a:t>H</a:t>
            </a:r>
            <a:r>
              <a:rPr lang="en-US" b="1" baseline="-25000" dirty="0">
                <a:latin typeface="Comic Sans MS"/>
                <a:ea typeface="Calibri"/>
                <a:cs typeface="Times New Roman"/>
              </a:rPr>
              <a:t>3</a:t>
            </a:r>
            <a:r>
              <a:rPr lang="en-US" b="1" dirty="0">
                <a:latin typeface="Comic Sans MS"/>
                <a:ea typeface="Calibri"/>
                <a:cs typeface="Times New Roman"/>
              </a:rPr>
              <a:t>PO</a:t>
            </a:r>
            <a:r>
              <a:rPr lang="en-US" b="1" baseline="-25000" dirty="0">
                <a:latin typeface="Comic Sans MS"/>
                <a:ea typeface="Calibri"/>
                <a:cs typeface="Times New Roman"/>
              </a:rPr>
              <a:t>4</a:t>
            </a:r>
            <a:r>
              <a:rPr lang="en-US" b="1" dirty="0">
                <a:latin typeface="Comic Sans MS"/>
                <a:ea typeface="Calibri"/>
                <a:cs typeface="Times New Roman"/>
              </a:rPr>
              <a:t>, H</a:t>
            </a:r>
            <a:r>
              <a:rPr lang="en-US" b="1" baseline="-25000" dirty="0">
                <a:latin typeface="Comic Sans MS"/>
                <a:ea typeface="Calibri"/>
                <a:cs typeface="Times New Roman"/>
              </a:rPr>
              <a:t>3</a:t>
            </a:r>
            <a:r>
              <a:rPr lang="en-US" b="1" dirty="0">
                <a:latin typeface="Comic Sans MS"/>
                <a:ea typeface="Calibri"/>
                <a:cs typeface="Times New Roman"/>
              </a:rPr>
              <a:t>PO</a:t>
            </a:r>
            <a:r>
              <a:rPr lang="en-US" b="1" baseline="-25000" dirty="0">
                <a:latin typeface="Comic Sans MS"/>
                <a:ea typeface="Calibri"/>
                <a:cs typeface="Times New Roman"/>
              </a:rPr>
              <a:t>3</a:t>
            </a:r>
            <a:r>
              <a:rPr lang="en-US" b="1" dirty="0">
                <a:latin typeface="Comic Sans MS"/>
                <a:ea typeface="Calibri"/>
                <a:cs typeface="Times New Roman"/>
              </a:rPr>
              <a:t>, </a:t>
            </a:r>
            <a:r>
              <a:rPr lang="en-US" b="1" dirty="0" smtClean="0">
                <a:latin typeface="Comic Sans MS"/>
                <a:ea typeface="Calibri"/>
                <a:cs typeface="Times New Roman"/>
              </a:rPr>
              <a:t>H</a:t>
            </a:r>
            <a:r>
              <a:rPr lang="en-US" b="1" baseline="-25000" dirty="0" smtClean="0">
                <a:latin typeface="Comic Sans MS"/>
                <a:ea typeface="Calibri"/>
                <a:cs typeface="Times New Roman"/>
              </a:rPr>
              <a:t>3</a:t>
            </a:r>
            <a:r>
              <a:rPr lang="en-US" b="1" dirty="0" smtClean="0">
                <a:latin typeface="Comic Sans MS"/>
                <a:ea typeface="Calibri"/>
                <a:cs typeface="Times New Roman"/>
              </a:rPr>
              <a:t>PO</a:t>
            </a:r>
            <a:r>
              <a:rPr lang="en-US" b="1" baseline="-25000" dirty="0" smtClean="0">
                <a:latin typeface="Comic Sans MS"/>
                <a:ea typeface="Calibri"/>
                <a:cs typeface="Times New Roman"/>
              </a:rPr>
              <a:t>2</a:t>
            </a:r>
            <a:endParaRPr lang="en-US" sz="1600" dirty="0">
              <a:ea typeface="Calibri"/>
              <a:cs typeface="Times New Roman"/>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676748063"/>
              </p:ext>
            </p:extLst>
          </p:nvPr>
        </p:nvGraphicFramePr>
        <p:xfrm>
          <a:off x="312488" y="1066800"/>
          <a:ext cx="8519023" cy="4724400"/>
        </p:xfrm>
        <a:graphic>
          <a:graphicData uri="http://schemas.openxmlformats.org/presentationml/2006/ole">
            <mc:AlternateContent xmlns:mc="http://schemas.openxmlformats.org/markup-compatibility/2006">
              <mc:Choice xmlns:v="urn:schemas-microsoft-com:vml" Requires="v">
                <p:oleObj spid="_x0000_s2153" name="CS ChemDraw Drawing" r:id="rId3" imgW="6804837" imgH="3770265" progId="ChemDraw.Document.6.0">
                  <p:embed/>
                </p:oleObj>
              </mc:Choice>
              <mc:Fallback>
                <p:oleObj name="CS ChemDraw Drawing" r:id="rId3" imgW="6804837" imgH="3770265"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88" y="1066800"/>
                        <a:ext cx="8519023" cy="4724400"/>
                      </a:xfrm>
                      <a:prstGeom prst="rect">
                        <a:avLst/>
                      </a:prstGeom>
                      <a:noFill/>
                    </p:spPr>
                  </p:pic>
                </p:oleObj>
              </mc:Fallback>
            </mc:AlternateContent>
          </a:graphicData>
        </a:graphic>
      </p:graphicFrame>
    </p:spTree>
    <p:extLst>
      <p:ext uri="{BB962C8B-B14F-4D97-AF65-F5344CB8AC3E}">
        <p14:creationId xmlns:p14="http://schemas.microsoft.com/office/powerpoint/2010/main" val="9713612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52749" y="228600"/>
            <a:ext cx="657552" cy="369332"/>
          </a:xfrm>
          <a:prstGeom prst="rect">
            <a:avLst/>
          </a:prstGeom>
        </p:spPr>
        <p:txBody>
          <a:bodyPr wrap="none">
            <a:spAutoFit/>
          </a:bodyPr>
          <a:lstStyle/>
          <a:p>
            <a:r>
              <a:rPr lang="en-US" b="1" dirty="0">
                <a:latin typeface="Comic Sans MS"/>
                <a:ea typeface="Calibri"/>
                <a:cs typeface="Times New Roman"/>
              </a:rPr>
              <a:t>P</a:t>
            </a:r>
            <a:r>
              <a:rPr lang="en-US" b="1" baseline="-25000" dirty="0">
                <a:latin typeface="Comic Sans MS"/>
                <a:ea typeface="Calibri"/>
                <a:cs typeface="Times New Roman"/>
              </a:rPr>
              <a:t>4</a:t>
            </a:r>
            <a:r>
              <a:rPr lang="en-US" b="1" dirty="0">
                <a:latin typeface="Comic Sans MS"/>
                <a:ea typeface="Calibri"/>
                <a:cs typeface="Times New Roman"/>
              </a:rPr>
              <a:t>S</a:t>
            </a:r>
            <a:r>
              <a:rPr lang="en-US" b="1" baseline="-25000" dirty="0">
                <a:latin typeface="Comic Sans MS"/>
                <a:ea typeface="Calibri"/>
                <a:cs typeface="Times New Roman"/>
              </a:rPr>
              <a:t>3</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268799108"/>
              </p:ext>
            </p:extLst>
          </p:nvPr>
        </p:nvGraphicFramePr>
        <p:xfrm>
          <a:off x="1905000" y="597932"/>
          <a:ext cx="5181600" cy="5865801"/>
        </p:xfrm>
        <a:graphic>
          <a:graphicData uri="http://schemas.openxmlformats.org/presentationml/2006/ole">
            <mc:AlternateContent xmlns:mc="http://schemas.openxmlformats.org/markup-compatibility/2006">
              <mc:Choice xmlns:v="urn:schemas-microsoft-com:vml" Requires="v">
                <p:oleObj spid="_x0000_s3176" name="CS ChemDraw Drawing" r:id="rId3" imgW="3866040" imgH="4374000" progId="ChemDraw.Document.6.0">
                  <p:embed/>
                </p:oleObj>
              </mc:Choice>
              <mc:Fallback>
                <p:oleObj name="CS ChemDraw Drawing" r:id="rId3" imgW="3866040" imgH="437400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597932"/>
                        <a:ext cx="5181600" cy="5865801"/>
                      </a:xfrm>
                      <a:prstGeom prst="rect">
                        <a:avLst/>
                      </a:prstGeom>
                      <a:noFill/>
                    </p:spPr>
                  </p:pic>
                </p:oleObj>
              </mc:Fallback>
            </mc:AlternateContent>
          </a:graphicData>
        </a:graphic>
      </p:graphicFrame>
    </p:spTree>
    <p:extLst>
      <p:ext uri="{BB962C8B-B14F-4D97-AF65-F5344CB8AC3E}">
        <p14:creationId xmlns:p14="http://schemas.microsoft.com/office/powerpoint/2010/main" val="957989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812" y="160064"/>
            <a:ext cx="8568952" cy="6186309"/>
          </a:xfrm>
          <a:prstGeom prst="rect">
            <a:avLst/>
          </a:prstGeom>
        </p:spPr>
        <p:txBody>
          <a:bodyPr wrap="square">
            <a:spAutoFit/>
          </a:bodyPr>
          <a:lstStyle/>
          <a:p>
            <a:pPr algn="ctr">
              <a:lnSpc>
                <a:spcPct val="150000"/>
              </a:lnSpc>
            </a:pPr>
            <a:r>
              <a:rPr lang="en-US" sz="2400" b="1" dirty="0">
                <a:solidFill>
                  <a:srgbClr val="FF0000"/>
                </a:solidFill>
                <a:effectLst>
                  <a:outerShdw blurRad="38100" dist="38100" dir="2700000" algn="tl">
                    <a:srgbClr val="000000">
                      <a:alpha val="43137"/>
                    </a:srgbClr>
                  </a:outerShdw>
                </a:effectLst>
                <a:latin typeface="Comic Sans MS" pitchFamily="66" charset="0"/>
              </a:rPr>
              <a:t>NMR Spectroscopy</a:t>
            </a:r>
          </a:p>
          <a:p>
            <a:pPr algn="just">
              <a:lnSpc>
                <a:spcPct val="150000"/>
              </a:lnSpc>
            </a:pPr>
            <a:r>
              <a:rPr lang="en-US" sz="2000" dirty="0" smtClean="0">
                <a:latin typeface="Comic Sans MS" pitchFamily="66" charset="0"/>
              </a:rPr>
              <a:t>Nuclear </a:t>
            </a:r>
            <a:r>
              <a:rPr lang="en-US" sz="2000" dirty="0">
                <a:latin typeface="Comic Sans MS" pitchFamily="66" charset="0"/>
              </a:rPr>
              <a:t>Magnetic Resonance </a:t>
            </a:r>
            <a:r>
              <a:rPr lang="en-US" sz="2000" dirty="0" smtClean="0">
                <a:latin typeface="Comic Sans MS" pitchFamily="66" charset="0"/>
              </a:rPr>
              <a:t>(NMR) spectroscopy is </a:t>
            </a:r>
            <a:r>
              <a:rPr lang="en-US" sz="2000" dirty="0">
                <a:latin typeface="Comic Sans MS" pitchFamily="66" charset="0"/>
              </a:rPr>
              <a:t>a branch </a:t>
            </a:r>
            <a:r>
              <a:rPr lang="en-US" sz="2000" smtClean="0">
                <a:latin typeface="Comic Sans MS" pitchFamily="66" charset="0"/>
              </a:rPr>
              <a:t>of absorption spectroscopy </a:t>
            </a:r>
            <a:r>
              <a:rPr lang="en-US" sz="2000" dirty="0">
                <a:latin typeface="Comic Sans MS" pitchFamily="66" charset="0"/>
              </a:rPr>
              <a:t>in which radio frequency waves </a:t>
            </a:r>
            <a:r>
              <a:rPr lang="en-US" sz="2000" dirty="0" smtClean="0">
                <a:latin typeface="Comic Sans MS" pitchFamily="66" charset="0"/>
              </a:rPr>
              <a:t>induce transitions </a:t>
            </a:r>
            <a:r>
              <a:rPr lang="en-US" sz="2000" dirty="0">
                <a:latin typeface="Comic Sans MS" pitchFamily="66" charset="0"/>
              </a:rPr>
              <a:t>between magnetic energy levels of </a:t>
            </a:r>
            <a:r>
              <a:rPr lang="en-US" sz="2000" dirty="0" smtClean="0">
                <a:latin typeface="Comic Sans MS" pitchFamily="66" charset="0"/>
              </a:rPr>
              <a:t>nuclei of </a:t>
            </a:r>
            <a:r>
              <a:rPr lang="en-US" sz="2000" dirty="0">
                <a:latin typeface="Comic Sans MS" pitchFamily="66" charset="0"/>
              </a:rPr>
              <a:t>a molecule</a:t>
            </a:r>
            <a:r>
              <a:rPr lang="en-US" sz="2000" dirty="0" smtClean="0">
                <a:latin typeface="Comic Sans MS" pitchFamily="66" charset="0"/>
              </a:rPr>
              <a:t>.</a:t>
            </a:r>
          </a:p>
          <a:p>
            <a:pPr marL="342900" indent="-342900" algn="just">
              <a:lnSpc>
                <a:spcPct val="150000"/>
              </a:lnSpc>
              <a:buFont typeface="Wingdings" pitchFamily="2" charset="2"/>
              <a:buChar char="Ø"/>
            </a:pPr>
            <a:r>
              <a:rPr lang="en-US" sz="2000" dirty="0" smtClean="0">
                <a:latin typeface="Comic Sans MS" pitchFamily="66" charset="0"/>
              </a:rPr>
              <a:t>Subatomic </a:t>
            </a:r>
            <a:r>
              <a:rPr lang="en-US" sz="2000" dirty="0">
                <a:latin typeface="Comic Sans MS" pitchFamily="66" charset="0"/>
              </a:rPr>
              <a:t>particles (electrons, protons and neutrons) can be imagined as spinning on their axes</a:t>
            </a:r>
            <a:r>
              <a:rPr lang="en-US" sz="2000" dirty="0" smtClean="0">
                <a:latin typeface="Comic Sans MS" pitchFamily="66" charset="0"/>
              </a:rPr>
              <a:t>.</a:t>
            </a:r>
          </a:p>
          <a:p>
            <a:pPr algn="just">
              <a:lnSpc>
                <a:spcPct val="150000"/>
              </a:lnSpc>
            </a:pPr>
            <a:endParaRPr lang="en-US" sz="2000" dirty="0" smtClean="0">
              <a:solidFill>
                <a:srgbClr val="000000"/>
              </a:solidFill>
              <a:latin typeface="Comic Sans MS" pitchFamily="66" charset="0"/>
            </a:endParaRPr>
          </a:p>
          <a:p>
            <a:pPr algn="just">
              <a:lnSpc>
                <a:spcPct val="150000"/>
              </a:lnSpc>
            </a:pPr>
            <a:endParaRPr lang="en-US" sz="2000" dirty="0">
              <a:solidFill>
                <a:srgbClr val="000000"/>
              </a:solidFill>
              <a:latin typeface="Comic Sans MS" pitchFamily="66" charset="0"/>
            </a:endParaRPr>
          </a:p>
          <a:p>
            <a:pPr algn="just">
              <a:lnSpc>
                <a:spcPct val="150000"/>
              </a:lnSpc>
            </a:pPr>
            <a:endParaRPr lang="en-US" sz="2000" dirty="0" smtClean="0">
              <a:solidFill>
                <a:srgbClr val="000000"/>
              </a:solidFill>
              <a:latin typeface="Comic Sans MS" pitchFamily="66" charset="0"/>
            </a:endParaRPr>
          </a:p>
          <a:p>
            <a:pPr marL="342900" indent="-342900" algn="just">
              <a:lnSpc>
                <a:spcPct val="150000"/>
              </a:lnSpc>
              <a:buFont typeface="Wingdings" pitchFamily="2" charset="2"/>
              <a:buChar char="Ø"/>
            </a:pPr>
            <a:r>
              <a:rPr lang="en-US" sz="2000" dirty="0" smtClean="0">
                <a:solidFill>
                  <a:srgbClr val="000000"/>
                </a:solidFill>
                <a:latin typeface="Comic Sans MS" pitchFamily="66" charset="0"/>
              </a:rPr>
              <a:t>In </a:t>
            </a:r>
            <a:r>
              <a:rPr lang="en-US" sz="2000" dirty="0">
                <a:solidFill>
                  <a:srgbClr val="000000"/>
                </a:solidFill>
                <a:latin typeface="Comic Sans MS" pitchFamily="66" charset="0"/>
              </a:rPr>
              <a:t>many atoms (such as </a:t>
            </a:r>
            <a:r>
              <a:rPr lang="en-US" sz="2000" baseline="30000" dirty="0">
                <a:solidFill>
                  <a:srgbClr val="000000"/>
                </a:solidFill>
                <a:latin typeface="Comic Sans MS" pitchFamily="66" charset="0"/>
              </a:rPr>
              <a:t>12</a:t>
            </a:r>
            <a:r>
              <a:rPr lang="en-US" sz="2000" dirty="0">
                <a:solidFill>
                  <a:srgbClr val="000000"/>
                </a:solidFill>
                <a:latin typeface="Comic Sans MS" pitchFamily="66" charset="0"/>
              </a:rPr>
              <a:t>C) these spins are paired against each other, such that the nucleus of the atom has no overall spin. However, in some atoms (such as </a:t>
            </a:r>
            <a:r>
              <a:rPr lang="en-US" sz="2000" baseline="30000" dirty="0">
                <a:solidFill>
                  <a:srgbClr val="000000"/>
                </a:solidFill>
                <a:latin typeface="Comic Sans MS" pitchFamily="66" charset="0"/>
              </a:rPr>
              <a:t>1</a:t>
            </a:r>
            <a:r>
              <a:rPr lang="en-US" sz="2000" dirty="0">
                <a:solidFill>
                  <a:srgbClr val="000000"/>
                </a:solidFill>
                <a:latin typeface="Comic Sans MS" pitchFamily="66" charset="0"/>
              </a:rPr>
              <a:t>H and </a:t>
            </a:r>
            <a:r>
              <a:rPr lang="en-US" sz="2000" baseline="30000" dirty="0">
                <a:solidFill>
                  <a:srgbClr val="000000"/>
                </a:solidFill>
                <a:latin typeface="Comic Sans MS" pitchFamily="66" charset="0"/>
              </a:rPr>
              <a:t>13</a:t>
            </a:r>
            <a:r>
              <a:rPr lang="en-US" sz="2000" dirty="0">
                <a:solidFill>
                  <a:srgbClr val="000000"/>
                </a:solidFill>
                <a:latin typeface="Comic Sans MS" pitchFamily="66" charset="0"/>
              </a:rPr>
              <a:t>C) the nucleus does possess an overall spin</a:t>
            </a:r>
            <a:r>
              <a:rPr lang="en-US" sz="2000" dirty="0" smtClean="0">
                <a:solidFill>
                  <a:srgbClr val="000000"/>
                </a:solidFill>
                <a:latin typeface="Comic Sans MS" pitchFamily="66" charset="0"/>
              </a:rPr>
              <a:t>.</a:t>
            </a:r>
            <a:endParaRPr lang="en-US" sz="2000" dirty="0">
              <a:latin typeface="Comic Sans MS" pitchFamily="66" charset="0"/>
            </a:endParaRPr>
          </a:p>
        </p:txBody>
      </p:sp>
      <p:pic>
        <p:nvPicPr>
          <p:cNvPr id="2051" name="Picture 3" descr="C:\Users\ADMIN\Desktop\nucspin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091285" y="3247122"/>
            <a:ext cx="656630" cy="1125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84768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914" y="152400"/>
            <a:ext cx="1308371" cy="369332"/>
          </a:xfrm>
          <a:prstGeom prst="rect">
            <a:avLst/>
          </a:prstGeom>
        </p:spPr>
        <p:txBody>
          <a:bodyPr wrap="none">
            <a:spAutoFit/>
          </a:bodyPr>
          <a:lstStyle/>
          <a:p>
            <a:r>
              <a:rPr lang="en-US" b="1" dirty="0">
                <a:latin typeface="Comic Sans MS"/>
                <a:ea typeface="Calibri"/>
                <a:cs typeface="Times New Roman"/>
              </a:rPr>
              <a:t>PtX</a:t>
            </a:r>
            <a:r>
              <a:rPr lang="en-US" b="1" baseline="-25000" dirty="0">
                <a:latin typeface="Comic Sans MS"/>
                <a:ea typeface="Calibri"/>
                <a:cs typeface="Times New Roman"/>
              </a:rPr>
              <a:t>2</a:t>
            </a:r>
            <a:r>
              <a:rPr lang="en-US" b="1" dirty="0">
                <a:latin typeface="Comic Sans MS"/>
                <a:ea typeface="Calibri"/>
                <a:cs typeface="Times New Roman"/>
              </a:rPr>
              <a:t>(PR</a:t>
            </a:r>
            <a:r>
              <a:rPr lang="en-US" b="1" baseline="-25000" dirty="0">
                <a:latin typeface="Comic Sans MS"/>
                <a:ea typeface="Calibri"/>
                <a:cs typeface="Times New Roman"/>
              </a:rPr>
              <a:t>3</a:t>
            </a:r>
            <a:r>
              <a:rPr lang="en-US" b="1" dirty="0">
                <a:latin typeface="Comic Sans MS"/>
                <a:ea typeface="Calibri"/>
                <a:cs typeface="Times New Roman"/>
              </a:rPr>
              <a:t>)</a:t>
            </a:r>
            <a:r>
              <a:rPr lang="en-US" b="1" baseline="-25000" dirty="0">
                <a:latin typeface="Comic Sans MS"/>
                <a:ea typeface="Calibri"/>
                <a:cs typeface="Times New Roman"/>
              </a:rPr>
              <a:t>2</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1940775265"/>
              </p:ext>
            </p:extLst>
          </p:nvPr>
        </p:nvGraphicFramePr>
        <p:xfrm>
          <a:off x="2074036" y="762000"/>
          <a:ext cx="5046727" cy="2207023"/>
        </p:xfrm>
        <a:graphic>
          <a:graphicData uri="http://schemas.openxmlformats.org/presentationml/2006/ole">
            <mc:AlternateContent xmlns:mc="http://schemas.openxmlformats.org/markup-compatibility/2006">
              <mc:Choice xmlns:v="urn:schemas-microsoft-com:vml" Requires="v">
                <p:oleObj spid="_x0000_s4199" name="CS ChemDraw Drawing" r:id="rId3" imgW="3271680" imgH="1434960" progId="ChemDraw.Document.6.0">
                  <p:embed/>
                </p:oleObj>
              </mc:Choice>
              <mc:Fallback>
                <p:oleObj name="CS ChemDraw Drawing" r:id="rId3" imgW="3271680" imgH="143496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4036" y="762000"/>
                        <a:ext cx="5046727" cy="2207023"/>
                      </a:xfrm>
                      <a:prstGeom prst="rect">
                        <a:avLst/>
                      </a:prstGeom>
                      <a:noFill/>
                    </p:spPr>
                  </p:pic>
                </p:oleObj>
              </mc:Fallback>
            </mc:AlternateContent>
          </a:graphicData>
        </a:graphic>
      </p:graphicFrame>
      <p:sp>
        <p:nvSpPr>
          <p:cNvPr id="4" name="Rectangle 3"/>
          <p:cNvSpPr/>
          <p:nvPr/>
        </p:nvSpPr>
        <p:spPr>
          <a:xfrm>
            <a:off x="368300" y="3276600"/>
            <a:ext cx="8458200" cy="3467809"/>
          </a:xfrm>
          <a:prstGeom prst="rect">
            <a:avLst/>
          </a:prstGeom>
        </p:spPr>
        <p:txBody>
          <a:bodyPr wrap="square">
            <a:spAutoFit/>
          </a:bodyPr>
          <a:lstStyle/>
          <a:p>
            <a:pPr marL="342900" marR="0" lvl="0" indent="-342900" algn="just">
              <a:lnSpc>
                <a:spcPct val="200000"/>
              </a:lnSpc>
              <a:spcBef>
                <a:spcPts val="0"/>
              </a:spcBef>
              <a:spcAft>
                <a:spcPts val="0"/>
              </a:spcAft>
              <a:buFont typeface="Symbol"/>
              <a:buChar char=""/>
            </a:pPr>
            <a:r>
              <a:rPr lang="en-US" sz="1600" dirty="0">
                <a:latin typeface="Comic Sans MS" pitchFamily="66" charset="0"/>
                <a:ea typeface="Calibri"/>
                <a:cs typeface="Times New Roman"/>
              </a:rPr>
              <a:t>The π-bonding has the greatest effect on the coupling of </a:t>
            </a:r>
            <a:r>
              <a:rPr lang="en-US" sz="1600" baseline="30000" dirty="0">
                <a:latin typeface="Comic Sans MS" pitchFamily="66" charset="0"/>
                <a:ea typeface="Calibri"/>
                <a:cs typeface="Times New Roman"/>
              </a:rPr>
              <a:t>31</a:t>
            </a:r>
            <a:r>
              <a:rPr lang="en-US" sz="1600" dirty="0">
                <a:latin typeface="Comic Sans MS" pitchFamily="66" charset="0"/>
                <a:ea typeface="Calibri"/>
                <a:cs typeface="Times New Roman"/>
              </a:rPr>
              <a:t>P nuclei with </a:t>
            </a:r>
            <a:r>
              <a:rPr lang="en-US" sz="1600" baseline="30000" dirty="0">
                <a:latin typeface="Comic Sans MS" pitchFamily="66" charset="0"/>
                <a:ea typeface="Calibri"/>
                <a:cs typeface="Times New Roman"/>
              </a:rPr>
              <a:t>195</a:t>
            </a:r>
            <a:r>
              <a:rPr lang="en-US" sz="1600" dirty="0">
                <a:latin typeface="Comic Sans MS" pitchFamily="66" charset="0"/>
                <a:ea typeface="Calibri"/>
                <a:cs typeface="Times New Roman"/>
              </a:rPr>
              <a:t>Pt nuclei     (</a:t>
            </a:r>
            <a:r>
              <a:rPr lang="en-US" sz="1600" dirty="0" err="1">
                <a:latin typeface="Comic Sans MS" pitchFamily="66" charset="0"/>
                <a:ea typeface="Calibri"/>
                <a:cs typeface="Times New Roman"/>
              </a:rPr>
              <a:t>J</a:t>
            </a:r>
            <a:r>
              <a:rPr lang="en-US" sz="1600" baseline="-25000" dirty="0" err="1">
                <a:latin typeface="Comic Sans MS" pitchFamily="66" charset="0"/>
                <a:ea typeface="Calibri"/>
                <a:cs typeface="Times New Roman"/>
              </a:rPr>
              <a:t>Pt</a:t>
            </a:r>
            <a:r>
              <a:rPr lang="en-US" sz="1600" baseline="-25000" dirty="0">
                <a:latin typeface="Comic Sans MS" pitchFamily="66" charset="0"/>
                <a:ea typeface="Calibri"/>
                <a:cs typeface="Times New Roman"/>
              </a:rPr>
              <a:t>-P</a:t>
            </a:r>
            <a:r>
              <a:rPr lang="en-US" sz="1600" dirty="0">
                <a:latin typeface="Comic Sans MS" pitchFamily="66" charset="0"/>
                <a:ea typeface="Calibri"/>
                <a:cs typeface="Times New Roman"/>
              </a:rPr>
              <a:t>). </a:t>
            </a:r>
          </a:p>
          <a:p>
            <a:pPr marL="342900" marR="0" lvl="0" indent="-342900" algn="just">
              <a:lnSpc>
                <a:spcPct val="200000"/>
              </a:lnSpc>
              <a:spcBef>
                <a:spcPts val="0"/>
              </a:spcBef>
              <a:spcAft>
                <a:spcPts val="0"/>
              </a:spcAft>
              <a:buFont typeface="Symbol"/>
              <a:buChar char=""/>
            </a:pPr>
            <a:r>
              <a:rPr lang="en-US" sz="1600" dirty="0">
                <a:latin typeface="Comic Sans MS" pitchFamily="66" charset="0"/>
                <a:ea typeface="Calibri"/>
                <a:cs typeface="Times New Roman"/>
              </a:rPr>
              <a:t>The d-orbitals of two phosphorous atoms π-overlap with </a:t>
            </a:r>
            <a:r>
              <a:rPr lang="en-US" sz="1600" dirty="0" err="1">
                <a:latin typeface="Comic Sans MS" pitchFamily="66" charset="0"/>
                <a:ea typeface="Calibri"/>
                <a:cs typeface="Times New Roman"/>
              </a:rPr>
              <a:t>d</a:t>
            </a:r>
            <a:r>
              <a:rPr lang="en-US" sz="1600" baseline="-25000" dirty="0" err="1">
                <a:latin typeface="Comic Sans MS" pitchFamily="66" charset="0"/>
                <a:ea typeface="Calibri"/>
                <a:cs typeface="Times New Roman"/>
              </a:rPr>
              <a:t>xz</a:t>
            </a:r>
            <a:r>
              <a:rPr lang="en-US" sz="1600" dirty="0">
                <a:latin typeface="Comic Sans MS" pitchFamily="66" charset="0"/>
                <a:ea typeface="Calibri"/>
                <a:cs typeface="Times New Roman"/>
              </a:rPr>
              <a:t> and </a:t>
            </a:r>
            <a:r>
              <a:rPr lang="en-US" sz="1600" dirty="0" err="1">
                <a:latin typeface="Comic Sans MS" pitchFamily="66" charset="0"/>
                <a:ea typeface="Calibri"/>
                <a:cs typeface="Times New Roman"/>
              </a:rPr>
              <a:t>d</a:t>
            </a:r>
            <a:r>
              <a:rPr lang="en-US" sz="1600" baseline="-25000" dirty="0" err="1">
                <a:latin typeface="Comic Sans MS" pitchFamily="66" charset="0"/>
                <a:ea typeface="Calibri"/>
                <a:cs typeface="Times New Roman"/>
              </a:rPr>
              <a:t>xy</a:t>
            </a:r>
            <a:r>
              <a:rPr lang="en-US" sz="1600" dirty="0">
                <a:latin typeface="Comic Sans MS" pitchFamily="66" charset="0"/>
                <a:ea typeface="Calibri"/>
                <a:cs typeface="Times New Roman"/>
              </a:rPr>
              <a:t> orbitals on platinum. </a:t>
            </a:r>
          </a:p>
          <a:p>
            <a:pPr marL="342900" marR="0" lvl="0" indent="-342900" algn="just">
              <a:lnSpc>
                <a:spcPct val="200000"/>
              </a:lnSpc>
              <a:spcBef>
                <a:spcPts val="0"/>
              </a:spcBef>
              <a:spcAft>
                <a:spcPts val="0"/>
              </a:spcAft>
              <a:buFont typeface="Symbol"/>
              <a:buChar char=""/>
            </a:pPr>
            <a:r>
              <a:rPr lang="en-US" sz="1600" dirty="0">
                <a:latin typeface="Comic Sans MS" pitchFamily="66" charset="0"/>
                <a:ea typeface="Calibri"/>
                <a:cs typeface="Times New Roman"/>
              </a:rPr>
              <a:t>Since two </a:t>
            </a:r>
            <a:r>
              <a:rPr lang="en-US" sz="1600" dirty="0" err="1">
                <a:latin typeface="Comic Sans MS" pitchFamily="66" charset="0"/>
                <a:ea typeface="Calibri"/>
                <a:cs typeface="Times New Roman"/>
              </a:rPr>
              <a:t>cis</a:t>
            </a:r>
            <a:r>
              <a:rPr lang="en-US" sz="1600" dirty="0">
                <a:latin typeface="Comic Sans MS" pitchFamily="66" charset="0"/>
                <a:ea typeface="Calibri"/>
                <a:cs typeface="Times New Roman"/>
              </a:rPr>
              <a:t>-phosphorous atoms can overlap with </a:t>
            </a:r>
            <a:r>
              <a:rPr lang="en-US" sz="1600" dirty="0" err="1">
                <a:latin typeface="Comic Sans MS" pitchFamily="66" charset="0"/>
                <a:ea typeface="Calibri"/>
                <a:cs typeface="Times New Roman"/>
              </a:rPr>
              <a:t>d</a:t>
            </a:r>
            <a:r>
              <a:rPr lang="en-US" sz="1600" baseline="-25000" dirty="0" err="1">
                <a:latin typeface="Comic Sans MS" pitchFamily="66" charset="0"/>
                <a:ea typeface="Calibri"/>
                <a:cs typeface="Times New Roman"/>
              </a:rPr>
              <a:t>xy</a:t>
            </a:r>
            <a:r>
              <a:rPr lang="en-US" sz="1600" dirty="0">
                <a:latin typeface="Comic Sans MS" pitchFamily="66" charset="0"/>
                <a:ea typeface="Calibri"/>
                <a:cs typeface="Times New Roman"/>
              </a:rPr>
              <a:t>, </a:t>
            </a:r>
            <a:r>
              <a:rPr lang="en-US" sz="1600" dirty="0" err="1">
                <a:latin typeface="Comic Sans MS" pitchFamily="66" charset="0"/>
                <a:ea typeface="Calibri"/>
                <a:cs typeface="Times New Roman"/>
              </a:rPr>
              <a:t>d</a:t>
            </a:r>
            <a:r>
              <a:rPr lang="en-US" sz="1600" baseline="-25000" dirty="0" err="1">
                <a:latin typeface="Comic Sans MS" pitchFamily="66" charset="0"/>
                <a:ea typeface="Calibri"/>
                <a:cs typeface="Times New Roman"/>
              </a:rPr>
              <a:t>yz</a:t>
            </a:r>
            <a:r>
              <a:rPr lang="en-US" sz="1600" dirty="0">
                <a:latin typeface="Comic Sans MS" pitchFamily="66" charset="0"/>
                <a:ea typeface="Calibri"/>
                <a:cs typeface="Times New Roman"/>
              </a:rPr>
              <a:t> and </a:t>
            </a:r>
            <a:r>
              <a:rPr lang="en-US" sz="1600" dirty="0" err="1">
                <a:latin typeface="Comic Sans MS" pitchFamily="66" charset="0"/>
                <a:ea typeface="Calibri"/>
                <a:cs typeface="Times New Roman"/>
              </a:rPr>
              <a:t>d</a:t>
            </a:r>
            <a:r>
              <a:rPr lang="en-US" sz="1600" baseline="-25000" dirty="0" err="1">
                <a:latin typeface="Comic Sans MS" pitchFamily="66" charset="0"/>
                <a:ea typeface="Calibri"/>
                <a:cs typeface="Times New Roman"/>
              </a:rPr>
              <a:t>xz</a:t>
            </a:r>
            <a:r>
              <a:rPr lang="en-US" sz="1600" dirty="0">
                <a:latin typeface="Comic Sans MS" pitchFamily="66" charset="0"/>
                <a:ea typeface="Calibri"/>
                <a:cs typeface="Times New Roman"/>
              </a:rPr>
              <a:t>, metal ligand π-bond is greater in the cis-PtX</a:t>
            </a:r>
            <a:r>
              <a:rPr lang="en-US" sz="1600" baseline="-25000" dirty="0">
                <a:latin typeface="Comic Sans MS" pitchFamily="66" charset="0"/>
                <a:ea typeface="Calibri"/>
                <a:cs typeface="Times New Roman"/>
              </a:rPr>
              <a:t>2</a:t>
            </a:r>
            <a:r>
              <a:rPr lang="en-US" sz="1600" dirty="0">
                <a:latin typeface="Comic Sans MS" pitchFamily="66" charset="0"/>
                <a:ea typeface="Calibri"/>
                <a:cs typeface="Times New Roman"/>
              </a:rPr>
              <a:t>(PR</a:t>
            </a:r>
            <a:r>
              <a:rPr lang="en-US" sz="1600" baseline="-25000" dirty="0">
                <a:latin typeface="Comic Sans MS" pitchFamily="66" charset="0"/>
                <a:ea typeface="Calibri"/>
                <a:cs typeface="Times New Roman"/>
              </a:rPr>
              <a:t>3</a:t>
            </a:r>
            <a:r>
              <a:rPr lang="en-US" sz="1600" dirty="0">
                <a:latin typeface="Comic Sans MS" pitchFamily="66" charset="0"/>
                <a:ea typeface="Calibri"/>
                <a:cs typeface="Times New Roman"/>
              </a:rPr>
              <a:t>)</a:t>
            </a:r>
            <a:r>
              <a:rPr lang="en-US" sz="1600" baseline="-25000" dirty="0">
                <a:latin typeface="Comic Sans MS" pitchFamily="66" charset="0"/>
                <a:ea typeface="Calibri"/>
                <a:cs typeface="Times New Roman"/>
              </a:rPr>
              <a:t>2 </a:t>
            </a:r>
            <a:r>
              <a:rPr lang="en-US" sz="1600" dirty="0">
                <a:latin typeface="Comic Sans MS" pitchFamily="66" charset="0"/>
                <a:ea typeface="Calibri"/>
                <a:cs typeface="Times New Roman"/>
              </a:rPr>
              <a:t>than in the trans-PtX</a:t>
            </a:r>
            <a:r>
              <a:rPr lang="en-US" sz="1600" baseline="-25000" dirty="0">
                <a:latin typeface="Comic Sans MS" pitchFamily="66" charset="0"/>
                <a:ea typeface="Calibri"/>
                <a:cs typeface="Times New Roman"/>
              </a:rPr>
              <a:t>2</a:t>
            </a:r>
            <a:r>
              <a:rPr lang="en-US" sz="1600" dirty="0">
                <a:latin typeface="Comic Sans MS" pitchFamily="66" charset="0"/>
                <a:ea typeface="Calibri"/>
                <a:cs typeface="Times New Roman"/>
              </a:rPr>
              <a:t>(PR</a:t>
            </a:r>
            <a:r>
              <a:rPr lang="en-US" sz="1600" baseline="-25000" dirty="0">
                <a:latin typeface="Comic Sans MS" pitchFamily="66" charset="0"/>
                <a:ea typeface="Calibri"/>
                <a:cs typeface="Times New Roman"/>
              </a:rPr>
              <a:t>3</a:t>
            </a:r>
            <a:r>
              <a:rPr lang="en-US" sz="1600" dirty="0">
                <a:latin typeface="Comic Sans MS" pitchFamily="66" charset="0"/>
                <a:ea typeface="Calibri"/>
                <a:cs typeface="Times New Roman"/>
              </a:rPr>
              <a:t>)</a:t>
            </a:r>
            <a:r>
              <a:rPr lang="en-US" sz="1600" baseline="-25000" dirty="0">
                <a:latin typeface="Comic Sans MS" pitchFamily="66" charset="0"/>
                <a:ea typeface="Calibri"/>
                <a:cs typeface="Times New Roman"/>
              </a:rPr>
              <a:t>2</a:t>
            </a:r>
            <a:r>
              <a:rPr lang="en-US" sz="1600" dirty="0">
                <a:latin typeface="Comic Sans MS" pitchFamily="66" charset="0"/>
                <a:ea typeface="Calibri"/>
                <a:cs typeface="Times New Roman"/>
              </a:rPr>
              <a:t>. Therefore, </a:t>
            </a:r>
            <a:r>
              <a:rPr lang="en-US" sz="1600" dirty="0" err="1">
                <a:latin typeface="Comic Sans MS" pitchFamily="66" charset="0"/>
                <a:ea typeface="Calibri"/>
                <a:cs typeface="Times New Roman"/>
              </a:rPr>
              <a:t>J</a:t>
            </a:r>
            <a:r>
              <a:rPr lang="en-US" sz="1600" baseline="-25000" dirty="0" err="1">
                <a:latin typeface="Comic Sans MS" pitchFamily="66" charset="0"/>
                <a:ea typeface="Calibri"/>
                <a:cs typeface="Times New Roman"/>
              </a:rPr>
              <a:t>Pt</a:t>
            </a:r>
            <a:r>
              <a:rPr lang="en-US" sz="1600" baseline="-25000" dirty="0">
                <a:latin typeface="Comic Sans MS" pitchFamily="66" charset="0"/>
                <a:ea typeface="Calibri"/>
                <a:cs typeface="Times New Roman"/>
              </a:rPr>
              <a:t>-P</a:t>
            </a:r>
            <a:r>
              <a:rPr lang="en-US" sz="1600" dirty="0">
                <a:latin typeface="Comic Sans MS" pitchFamily="66" charset="0"/>
                <a:ea typeface="Calibri"/>
                <a:cs typeface="Times New Roman"/>
              </a:rPr>
              <a:t> for cis-PtX</a:t>
            </a:r>
            <a:r>
              <a:rPr lang="en-US" sz="1600" baseline="-25000" dirty="0">
                <a:latin typeface="Comic Sans MS" pitchFamily="66" charset="0"/>
                <a:ea typeface="Calibri"/>
                <a:cs typeface="Times New Roman"/>
              </a:rPr>
              <a:t>2</a:t>
            </a:r>
            <a:r>
              <a:rPr lang="en-US" sz="1600" dirty="0">
                <a:latin typeface="Comic Sans MS" pitchFamily="66" charset="0"/>
                <a:ea typeface="Calibri"/>
                <a:cs typeface="Times New Roman"/>
              </a:rPr>
              <a:t>(PR</a:t>
            </a:r>
            <a:r>
              <a:rPr lang="en-US" sz="1600" baseline="-25000" dirty="0">
                <a:latin typeface="Comic Sans MS" pitchFamily="66" charset="0"/>
                <a:ea typeface="Calibri"/>
                <a:cs typeface="Times New Roman"/>
              </a:rPr>
              <a:t>3</a:t>
            </a:r>
            <a:r>
              <a:rPr lang="en-US" sz="1600" dirty="0">
                <a:latin typeface="Comic Sans MS" pitchFamily="66" charset="0"/>
                <a:ea typeface="Calibri"/>
                <a:cs typeface="Times New Roman"/>
              </a:rPr>
              <a:t>)</a:t>
            </a:r>
            <a:r>
              <a:rPr lang="en-US" sz="1600" baseline="-25000" dirty="0">
                <a:latin typeface="Comic Sans MS" pitchFamily="66" charset="0"/>
                <a:ea typeface="Calibri"/>
                <a:cs typeface="Times New Roman"/>
              </a:rPr>
              <a:t>2</a:t>
            </a:r>
            <a:r>
              <a:rPr lang="en-US" sz="1600" dirty="0">
                <a:latin typeface="Comic Sans MS" pitchFamily="66" charset="0"/>
                <a:ea typeface="Calibri"/>
                <a:cs typeface="Times New Roman"/>
              </a:rPr>
              <a:t> is greater than trans-PtX</a:t>
            </a:r>
            <a:r>
              <a:rPr lang="en-US" sz="1600" baseline="-25000" dirty="0">
                <a:latin typeface="Comic Sans MS" pitchFamily="66" charset="0"/>
                <a:ea typeface="Calibri"/>
                <a:cs typeface="Times New Roman"/>
              </a:rPr>
              <a:t>2</a:t>
            </a:r>
            <a:r>
              <a:rPr lang="en-US" sz="1600" dirty="0">
                <a:latin typeface="Comic Sans MS" pitchFamily="66" charset="0"/>
                <a:ea typeface="Calibri"/>
                <a:cs typeface="Times New Roman"/>
              </a:rPr>
              <a:t>(PR</a:t>
            </a:r>
            <a:r>
              <a:rPr lang="en-US" sz="1600" baseline="-25000" dirty="0">
                <a:latin typeface="Comic Sans MS" pitchFamily="66" charset="0"/>
                <a:ea typeface="Calibri"/>
                <a:cs typeface="Times New Roman"/>
              </a:rPr>
              <a:t>3</a:t>
            </a:r>
            <a:r>
              <a:rPr lang="en-US" sz="1600" dirty="0">
                <a:latin typeface="Comic Sans MS" pitchFamily="66" charset="0"/>
                <a:ea typeface="Calibri"/>
                <a:cs typeface="Times New Roman"/>
              </a:rPr>
              <a:t>)</a:t>
            </a:r>
            <a:r>
              <a:rPr lang="en-US" sz="1600" baseline="-25000" dirty="0">
                <a:latin typeface="Comic Sans MS" pitchFamily="66" charset="0"/>
                <a:ea typeface="Calibri"/>
                <a:cs typeface="Times New Roman"/>
              </a:rPr>
              <a:t>2</a:t>
            </a:r>
            <a:r>
              <a:rPr lang="en-US" sz="1600" dirty="0">
                <a:latin typeface="Comic Sans MS" pitchFamily="66" charset="0"/>
                <a:ea typeface="Calibri"/>
                <a:cs typeface="Times New Roman"/>
              </a:rPr>
              <a:t>.</a:t>
            </a:r>
          </a:p>
        </p:txBody>
      </p:sp>
    </p:spTree>
    <p:extLst>
      <p:ext uri="{BB962C8B-B14F-4D97-AF65-F5344CB8AC3E}">
        <p14:creationId xmlns:p14="http://schemas.microsoft.com/office/powerpoint/2010/main" val="26269435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14800" y="152400"/>
            <a:ext cx="607859" cy="369332"/>
          </a:xfrm>
          <a:prstGeom prst="rect">
            <a:avLst/>
          </a:prstGeom>
        </p:spPr>
        <p:txBody>
          <a:bodyPr wrap="none">
            <a:spAutoFit/>
          </a:bodyPr>
          <a:lstStyle/>
          <a:p>
            <a:r>
              <a:rPr lang="en-US" b="1" dirty="0">
                <a:latin typeface="Comic Sans MS"/>
                <a:ea typeface="Calibri"/>
                <a:cs typeface="Times New Roman"/>
              </a:rPr>
              <a:t>PCl</a:t>
            </a:r>
            <a:r>
              <a:rPr lang="en-US" b="1" baseline="-25000" dirty="0">
                <a:latin typeface="Comic Sans MS"/>
                <a:ea typeface="Calibri"/>
                <a:cs typeface="Times New Roman"/>
              </a:rPr>
              <a:t>5</a:t>
            </a:r>
            <a:endParaRPr lang="en-US" dirty="0"/>
          </a:p>
        </p:txBody>
      </p:sp>
      <p:sp>
        <p:nvSpPr>
          <p:cNvPr id="6" name="Rectangle 5"/>
          <p:cNvSpPr>
            <a:spLocks noChangeArrowheads="1"/>
          </p:cNvSpPr>
          <p:nvPr/>
        </p:nvSpPr>
        <p:spPr bwMode="auto">
          <a:xfrm>
            <a:off x="228600" y="521732"/>
            <a:ext cx="8764741"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just" defTabSz="914400" rtl="0" eaLnBrk="1" fontAlgn="base" latinLnBrk="0" hangingPunct="1">
              <a:lnSpc>
                <a:spcPct val="2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In solution state, PCl</a:t>
            </a:r>
            <a:r>
              <a:rPr kumimoji="0" lang="en-US" b="0" i="0" u="none" strike="noStrike" cap="none" normalizeH="0" baseline="-30000" dirty="0" smtClean="0">
                <a:ln>
                  <a:noFill/>
                </a:ln>
                <a:solidFill>
                  <a:schemeClr val="tx1"/>
                </a:solidFill>
                <a:effectLst/>
                <a:latin typeface="Comic Sans MS" pitchFamily="66" charset="0"/>
                <a:ea typeface="Calibri" pitchFamily="34" charset="0"/>
                <a:cs typeface="Times New Roman" pitchFamily="18" charset="0"/>
              </a:rPr>
              <a:t>5</a:t>
            </a: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in CS</a:t>
            </a:r>
            <a:r>
              <a:rPr kumimoji="0" lang="en-US" b="0" i="0" u="none" strike="noStrike" cap="none" normalizeH="0" baseline="-30000" dirty="0" smtClean="0">
                <a:ln>
                  <a:noFill/>
                </a:ln>
                <a:solidFill>
                  <a:schemeClr val="tx1"/>
                </a:solidFill>
                <a:effectLst/>
                <a:latin typeface="Comic Sans MS" pitchFamily="66" charset="0"/>
                <a:ea typeface="Calibri" pitchFamily="34" charset="0"/>
                <a:cs typeface="Times New Roman" pitchFamily="18" charset="0"/>
              </a:rPr>
              <a:t>2</a:t>
            </a: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shows a single signal at about 80 ppm due to the presence of one type of phosphorus atom.</a:t>
            </a:r>
            <a:endParaRPr kumimoji="0" lang="en-US" b="0" i="0" u="none" strike="noStrike" cap="none" normalizeH="0" baseline="0" dirty="0" smtClean="0">
              <a:ln>
                <a:noFill/>
              </a:ln>
              <a:solidFill>
                <a:schemeClr val="tx1"/>
              </a:solidFill>
              <a:effectLst/>
              <a:latin typeface="Comic Sans MS" pitchFamily="66" charset="0"/>
              <a:cs typeface="Arial" pitchFamily="34" charset="0"/>
            </a:endParaRPr>
          </a:p>
          <a:p>
            <a:pPr marL="285750" lvl="0" indent="-285750" algn="just" eaLnBrk="0" fontAlgn="base" hangingPunct="0">
              <a:lnSpc>
                <a:spcPct val="200000"/>
              </a:lnSpc>
              <a:spcBef>
                <a:spcPct val="0"/>
              </a:spcBef>
              <a:spcAft>
                <a:spcPct val="0"/>
              </a:spcAft>
              <a:buFont typeface="Arial" pitchFamily="34" charset="0"/>
              <a:buChar char="•"/>
            </a:pPr>
            <a:r>
              <a:rPr lang="en-US" dirty="0">
                <a:latin typeface="Comic Sans MS" pitchFamily="66" charset="0"/>
                <a:ea typeface="Calibri"/>
                <a:cs typeface="Times New Roman"/>
              </a:rPr>
              <a:t>But in solid state two intense peaks are appeared. Because PCl</a:t>
            </a:r>
            <a:r>
              <a:rPr lang="en-US" baseline="-25000" dirty="0">
                <a:latin typeface="Comic Sans MS" pitchFamily="66" charset="0"/>
                <a:ea typeface="Calibri"/>
                <a:cs typeface="Times New Roman"/>
              </a:rPr>
              <a:t>5</a:t>
            </a:r>
            <a:r>
              <a:rPr lang="en-US" dirty="0">
                <a:latin typeface="Comic Sans MS" pitchFamily="66" charset="0"/>
                <a:ea typeface="Calibri"/>
                <a:cs typeface="Times New Roman"/>
              </a:rPr>
              <a:t> molecule disproportionate in solid state and crystalize as [PCl</a:t>
            </a:r>
            <a:r>
              <a:rPr lang="en-US" baseline="-25000" dirty="0">
                <a:latin typeface="Comic Sans MS" pitchFamily="66" charset="0"/>
                <a:ea typeface="Calibri"/>
                <a:cs typeface="Times New Roman"/>
              </a:rPr>
              <a:t>4</a:t>
            </a:r>
            <a:r>
              <a:rPr lang="en-US" dirty="0">
                <a:latin typeface="Comic Sans MS" pitchFamily="66" charset="0"/>
                <a:ea typeface="Calibri"/>
                <a:cs typeface="Times New Roman"/>
              </a:rPr>
              <a:t>]</a:t>
            </a:r>
            <a:r>
              <a:rPr lang="en-US" baseline="30000" dirty="0">
                <a:latin typeface="Comic Sans MS" pitchFamily="66" charset="0"/>
                <a:ea typeface="Calibri"/>
                <a:cs typeface="Times New Roman"/>
              </a:rPr>
              <a:t>+ </a:t>
            </a:r>
            <a:r>
              <a:rPr lang="en-US" dirty="0">
                <a:latin typeface="Comic Sans MS" pitchFamily="66" charset="0"/>
                <a:ea typeface="Calibri"/>
                <a:cs typeface="Times New Roman"/>
              </a:rPr>
              <a:t>and</a:t>
            </a:r>
            <a:r>
              <a:rPr lang="en-US" baseline="30000" dirty="0">
                <a:latin typeface="Comic Sans MS" pitchFamily="66" charset="0"/>
                <a:ea typeface="Calibri"/>
                <a:cs typeface="Times New Roman"/>
              </a:rPr>
              <a:t> </a:t>
            </a:r>
            <a:r>
              <a:rPr lang="en-US" dirty="0">
                <a:latin typeface="Comic Sans MS" pitchFamily="66" charset="0"/>
                <a:ea typeface="Calibri"/>
                <a:cs typeface="Times New Roman"/>
              </a:rPr>
              <a:t>[PCl</a:t>
            </a:r>
            <a:r>
              <a:rPr lang="en-US" baseline="-25000" dirty="0">
                <a:latin typeface="Comic Sans MS" pitchFamily="66" charset="0"/>
                <a:ea typeface="Calibri"/>
                <a:cs typeface="Times New Roman"/>
              </a:rPr>
              <a:t>6</a:t>
            </a:r>
            <a:r>
              <a:rPr lang="en-US" dirty="0">
                <a:latin typeface="Comic Sans MS" pitchFamily="66" charset="0"/>
                <a:ea typeface="Calibri"/>
                <a:cs typeface="Times New Roman"/>
              </a:rPr>
              <a:t>]</a:t>
            </a:r>
            <a:r>
              <a:rPr lang="en-US" baseline="30000" dirty="0">
                <a:latin typeface="Comic Sans MS" pitchFamily="66" charset="0"/>
                <a:ea typeface="Calibri"/>
                <a:cs typeface="Times New Roman"/>
              </a:rPr>
              <a:t>-</a:t>
            </a:r>
            <a:r>
              <a:rPr lang="en-US" dirty="0">
                <a:latin typeface="Comic Sans MS" pitchFamily="66" charset="0"/>
                <a:ea typeface="Calibri"/>
                <a:cs typeface="Times New Roman"/>
              </a:rPr>
              <a:t>, which have chemical shifts of 95 and 280 ppm respectively.</a:t>
            </a:r>
            <a:endParaRPr kumimoji="0" lang="en-US" b="0" i="0" u="none" strike="noStrike" cap="none" normalizeH="0" baseline="0" dirty="0" smtClean="0">
              <a:ln>
                <a:noFill/>
              </a:ln>
              <a:solidFill>
                <a:schemeClr val="tx1"/>
              </a:solidFill>
              <a:effectLst/>
              <a:latin typeface="Comic Sans MS" pitchFamily="66" charset="0"/>
              <a:cs typeface="Arial" pitchFamily="34" charset="0"/>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526581262"/>
              </p:ext>
            </p:extLst>
          </p:nvPr>
        </p:nvGraphicFramePr>
        <p:xfrm>
          <a:off x="1325477" y="3384054"/>
          <a:ext cx="6794364" cy="3162300"/>
        </p:xfrm>
        <a:graphic>
          <a:graphicData uri="http://schemas.openxmlformats.org/presentationml/2006/ole">
            <mc:AlternateContent xmlns:mc="http://schemas.openxmlformats.org/markup-compatibility/2006">
              <mc:Choice xmlns:v="urn:schemas-microsoft-com:vml" Requires="v">
                <p:oleObj spid="_x0000_s5230" name="CS ChemDraw Drawing" r:id="rId3" imgW="5652693" imgH="2627502" progId="ChemDraw.Document.6.0">
                  <p:embed/>
                </p:oleObj>
              </mc:Choice>
              <mc:Fallback>
                <p:oleObj name="CS ChemDraw Drawing" r:id="rId3" imgW="5652693" imgH="2627502" progId="ChemDraw.Document.6.0">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5477" y="3384054"/>
                        <a:ext cx="6794364" cy="3162300"/>
                      </a:xfrm>
                      <a:prstGeom prst="rect">
                        <a:avLst/>
                      </a:prstGeom>
                      <a:noFill/>
                    </p:spPr>
                  </p:pic>
                </p:oleObj>
              </mc:Fallback>
            </mc:AlternateContent>
          </a:graphicData>
        </a:graphic>
      </p:graphicFrame>
    </p:spTree>
    <p:extLst>
      <p:ext uri="{BB962C8B-B14F-4D97-AF65-F5344CB8AC3E}">
        <p14:creationId xmlns:p14="http://schemas.microsoft.com/office/powerpoint/2010/main" val="1734066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0031" y="152400"/>
            <a:ext cx="1503938" cy="369332"/>
          </a:xfrm>
          <a:prstGeom prst="rect">
            <a:avLst/>
          </a:prstGeom>
        </p:spPr>
        <p:txBody>
          <a:bodyPr wrap="none">
            <a:spAutoFit/>
          </a:bodyPr>
          <a:lstStyle/>
          <a:p>
            <a:r>
              <a:rPr lang="en-US" b="1" dirty="0">
                <a:latin typeface="Comic Sans MS"/>
                <a:ea typeface="Calibri"/>
                <a:cs typeface="Times New Roman"/>
              </a:rPr>
              <a:t>Rh(PPh</a:t>
            </a:r>
            <a:r>
              <a:rPr lang="en-US" b="1" baseline="-25000" dirty="0">
                <a:latin typeface="Comic Sans MS"/>
                <a:ea typeface="Calibri"/>
                <a:cs typeface="Times New Roman"/>
              </a:rPr>
              <a:t>3</a:t>
            </a:r>
            <a:r>
              <a:rPr lang="en-US" b="1" dirty="0">
                <a:latin typeface="Comic Sans MS"/>
                <a:ea typeface="Calibri"/>
                <a:cs typeface="Times New Roman"/>
              </a:rPr>
              <a:t>)</a:t>
            </a:r>
            <a:r>
              <a:rPr lang="en-US" b="1" baseline="-25000" dirty="0">
                <a:latin typeface="Comic Sans MS"/>
                <a:ea typeface="Calibri"/>
                <a:cs typeface="Times New Roman"/>
              </a:rPr>
              <a:t>3</a:t>
            </a:r>
            <a:r>
              <a:rPr lang="en-US" b="1" dirty="0">
                <a:latin typeface="Comic Sans MS"/>
                <a:ea typeface="Calibri"/>
                <a:cs typeface="Times New Roman"/>
              </a:rPr>
              <a:t>Cl</a:t>
            </a:r>
            <a:r>
              <a:rPr lang="en-US" b="1" baseline="-25000" dirty="0">
                <a:latin typeface="Comic Sans MS"/>
                <a:ea typeface="Calibri"/>
                <a:cs typeface="Times New Roman"/>
              </a:rPr>
              <a:t>3</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355842713"/>
              </p:ext>
            </p:extLst>
          </p:nvPr>
        </p:nvGraphicFramePr>
        <p:xfrm>
          <a:off x="5105400" y="1447800"/>
          <a:ext cx="3317876" cy="3363640"/>
        </p:xfrm>
        <a:graphic>
          <a:graphicData uri="http://schemas.openxmlformats.org/presentationml/2006/ole">
            <mc:AlternateContent xmlns:mc="http://schemas.openxmlformats.org/markup-compatibility/2006">
              <mc:Choice xmlns:v="urn:schemas-microsoft-com:vml" Requires="v">
                <p:oleObj spid="_x0000_s6344" name="CS ChemDraw Drawing" r:id="rId3" imgW="1384560" imgH="1404720" progId="ChemDraw.Document.6.0">
                  <p:embed/>
                </p:oleObj>
              </mc:Choice>
              <mc:Fallback>
                <p:oleObj name="CS ChemDraw Drawing" r:id="rId3" imgW="1384560" imgH="140472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1447800"/>
                        <a:ext cx="3317876" cy="3363640"/>
                      </a:xfrm>
                      <a:prstGeom prst="rect">
                        <a:avLst/>
                      </a:prstGeom>
                      <a:no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505745096"/>
              </p:ext>
            </p:extLst>
          </p:nvPr>
        </p:nvGraphicFramePr>
        <p:xfrm>
          <a:off x="753857" y="1447800"/>
          <a:ext cx="3066174" cy="3363642"/>
        </p:xfrm>
        <a:graphic>
          <a:graphicData uri="http://schemas.openxmlformats.org/presentationml/2006/ole">
            <mc:AlternateContent xmlns:mc="http://schemas.openxmlformats.org/markup-compatibility/2006">
              <mc:Choice xmlns:v="urn:schemas-microsoft-com:vml" Requires="v">
                <p:oleObj spid="_x0000_s6345" name="CS ChemDraw Drawing" r:id="rId5" imgW="1284120" imgH="1404720" progId="ChemDraw.Document.6.0">
                  <p:embed/>
                </p:oleObj>
              </mc:Choice>
              <mc:Fallback>
                <p:oleObj name="CS ChemDraw Drawing" r:id="rId5" imgW="1284120" imgH="1404720"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3857" y="1447800"/>
                        <a:ext cx="3066174" cy="3363642"/>
                      </a:xfrm>
                      <a:prstGeom prst="rect">
                        <a:avLst/>
                      </a:prstGeom>
                      <a:noFill/>
                    </p:spPr>
                  </p:pic>
                </p:oleObj>
              </mc:Fallback>
            </mc:AlternateContent>
          </a:graphicData>
        </a:graphic>
      </p:graphicFrame>
    </p:spTree>
    <p:extLst>
      <p:ext uri="{BB962C8B-B14F-4D97-AF65-F5344CB8AC3E}">
        <p14:creationId xmlns:p14="http://schemas.microsoft.com/office/powerpoint/2010/main" val="26215253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1720343" cy="646331"/>
          </a:xfrm>
          <a:prstGeom prst="rect">
            <a:avLst/>
          </a:prstGeom>
        </p:spPr>
        <p:txBody>
          <a:bodyPr wrap="none">
            <a:spAutoFit/>
          </a:bodyPr>
          <a:lstStyle/>
          <a:p>
            <a:pPr algn="just">
              <a:lnSpc>
                <a:spcPct val="200000"/>
              </a:lnSpc>
              <a:tabLst>
                <a:tab pos="781050" algn="l"/>
              </a:tabLst>
            </a:pPr>
            <a:r>
              <a:rPr lang="en-US" b="1" dirty="0">
                <a:latin typeface="Comic Sans MS"/>
                <a:ea typeface="Calibri"/>
                <a:cs typeface="Times New Roman"/>
              </a:rPr>
              <a:t>facial isomer:</a:t>
            </a:r>
            <a:endParaRPr lang="en-US" sz="1600" dirty="0">
              <a:ea typeface="Calibri"/>
              <a:cs typeface="Times New Roman"/>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94187165"/>
              </p:ext>
            </p:extLst>
          </p:nvPr>
        </p:nvGraphicFramePr>
        <p:xfrm>
          <a:off x="1355692" y="1258982"/>
          <a:ext cx="6204016" cy="4151218"/>
        </p:xfrm>
        <a:graphic>
          <a:graphicData uri="http://schemas.openxmlformats.org/presentationml/2006/ole">
            <mc:AlternateContent xmlns:mc="http://schemas.openxmlformats.org/markup-compatibility/2006">
              <mc:Choice xmlns:v="urn:schemas-microsoft-com:vml" Requires="v">
                <p:oleObj spid="_x0000_s7268" name="CS ChemDraw Drawing" r:id="rId3" imgW="3893760" imgH="2602080" progId="ChemDraw.Document.6.0">
                  <p:embed/>
                </p:oleObj>
              </mc:Choice>
              <mc:Fallback>
                <p:oleObj name="CS ChemDraw Drawing" r:id="rId3" imgW="3893760" imgH="260208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5692" y="1258982"/>
                        <a:ext cx="6204016" cy="4151218"/>
                      </a:xfrm>
                      <a:prstGeom prst="rect">
                        <a:avLst/>
                      </a:prstGeom>
                      <a:noFill/>
                    </p:spPr>
                  </p:pic>
                </p:oleObj>
              </mc:Fallback>
            </mc:AlternateContent>
          </a:graphicData>
        </a:graphic>
      </p:graphicFrame>
    </p:spTree>
    <p:extLst>
      <p:ext uri="{BB962C8B-B14F-4D97-AF65-F5344CB8AC3E}">
        <p14:creationId xmlns:p14="http://schemas.microsoft.com/office/powerpoint/2010/main" val="35374139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2218877" cy="646331"/>
          </a:xfrm>
          <a:prstGeom prst="rect">
            <a:avLst/>
          </a:prstGeom>
        </p:spPr>
        <p:txBody>
          <a:bodyPr wrap="none">
            <a:spAutoFit/>
          </a:bodyPr>
          <a:lstStyle/>
          <a:p>
            <a:pPr algn="just">
              <a:lnSpc>
                <a:spcPct val="200000"/>
              </a:lnSpc>
              <a:tabLst>
                <a:tab pos="781050" algn="l"/>
              </a:tabLst>
            </a:pPr>
            <a:r>
              <a:rPr lang="en-US" b="1" dirty="0" err="1">
                <a:latin typeface="Comic Sans MS"/>
                <a:ea typeface="Calibri"/>
                <a:cs typeface="Times New Roman"/>
              </a:rPr>
              <a:t>meridional</a:t>
            </a:r>
            <a:r>
              <a:rPr lang="en-US" b="1" dirty="0">
                <a:latin typeface="Comic Sans MS"/>
                <a:ea typeface="Calibri"/>
                <a:cs typeface="Times New Roman"/>
              </a:rPr>
              <a:t> isomer:</a:t>
            </a:r>
            <a:endParaRPr lang="en-US" sz="1600" dirty="0">
              <a:ea typeface="Calibri"/>
              <a:cs typeface="Times New Roman"/>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84584861"/>
              </p:ext>
            </p:extLst>
          </p:nvPr>
        </p:nvGraphicFramePr>
        <p:xfrm>
          <a:off x="1066800" y="773330"/>
          <a:ext cx="7086600" cy="5872091"/>
        </p:xfrm>
        <a:graphic>
          <a:graphicData uri="http://schemas.openxmlformats.org/presentationml/2006/ole">
            <mc:AlternateContent xmlns:mc="http://schemas.openxmlformats.org/markup-compatibility/2006">
              <mc:Choice xmlns:v="urn:schemas-microsoft-com:vml" Requires="v">
                <p:oleObj spid="_x0000_s8291" name="CS ChemDraw Drawing" r:id="rId3" imgW="6010560" imgH="4977360" progId="ChemDraw.Document.6.0">
                  <p:embed/>
                </p:oleObj>
              </mc:Choice>
              <mc:Fallback>
                <p:oleObj name="CS ChemDraw Drawing" r:id="rId3" imgW="6010560" imgH="497736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773330"/>
                        <a:ext cx="7086600" cy="5872091"/>
                      </a:xfrm>
                      <a:prstGeom prst="rect">
                        <a:avLst/>
                      </a:prstGeom>
                      <a:noFill/>
                    </p:spPr>
                  </p:pic>
                </p:oleObj>
              </mc:Fallback>
            </mc:AlternateContent>
          </a:graphicData>
        </a:graphic>
      </p:graphicFrame>
    </p:spTree>
    <p:extLst>
      <p:ext uri="{BB962C8B-B14F-4D97-AF65-F5344CB8AC3E}">
        <p14:creationId xmlns:p14="http://schemas.microsoft.com/office/powerpoint/2010/main" val="2109741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36964" y="152400"/>
            <a:ext cx="3070071" cy="646331"/>
          </a:xfrm>
          <a:prstGeom prst="rect">
            <a:avLst/>
          </a:prstGeom>
        </p:spPr>
        <p:txBody>
          <a:bodyPr wrap="none">
            <a:spAutoFit/>
          </a:bodyPr>
          <a:lstStyle/>
          <a:p>
            <a:pPr algn="ctr">
              <a:lnSpc>
                <a:spcPct val="200000"/>
              </a:lnSpc>
            </a:pPr>
            <a:r>
              <a:rPr lang="en-US" b="1" baseline="30000" dirty="0" smtClean="0">
                <a:latin typeface="Comic Sans MS"/>
                <a:ea typeface="Calibri"/>
                <a:cs typeface="Times New Roman"/>
              </a:rPr>
              <a:t>19</a:t>
            </a:r>
            <a:r>
              <a:rPr lang="en-US" b="1" dirty="0" smtClean="0">
                <a:latin typeface="Comic Sans MS"/>
                <a:ea typeface="Calibri"/>
                <a:cs typeface="Times New Roman"/>
              </a:rPr>
              <a:t>F </a:t>
            </a:r>
            <a:r>
              <a:rPr lang="en-US" b="1" dirty="0">
                <a:latin typeface="Comic Sans MS"/>
                <a:ea typeface="Calibri"/>
                <a:cs typeface="Times New Roman"/>
              </a:rPr>
              <a:t>NMR SPECTROSCOPY</a:t>
            </a:r>
            <a:endParaRPr lang="en-US" sz="1400" dirty="0">
              <a:ea typeface="Calibri"/>
              <a:cs typeface="Times New Roman"/>
            </a:endParaRPr>
          </a:p>
        </p:txBody>
      </p:sp>
      <p:sp>
        <p:nvSpPr>
          <p:cNvPr id="3" name="Rectangle 2"/>
          <p:cNvSpPr/>
          <p:nvPr/>
        </p:nvSpPr>
        <p:spPr>
          <a:xfrm>
            <a:off x="228600" y="835462"/>
            <a:ext cx="8686800" cy="5517088"/>
          </a:xfrm>
          <a:prstGeom prst="rect">
            <a:avLst/>
          </a:prstGeom>
        </p:spPr>
        <p:txBody>
          <a:bodyPr wrap="square">
            <a:spAutoFit/>
          </a:bodyPr>
          <a:lstStyle/>
          <a:p>
            <a:pPr marL="342900" marR="0" lvl="0" indent="-342900" algn="just">
              <a:lnSpc>
                <a:spcPct val="250000"/>
              </a:lnSpc>
              <a:spcBef>
                <a:spcPts val="0"/>
              </a:spcBef>
              <a:spcAft>
                <a:spcPts val="0"/>
              </a:spcAft>
              <a:buFont typeface="Symbol"/>
              <a:buChar char=""/>
            </a:pPr>
            <a:r>
              <a:rPr lang="en-US" dirty="0">
                <a:latin typeface="Comic Sans MS" pitchFamily="66" charset="0"/>
                <a:ea typeface="Calibri"/>
                <a:cs typeface="Arial"/>
              </a:rPr>
              <a:t>Fluorine-19 (</a:t>
            </a:r>
            <a:r>
              <a:rPr lang="en-US" baseline="30000" dirty="0">
                <a:latin typeface="Comic Sans MS" pitchFamily="66" charset="0"/>
                <a:ea typeface="Calibri"/>
                <a:cs typeface="Arial"/>
              </a:rPr>
              <a:t>19</a:t>
            </a:r>
            <a:r>
              <a:rPr lang="en-US" dirty="0">
                <a:latin typeface="Comic Sans MS" pitchFamily="66" charset="0"/>
                <a:ea typeface="Calibri"/>
                <a:cs typeface="Arial"/>
              </a:rPr>
              <a:t>F) NMR spectroscopy is an </a:t>
            </a:r>
            <a:r>
              <a:rPr lang="en-US" dirty="0">
                <a:latin typeface="Comic Sans MS" pitchFamily="66" charset="0"/>
                <a:ea typeface="Calibri"/>
                <a:cs typeface="Arial"/>
                <a:hlinkClick r:id="rId2" tooltip="Analytical chemistry"/>
              </a:rPr>
              <a:t>analytical</a:t>
            </a:r>
            <a:r>
              <a:rPr lang="en-US" dirty="0">
                <a:latin typeface="Comic Sans MS" pitchFamily="66" charset="0"/>
                <a:ea typeface="Calibri"/>
                <a:cs typeface="Arial"/>
              </a:rPr>
              <a:t> technique used to detect and identify fluorine-containing chemical compounds. </a:t>
            </a:r>
            <a:endParaRPr lang="en-US" dirty="0">
              <a:latin typeface="Comic Sans MS" pitchFamily="66" charset="0"/>
              <a:ea typeface="Calibri"/>
              <a:cs typeface="Times New Roman"/>
            </a:endParaRPr>
          </a:p>
          <a:p>
            <a:pPr marL="342900" marR="0" lvl="0" indent="-342900" algn="just">
              <a:lnSpc>
                <a:spcPct val="250000"/>
              </a:lnSpc>
              <a:spcBef>
                <a:spcPts val="0"/>
              </a:spcBef>
              <a:spcAft>
                <a:spcPts val="0"/>
              </a:spcAft>
              <a:buFont typeface="Symbol"/>
              <a:buChar char=""/>
            </a:pPr>
            <a:r>
              <a:rPr lang="en-US" dirty="0">
                <a:latin typeface="Comic Sans MS" pitchFamily="66" charset="0"/>
                <a:ea typeface="Calibri"/>
                <a:cs typeface="Arial"/>
              </a:rPr>
              <a:t>Fluorine is commonly found in </a:t>
            </a:r>
            <a:r>
              <a:rPr lang="en-US" dirty="0">
                <a:latin typeface="Comic Sans MS" pitchFamily="66" charset="0"/>
                <a:ea typeface="Calibri"/>
                <a:cs typeface="Arial"/>
                <a:hlinkClick r:id="rId3" tooltip="Organic compound"/>
              </a:rPr>
              <a:t>organic compounds</a:t>
            </a:r>
            <a:r>
              <a:rPr lang="en-US" dirty="0">
                <a:latin typeface="Comic Sans MS" pitchFamily="66" charset="0"/>
                <a:ea typeface="Calibri"/>
                <a:cs typeface="Arial"/>
              </a:rPr>
              <a:t> and coordination complexes making it useful to measure </a:t>
            </a:r>
            <a:r>
              <a:rPr lang="en-US" baseline="30000" dirty="0">
                <a:latin typeface="Comic Sans MS" pitchFamily="66" charset="0"/>
                <a:ea typeface="Calibri"/>
                <a:cs typeface="Arial"/>
              </a:rPr>
              <a:t>19</a:t>
            </a:r>
            <a:r>
              <a:rPr lang="en-US" dirty="0">
                <a:latin typeface="Comic Sans MS" pitchFamily="66" charset="0"/>
                <a:ea typeface="Calibri"/>
                <a:cs typeface="Arial"/>
              </a:rPr>
              <a:t>F NMR spectra routinely. </a:t>
            </a:r>
            <a:endParaRPr lang="en-US" dirty="0">
              <a:latin typeface="Comic Sans MS" pitchFamily="66" charset="0"/>
              <a:ea typeface="Calibri"/>
              <a:cs typeface="Times New Roman"/>
            </a:endParaRPr>
          </a:p>
          <a:p>
            <a:pPr marL="342900" marR="0" lvl="0" indent="-342900" algn="just">
              <a:lnSpc>
                <a:spcPct val="250000"/>
              </a:lnSpc>
              <a:spcBef>
                <a:spcPts val="0"/>
              </a:spcBef>
              <a:spcAft>
                <a:spcPts val="0"/>
              </a:spcAft>
              <a:buFont typeface="Symbol"/>
              <a:buChar char=""/>
            </a:pPr>
            <a:r>
              <a:rPr lang="en-US" baseline="30000" dirty="0">
                <a:latin typeface="Comic Sans MS" pitchFamily="66" charset="0"/>
                <a:ea typeface="Calibri"/>
                <a:cs typeface="Arial"/>
                <a:hlinkClick r:id="rId4" tooltip="Fluorine-19"/>
              </a:rPr>
              <a:t>19</a:t>
            </a:r>
            <a:r>
              <a:rPr lang="en-US" dirty="0">
                <a:latin typeface="Comic Sans MS" pitchFamily="66" charset="0"/>
                <a:ea typeface="Calibri"/>
                <a:cs typeface="Arial"/>
                <a:hlinkClick r:id="rId4" tooltip="Fluorine-19"/>
              </a:rPr>
              <a:t>F</a:t>
            </a:r>
            <a:r>
              <a:rPr lang="en-US" dirty="0">
                <a:latin typeface="Comic Sans MS" pitchFamily="66" charset="0"/>
                <a:ea typeface="Calibri"/>
                <a:cs typeface="Arial"/>
              </a:rPr>
              <a:t> has a </a:t>
            </a:r>
            <a:r>
              <a:rPr lang="en-US" dirty="0">
                <a:latin typeface="Comic Sans MS" pitchFamily="66" charset="0"/>
                <a:ea typeface="Calibri"/>
                <a:cs typeface="Arial"/>
                <a:hlinkClick r:id="rId5" tooltip="Nuclear spin"/>
              </a:rPr>
              <a:t>nuclear spin</a:t>
            </a:r>
            <a:r>
              <a:rPr lang="en-US" dirty="0">
                <a:latin typeface="Comic Sans MS" pitchFamily="66" charset="0"/>
                <a:ea typeface="Calibri"/>
                <a:cs typeface="Arial"/>
              </a:rPr>
              <a:t> (I) of ½ and a high </a:t>
            </a:r>
            <a:r>
              <a:rPr lang="en-US" dirty="0">
                <a:latin typeface="Comic Sans MS" pitchFamily="66" charset="0"/>
                <a:ea typeface="Calibri"/>
                <a:cs typeface="Arial"/>
                <a:hlinkClick r:id="rId6" tooltip="Gyromagnetic ratio"/>
              </a:rPr>
              <a:t>gyromagnetic ratio</a:t>
            </a:r>
            <a:r>
              <a:rPr lang="en-US" dirty="0">
                <a:latin typeface="Comic Sans MS" pitchFamily="66" charset="0"/>
                <a:ea typeface="Calibri"/>
                <a:cs typeface="Times New Roman"/>
              </a:rPr>
              <a:t>, γ = </a:t>
            </a:r>
            <a:r>
              <a:rPr lang="en-US" dirty="0">
                <a:latin typeface="Comic Sans MS" pitchFamily="66" charset="0"/>
                <a:ea typeface="Calibri"/>
                <a:cs typeface="Arial"/>
              </a:rPr>
              <a:t>251.815</a:t>
            </a:r>
            <a:r>
              <a:rPr lang="en-US" dirty="0">
                <a:latin typeface="Comic Sans MS" pitchFamily="66" charset="0"/>
                <a:ea typeface="Calibri"/>
                <a:cs typeface="Times New Roman"/>
              </a:rPr>
              <a:t> × 10</a:t>
            </a:r>
            <a:r>
              <a:rPr lang="en-US" baseline="30000" dirty="0">
                <a:latin typeface="Comic Sans MS" pitchFamily="66" charset="0"/>
                <a:ea typeface="Calibri"/>
                <a:cs typeface="Times New Roman"/>
              </a:rPr>
              <a:t>6</a:t>
            </a:r>
            <a:r>
              <a:rPr lang="en-US" dirty="0">
                <a:latin typeface="Comic Sans MS" pitchFamily="66" charset="0"/>
                <a:ea typeface="Calibri"/>
                <a:cs typeface="Times New Roman"/>
              </a:rPr>
              <a:t> T</a:t>
            </a:r>
            <a:r>
              <a:rPr lang="en-US" baseline="30000" dirty="0">
                <a:latin typeface="Comic Sans MS" pitchFamily="66" charset="0"/>
                <a:ea typeface="Calibri"/>
                <a:cs typeface="Times New Roman"/>
              </a:rPr>
              <a:t>−1</a:t>
            </a:r>
            <a:r>
              <a:rPr lang="en-US" dirty="0">
                <a:latin typeface="Comic Sans MS" pitchFamily="66" charset="0"/>
                <a:ea typeface="Calibri"/>
                <a:cs typeface="Times New Roman"/>
              </a:rPr>
              <a:t>s</a:t>
            </a:r>
            <a:r>
              <a:rPr lang="en-US" baseline="30000" dirty="0">
                <a:latin typeface="Comic Sans MS" pitchFamily="66" charset="0"/>
                <a:ea typeface="Calibri"/>
                <a:cs typeface="Times New Roman"/>
              </a:rPr>
              <a:t>−1</a:t>
            </a:r>
            <a:r>
              <a:rPr lang="en-US" dirty="0">
                <a:latin typeface="Comic Sans MS" pitchFamily="66" charset="0"/>
                <a:ea typeface="Calibri"/>
                <a:cs typeface="Times New Roman"/>
              </a:rPr>
              <a:t> (94% of that for </a:t>
            </a:r>
            <a:r>
              <a:rPr lang="en-US" baseline="30000" dirty="0">
                <a:latin typeface="Comic Sans MS" pitchFamily="66" charset="0"/>
                <a:ea typeface="Calibri"/>
                <a:cs typeface="Times New Roman"/>
              </a:rPr>
              <a:t>1</a:t>
            </a:r>
            <a:r>
              <a:rPr lang="en-US" dirty="0">
                <a:latin typeface="Comic Sans MS" pitchFamily="66" charset="0"/>
                <a:ea typeface="Calibri"/>
                <a:cs typeface="Times New Roman"/>
              </a:rPr>
              <a:t>H)</a:t>
            </a:r>
            <a:r>
              <a:rPr lang="en-US" dirty="0">
                <a:latin typeface="Comic Sans MS" pitchFamily="66" charset="0"/>
                <a:ea typeface="Calibri"/>
                <a:cs typeface="Arial"/>
              </a:rPr>
              <a:t>. Consequently, this </a:t>
            </a:r>
            <a:r>
              <a:rPr lang="en-US" dirty="0">
                <a:latin typeface="Comic Sans MS" pitchFamily="66" charset="0"/>
                <a:ea typeface="Calibri"/>
                <a:cs typeface="Arial"/>
                <a:hlinkClick r:id="rId7" tooltip="Isotope"/>
              </a:rPr>
              <a:t>isotope</a:t>
            </a:r>
            <a:r>
              <a:rPr lang="en-US" dirty="0">
                <a:latin typeface="Comic Sans MS" pitchFamily="66" charset="0"/>
                <a:ea typeface="Calibri"/>
                <a:cs typeface="Arial"/>
              </a:rPr>
              <a:t> is highly responsive to NMR measurements. Furthermore, </a:t>
            </a:r>
            <a:r>
              <a:rPr lang="en-US" baseline="30000" dirty="0">
                <a:latin typeface="Comic Sans MS" pitchFamily="66" charset="0"/>
                <a:ea typeface="Calibri"/>
                <a:cs typeface="Arial"/>
              </a:rPr>
              <a:t>19</a:t>
            </a:r>
            <a:r>
              <a:rPr lang="en-US" dirty="0">
                <a:latin typeface="Comic Sans MS" pitchFamily="66" charset="0"/>
                <a:ea typeface="Calibri"/>
                <a:cs typeface="Arial"/>
              </a:rPr>
              <a:t>F has an </a:t>
            </a:r>
            <a:r>
              <a:rPr lang="en-US" dirty="0">
                <a:latin typeface="Comic Sans MS" pitchFamily="66" charset="0"/>
                <a:ea typeface="Calibri"/>
                <a:cs typeface="Arial"/>
                <a:hlinkClick r:id="rId8" tooltip="Isotopic abundance"/>
              </a:rPr>
              <a:t>isotopic abundance</a:t>
            </a:r>
            <a:r>
              <a:rPr lang="en-US" dirty="0">
                <a:latin typeface="Comic Sans MS" pitchFamily="66" charset="0"/>
                <a:ea typeface="Calibri"/>
                <a:cs typeface="Arial"/>
              </a:rPr>
              <a:t> of 100%.</a:t>
            </a:r>
            <a:endParaRPr lang="en-US" dirty="0">
              <a:latin typeface="Comic Sans MS" pitchFamily="66" charset="0"/>
              <a:ea typeface="Calibri"/>
              <a:cs typeface="Times New Roman"/>
            </a:endParaRPr>
          </a:p>
        </p:txBody>
      </p:sp>
    </p:spTree>
    <p:extLst>
      <p:ext uri="{BB962C8B-B14F-4D97-AF65-F5344CB8AC3E}">
        <p14:creationId xmlns:p14="http://schemas.microsoft.com/office/powerpoint/2010/main" val="2271079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300" y="381000"/>
            <a:ext cx="8763000" cy="5517088"/>
          </a:xfrm>
          <a:prstGeom prst="rect">
            <a:avLst/>
          </a:prstGeom>
        </p:spPr>
        <p:txBody>
          <a:bodyPr wrap="square">
            <a:spAutoFit/>
          </a:bodyPr>
          <a:lstStyle/>
          <a:p>
            <a:pPr marL="342900" marR="0" lvl="0" indent="-342900" algn="just">
              <a:lnSpc>
                <a:spcPct val="250000"/>
              </a:lnSpc>
              <a:spcBef>
                <a:spcPts val="0"/>
              </a:spcBef>
              <a:spcAft>
                <a:spcPts val="0"/>
              </a:spcAft>
              <a:buFont typeface="Symbol"/>
              <a:buChar char=""/>
            </a:pPr>
            <a:r>
              <a:rPr lang="en-US" dirty="0">
                <a:latin typeface="Comic Sans MS" pitchFamily="66" charset="0"/>
                <a:ea typeface="Calibri"/>
                <a:cs typeface="Times New Roman"/>
              </a:rPr>
              <a:t>Chemical shifts are referenced to CFCl</a:t>
            </a:r>
            <a:r>
              <a:rPr lang="en-US" baseline="-25000" dirty="0">
                <a:latin typeface="Comic Sans MS" pitchFamily="66" charset="0"/>
                <a:ea typeface="Calibri"/>
                <a:cs typeface="Times New Roman"/>
              </a:rPr>
              <a:t>3</a:t>
            </a:r>
            <a:r>
              <a:rPr lang="en-US" dirty="0">
                <a:latin typeface="Comic Sans MS" pitchFamily="66" charset="0"/>
                <a:ea typeface="Calibri"/>
                <a:cs typeface="Times New Roman"/>
              </a:rPr>
              <a:t>, which is assigned the chemical shift of 0, with positive shifts to low field/high frequency. </a:t>
            </a:r>
          </a:p>
          <a:p>
            <a:pPr marL="342900" marR="0" lvl="0" indent="-342900" algn="just">
              <a:lnSpc>
                <a:spcPct val="250000"/>
              </a:lnSpc>
              <a:spcBef>
                <a:spcPts val="0"/>
              </a:spcBef>
              <a:spcAft>
                <a:spcPts val="0"/>
              </a:spcAft>
              <a:buFont typeface="Symbol"/>
              <a:buChar char=""/>
            </a:pPr>
            <a:r>
              <a:rPr lang="en-US" dirty="0">
                <a:solidFill>
                  <a:srgbClr val="202122"/>
                </a:solidFill>
                <a:latin typeface="Comic Sans MS" pitchFamily="66" charset="0"/>
                <a:ea typeface="Calibri"/>
                <a:cs typeface="Arial"/>
              </a:rPr>
              <a:t>The ordinary range of chemical shifts (δ) ranges from about 800 to -800 ppm. </a:t>
            </a:r>
            <a:endParaRPr lang="en-US" dirty="0">
              <a:latin typeface="Comic Sans MS" pitchFamily="66" charset="0"/>
              <a:ea typeface="Calibri"/>
              <a:cs typeface="Times New Roman"/>
            </a:endParaRPr>
          </a:p>
          <a:p>
            <a:pPr marL="342900" marR="0" lvl="0" indent="-342900" algn="just">
              <a:lnSpc>
                <a:spcPct val="250000"/>
              </a:lnSpc>
              <a:spcBef>
                <a:spcPts val="0"/>
              </a:spcBef>
              <a:spcAft>
                <a:spcPts val="0"/>
              </a:spcAft>
              <a:buFont typeface="Symbol"/>
              <a:buChar char=""/>
            </a:pPr>
            <a:r>
              <a:rPr lang="en-US" dirty="0">
                <a:solidFill>
                  <a:srgbClr val="202122"/>
                </a:solidFill>
                <a:latin typeface="Comic Sans MS" pitchFamily="66" charset="0"/>
                <a:ea typeface="Calibri"/>
                <a:cs typeface="Arial"/>
              </a:rPr>
              <a:t>For </a:t>
            </a:r>
            <a:r>
              <a:rPr lang="en-US" dirty="0" err="1">
                <a:solidFill>
                  <a:srgbClr val="202122"/>
                </a:solidFill>
                <a:latin typeface="Comic Sans MS" pitchFamily="66" charset="0"/>
                <a:ea typeface="Calibri"/>
                <a:cs typeface="Arial"/>
              </a:rPr>
              <a:t>organofluorine</a:t>
            </a:r>
            <a:r>
              <a:rPr lang="en-US" dirty="0">
                <a:solidFill>
                  <a:srgbClr val="202122"/>
                </a:solidFill>
                <a:latin typeface="Comic Sans MS" pitchFamily="66" charset="0"/>
                <a:ea typeface="Calibri"/>
                <a:cs typeface="Arial"/>
              </a:rPr>
              <a:t> compounds the range is narrower, being ca. -50 to -70 ppm (for CF</a:t>
            </a:r>
            <a:r>
              <a:rPr lang="en-US" baseline="-25000" dirty="0">
                <a:solidFill>
                  <a:srgbClr val="202122"/>
                </a:solidFill>
                <a:latin typeface="Comic Sans MS" pitchFamily="66" charset="0"/>
                <a:ea typeface="Calibri"/>
                <a:cs typeface="Arial"/>
              </a:rPr>
              <a:t>3</a:t>
            </a:r>
            <a:r>
              <a:rPr lang="en-US" dirty="0">
                <a:solidFill>
                  <a:srgbClr val="202122"/>
                </a:solidFill>
                <a:latin typeface="Comic Sans MS" pitchFamily="66" charset="0"/>
                <a:ea typeface="Calibri"/>
                <a:cs typeface="Arial"/>
              </a:rPr>
              <a:t> groups) to -200 to -220 ppm (for CH</a:t>
            </a:r>
            <a:r>
              <a:rPr lang="en-US" baseline="-25000" dirty="0">
                <a:solidFill>
                  <a:srgbClr val="202122"/>
                </a:solidFill>
                <a:latin typeface="Comic Sans MS" pitchFamily="66" charset="0"/>
                <a:ea typeface="Calibri"/>
                <a:cs typeface="Arial"/>
              </a:rPr>
              <a:t>2</a:t>
            </a:r>
            <a:r>
              <a:rPr lang="en-US" dirty="0">
                <a:solidFill>
                  <a:srgbClr val="202122"/>
                </a:solidFill>
                <a:latin typeface="Comic Sans MS" pitchFamily="66" charset="0"/>
                <a:ea typeface="Calibri"/>
                <a:cs typeface="Arial"/>
              </a:rPr>
              <a:t>F groups).</a:t>
            </a:r>
            <a:endParaRPr lang="en-US" dirty="0">
              <a:latin typeface="Comic Sans MS" pitchFamily="66" charset="0"/>
              <a:ea typeface="Calibri"/>
              <a:cs typeface="Times New Roman"/>
            </a:endParaRPr>
          </a:p>
          <a:p>
            <a:pPr marL="342900" marR="0" lvl="0" indent="-342900" algn="just">
              <a:lnSpc>
                <a:spcPct val="250000"/>
              </a:lnSpc>
              <a:spcBef>
                <a:spcPts val="0"/>
              </a:spcBef>
              <a:spcAft>
                <a:spcPts val="0"/>
              </a:spcAft>
              <a:buFont typeface="Symbol"/>
              <a:buChar char=""/>
            </a:pPr>
            <a:r>
              <a:rPr lang="en-US" dirty="0">
                <a:solidFill>
                  <a:srgbClr val="202122"/>
                </a:solidFill>
                <a:latin typeface="Comic Sans MS" pitchFamily="66" charset="0"/>
                <a:ea typeface="Calibri"/>
                <a:cs typeface="Arial"/>
              </a:rPr>
              <a:t> The very wide spectral range can cause problems in recording spectra, such as poor data resolution and inaccurate integration.</a:t>
            </a:r>
            <a:endParaRPr lang="en-US" dirty="0">
              <a:latin typeface="Comic Sans MS" pitchFamily="66" charset="0"/>
              <a:ea typeface="Calibri"/>
              <a:cs typeface="Times New Roman"/>
            </a:endParaRPr>
          </a:p>
        </p:txBody>
      </p:sp>
    </p:spTree>
    <p:extLst>
      <p:ext uri="{BB962C8B-B14F-4D97-AF65-F5344CB8AC3E}">
        <p14:creationId xmlns:p14="http://schemas.microsoft.com/office/powerpoint/2010/main" val="10069072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fluorine nmr à®à¯à®à®¾à®© à®ªà® à®®à¯à®à®¿à®µà¯"/>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264" y="1066800"/>
            <a:ext cx="8782116" cy="51371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05812" y="160064"/>
            <a:ext cx="8568952" cy="646331"/>
          </a:xfrm>
          <a:prstGeom prst="rect">
            <a:avLst/>
          </a:prstGeom>
        </p:spPr>
        <p:txBody>
          <a:bodyPr wrap="square">
            <a:spAutoFit/>
          </a:bodyPr>
          <a:lstStyle/>
          <a:p>
            <a:pPr algn="ctr">
              <a:lnSpc>
                <a:spcPct val="150000"/>
              </a:lnSpc>
            </a:pPr>
            <a:r>
              <a:rPr lang="en-US" sz="2400" b="1" dirty="0" smtClean="0">
                <a:solidFill>
                  <a:srgbClr val="FF0000"/>
                </a:solidFill>
                <a:latin typeface="Comic Sans MS" pitchFamily="66" charset="0"/>
              </a:rPr>
              <a:t>Fluorine (</a:t>
            </a:r>
            <a:r>
              <a:rPr lang="en-US" sz="2000" b="1" baseline="30000" dirty="0" smtClean="0">
                <a:solidFill>
                  <a:srgbClr val="FF0000"/>
                </a:solidFill>
                <a:latin typeface="Comic Sans MS" pitchFamily="66" charset="0"/>
              </a:rPr>
              <a:t>19</a:t>
            </a:r>
            <a:r>
              <a:rPr lang="en-US" sz="2000" b="1" dirty="0" smtClean="0">
                <a:solidFill>
                  <a:srgbClr val="FF0000"/>
                </a:solidFill>
                <a:latin typeface="Comic Sans MS" pitchFamily="66" charset="0"/>
              </a:rPr>
              <a:t>F</a:t>
            </a:r>
            <a:r>
              <a:rPr lang="en-US" sz="2400" b="1" dirty="0" smtClean="0">
                <a:solidFill>
                  <a:srgbClr val="FF0000"/>
                </a:solidFill>
                <a:latin typeface="Comic Sans MS" pitchFamily="66" charset="0"/>
              </a:rPr>
              <a:t>) NMR Chemical </a:t>
            </a:r>
            <a:r>
              <a:rPr lang="en-US" sz="2400" b="1" dirty="0">
                <a:solidFill>
                  <a:srgbClr val="FF0000"/>
                </a:solidFill>
                <a:latin typeface="Comic Sans MS" pitchFamily="66" charset="0"/>
              </a:rPr>
              <a:t>Shift </a:t>
            </a:r>
            <a:r>
              <a:rPr lang="en-US" sz="2400" b="1" dirty="0" smtClean="0">
                <a:solidFill>
                  <a:srgbClr val="FF0000"/>
                </a:solidFill>
                <a:latin typeface="Comic Sans MS" pitchFamily="66" charset="0"/>
              </a:rPr>
              <a:t>Ranges</a:t>
            </a:r>
          </a:p>
        </p:txBody>
      </p:sp>
    </p:spTree>
    <p:extLst>
      <p:ext uri="{BB962C8B-B14F-4D97-AF65-F5344CB8AC3E}">
        <p14:creationId xmlns:p14="http://schemas.microsoft.com/office/powerpoint/2010/main" val="11260748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025" y="76200"/>
            <a:ext cx="8763000" cy="646331"/>
          </a:xfrm>
          <a:prstGeom prst="rect">
            <a:avLst/>
          </a:prstGeom>
        </p:spPr>
        <p:txBody>
          <a:bodyPr wrap="square">
            <a:spAutoFit/>
          </a:bodyPr>
          <a:lstStyle/>
          <a:p>
            <a:pPr algn="ctr">
              <a:lnSpc>
                <a:spcPct val="200000"/>
              </a:lnSpc>
            </a:pPr>
            <a:r>
              <a:rPr lang="en-US" b="1" dirty="0">
                <a:latin typeface="Comic Sans MS"/>
                <a:ea typeface="Calibri"/>
                <a:cs typeface="Times New Roman"/>
              </a:rPr>
              <a:t>Applications </a:t>
            </a:r>
            <a:r>
              <a:rPr lang="en-US" b="1" baseline="30000" dirty="0" smtClean="0">
                <a:latin typeface="Comic Sans MS"/>
                <a:ea typeface="Calibri"/>
                <a:cs typeface="Times New Roman"/>
              </a:rPr>
              <a:t>19</a:t>
            </a:r>
            <a:r>
              <a:rPr lang="en-US" b="1" dirty="0" smtClean="0">
                <a:latin typeface="Comic Sans MS"/>
                <a:ea typeface="Calibri"/>
                <a:cs typeface="Times New Roman"/>
              </a:rPr>
              <a:t>F </a:t>
            </a:r>
            <a:r>
              <a:rPr lang="en-US" b="1" dirty="0">
                <a:latin typeface="Comic Sans MS"/>
                <a:ea typeface="Calibri"/>
                <a:cs typeface="Times New Roman"/>
              </a:rPr>
              <a:t>NMR Spectroscopy of in Structural Problems</a:t>
            </a:r>
            <a:endParaRPr lang="en-US" sz="1400" dirty="0">
              <a:ea typeface="Calibri"/>
              <a:cs typeface="Times New Roman"/>
            </a:endParaRPr>
          </a:p>
        </p:txBody>
      </p:sp>
      <p:sp>
        <p:nvSpPr>
          <p:cNvPr id="3" name="Rectangle 2"/>
          <p:cNvSpPr/>
          <p:nvPr/>
        </p:nvSpPr>
        <p:spPr>
          <a:xfrm>
            <a:off x="419100" y="914399"/>
            <a:ext cx="723275" cy="646331"/>
          </a:xfrm>
          <a:prstGeom prst="rect">
            <a:avLst/>
          </a:prstGeom>
        </p:spPr>
        <p:txBody>
          <a:bodyPr wrap="none">
            <a:spAutoFit/>
          </a:bodyPr>
          <a:lstStyle/>
          <a:p>
            <a:pPr algn="just">
              <a:lnSpc>
                <a:spcPct val="200000"/>
              </a:lnSpc>
            </a:pPr>
            <a:r>
              <a:rPr lang="en-US" b="1" dirty="0">
                <a:latin typeface="Comic Sans MS"/>
                <a:ea typeface="Calibri"/>
                <a:cs typeface="Times New Roman"/>
              </a:rPr>
              <a:t>ClF</a:t>
            </a:r>
            <a:r>
              <a:rPr lang="en-US" b="1" baseline="-25000" dirty="0">
                <a:latin typeface="Comic Sans MS"/>
                <a:ea typeface="Calibri"/>
                <a:cs typeface="Times New Roman"/>
              </a:rPr>
              <a:t>3</a:t>
            </a:r>
            <a:r>
              <a:rPr lang="en-US" b="1" dirty="0">
                <a:latin typeface="Comic Sans MS"/>
                <a:ea typeface="Calibri"/>
                <a:cs typeface="Times New Roman"/>
              </a:rPr>
              <a:t>:</a:t>
            </a:r>
            <a:endParaRPr lang="en-US" sz="1600" dirty="0">
              <a:ea typeface="Calibri"/>
              <a:cs typeface="Times New Roman"/>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021767178"/>
              </p:ext>
            </p:extLst>
          </p:nvPr>
        </p:nvGraphicFramePr>
        <p:xfrm>
          <a:off x="914400" y="2514600"/>
          <a:ext cx="1981200" cy="2591090"/>
        </p:xfrm>
        <a:graphic>
          <a:graphicData uri="http://schemas.openxmlformats.org/presentationml/2006/ole">
            <mc:AlternateContent xmlns:mc="http://schemas.openxmlformats.org/markup-compatibility/2006">
              <mc:Choice xmlns:v="urn:schemas-microsoft-com:vml" Requires="v">
                <p:oleObj spid="_x0000_s9382" name="CS ChemDraw Drawing" r:id="rId3" imgW="833040" imgH="1084680" progId="ChemDraw.Document.6.0">
                  <p:embed/>
                </p:oleObj>
              </mc:Choice>
              <mc:Fallback>
                <p:oleObj name="CS ChemDraw Drawing" r:id="rId3" imgW="833040" imgH="108468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514600"/>
                        <a:ext cx="1981200" cy="2591090"/>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025707984"/>
              </p:ext>
            </p:extLst>
          </p:nvPr>
        </p:nvGraphicFramePr>
        <p:xfrm>
          <a:off x="3657600" y="1447800"/>
          <a:ext cx="4777937" cy="5181600"/>
        </p:xfrm>
        <a:graphic>
          <a:graphicData uri="http://schemas.openxmlformats.org/presentationml/2006/ole">
            <mc:AlternateContent xmlns:mc="http://schemas.openxmlformats.org/markup-compatibility/2006">
              <mc:Choice xmlns:v="urn:schemas-microsoft-com:vml" Requires="v">
                <p:oleObj spid="_x0000_s9383" name="CS ChemDraw Drawing" r:id="rId5" imgW="2997360" imgH="3247200" progId="ChemDraw.Document.6.0">
                  <p:embed/>
                </p:oleObj>
              </mc:Choice>
              <mc:Fallback>
                <p:oleObj name="CS ChemDraw Drawing" r:id="rId5" imgW="2997360" imgH="3247200"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1447800"/>
                        <a:ext cx="4777937" cy="5181600"/>
                      </a:xfrm>
                      <a:prstGeom prst="rect">
                        <a:avLst/>
                      </a:prstGeom>
                      <a:noFill/>
                    </p:spPr>
                  </p:pic>
                </p:oleObj>
              </mc:Fallback>
            </mc:AlternateContent>
          </a:graphicData>
        </a:graphic>
      </p:graphicFrame>
    </p:spTree>
    <p:extLst>
      <p:ext uri="{BB962C8B-B14F-4D97-AF65-F5344CB8AC3E}">
        <p14:creationId xmlns:p14="http://schemas.microsoft.com/office/powerpoint/2010/main" val="24624937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14800" y="58848"/>
            <a:ext cx="623889" cy="568104"/>
          </a:xfrm>
          <a:prstGeom prst="rect">
            <a:avLst/>
          </a:prstGeom>
        </p:spPr>
        <p:txBody>
          <a:bodyPr wrap="none">
            <a:spAutoFit/>
          </a:bodyPr>
          <a:lstStyle/>
          <a:p>
            <a:pPr algn="just">
              <a:lnSpc>
                <a:spcPct val="200000"/>
              </a:lnSpc>
            </a:pPr>
            <a:r>
              <a:rPr lang="en-US" b="1" dirty="0" smtClean="0">
                <a:latin typeface="Comic Sans MS"/>
                <a:ea typeface="Calibri"/>
                <a:cs typeface="Times New Roman"/>
              </a:rPr>
              <a:t>ClF</a:t>
            </a:r>
            <a:r>
              <a:rPr lang="en-US" b="1" baseline="-25000" dirty="0" smtClean="0">
                <a:latin typeface="Comic Sans MS"/>
                <a:ea typeface="Calibri"/>
                <a:cs typeface="Times New Roman"/>
              </a:rPr>
              <a:t>5</a:t>
            </a:r>
            <a:endParaRPr lang="en-US" sz="1600" dirty="0">
              <a:ea typeface="Calibri"/>
              <a:cs typeface="Times New Roman"/>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739178766"/>
              </p:ext>
            </p:extLst>
          </p:nvPr>
        </p:nvGraphicFramePr>
        <p:xfrm>
          <a:off x="381000" y="2438400"/>
          <a:ext cx="1908134" cy="1905000"/>
        </p:xfrm>
        <a:graphic>
          <a:graphicData uri="http://schemas.openxmlformats.org/presentationml/2006/ole">
            <mc:AlternateContent xmlns:mc="http://schemas.openxmlformats.org/markup-compatibility/2006">
              <mc:Choice xmlns:v="urn:schemas-microsoft-com:vml" Requires="v">
                <p:oleObj spid="_x0000_s10404" name="CS ChemDraw Drawing" r:id="rId3" imgW="965160" imgH="965520" progId="ChemDraw.Document.6.0">
                  <p:embed/>
                </p:oleObj>
              </mc:Choice>
              <mc:Fallback>
                <p:oleObj name="CS ChemDraw Drawing" r:id="rId3" imgW="965160" imgH="96552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438400"/>
                        <a:ext cx="1908134" cy="1905000"/>
                      </a:xfrm>
                      <a:prstGeom prst="rect">
                        <a:avLst/>
                      </a:prstGeom>
                      <a:no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917646893"/>
              </p:ext>
            </p:extLst>
          </p:nvPr>
        </p:nvGraphicFramePr>
        <p:xfrm>
          <a:off x="2743200" y="1295400"/>
          <a:ext cx="6077601" cy="4267200"/>
        </p:xfrm>
        <a:graphic>
          <a:graphicData uri="http://schemas.openxmlformats.org/presentationml/2006/ole">
            <mc:AlternateContent xmlns:mc="http://schemas.openxmlformats.org/markup-compatibility/2006">
              <mc:Choice xmlns:v="urn:schemas-microsoft-com:vml" Requires="v">
                <p:oleObj spid="_x0000_s10405" name="CS ChemDraw Drawing" r:id="rId5" imgW="3980520" imgH="2793960" progId="ChemDraw.Document.6.0">
                  <p:embed/>
                </p:oleObj>
              </mc:Choice>
              <mc:Fallback>
                <p:oleObj name="CS ChemDraw Drawing" r:id="rId5" imgW="3980520" imgH="2793960"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1295400"/>
                        <a:ext cx="6077601" cy="4267200"/>
                      </a:xfrm>
                      <a:prstGeom prst="rect">
                        <a:avLst/>
                      </a:prstGeom>
                      <a:noFill/>
                    </p:spPr>
                  </p:pic>
                </p:oleObj>
              </mc:Fallback>
            </mc:AlternateContent>
          </a:graphicData>
        </a:graphic>
      </p:graphicFrame>
    </p:spTree>
    <p:extLst>
      <p:ext uri="{BB962C8B-B14F-4D97-AF65-F5344CB8AC3E}">
        <p14:creationId xmlns:p14="http://schemas.microsoft.com/office/powerpoint/2010/main" val="4116950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812" y="160064"/>
            <a:ext cx="8568952" cy="5724644"/>
          </a:xfrm>
          <a:prstGeom prst="rect">
            <a:avLst/>
          </a:prstGeom>
        </p:spPr>
        <p:txBody>
          <a:bodyPr wrap="square">
            <a:spAutoFit/>
          </a:bodyPr>
          <a:lstStyle/>
          <a:p>
            <a:pPr algn="ctr">
              <a:lnSpc>
                <a:spcPct val="150000"/>
              </a:lnSpc>
            </a:pPr>
            <a:r>
              <a:rPr lang="en-US" sz="2400" b="1" dirty="0">
                <a:solidFill>
                  <a:srgbClr val="FF0000"/>
                </a:solidFill>
                <a:latin typeface="Comic Sans MS" pitchFamily="66" charset="0"/>
              </a:rPr>
              <a:t>R</a:t>
            </a:r>
            <a:r>
              <a:rPr lang="en-US" sz="2400" b="1" dirty="0" smtClean="0">
                <a:solidFill>
                  <a:srgbClr val="FF0000"/>
                </a:solidFill>
                <a:latin typeface="Comic Sans MS" pitchFamily="66" charset="0"/>
              </a:rPr>
              <a:t>ules </a:t>
            </a:r>
            <a:r>
              <a:rPr lang="en-US" sz="2400" b="1" dirty="0">
                <a:solidFill>
                  <a:srgbClr val="FF0000"/>
                </a:solidFill>
                <a:latin typeface="Comic Sans MS" pitchFamily="66" charset="0"/>
              </a:rPr>
              <a:t>for determining the net spin of a nucleus </a:t>
            </a:r>
            <a:endParaRPr lang="en-US" sz="2400" b="1" dirty="0" smtClean="0">
              <a:solidFill>
                <a:srgbClr val="FF0000"/>
              </a:solidFill>
              <a:latin typeface="Comic Sans MS" pitchFamily="66" charset="0"/>
            </a:endParaRPr>
          </a:p>
          <a:p>
            <a:pPr algn="just">
              <a:lnSpc>
                <a:spcPct val="150000"/>
              </a:lnSpc>
            </a:pPr>
            <a:r>
              <a:rPr lang="en-US" sz="2000" dirty="0">
                <a:latin typeface="Comic Sans MS" pitchFamily="66" charset="0"/>
              </a:rPr>
              <a:t>Each spin-active nucleus has a number of spins defined </a:t>
            </a:r>
            <a:r>
              <a:rPr lang="en-US" sz="2000" dirty="0" smtClean="0">
                <a:latin typeface="Comic Sans MS" pitchFamily="66" charset="0"/>
              </a:rPr>
              <a:t>by its </a:t>
            </a:r>
            <a:r>
              <a:rPr lang="en-US" sz="2000" dirty="0">
                <a:latin typeface="Comic Sans MS" pitchFamily="66" charset="0"/>
              </a:rPr>
              <a:t>spin quantum number, </a:t>
            </a:r>
            <a:r>
              <a:rPr lang="en-US" sz="2000" dirty="0" smtClean="0">
                <a:latin typeface="Comic Sans MS" pitchFamily="66" charset="0"/>
              </a:rPr>
              <a:t>I. The </a:t>
            </a:r>
            <a:r>
              <a:rPr lang="en-US" sz="2000" dirty="0">
                <a:latin typeface="Comic Sans MS" pitchFamily="66" charset="0"/>
              </a:rPr>
              <a:t>number of Spin states = 2I + 1</a:t>
            </a:r>
          </a:p>
          <a:p>
            <a:pPr marL="342900" indent="-342900" algn="just">
              <a:lnSpc>
                <a:spcPct val="150000"/>
              </a:lnSpc>
              <a:buFont typeface="Wingdings" pitchFamily="2" charset="2"/>
              <a:buChar char="Ø"/>
            </a:pPr>
            <a:r>
              <a:rPr lang="en-US" sz="2000" dirty="0">
                <a:latin typeface="Comic Sans MS" pitchFamily="66" charset="0"/>
              </a:rPr>
              <a:t>If the number of neutrons and the number of protons are both even, then the nucleus has NO spin</a:t>
            </a:r>
            <a:r>
              <a:rPr lang="en-US" sz="2000" dirty="0" smtClean="0">
                <a:latin typeface="Comic Sans MS" pitchFamily="66" charset="0"/>
              </a:rPr>
              <a:t>.</a:t>
            </a:r>
          </a:p>
          <a:p>
            <a:pPr algn="just">
              <a:lnSpc>
                <a:spcPct val="150000"/>
              </a:lnSpc>
            </a:pPr>
            <a:r>
              <a:rPr lang="en-US" sz="2000" dirty="0" smtClean="0">
                <a:latin typeface="Comic Sans MS" pitchFamily="66" charset="0"/>
              </a:rPr>
              <a:t>Example: </a:t>
            </a:r>
            <a:r>
              <a:rPr lang="en-US" sz="2000" baseline="30000" dirty="0" smtClean="0">
                <a:solidFill>
                  <a:srgbClr val="000000"/>
                </a:solidFill>
                <a:latin typeface="Comic Sans MS" pitchFamily="66" charset="0"/>
              </a:rPr>
              <a:t>12</a:t>
            </a:r>
            <a:r>
              <a:rPr lang="en-US" sz="2000" dirty="0" smtClean="0">
                <a:solidFill>
                  <a:srgbClr val="000000"/>
                </a:solidFill>
                <a:latin typeface="Comic Sans MS" pitchFamily="66" charset="0"/>
              </a:rPr>
              <a:t>C, </a:t>
            </a:r>
            <a:r>
              <a:rPr lang="en-US" sz="2000" baseline="30000" dirty="0" smtClean="0">
                <a:solidFill>
                  <a:srgbClr val="000000"/>
                </a:solidFill>
                <a:latin typeface="Comic Sans MS" pitchFamily="66" charset="0"/>
              </a:rPr>
              <a:t>16</a:t>
            </a:r>
            <a:r>
              <a:rPr lang="en-US" sz="2000" dirty="0" smtClean="0">
                <a:solidFill>
                  <a:srgbClr val="000000"/>
                </a:solidFill>
                <a:latin typeface="Comic Sans MS" pitchFamily="66" charset="0"/>
              </a:rPr>
              <a:t>O, </a:t>
            </a:r>
            <a:r>
              <a:rPr lang="en-US" sz="2000" baseline="30000" dirty="0" smtClean="0">
                <a:solidFill>
                  <a:srgbClr val="000000"/>
                </a:solidFill>
                <a:latin typeface="Comic Sans MS" pitchFamily="66" charset="0"/>
              </a:rPr>
              <a:t>32</a:t>
            </a:r>
            <a:r>
              <a:rPr lang="en-US" sz="2000" dirty="0" smtClean="0">
                <a:solidFill>
                  <a:srgbClr val="000000"/>
                </a:solidFill>
                <a:latin typeface="Comic Sans MS" pitchFamily="66" charset="0"/>
              </a:rPr>
              <a:t>S, etc.,</a:t>
            </a:r>
            <a:endParaRPr lang="en-US" sz="2000" dirty="0">
              <a:latin typeface="Comic Sans MS" pitchFamily="66" charset="0"/>
            </a:endParaRPr>
          </a:p>
          <a:p>
            <a:pPr marL="342900" indent="-342900" algn="just">
              <a:lnSpc>
                <a:spcPct val="150000"/>
              </a:lnSpc>
              <a:buFont typeface="Wingdings" pitchFamily="2" charset="2"/>
              <a:buChar char="Ø"/>
            </a:pPr>
            <a:r>
              <a:rPr lang="en-US" sz="2000" dirty="0">
                <a:latin typeface="Comic Sans MS" pitchFamily="66" charset="0"/>
              </a:rPr>
              <a:t>If the number of neutrons plus the number of protons is odd, then the nucleus has a half-integer spin (i.e. 1/2, 3/2, 5/2</a:t>
            </a:r>
            <a:r>
              <a:rPr lang="en-US" sz="2000" dirty="0" smtClean="0">
                <a:latin typeface="Comic Sans MS" pitchFamily="66" charset="0"/>
              </a:rPr>
              <a:t>).</a:t>
            </a:r>
          </a:p>
          <a:p>
            <a:pPr lvl="0" algn="just">
              <a:lnSpc>
                <a:spcPct val="150000"/>
              </a:lnSpc>
            </a:pPr>
            <a:r>
              <a:rPr lang="en-US" sz="2000" dirty="0">
                <a:solidFill>
                  <a:prstClr val="black"/>
                </a:solidFill>
                <a:latin typeface="Comic Sans MS" pitchFamily="66" charset="0"/>
              </a:rPr>
              <a:t>Example: </a:t>
            </a:r>
            <a:r>
              <a:rPr lang="en-US" sz="2000" baseline="30000" dirty="0" smtClean="0">
                <a:solidFill>
                  <a:srgbClr val="000000"/>
                </a:solidFill>
                <a:latin typeface="Comic Sans MS" pitchFamily="66" charset="0"/>
              </a:rPr>
              <a:t>1</a:t>
            </a:r>
            <a:r>
              <a:rPr lang="en-US" sz="2000" dirty="0" smtClean="0">
                <a:solidFill>
                  <a:srgbClr val="000000"/>
                </a:solidFill>
                <a:latin typeface="Comic Sans MS" pitchFamily="66" charset="0"/>
              </a:rPr>
              <a:t>H, </a:t>
            </a:r>
            <a:r>
              <a:rPr lang="en-US" sz="2000" baseline="30000" dirty="0" smtClean="0">
                <a:solidFill>
                  <a:srgbClr val="000000"/>
                </a:solidFill>
                <a:latin typeface="Comic Sans MS" pitchFamily="66" charset="0"/>
              </a:rPr>
              <a:t>13</a:t>
            </a:r>
            <a:r>
              <a:rPr lang="en-US" sz="2000" dirty="0" smtClean="0">
                <a:solidFill>
                  <a:srgbClr val="000000"/>
                </a:solidFill>
                <a:latin typeface="Comic Sans MS" pitchFamily="66" charset="0"/>
              </a:rPr>
              <a:t>C, </a:t>
            </a:r>
            <a:r>
              <a:rPr lang="en-US" sz="2000" baseline="30000" dirty="0" smtClean="0">
                <a:solidFill>
                  <a:srgbClr val="000000"/>
                </a:solidFill>
                <a:latin typeface="Comic Sans MS" pitchFamily="66" charset="0"/>
              </a:rPr>
              <a:t>15</a:t>
            </a:r>
            <a:r>
              <a:rPr lang="en-US" sz="2000" dirty="0" smtClean="0">
                <a:solidFill>
                  <a:srgbClr val="000000"/>
                </a:solidFill>
                <a:latin typeface="Comic Sans MS" pitchFamily="66" charset="0"/>
              </a:rPr>
              <a:t>N, </a:t>
            </a:r>
            <a:r>
              <a:rPr lang="en-US" sz="2000" baseline="30000" dirty="0" smtClean="0">
                <a:solidFill>
                  <a:srgbClr val="000000"/>
                </a:solidFill>
                <a:latin typeface="Comic Sans MS" pitchFamily="66" charset="0"/>
              </a:rPr>
              <a:t>19</a:t>
            </a:r>
            <a:r>
              <a:rPr lang="en-US" sz="2000" dirty="0" smtClean="0">
                <a:solidFill>
                  <a:srgbClr val="000000"/>
                </a:solidFill>
                <a:latin typeface="Comic Sans MS" pitchFamily="66" charset="0"/>
              </a:rPr>
              <a:t>F, </a:t>
            </a:r>
            <a:r>
              <a:rPr lang="en-US" sz="2000" baseline="30000" dirty="0" smtClean="0">
                <a:solidFill>
                  <a:srgbClr val="000000"/>
                </a:solidFill>
                <a:latin typeface="Comic Sans MS" pitchFamily="66" charset="0"/>
              </a:rPr>
              <a:t>31</a:t>
            </a:r>
            <a:r>
              <a:rPr lang="en-US" sz="2000" dirty="0" smtClean="0">
                <a:solidFill>
                  <a:srgbClr val="000000"/>
                </a:solidFill>
                <a:latin typeface="Comic Sans MS" pitchFamily="66" charset="0"/>
              </a:rPr>
              <a:t>P, </a:t>
            </a:r>
            <a:r>
              <a:rPr lang="en-US" sz="2000" dirty="0">
                <a:solidFill>
                  <a:srgbClr val="000000"/>
                </a:solidFill>
                <a:latin typeface="Comic Sans MS" pitchFamily="66" charset="0"/>
              </a:rPr>
              <a:t>etc</a:t>
            </a:r>
            <a:r>
              <a:rPr lang="en-US" sz="2000" dirty="0" smtClean="0">
                <a:solidFill>
                  <a:srgbClr val="000000"/>
                </a:solidFill>
                <a:latin typeface="Comic Sans MS" pitchFamily="66" charset="0"/>
              </a:rPr>
              <a:t>.,</a:t>
            </a:r>
            <a:endParaRPr lang="en-US" sz="2000" dirty="0">
              <a:latin typeface="Comic Sans MS" pitchFamily="66" charset="0"/>
            </a:endParaRPr>
          </a:p>
          <a:p>
            <a:pPr marL="342900" indent="-342900" algn="just">
              <a:lnSpc>
                <a:spcPct val="150000"/>
              </a:lnSpc>
              <a:buFont typeface="Wingdings" pitchFamily="2" charset="2"/>
              <a:buChar char="Ø"/>
            </a:pPr>
            <a:r>
              <a:rPr lang="en-US" sz="2000" dirty="0">
                <a:latin typeface="Comic Sans MS" pitchFamily="66" charset="0"/>
              </a:rPr>
              <a:t>If the number of neutrons and the number of protons are both odd, then the nucleus has an integer spin (i.e. 1, 2, 3</a:t>
            </a:r>
            <a:r>
              <a:rPr lang="en-US" sz="2000" dirty="0" smtClean="0">
                <a:latin typeface="Comic Sans MS" pitchFamily="66" charset="0"/>
              </a:rPr>
              <a:t>).</a:t>
            </a:r>
          </a:p>
          <a:p>
            <a:pPr lvl="0" algn="just">
              <a:lnSpc>
                <a:spcPct val="150000"/>
              </a:lnSpc>
            </a:pPr>
            <a:r>
              <a:rPr lang="en-US" sz="2000" dirty="0">
                <a:solidFill>
                  <a:prstClr val="black"/>
                </a:solidFill>
                <a:latin typeface="Comic Sans MS" pitchFamily="66" charset="0"/>
              </a:rPr>
              <a:t>Example: </a:t>
            </a:r>
            <a:r>
              <a:rPr lang="en-US" sz="2000" baseline="30000" dirty="0" smtClean="0">
                <a:solidFill>
                  <a:srgbClr val="000000"/>
                </a:solidFill>
                <a:latin typeface="Comic Sans MS" pitchFamily="66" charset="0"/>
              </a:rPr>
              <a:t>2</a:t>
            </a:r>
            <a:r>
              <a:rPr lang="en-US" sz="2000" dirty="0" smtClean="0">
                <a:solidFill>
                  <a:srgbClr val="000000"/>
                </a:solidFill>
                <a:latin typeface="Comic Sans MS" pitchFamily="66" charset="0"/>
              </a:rPr>
              <a:t>H</a:t>
            </a:r>
            <a:r>
              <a:rPr lang="en-US" sz="2000" dirty="0">
                <a:solidFill>
                  <a:srgbClr val="000000"/>
                </a:solidFill>
                <a:latin typeface="Comic Sans MS" pitchFamily="66" charset="0"/>
              </a:rPr>
              <a:t>, </a:t>
            </a:r>
            <a:r>
              <a:rPr lang="en-US" sz="2000" baseline="30000" dirty="0" smtClean="0">
                <a:solidFill>
                  <a:srgbClr val="000000"/>
                </a:solidFill>
                <a:latin typeface="Comic Sans MS" pitchFamily="66" charset="0"/>
              </a:rPr>
              <a:t>14</a:t>
            </a:r>
            <a:r>
              <a:rPr lang="en-US" sz="2000" dirty="0" smtClean="0">
                <a:solidFill>
                  <a:srgbClr val="000000"/>
                </a:solidFill>
                <a:latin typeface="Comic Sans MS" pitchFamily="66" charset="0"/>
              </a:rPr>
              <a:t>N, etc.,</a:t>
            </a:r>
            <a:endParaRPr lang="en-US" sz="2000" dirty="0">
              <a:solidFill>
                <a:prstClr val="black"/>
              </a:solidFill>
              <a:latin typeface="Comic Sans MS" pitchFamily="66" charset="0"/>
            </a:endParaRPr>
          </a:p>
        </p:txBody>
      </p:sp>
    </p:spTree>
    <p:extLst>
      <p:ext uri="{BB962C8B-B14F-4D97-AF65-F5344CB8AC3E}">
        <p14:creationId xmlns:p14="http://schemas.microsoft.com/office/powerpoint/2010/main" val="39614757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1000" y="152400"/>
            <a:ext cx="643125" cy="568104"/>
          </a:xfrm>
          <a:prstGeom prst="rect">
            <a:avLst/>
          </a:prstGeom>
        </p:spPr>
        <p:txBody>
          <a:bodyPr wrap="none">
            <a:spAutoFit/>
          </a:bodyPr>
          <a:lstStyle/>
          <a:p>
            <a:pPr algn="just">
              <a:lnSpc>
                <a:spcPct val="200000"/>
              </a:lnSpc>
            </a:pPr>
            <a:r>
              <a:rPr lang="en-US" b="1" dirty="0" smtClean="0">
                <a:latin typeface="Comic Sans MS"/>
                <a:ea typeface="Calibri"/>
                <a:cs typeface="Times New Roman"/>
              </a:rPr>
              <a:t>TiF</a:t>
            </a:r>
            <a:r>
              <a:rPr lang="en-US" b="1" baseline="-25000" dirty="0" smtClean="0">
                <a:latin typeface="Comic Sans MS"/>
                <a:ea typeface="Calibri"/>
                <a:cs typeface="Times New Roman"/>
              </a:rPr>
              <a:t>4</a:t>
            </a:r>
            <a:endParaRPr lang="en-US" sz="1600" dirty="0">
              <a:ea typeface="Calibri"/>
              <a:cs typeface="Times New Roman"/>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419253284"/>
              </p:ext>
            </p:extLst>
          </p:nvPr>
        </p:nvGraphicFramePr>
        <p:xfrm>
          <a:off x="3276600" y="862230"/>
          <a:ext cx="5591319" cy="5081369"/>
        </p:xfrm>
        <a:graphic>
          <a:graphicData uri="http://schemas.openxmlformats.org/presentationml/2006/ole">
            <mc:AlternateContent xmlns:mc="http://schemas.openxmlformats.org/markup-compatibility/2006">
              <mc:Choice xmlns:v="urn:schemas-microsoft-com:vml" Requires="v">
                <p:oleObj spid="_x0000_s11424" name="CS ChemDraw Drawing" r:id="rId3" imgW="3439440" imgH="3123360" progId="ChemDraw.Document.6.0">
                  <p:embed/>
                </p:oleObj>
              </mc:Choice>
              <mc:Fallback>
                <p:oleObj name="CS ChemDraw Drawing" r:id="rId3" imgW="3439440" imgH="312336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862230"/>
                        <a:ext cx="5591319" cy="5081369"/>
                      </a:xfrm>
                      <a:prstGeom prst="rect">
                        <a:avLst/>
                      </a:prstGeom>
                      <a:no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903789322"/>
              </p:ext>
            </p:extLst>
          </p:nvPr>
        </p:nvGraphicFramePr>
        <p:xfrm>
          <a:off x="650655" y="2209800"/>
          <a:ext cx="1937189" cy="2285377"/>
        </p:xfrm>
        <a:graphic>
          <a:graphicData uri="http://schemas.openxmlformats.org/presentationml/2006/ole">
            <mc:AlternateContent xmlns:mc="http://schemas.openxmlformats.org/markup-compatibility/2006">
              <mc:Choice xmlns:v="urn:schemas-microsoft-com:vml" Requires="v">
                <p:oleObj spid="_x0000_s11425" name="CS ChemDraw Drawing" r:id="rId5" imgW="969480" imgH="1145520" progId="ChemDraw.Document.6.0">
                  <p:embed/>
                </p:oleObj>
              </mc:Choice>
              <mc:Fallback>
                <p:oleObj name="CS ChemDraw Drawing" r:id="rId5" imgW="969480" imgH="1145520"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0655" y="2209800"/>
                        <a:ext cx="1937189" cy="2285377"/>
                      </a:xfrm>
                      <a:prstGeom prst="rect">
                        <a:avLst/>
                      </a:prstGeom>
                      <a:noFill/>
                    </p:spPr>
                  </p:pic>
                </p:oleObj>
              </mc:Fallback>
            </mc:AlternateContent>
          </a:graphicData>
        </a:graphic>
      </p:graphicFrame>
    </p:spTree>
    <p:extLst>
      <p:ext uri="{BB962C8B-B14F-4D97-AF65-F5344CB8AC3E}">
        <p14:creationId xmlns:p14="http://schemas.microsoft.com/office/powerpoint/2010/main" val="40228627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5506" y="152400"/>
            <a:ext cx="675185" cy="568104"/>
          </a:xfrm>
          <a:prstGeom prst="rect">
            <a:avLst/>
          </a:prstGeom>
        </p:spPr>
        <p:txBody>
          <a:bodyPr wrap="none">
            <a:spAutoFit/>
          </a:bodyPr>
          <a:lstStyle/>
          <a:p>
            <a:pPr algn="ctr">
              <a:lnSpc>
                <a:spcPct val="200000"/>
              </a:lnSpc>
            </a:pPr>
            <a:r>
              <a:rPr lang="en-US" b="1" dirty="0" smtClean="0">
                <a:latin typeface="Comic Sans MS"/>
                <a:ea typeface="Calibri"/>
                <a:cs typeface="Times New Roman"/>
              </a:rPr>
              <a:t>BrF</a:t>
            </a:r>
            <a:r>
              <a:rPr lang="en-US" b="1" baseline="-25000" dirty="0" smtClean="0">
                <a:latin typeface="Comic Sans MS"/>
                <a:ea typeface="Calibri"/>
                <a:cs typeface="Times New Roman"/>
              </a:rPr>
              <a:t>5</a:t>
            </a:r>
            <a:endParaRPr lang="en-US" sz="1600" dirty="0">
              <a:ea typeface="Calibri"/>
              <a:cs typeface="Times New Roman"/>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479198743"/>
              </p:ext>
            </p:extLst>
          </p:nvPr>
        </p:nvGraphicFramePr>
        <p:xfrm>
          <a:off x="533400" y="2438400"/>
          <a:ext cx="2057400" cy="2047297"/>
        </p:xfrm>
        <a:graphic>
          <a:graphicData uri="http://schemas.openxmlformats.org/presentationml/2006/ole">
            <mc:AlternateContent xmlns:mc="http://schemas.openxmlformats.org/markup-compatibility/2006">
              <mc:Choice xmlns:v="urn:schemas-microsoft-com:vml" Requires="v">
                <p:oleObj spid="_x0000_s12446" name="CS ChemDraw Drawing" r:id="rId3" imgW="965160" imgH="965520" progId="ChemDraw.Document.6.0">
                  <p:embed/>
                </p:oleObj>
              </mc:Choice>
              <mc:Fallback>
                <p:oleObj name="CS ChemDraw Drawing" r:id="rId3" imgW="965160" imgH="96552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438400"/>
                        <a:ext cx="2057400" cy="2047297"/>
                      </a:xfrm>
                      <a:prstGeom prst="rect">
                        <a:avLst/>
                      </a:prstGeom>
                      <a:no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164634780"/>
              </p:ext>
            </p:extLst>
          </p:nvPr>
        </p:nvGraphicFramePr>
        <p:xfrm>
          <a:off x="2819400" y="1371600"/>
          <a:ext cx="6077600" cy="4267200"/>
        </p:xfrm>
        <a:graphic>
          <a:graphicData uri="http://schemas.openxmlformats.org/presentationml/2006/ole">
            <mc:AlternateContent xmlns:mc="http://schemas.openxmlformats.org/markup-compatibility/2006">
              <mc:Choice xmlns:v="urn:schemas-microsoft-com:vml" Requires="v">
                <p:oleObj spid="_x0000_s12447" name="CS ChemDraw Drawing" r:id="rId5" imgW="3980520" imgH="2793960" progId="ChemDraw.Document.6.0">
                  <p:embed/>
                </p:oleObj>
              </mc:Choice>
              <mc:Fallback>
                <p:oleObj name="CS ChemDraw Drawing" r:id="rId5" imgW="3980520" imgH="2793960"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1371600"/>
                        <a:ext cx="6077600" cy="4267200"/>
                      </a:xfrm>
                      <a:prstGeom prst="rect">
                        <a:avLst/>
                      </a:prstGeom>
                      <a:noFill/>
                    </p:spPr>
                  </p:pic>
                </p:oleObj>
              </mc:Fallback>
            </mc:AlternateContent>
          </a:graphicData>
        </a:graphic>
      </p:graphicFrame>
    </p:spTree>
    <p:extLst>
      <p:ext uri="{BB962C8B-B14F-4D97-AF65-F5344CB8AC3E}">
        <p14:creationId xmlns:p14="http://schemas.microsoft.com/office/powerpoint/2010/main" val="34329477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9193" y="312698"/>
            <a:ext cx="579005" cy="369332"/>
          </a:xfrm>
          <a:prstGeom prst="rect">
            <a:avLst/>
          </a:prstGeom>
        </p:spPr>
        <p:txBody>
          <a:bodyPr wrap="none">
            <a:spAutoFit/>
          </a:bodyPr>
          <a:lstStyle/>
          <a:p>
            <a:r>
              <a:rPr lang="en-US" b="1" dirty="0">
                <a:latin typeface="Comic Sans MS"/>
                <a:ea typeface="Calibri"/>
                <a:cs typeface="Times New Roman"/>
              </a:rPr>
              <a:t>SF</a:t>
            </a:r>
            <a:r>
              <a:rPr lang="en-US" b="1" baseline="-25000" dirty="0">
                <a:latin typeface="Comic Sans MS"/>
                <a:ea typeface="Calibri"/>
                <a:cs typeface="Times New Roman"/>
              </a:rPr>
              <a:t>4</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535941348"/>
              </p:ext>
            </p:extLst>
          </p:nvPr>
        </p:nvGraphicFramePr>
        <p:xfrm>
          <a:off x="609600" y="2057400"/>
          <a:ext cx="2209800" cy="2653964"/>
        </p:xfrm>
        <a:graphic>
          <a:graphicData uri="http://schemas.openxmlformats.org/presentationml/2006/ole">
            <mc:AlternateContent xmlns:mc="http://schemas.openxmlformats.org/markup-compatibility/2006">
              <mc:Choice xmlns:v="urn:schemas-microsoft-com:vml" Requires="v">
                <p:oleObj spid="_x0000_s13464" name="CS ChemDraw Drawing" r:id="rId3" imgW="952560" imgH="1145520" progId="ChemDraw.Document.6.0">
                  <p:embed/>
                </p:oleObj>
              </mc:Choice>
              <mc:Fallback>
                <p:oleObj name="CS ChemDraw Drawing" r:id="rId3" imgW="952560" imgH="114552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057400"/>
                        <a:ext cx="2209800" cy="2653964"/>
                      </a:xfrm>
                      <a:prstGeom prst="rect">
                        <a:avLst/>
                      </a:prstGeom>
                      <a:no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631845217"/>
              </p:ext>
            </p:extLst>
          </p:nvPr>
        </p:nvGraphicFramePr>
        <p:xfrm>
          <a:off x="3124200" y="1219200"/>
          <a:ext cx="5811334" cy="4724400"/>
        </p:xfrm>
        <a:graphic>
          <a:graphicData uri="http://schemas.openxmlformats.org/presentationml/2006/ole">
            <mc:AlternateContent xmlns:mc="http://schemas.openxmlformats.org/markup-compatibility/2006">
              <mc:Choice xmlns:v="urn:schemas-microsoft-com:vml" Requires="v">
                <p:oleObj spid="_x0000_s13465" name="CS ChemDraw Drawing" r:id="rId5" imgW="3439440" imgH="2793960" progId="ChemDraw.Document.6.0">
                  <p:embed/>
                </p:oleObj>
              </mc:Choice>
              <mc:Fallback>
                <p:oleObj name="CS ChemDraw Drawing" r:id="rId5" imgW="3439440" imgH="2793960"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1219200"/>
                        <a:ext cx="5811334" cy="4724400"/>
                      </a:xfrm>
                      <a:prstGeom prst="rect">
                        <a:avLst/>
                      </a:prstGeom>
                      <a:noFill/>
                    </p:spPr>
                  </p:pic>
                </p:oleObj>
              </mc:Fallback>
            </mc:AlternateContent>
          </a:graphicData>
        </a:graphic>
      </p:graphicFrame>
    </p:spTree>
    <p:extLst>
      <p:ext uri="{BB962C8B-B14F-4D97-AF65-F5344CB8AC3E}">
        <p14:creationId xmlns:p14="http://schemas.microsoft.com/office/powerpoint/2010/main" val="24133976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1000" y="152400"/>
            <a:ext cx="542136" cy="369332"/>
          </a:xfrm>
          <a:prstGeom prst="rect">
            <a:avLst/>
          </a:prstGeom>
        </p:spPr>
        <p:txBody>
          <a:bodyPr wrap="none">
            <a:spAutoFit/>
          </a:bodyPr>
          <a:lstStyle/>
          <a:p>
            <a:r>
              <a:rPr lang="en-US" b="1" dirty="0">
                <a:latin typeface="Comic Sans MS"/>
                <a:ea typeface="Calibri"/>
                <a:cs typeface="Times New Roman"/>
              </a:rPr>
              <a:t>PF</a:t>
            </a:r>
            <a:r>
              <a:rPr lang="en-US" b="1" baseline="-25000" dirty="0">
                <a:latin typeface="Comic Sans MS"/>
                <a:ea typeface="Calibri"/>
                <a:cs typeface="Times New Roman"/>
              </a:rPr>
              <a:t>5</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840376958"/>
              </p:ext>
            </p:extLst>
          </p:nvPr>
        </p:nvGraphicFramePr>
        <p:xfrm>
          <a:off x="7010400" y="152400"/>
          <a:ext cx="1981200" cy="2347610"/>
        </p:xfrm>
        <a:graphic>
          <a:graphicData uri="http://schemas.openxmlformats.org/presentationml/2006/ole">
            <mc:AlternateContent xmlns:mc="http://schemas.openxmlformats.org/markup-compatibility/2006">
              <mc:Choice xmlns:v="urn:schemas-microsoft-com:vml" Requires="v">
                <p:oleObj spid="_x0000_s14482" name="CS ChemDraw Drawing" r:id="rId3" imgW="965160" imgH="1145520" progId="ChemDraw.Document.6.0">
                  <p:embed/>
                </p:oleObj>
              </mc:Choice>
              <mc:Fallback>
                <p:oleObj name="CS ChemDraw Drawing" r:id="rId3" imgW="965160" imgH="114552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152400"/>
                        <a:ext cx="1981200" cy="2347610"/>
                      </a:xfrm>
                      <a:prstGeom prst="rect">
                        <a:avLst/>
                      </a:prstGeom>
                      <a:no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322034103"/>
              </p:ext>
            </p:extLst>
          </p:nvPr>
        </p:nvGraphicFramePr>
        <p:xfrm>
          <a:off x="113715" y="1143000"/>
          <a:ext cx="8649285" cy="5334308"/>
        </p:xfrm>
        <a:graphic>
          <a:graphicData uri="http://schemas.openxmlformats.org/presentationml/2006/ole">
            <mc:AlternateContent xmlns:mc="http://schemas.openxmlformats.org/markup-compatibility/2006">
              <mc:Choice xmlns:v="urn:schemas-microsoft-com:vml" Requires="v">
                <p:oleObj spid="_x0000_s14483" name="CS ChemDraw Drawing" r:id="rId5" imgW="6177600" imgH="3809880" progId="ChemDraw.Document.6.0">
                  <p:embed/>
                </p:oleObj>
              </mc:Choice>
              <mc:Fallback>
                <p:oleObj name="CS ChemDraw Drawing" r:id="rId5" imgW="6177600" imgH="3809880"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715" y="1143000"/>
                        <a:ext cx="8649285" cy="5334308"/>
                      </a:xfrm>
                      <a:prstGeom prst="rect">
                        <a:avLst/>
                      </a:prstGeom>
                      <a:noFill/>
                    </p:spPr>
                  </p:pic>
                </p:oleObj>
              </mc:Fallback>
            </mc:AlternateContent>
          </a:graphicData>
        </a:graphic>
      </p:graphicFrame>
    </p:spTree>
    <p:extLst>
      <p:ext uri="{BB962C8B-B14F-4D97-AF65-F5344CB8AC3E}">
        <p14:creationId xmlns:p14="http://schemas.microsoft.com/office/powerpoint/2010/main" val="13181110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7163" y="152400"/>
            <a:ext cx="2964273" cy="369332"/>
          </a:xfrm>
          <a:prstGeom prst="rect">
            <a:avLst/>
          </a:prstGeom>
        </p:spPr>
        <p:txBody>
          <a:bodyPr wrap="none">
            <a:spAutoFit/>
          </a:bodyPr>
          <a:lstStyle/>
          <a:p>
            <a:r>
              <a:rPr lang="en-US" b="1" dirty="0">
                <a:latin typeface="Comic Sans MS"/>
                <a:ea typeface="Calibri"/>
                <a:cs typeface="Times New Roman"/>
              </a:rPr>
              <a:t>1-bromo-1-fluoroethane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475957461"/>
              </p:ext>
            </p:extLst>
          </p:nvPr>
        </p:nvGraphicFramePr>
        <p:xfrm>
          <a:off x="762000" y="2667000"/>
          <a:ext cx="1923783" cy="1905000"/>
        </p:xfrm>
        <a:graphic>
          <a:graphicData uri="http://schemas.openxmlformats.org/presentationml/2006/ole">
            <mc:AlternateContent xmlns:mc="http://schemas.openxmlformats.org/markup-compatibility/2006">
              <mc:Choice xmlns:v="urn:schemas-microsoft-com:vml" Requires="v">
                <p:oleObj spid="_x0000_s15500" name="CS ChemDraw Drawing" r:id="rId3" imgW="1134360" imgH="1125000" progId="ChemDraw.Document.6.0">
                  <p:embed/>
                </p:oleObj>
              </mc:Choice>
              <mc:Fallback>
                <p:oleObj name="CS ChemDraw Drawing" r:id="rId3" imgW="1134360" imgH="112500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667000"/>
                        <a:ext cx="1923783" cy="1905000"/>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426009399"/>
              </p:ext>
            </p:extLst>
          </p:nvPr>
        </p:nvGraphicFramePr>
        <p:xfrm>
          <a:off x="3350917" y="762000"/>
          <a:ext cx="5381037" cy="5749483"/>
        </p:xfrm>
        <a:graphic>
          <a:graphicData uri="http://schemas.openxmlformats.org/presentationml/2006/ole">
            <mc:AlternateContent xmlns:mc="http://schemas.openxmlformats.org/markup-compatibility/2006">
              <mc:Choice xmlns:v="urn:schemas-microsoft-com:vml" Requires="v">
                <p:oleObj spid="_x0000_s15501" name="CS ChemDraw Drawing" r:id="rId5" imgW="3144600" imgH="3356280" progId="ChemDraw.Document.6.0">
                  <p:embed/>
                </p:oleObj>
              </mc:Choice>
              <mc:Fallback>
                <p:oleObj name="CS ChemDraw Drawing" r:id="rId5" imgW="3144600" imgH="3356280"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0917" y="762000"/>
                        <a:ext cx="5381037" cy="5749483"/>
                      </a:xfrm>
                      <a:prstGeom prst="rect">
                        <a:avLst/>
                      </a:prstGeom>
                      <a:noFill/>
                    </p:spPr>
                  </p:pic>
                </p:oleObj>
              </mc:Fallback>
            </mc:AlternateContent>
          </a:graphicData>
        </a:graphic>
      </p:graphicFrame>
    </p:spTree>
    <p:extLst>
      <p:ext uri="{BB962C8B-B14F-4D97-AF65-F5344CB8AC3E}">
        <p14:creationId xmlns:p14="http://schemas.microsoft.com/office/powerpoint/2010/main" val="28757894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luorine nmr à®à¯à®à®¾à®© à®ªà® à®®à¯à®à®¿à®µà¯"/>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685800"/>
            <a:ext cx="7620000" cy="533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51090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fluorine nmr à®à¯à®à®¾à®© à®ªà® à®®à¯à®à®¿à®µà¯"/>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0724" y="457200"/>
            <a:ext cx="7066402" cy="5448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8171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763000" cy="5517088"/>
          </a:xfrm>
          <a:prstGeom prst="rect">
            <a:avLst/>
          </a:prstGeom>
        </p:spPr>
        <p:txBody>
          <a:bodyPr wrap="square">
            <a:spAutoFit/>
          </a:bodyPr>
          <a:lstStyle/>
          <a:p>
            <a:pPr marL="342900" marR="0" lvl="0" indent="-342900" algn="just">
              <a:lnSpc>
                <a:spcPct val="250000"/>
              </a:lnSpc>
              <a:spcBef>
                <a:spcPts val="0"/>
              </a:spcBef>
              <a:spcAft>
                <a:spcPts val="0"/>
              </a:spcAft>
              <a:buFont typeface="Symbol"/>
              <a:buChar char=""/>
            </a:pPr>
            <a:r>
              <a:rPr lang="en-US" baseline="30000" dirty="0">
                <a:latin typeface="Comic Sans MS" pitchFamily="66" charset="0"/>
                <a:ea typeface="Calibri"/>
                <a:cs typeface="Arial"/>
              </a:rPr>
              <a:t>15</a:t>
            </a:r>
            <a:r>
              <a:rPr lang="en-US" dirty="0">
                <a:latin typeface="Comic Sans MS" pitchFamily="66" charset="0"/>
                <a:ea typeface="Calibri"/>
                <a:cs typeface="Arial"/>
              </a:rPr>
              <a:t>N is frequently used in NMR spectroscopy, because unlike the more abundant </a:t>
            </a:r>
            <a:r>
              <a:rPr lang="en-US" baseline="30000" dirty="0">
                <a:latin typeface="Comic Sans MS" pitchFamily="66" charset="0"/>
                <a:ea typeface="Calibri"/>
                <a:cs typeface="Arial"/>
              </a:rPr>
              <a:t>14</a:t>
            </a:r>
            <a:r>
              <a:rPr lang="en-US" dirty="0">
                <a:latin typeface="Comic Sans MS" pitchFamily="66" charset="0"/>
                <a:ea typeface="Calibri"/>
                <a:cs typeface="Arial"/>
              </a:rPr>
              <a:t>N, that has an integer nuclear spin and thus a </a:t>
            </a:r>
            <a:r>
              <a:rPr lang="en-US" dirty="0" err="1">
                <a:latin typeface="Comic Sans MS" pitchFamily="66" charset="0"/>
                <a:ea typeface="Calibri"/>
                <a:cs typeface="Arial"/>
              </a:rPr>
              <a:t>quadrupole</a:t>
            </a:r>
            <a:r>
              <a:rPr lang="en-US" dirty="0">
                <a:latin typeface="Comic Sans MS" pitchFamily="66" charset="0"/>
                <a:ea typeface="Calibri"/>
                <a:cs typeface="Arial"/>
              </a:rPr>
              <a:t> moment, </a:t>
            </a:r>
            <a:r>
              <a:rPr lang="en-US" baseline="30000" dirty="0">
                <a:latin typeface="Comic Sans MS" pitchFamily="66" charset="0"/>
                <a:ea typeface="Calibri"/>
                <a:cs typeface="Arial"/>
              </a:rPr>
              <a:t>15</a:t>
            </a:r>
            <a:r>
              <a:rPr lang="en-US" dirty="0">
                <a:latin typeface="Comic Sans MS" pitchFamily="66" charset="0"/>
                <a:ea typeface="Calibri"/>
                <a:cs typeface="Arial"/>
              </a:rPr>
              <a:t>N has a fractional nuclear spin of ½, which offers advantages for NMR like narrow line width. </a:t>
            </a:r>
            <a:endParaRPr lang="en-US" dirty="0">
              <a:latin typeface="Comic Sans MS" pitchFamily="66" charset="0"/>
              <a:ea typeface="Calibri"/>
              <a:cs typeface="Times New Roman"/>
            </a:endParaRPr>
          </a:p>
          <a:p>
            <a:pPr marL="342900" marR="0" lvl="0" indent="-342900" algn="just">
              <a:lnSpc>
                <a:spcPct val="250000"/>
              </a:lnSpc>
              <a:spcBef>
                <a:spcPts val="0"/>
              </a:spcBef>
              <a:spcAft>
                <a:spcPts val="0"/>
              </a:spcAft>
              <a:buFont typeface="Symbol"/>
              <a:buChar char=""/>
            </a:pPr>
            <a:r>
              <a:rPr lang="en-US" dirty="0">
                <a:latin typeface="Comic Sans MS" pitchFamily="66" charset="0"/>
                <a:ea typeface="Calibri"/>
                <a:cs typeface="Arial"/>
              </a:rPr>
              <a:t>The 0.36% natural abundance of </a:t>
            </a:r>
            <a:r>
              <a:rPr lang="en-US" baseline="30000" dirty="0">
                <a:latin typeface="Comic Sans MS" pitchFamily="66" charset="0"/>
                <a:ea typeface="Calibri"/>
                <a:cs typeface="Arial"/>
              </a:rPr>
              <a:t>15</a:t>
            </a:r>
            <a:r>
              <a:rPr lang="en-US" dirty="0">
                <a:latin typeface="Comic Sans MS" pitchFamily="66" charset="0"/>
                <a:ea typeface="Calibri"/>
                <a:cs typeface="Arial"/>
              </a:rPr>
              <a:t>N results in a low NMR sensitivity. Sensitivity is made low by its low gyromagnetic ratio, which is 10.14% that of </a:t>
            </a:r>
            <a:r>
              <a:rPr lang="en-US" baseline="30000" dirty="0">
                <a:latin typeface="Comic Sans MS" pitchFamily="66" charset="0"/>
                <a:ea typeface="Calibri"/>
                <a:cs typeface="Arial"/>
              </a:rPr>
              <a:t>1</a:t>
            </a:r>
            <a:r>
              <a:rPr lang="en-US" dirty="0">
                <a:latin typeface="Comic Sans MS" pitchFamily="66" charset="0"/>
                <a:ea typeface="Calibri"/>
                <a:cs typeface="Arial"/>
              </a:rPr>
              <a:t>H. The signal to noise ratio for </a:t>
            </a:r>
            <a:r>
              <a:rPr lang="en-US" baseline="30000" dirty="0">
                <a:latin typeface="Comic Sans MS" pitchFamily="66" charset="0"/>
                <a:ea typeface="Calibri"/>
                <a:cs typeface="Arial"/>
              </a:rPr>
              <a:t>1</a:t>
            </a:r>
            <a:r>
              <a:rPr lang="en-US" dirty="0">
                <a:latin typeface="Comic Sans MS" pitchFamily="66" charset="0"/>
                <a:ea typeface="Calibri"/>
                <a:cs typeface="Arial"/>
              </a:rPr>
              <a:t>H is about 300 fold greater than </a:t>
            </a:r>
            <a:r>
              <a:rPr lang="en-US" baseline="30000" dirty="0">
                <a:latin typeface="Comic Sans MS" pitchFamily="66" charset="0"/>
                <a:ea typeface="Calibri"/>
                <a:cs typeface="Arial"/>
              </a:rPr>
              <a:t>15</a:t>
            </a:r>
            <a:r>
              <a:rPr lang="en-US" dirty="0">
                <a:latin typeface="Comic Sans MS" pitchFamily="66" charset="0"/>
                <a:ea typeface="Calibri"/>
                <a:cs typeface="Arial"/>
              </a:rPr>
              <a:t>N at the same magnetic field</a:t>
            </a:r>
            <a:r>
              <a:rPr lang="en-US" dirty="0" smtClean="0">
                <a:latin typeface="Comic Sans MS" pitchFamily="66" charset="0"/>
                <a:ea typeface="Calibri"/>
                <a:cs typeface="Arial"/>
              </a:rPr>
              <a:t>.</a:t>
            </a:r>
            <a:endParaRPr lang="en-US" dirty="0">
              <a:latin typeface="Comic Sans MS" pitchFamily="66" charset="0"/>
              <a:ea typeface="Calibri"/>
              <a:cs typeface="Times New Roman"/>
            </a:endParaRPr>
          </a:p>
        </p:txBody>
      </p:sp>
    </p:spTree>
    <p:extLst>
      <p:ext uri="{BB962C8B-B14F-4D97-AF65-F5344CB8AC3E}">
        <p14:creationId xmlns:p14="http://schemas.microsoft.com/office/powerpoint/2010/main" val="13093685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5632311"/>
          </a:xfrm>
          <a:prstGeom prst="rect">
            <a:avLst/>
          </a:prstGeom>
        </p:spPr>
        <p:txBody>
          <a:bodyPr wrap="square">
            <a:spAutoFit/>
          </a:bodyPr>
          <a:lstStyle/>
          <a:p>
            <a:pPr marL="342900" marR="0" lvl="0" indent="-342900" algn="just">
              <a:lnSpc>
                <a:spcPct val="250000"/>
              </a:lnSpc>
              <a:spcBef>
                <a:spcPts val="0"/>
              </a:spcBef>
              <a:spcAft>
                <a:spcPts val="0"/>
              </a:spcAft>
              <a:buFont typeface="Symbol"/>
              <a:buChar char=""/>
            </a:pPr>
            <a:r>
              <a:rPr lang="en-US" dirty="0">
                <a:latin typeface="Comic Sans MS" pitchFamily="66" charset="0"/>
                <a:ea typeface="Calibri"/>
                <a:cs typeface="Arial"/>
              </a:rPr>
              <a:t>Various forms of double- or multiple-resonance </a:t>
            </a:r>
            <a:r>
              <a:rPr lang="en-US" dirty="0" err="1">
                <a:latin typeface="Comic Sans MS" pitchFamily="66" charset="0"/>
                <a:ea typeface="Calibri"/>
                <a:cs typeface="Arial"/>
              </a:rPr>
              <a:t>tcchniques</a:t>
            </a:r>
            <a:r>
              <a:rPr lang="en-US" dirty="0">
                <a:latin typeface="Comic Sans MS" pitchFamily="66" charset="0"/>
                <a:ea typeface="Calibri"/>
                <a:cs typeface="Arial"/>
              </a:rPr>
              <a:t> may be profitably employed in the spectra of nitrogen-coupled nuclei for the measurements of nitrogen chemical shifts and coupling constants. Such methods may offer a considerable sensitivity gain but are critically dependent upon the coupling, chemical exchange, and </a:t>
            </a:r>
            <a:r>
              <a:rPr lang="en-US" dirty="0" err="1">
                <a:latin typeface="Comic Sans MS" pitchFamily="66" charset="0"/>
                <a:ea typeface="Calibri"/>
                <a:cs typeface="Arial"/>
              </a:rPr>
              <a:t>quadrupole</a:t>
            </a:r>
            <a:r>
              <a:rPr lang="en-US" dirty="0">
                <a:latin typeface="Comic Sans MS" pitchFamily="66" charset="0"/>
                <a:ea typeface="Calibri"/>
                <a:cs typeface="Arial"/>
              </a:rPr>
              <a:t> effects.</a:t>
            </a:r>
            <a:endParaRPr lang="en-US" dirty="0">
              <a:latin typeface="Comic Sans MS" pitchFamily="66" charset="0"/>
              <a:ea typeface="Calibri"/>
              <a:cs typeface="Times New Roman"/>
            </a:endParaRPr>
          </a:p>
          <a:p>
            <a:pPr marL="342900" marR="0" lvl="0" indent="-342900" algn="just">
              <a:lnSpc>
                <a:spcPct val="250000"/>
              </a:lnSpc>
              <a:spcBef>
                <a:spcPts val="0"/>
              </a:spcBef>
              <a:spcAft>
                <a:spcPts val="0"/>
              </a:spcAft>
              <a:buFont typeface="Symbol"/>
              <a:buChar char=""/>
            </a:pPr>
            <a:r>
              <a:rPr lang="en-US" dirty="0">
                <a:latin typeface="Comic Sans MS" pitchFamily="66" charset="0"/>
                <a:ea typeface="Calibri"/>
                <a:cs typeface="Arial"/>
              </a:rPr>
              <a:t>Chemical shifts are referenced to CH</a:t>
            </a:r>
            <a:r>
              <a:rPr lang="en-US" baseline="-25000" dirty="0">
                <a:latin typeface="Comic Sans MS" pitchFamily="66" charset="0"/>
                <a:ea typeface="Calibri"/>
                <a:cs typeface="Arial"/>
              </a:rPr>
              <a:t>3</a:t>
            </a:r>
            <a:r>
              <a:rPr lang="en-US" dirty="0">
                <a:latin typeface="Comic Sans MS" pitchFamily="66" charset="0"/>
                <a:ea typeface="Calibri"/>
                <a:cs typeface="Arial"/>
              </a:rPr>
              <a:t>NO</a:t>
            </a:r>
            <a:r>
              <a:rPr lang="en-US" baseline="-25000" dirty="0">
                <a:latin typeface="Comic Sans MS" pitchFamily="66" charset="0"/>
                <a:ea typeface="Calibri"/>
                <a:cs typeface="Arial"/>
              </a:rPr>
              <a:t>2</a:t>
            </a:r>
            <a:r>
              <a:rPr lang="en-US" dirty="0">
                <a:latin typeface="Comic Sans MS" pitchFamily="66" charset="0"/>
                <a:ea typeface="Calibri"/>
                <a:cs typeface="Arial"/>
              </a:rPr>
              <a:t>, which is assigned the chemical shift of 0, with positive shifts to low field/high frequency. </a:t>
            </a:r>
            <a:endParaRPr lang="en-US" dirty="0">
              <a:latin typeface="Comic Sans MS" pitchFamily="66" charset="0"/>
              <a:ea typeface="Calibri"/>
              <a:cs typeface="Times New Roman"/>
            </a:endParaRPr>
          </a:p>
          <a:p>
            <a:pPr marL="342900" marR="0" lvl="0" indent="-342900" algn="just">
              <a:lnSpc>
                <a:spcPct val="250000"/>
              </a:lnSpc>
              <a:spcBef>
                <a:spcPts val="0"/>
              </a:spcBef>
              <a:spcAft>
                <a:spcPts val="0"/>
              </a:spcAft>
              <a:buFont typeface="Symbol"/>
              <a:buChar char=""/>
            </a:pPr>
            <a:r>
              <a:rPr lang="en-US" dirty="0">
                <a:latin typeface="Comic Sans MS" pitchFamily="66" charset="0"/>
                <a:ea typeface="Calibri"/>
                <a:cs typeface="Arial"/>
              </a:rPr>
              <a:t>The range of chemical shifts (δ) ranges from about 1100 to -400 ppm. </a:t>
            </a:r>
            <a:endParaRPr lang="en-US" dirty="0">
              <a:latin typeface="Comic Sans MS" pitchFamily="66" charset="0"/>
              <a:ea typeface="Calibri"/>
              <a:cs typeface="Times New Roman"/>
            </a:endParaRPr>
          </a:p>
        </p:txBody>
      </p:sp>
    </p:spTree>
    <p:extLst>
      <p:ext uri="{BB962C8B-B14F-4D97-AF65-F5344CB8AC3E}">
        <p14:creationId xmlns:p14="http://schemas.microsoft.com/office/powerpoint/2010/main" val="6448418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upload.wikimedia.org/wikipedia/commons/thumb/d/d8/Gyromagnetic_Nuclei_Precession.png/300px-Gyromagnetic_Nuclei_Precession.png"/>
          <p:cNvPicPr/>
          <p:nvPr/>
        </p:nvPicPr>
        <p:blipFill>
          <a:blip r:embed="rId2">
            <a:extLst>
              <a:ext uri="{28A0092B-C50C-407E-A947-70E740481C1C}">
                <a14:useLocalDpi xmlns:a14="http://schemas.microsoft.com/office/drawing/2010/main" val="0"/>
              </a:ext>
            </a:extLst>
          </a:blip>
          <a:srcRect/>
          <a:stretch>
            <a:fillRect/>
          </a:stretch>
        </p:blipFill>
        <p:spPr bwMode="auto">
          <a:xfrm>
            <a:off x="3086100" y="337820"/>
            <a:ext cx="2971800" cy="2786380"/>
          </a:xfrm>
          <a:prstGeom prst="rect">
            <a:avLst/>
          </a:prstGeom>
          <a:noFill/>
          <a:ln>
            <a:noFill/>
          </a:ln>
        </p:spPr>
      </p:pic>
      <p:sp>
        <p:nvSpPr>
          <p:cNvPr id="3" name="Rectangle 2"/>
          <p:cNvSpPr/>
          <p:nvPr/>
        </p:nvSpPr>
        <p:spPr>
          <a:xfrm>
            <a:off x="190500" y="3352800"/>
            <a:ext cx="8763000" cy="2747099"/>
          </a:xfrm>
          <a:prstGeom prst="rect">
            <a:avLst/>
          </a:prstGeom>
        </p:spPr>
        <p:txBody>
          <a:bodyPr wrap="square">
            <a:spAutoFit/>
          </a:bodyPr>
          <a:lstStyle/>
          <a:p>
            <a:pPr marL="342900" marR="0" lvl="0" indent="-342900" algn="just">
              <a:lnSpc>
                <a:spcPct val="250000"/>
              </a:lnSpc>
              <a:spcBef>
                <a:spcPts val="0"/>
              </a:spcBef>
              <a:spcAft>
                <a:spcPts val="0"/>
              </a:spcAft>
              <a:buFont typeface="Symbol"/>
              <a:buChar char=""/>
            </a:pPr>
            <a:r>
              <a:rPr lang="en-US" dirty="0">
                <a:latin typeface="Comic Sans MS" pitchFamily="66" charset="0"/>
                <a:ea typeface="Calibri"/>
                <a:cs typeface="Arial"/>
              </a:rPr>
              <a:t>Unlike most nuclei, the gyromagnetic ratio for </a:t>
            </a:r>
            <a:r>
              <a:rPr lang="en-US" baseline="30000" dirty="0">
                <a:latin typeface="Comic Sans MS" pitchFamily="66" charset="0"/>
                <a:ea typeface="Calibri"/>
                <a:cs typeface="Arial"/>
              </a:rPr>
              <a:t>15</a:t>
            </a:r>
            <a:r>
              <a:rPr lang="en-US" dirty="0">
                <a:latin typeface="Comic Sans MS" pitchFamily="66" charset="0"/>
                <a:ea typeface="Calibri"/>
                <a:cs typeface="Arial"/>
              </a:rPr>
              <a:t>N is negative (</a:t>
            </a:r>
            <a:r>
              <a:rPr lang="en-US" dirty="0">
                <a:solidFill>
                  <a:srgbClr val="202122"/>
                </a:solidFill>
                <a:latin typeface="Comic Sans MS" pitchFamily="66" charset="0"/>
                <a:ea typeface="Calibri"/>
                <a:cs typeface="Arial"/>
              </a:rPr>
              <a:t>γ = -27.126 × 10</a:t>
            </a:r>
            <a:r>
              <a:rPr lang="en-US" baseline="30000" dirty="0">
                <a:solidFill>
                  <a:srgbClr val="202122"/>
                </a:solidFill>
                <a:latin typeface="Comic Sans MS" pitchFamily="66" charset="0"/>
                <a:ea typeface="Calibri"/>
                <a:cs typeface="Arial"/>
              </a:rPr>
              <a:t>6</a:t>
            </a:r>
            <a:r>
              <a:rPr lang="en-US" dirty="0">
                <a:solidFill>
                  <a:srgbClr val="202122"/>
                </a:solidFill>
                <a:latin typeface="Comic Sans MS" pitchFamily="66" charset="0"/>
                <a:ea typeface="Calibri"/>
                <a:cs typeface="Arial"/>
              </a:rPr>
              <a:t> T</a:t>
            </a:r>
            <a:r>
              <a:rPr lang="en-US" baseline="30000" dirty="0">
                <a:solidFill>
                  <a:srgbClr val="202122"/>
                </a:solidFill>
                <a:latin typeface="Comic Sans MS" pitchFamily="66" charset="0"/>
                <a:ea typeface="Calibri"/>
                <a:cs typeface="Arial"/>
              </a:rPr>
              <a:t>−1</a:t>
            </a:r>
            <a:r>
              <a:rPr lang="en-US" dirty="0">
                <a:solidFill>
                  <a:srgbClr val="202122"/>
                </a:solidFill>
                <a:latin typeface="Comic Sans MS" pitchFamily="66" charset="0"/>
                <a:ea typeface="Calibri"/>
                <a:cs typeface="Arial"/>
              </a:rPr>
              <a:t>s</a:t>
            </a:r>
            <a:r>
              <a:rPr lang="en-US" baseline="30000" dirty="0">
                <a:solidFill>
                  <a:srgbClr val="202122"/>
                </a:solidFill>
                <a:latin typeface="Comic Sans MS" pitchFamily="66" charset="0"/>
                <a:ea typeface="Calibri"/>
                <a:cs typeface="Arial"/>
              </a:rPr>
              <a:t>−1</a:t>
            </a:r>
            <a:r>
              <a:rPr lang="en-US" dirty="0">
                <a:solidFill>
                  <a:srgbClr val="202122"/>
                </a:solidFill>
                <a:latin typeface="Comic Sans MS" pitchFamily="66" charset="0"/>
                <a:ea typeface="Calibri"/>
                <a:cs typeface="Arial"/>
              </a:rPr>
              <a:t>)</a:t>
            </a:r>
            <a:r>
              <a:rPr lang="en-US" dirty="0">
                <a:latin typeface="Comic Sans MS" pitchFamily="66" charset="0"/>
                <a:ea typeface="Calibri"/>
                <a:cs typeface="Arial"/>
              </a:rPr>
              <a:t>. With the spin precession phenomenon, the sign of γ determines the sense (clockwise </a:t>
            </a:r>
            <a:r>
              <a:rPr lang="en-US" dirty="0" err="1">
                <a:latin typeface="Comic Sans MS" pitchFamily="66" charset="0"/>
                <a:ea typeface="Calibri"/>
                <a:cs typeface="Arial"/>
              </a:rPr>
              <a:t>vs</a:t>
            </a:r>
            <a:r>
              <a:rPr lang="en-US" dirty="0">
                <a:latin typeface="Comic Sans MS" pitchFamily="66" charset="0"/>
                <a:ea typeface="Calibri"/>
                <a:cs typeface="Arial"/>
              </a:rPr>
              <a:t> counterclockwise) of precession. Most common nuclei have positive gyromagnetic ratios such as </a:t>
            </a:r>
            <a:r>
              <a:rPr lang="en-US" baseline="30000" dirty="0">
                <a:latin typeface="Comic Sans MS" pitchFamily="66" charset="0"/>
                <a:ea typeface="Calibri"/>
                <a:cs typeface="Arial"/>
              </a:rPr>
              <a:t>1</a:t>
            </a:r>
            <a:r>
              <a:rPr lang="en-US" dirty="0">
                <a:latin typeface="Comic Sans MS" pitchFamily="66" charset="0"/>
                <a:ea typeface="Calibri"/>
                <a:cs typeface="Arial"/>
              </a:rPr>
              <a:t>H , </a:t>
            </a:r>
            <a:r>
              <a:rPr lang="en-US" baseline="30000" dirty="0">
                <a:latin typeface="Comic Sans MS" pitchFamily="66" charset="0"/>
                <a:ea typeface="Calibri"/>
                <a:cs typeface="Arial"/>
              </a:rPr>
              <a:t>13</a:t>
            </a:r>
            <a:r>
              <a:rPr lang="en-US" dirty="0">
                <a:latin typeface="Comic Sans MS" pitchFamily="66" charset="0"/>
                <a:ea typeface="Calibri"/>
                <a:cs typeface="Arial"/>
              </a:rPr>
              <a:t>C, </a:t>
            </a:r>
            <a:r>
              <a:rPr lang="en-US" baseline="30000" dirty="0">
                <a:latin typeface="Comic Sans MS" pitchFamily="66" charset="0"/>
                <a:ea typeface="Calibri"/>
                <a:cs typeface="Arial"/>
              </a:rPr>
              <a:t>31</a:t>
            </a:r>
            <a:r>
              <a:rPr lang="en-US" dirty="0">
                <a:latin typeface="Comic Sans MS" pitchFamily="66" charset="0"/>
                <a:ea typeface="Calibri"/>
                <a:cs typeface="Arial"/>
              </a:rPr>
              <a:t>P and </a:t>
            </a:r>
            <a:r>
              <a:rPr lang="en-US" baseline="30000" dirty="0">
                <a:latin typeface="Comic Sans MS" pitchFamily="66" charset="0"/>
                <a:ea typeface="Calibri"/>
                <a:cs typeface="Arial"/>
              </a:rPr>
              <a:t>19</a:t>
            </a:r>
            <a:r>
              <a:rPr lang="en-US" dirty="0">
                <a:latin typeface="Comic Sans MS" pitchFamily="66" charset="0"/>
                <a:ea typeface="Calibri"/>
                <a:cs typeface="Arial"/>
              </a:rPr>
              <a:t>F.</a:t>
            </a:r>
            <a:endParaRPr lang="en-US" dirty="0">
              <a:latin typeface="Comic Sans MS" pitchFamily="66" charset="0"/>
              <a:ea typeface="Calibri"/>
              <a:cs typeface="Times New Roman"/>
            </a:endParaRPr>
          </a:p>
        </p:txBody>
      </p:sp>
    </p:spTree>
    <p:extLst>
      <p:ext uri="{BB962C8B-B14F-4D97-AF65-F5344CB8AC3E}">
        <p14:creationId xmlns:p14="http://schemas.microsoft.com/office/powerpoint/2010/main" val="3341203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812" y="160064"/>
            <a:ext cx="8568952" cy="3416320"/>
          </a:xfrm>
          <a:prstGeom prst="rect">
            <a:avLst/>
          </a:prstGeom>
        </p:spPr>
        <p:txBody>
          <a:bodyPr wrap="square">
            <a:spAutoFit/>
          </a:bodyPr>
          <a:lstStyle/>
          <a:p>
            <a:pPr algn="ctr">
              <a:lnSpc>
                <a:spcPct val="150000"/>
              </a:lnSpc>
            </a:pPr>
            <a:r>
              <a:rPr lang="en-US" sz="2400" b="1" dirty="0" smtClean="0">
                <a:solidFill>
                  <a:srgbClr val="FF0000"/>
                </a:solidFill>
                <a:latin typeface="Comic Sans MS" pitchFamily="66" charset="0"/>
              </a:rPr>
              <a:t>Principle </a:t>
            </a:r>
          </a:p>
          <a:p>
            <a:pPr marL="342900" indent="-342900" algn="just">
              <a:lnSpc>
                <a:spcPct val="150000"/>
              </a:lnSpc>
              <a:buFont typeface="Wingdings" pitchFamily="2" charset="2"/>
              <a:buChar char="Ø"/>
            </a:pPr>
            <a:r>
              <a:rPr lang="en-US" sz="2000" dirty="0">
                <a:latin typeface="Comic Sans MS" pitchFamily="66" charset="0"/>
              </a:rPr>
              <a:t>NMR spectroscopy is the interaction of magnetic field with spin of nuclei and then absorption of radio frequency. </a:t>
            </a:r>
            <a:endParaRPr lang="en-US" sz="2000" dirty="0" smtClean="0">
              <a:latin typeface="Comic Sans MS" pitchFamily="66" charset="0"/>
            </a:endParaRPr>
          </a:p>
          <a:p>
            <a:pPr lvl="0" algn="just">
              <a:lnSpc>
                <a:spcPct val="150000"/>
              </a:lnSpc>
            </a:pPr>
            <a:r>
              <a:rPr lang="en-US" sz="2000" b="1" i="1" dirty="0" smtClean="0">
                <a:latin typeface="Comic Sans MS" pitchFamily="66" charset="0"/>
              </a:rPr>
              <a:t>For </a:t>
            </a:r>
            <a:r>
              <a:rPr lang="en-US" sz="2000" b="1" i="1" dirty="0">
                <a:latin typeface="Comic Sans MS" pitchFamily="66" charset="0"/>
              </a:rPr>
              <a:t>example</a:t>
            </a:r>
            <a:r>
              <a:rPr lang="en-US" sz="2000" dirty="0">
                <a:latin typeface="Comic Sans MS" pitchFamily="66" charset="0"/>
              </a:rPr>
              <a:t>, the nucleus of </a:t>
            </a:r>
            <a:r>
              <a:rPr lang="en-US" sz="2000" baseline="30000" dirty="0">
                <a:solidFill>
                  <a:srgbClr val="000000"/>
                </a:solidFill>
                <a:latin typeface="Comic Sans MS" pitchFamily="66" charset="0"/>
              </a:rPr>
              <a:t>1</a:t>
            </a:r>
            <a:r>
              <a:rPr lang="en-US" sz="2000" dirty="0">
                <a:solidFill>
                  <a:srgbClr val="000000"/>
                </a:solidFill>
                <a:latin typeface="Comic Sans MS" pitchFamily="66" charset="0"/>
              </a:rPr>
              <a:t>H, </a:t>
            </a:r>
            <a:r>
              <a:rPr lang="en-US" sz="2000" baseline="30000" dirty="0">
                <a:solidFill>
                  <a:srgbClr val="000000"/>
                </a:solidFill>
                <a:latin typeface="Comic Sans MS" pitchFamily="66" charset="0"/>
              </a:rPr>
              <a:t>13</a:t>
            </a:r>
            <a:r>
              <a:rPr lang="en-US" sz="2000" dirty="0">
                <a:solidFill>
                  <a:srgbClr val="000000"/>
                </a:solidFill>
                <a:latin typeface="Comic Sans MS" pitchFamily="66" charset="0"/>
              </a:rPr>
              <a:t>C, </a:t>
            </a:r>
            <a:r>
              <a:rPr lang="en-US" sz="2000" baseline="30000" dirty="0">
                <a:solidFill>
                  <a:srgbClr val="000000"/>
                </a:solidFill>
                <a:latin typeface="Comic Sans MS" pitchFamily="66" charset="0"/>
              </a:rPr>
              <a:t>15</a:t>
            </a:r>
            <a:r>
              <a:rPr lang="en-US" sz="2000" dirty="0">
                <a:solidFill>
                  <a:srgbClr val="000000"/>
                </a:solidFill>
                <a:latin typeface="Comic Sans MS" pitchFamily="66" charset="0"/>
              </a:rPr>
              <a:t>N, </a:t>
            </a:r>
            <a:r>
              <a:rPr lang="en-US" sz="2000" baseline="30000" dirty="0">
                <a:solidFill>
                  <a:srgbClr val="000000"/>
                </a:solidFill>
                <a:latin typeface="Comic Sans MS" pitchFamily="66" charset="0"/>
              </a:rPr>
              <a:t>19</a:t>
            </a:r>
            <a:r>
              <a:rPr lang="en-US" sz="2000" dirty="0">
                <a:solidFill>
                  <a:srgbClr val="000000"/>
                </a:solidFill>
                <a:latin typeface="Comic Sans MS" pitchFamily="66" charset="0"/>
              </a:rPr>
              <a:t>F, </a:t>
            </a:r>
            <a:r>
              <a:rPr lang="en-US" sz="2000" baseline="30000" dirty="0">
                <a:solidFill>
                  <a:srgbClr val="000000"/>
                </a:solidFill>
                <a:latin typeface="Comic Sans MS" pitchFamily="66" charset="0"/>
              </a:rPr>
              <a:t>31</a:t>
            </a:r>
            <a:r>
              <a:rPr lang="en-US" sz="2000" dirty="0">
                <a:solidFill>
                  <a:srgbClr val="000000"/>
                </a:solidFill>
                <a:latin typeface="Comic Sans MS" pitchFamily="66" charset="0"/>
              </a:rPr>
              <a:t>P, etc</a:t>
            </a:r>
            <a:r>
              <a:rPr lang="en-US" sz="2000" dirty="0" smtClean="0">
                <a:solidFill>
                  <a:srgbClr val="000000"/>
                </a:solidFill>
                <a:latin typeface="Comic Sans MS" pitchFamily="66" charset="0"/>
              </a:rPr>
              <a:t>.,</a:t>
            </a:r>
            <a:r>
              <a:rPr lang="en-US" sz="2000" dirty="0" smtClean="0">
                <a:solidFill>
                  <a:prstClr val="black"/>
                </a:solidFill>
                <a:latin typeface="Comic Sans MS" pitchFamily="66" charset="0"/>
              </a:rPr>
              <a:t> </a:t>
            </a:r>
            <a:r>
              <a:rPr lang="en-US" sz="2000" dirty="0" smtClean="0">
                <a:latin typeface="Comic Sans MS" pitchFamily="66" charset="0"/>
              </a:rPr>
              <a:t>has </a:t>
            </a:r>
            <a:r>
              <a:rPr lang="en-US" sz="2000" dirty="0">
                <a:latin typeface="Comic Sans MS" pitchFamily="66" charset="0"/>
              </a:rPr>
              <a:t>two spin </a:t>
            </a:r>
            <a:r>
              <a:rPr lang="en-US" sz="2000" dirty="0" smtClean="0">
                <a:latin typeface="Comic Sans MS" pitchFamily="66" charset="0"/>
              </a:rPr>
              <a:t>rotations: </a:t>
            </a:r>
            <a:r>
              <a:rPr lang="en-US" sz="2000" dirty="0">
                <a:latin typeface="Comic Sans MS" pitchFamily="66" charset="0"/>
              </a:rPr>
              <a:t>clockwise rotation with a spin quantum number I = </a:t>
            </a:r>
            <a:r>
              <a:rPr lang="en-US" sz="2000" dirty="0" smtClean="0">
                <a:latin typeface="Comic Sans MS" pitchFamily="66" charset="0"/>
              </a:rPr>
              <a:t>+1/2 </a:t>
            </a:r>
            <a:r>
              <a:rPr lang="en-US" sz="2000" dirty="0">
                <a:latin typeface="Comic Sans MS" pitchFamily="66" charset="0"/>
              </a:rPr>
              <a:t>and </a:t>
            </a:r>
            <a:r>
              <a:rPr lang="en-US" sz="2000" dirty="0" smtClean="0">
                <a:latin typeface="Comic Sans MS" pitchFamily="66" charset="0"/>
              </a:rPr>
              <a:t>counterclockwise </a:t>
            </a:r>
            <a:r>
              <a:rPr lang="en-US" sz="2000" dirty="0">
                <a:latin typeface="Comic Sans MS" pitchFamily="66" charset="0"/>
              </a:rPr>
              <a:t>rotation with a spin quantum number I = - </a:t>
            </a:r>
            <a:r>
              <a:rPr lang="en-US" sz="2000" dirty="0" smtClean="0">
                <a:latin typeface="Comic Sans MS" pitchFamily="66" charset="0"/>
              </a:rPr>
              <a:t>1/2. </a:t>
            </a:r>
          </a:p>
          <a:p>
            <a:pPr algn="ctr">
              <a:lnSpc>
                <a:spcPct val="150000"/>
              </a:lnSpc>
            </a:pPr>
            <a:r>
              <a:rPr lang="en-US" sz="2000" dirty="0" smtClean="0">
                <a:solidFill>
                  <a:srgbClr val="0070C0"/>
                </a:solidFill>
                <a:latin typeface="Comic Sans MS" pitchFamily="66" charset="0"/>
              </a:rPr>
              <a:t>The </a:t>
            </a:r>
            <a:r>
              <a:rPr lang="en-US" sz="2000" dirty="0">
                <a:solidFill>
                  <a:srgbClr val="0070C0"/>
                </a:solidFill>
                <a:latin typeface="Comic Sans MS" pitchFamily="66" charset="0"/>
              </a:rPr>
              <a:t>number of spin sates is 2I+1 which is 2x (1/2) +1 = 2 </a:t>
            </a:r>
            <a:r>
              <a:rPr lang="en-US" sz="2000" dirty="0" smtClean="0">
                <a:solidFill>
                  <a:srgbClr val="0070C0"/>
                </a:solidFill>
                <a:latin typeface="Comic Sans MS" pitchFamily="66" charset="0"/>
              </a:rPr>
              <a:t>state.</a:t>
            </a:r>
            <a:endParaRPr lang="en-US" sz="2000" dirty="0">
              <a:solidFill>
                <a:srgbClr val="0070C0"/>
              </a:solidFill>
              <a:latin typeface="Comic Sans MS" pitchFamily="66" charset="0"/>
            </a:endParaRPr>
          </a:p>
        </p:txBody>
      </p:sp>
      <p:sp>
        <p:nvSpPr>
          <p:cNvPr id="3" name="AutoShape 2" descr="https://www2.chemistry.msu.edu/faculty/reusch/VirtTxtJml/Spectrpy/nmr/Images/nucspin2.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https://www2.chemistry.msu.edu/faculty/reusch/VirtTxtJml/Spectrpy/nmr/Images/nucspin2.gi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https://www2.chemistry.msu.edu/faculty/reusch/VirtTxtJml/Spectrpy/nmr/Images/nucspin2.gif"/>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9" name="Picture 7" descr="C:\Users\ADMIN\Desktop\nucspin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152301" y="3657600"/>
            <a:ext cx="2875972" cy="2019300"/>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9" descr="https://teaching.shu.ac.uk/hwb/chemistry/tutorials/molspec/nmrlev1.gif"/>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2" descr="https://teaching.shu.ac.uk/hwb/chemistry/tutorials/molspec/nmrlev1.gif"/>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p:nvPr/>
        </p:nvSpPr>
        <p:spPr>
          <a:xfrm>
            <a:off x="172275" y="5943601"/>
            <a:ext cx="8836025" cy="707886"/>
          </a:xfrm>
          <a:prstGeom prst="rect">
            <a:avLst/>
          </a:prstGeom>
        </p:spPr>
        <p:txBody>
          <a:bodyPr wrap="square">
            <a:spAutoFit/>
          </a:bodyPr>
          <a:lstStyle/>
          <a:p>
            <a:pPr algn="just"/>
            <a:r>
              <a:rPr lang="en-US" sz="2000" dirty="0">
                <a:solidFill>
                  <a:schemeClr val="accent6">
                    <a:lumMod val="50000"/>
                  </a:schemeClr>
                </a:solidFill>
                <a:latin typeface="Comic Sans MS" pitchFamily="66" charset="0"/>
              </a:rPr>
              <a:t>The two </a:t>
            </a:r>
            <a:r>
              <a:rPr lang="en-US" sz="2000" dirty="0" smtClean="0">
                <a:solidFill>
                  <a:schemeClr val="accent6">
                    <a:lumMod val="50000"/>
                  </a:schemeClr>
                </a:solidFill>
                <a:latin typeface="Comic Sans MS" pitchFamily="66" charset="0"/>
              </a:rPr>
              <a:t>states are equivalent in </a:t>
            </a:r>
            <a:r>
              <a:rPr lang="en-US" sz="2000" dirty="0">
                <a:solidFill>
                  <a:schemeClr val="accent6">
                    <a:lumMod val="50000"/>
                  </a:schemeClr>
                </a:solidFill>
                <a:latin typeface="Comic Sans MS" pitchFamily="66" charset="0"/>
              </a:rPr>
              <a:t>energy in </a:t>
            </a:r>
            <a:r>
              <a:rPr lang="en-US" sz="2000" dirty="0" smtClean="0">
                <a:solidFill>
                  <a:schemeClr val="accent6">
                    <a:lumMod val="50000"/>
                  </a:schemeClr>
                </a:solidFill>
                <a:latin typeface="Comic Sans MS" pitchFamily="66" charset="0"/>
              </a:rPr>
              <a:t>the absence </a:t>
            </a:r>
            <a:r>
              <a:rPr lang="en-US" sz="2000" dirty="0">
                <a:solidFill>
                  <a:schemeClr val="accent6">
                    <a:lumMod val="50000"/>
                  </a:schemeClr>
                </a:solidFill>
                <a:latin typeface="Comic Sans MS" pitchFamily="66" charset="0"/>
              </a:rPr>
              <a:t>of </a:t>
            </a:r>
            <a:r>
              <a:rPr lang="en-US" sz="2000" dirty="0" smtClean="0">
                <a:solidFill>
                  <a:schemeClr val="accent6">
                    <a:lumMod val="50000"/>
                  </a:schemeClr>
                </a:solidFill>
                <a:latin typeface="Comic Sans MS" pitchFamily="66" charset="0"/>
              </a:rPr>
              <a:t>a magnetic or an</a:t>
            </a:r>
            <a:r>
              <a:rPr lang="en-US" sz="2000" dirty="0">
                <a:solidFill>
                  <a:schemeClr val="accent6">
                    <a:lumMod val="50000"/>
                  </a:schemeClr>
                </a:solidFill>
                <a:latin typeface="Comic Sans MS" pitchFamily="66" charset="0"/>
              </a:rPr>
              <a:t> </a:t>
            </a:r>
            <a:r>
              <a:rPr lang="en-US" sz="2000" dirty="0" smtClean="0">
                <a:solidFill>
                  <a:schemeClr val="accent6">
                    <a:lumMod val="50000"/>
                  </a:schemeClr>
                </a:solidFill>
                <a:latin typeface="Comic Sans MS" pitchFamily="66" charset="0"/>
              </a:rPr>
              <a:t>electric </a:t>
            </a:r>
            <a:r>
              <a:rPr lang="en-US" sz="2000" dirty="0">
                <a:solidFill>
                  <a:schemeClr val="accent6">
                    <a:lumMod val="50000"/>
                  </a:schemeClr>
                </a:solidFill>
                <a:latin typeface="Comic Sans MS" pitchFamily="66" charset="0"/>
              </a:rPr>
              <a:t>field.</a:t>
            </a:r>
          </a:p>
        </p:txBody>
      </p:sp>
    </p:spTree>
    <p:extLst>
      <p:ext uri="{BB962C8B-B14F-4D97-AF65-F5344CB8AC3E}">
        <p14:creationId xmlns:p14="http://schemas.microsoft.com/office/powerpoint/2010/main" val="15696013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812" y="160064"/>
            <a:ext cx="8568952" cy="646331"/>
          </a:xfrm>
          <a:prstGeom prst="rect">
            <a:avLst/>
          </a:prstGeom>
        </p:spPr>
        <p:txBody>
          <a:bodyPr wrap="square">
            <a:spAutoFit/>
          </a:bodyPr>
          <a:lstStyle/>
          <a:p>
            <a:pPr algn="ctr">
              <a:lnSpc>
                <a:spcPct val="150000"/>
              </a:lnSpc>
            </a:pPr>
            <a:r>
              <a:rPr lang="en-US" sz="2400" b="1" dirty="0" smtClean="0">
                <a:solidFill>
                  <a:srgbClr val="FF0000"/>
                </a:solidFill>
                <a:latin typeface="Comic Sans MS" pitchFamily="66" charset="0"/>
              </a:rPr>
              <a:t>Nitrogen (</a:t>
            </a:r>
            <a:r>
              <a:rPr lang="en-US" sz="2000" b="1" baseline="30000" dirty="0" smtClean="0">
                <a:solidFill>
                  <a:srgbClr val="FF0000"/>
                </a:solidFill>
                <a:latin typeface="Comic Sans MS" pitchFamily="66" charset="0"/>
              </a:rPr>
              <a:t>15</a:t>
            </a:r>
            <a:r>
              <a:rPr lang="en-US" sz="2000" b="1" dirty="0" smtClean="0">
                <a:solidFill>
                  <a:srgbClr val="FF0000"/>
                </a:solidFill>
                <a:latin typeface="Comic Sans MS" pitchFamily="66" charset="0"/>
              </a:rPr>
              <a:t>N</a:t>
            </a:r>
            <a:r>
              <a:rPr lang="en-US" sz="2400" b="1" dirty="0" smtClean="0">
                <a:solidFill>
                  <a:srgbClr val="FF0000"/>
                </a:solidFill>
                <a:latin typeface="Comic Sans MS" pitchFamily="66" charset="0"/>
              </a:rPr>
              <a:t>) NMR Chemical </a:t>
            </a:r>
            <a:r>
              <a:rPr lang="en-US" sz="2400" b="1" dirty="0">
                <a:solidFill>
                  <a:srgbClr val="FF0000"/>
                </a:solidFill>
                <a:latin typeface="Comic Sans MS" pitchFamily="66" charset="0"/>
              </a:rPr>
              <a:t>Shift </a:t>
            </a:r>
            <a:r>
              <a:rPr lang="en-US" sz="2400" b="1" dirty="0" smtClean="0">
                <a:solidFill>
                  <a:srgbClr val="FF0000"/>
                </a:solidFill>
                <a:latin typeface="Comic Sans MS" pitchFamily="66" charset="0"/>
              </a:rPr>
              <a:t>Ranges</a:t>
            </a:r>
          </a:p>
        </p:txBody>
      </p:sp>
      <p:pic>
        <p:nvPicPr>
          <p:cNvPr id="16386" name="Picture 2" descr="Chemical shift ranges of nitrogen NM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461" y="1371600"/>
            <a:ext cx="7655653"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09200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10600" cy="646331"/>
          </a:xfrm>
          <a:prstGeom prst="rect">
            <a:avLst/>
          </a:prstGeom>
        </p:spPr>
        <p:txBody>
          <a:bodyPr wrap="square">
            <a:spAutoFit/>
          </a:bodyPr>
          <a:lstStyle/>
          <a:p>
            <a:pPr algn="ctr">
              <a:lnSpc>
                <a:spcPct val="200000"/>
              </a:lnSpc>
            </a:pPr>
            <a:r>
              <a:rPr lang="en-US" b="1" dirty="0">
                <a:latin typeface="Comic Sans MS"/>
                <a:ea typeface="Calibri"/>
                <a:cs typeface="Times New Roman"/>
              </a:rPr>
              <a:t>Applications </a:t>
            </a:r>
            <a:r>
              <a:rPr lang="en-US" b="1" baseline="30000" dirty="0">
                <a:latin typeface="Comic Sans MS"/>
                <a:ea typeface="Calibri"/>
                <a:cs typeface="Times New Roman"/>
              </a:rPr>
              <a:t>15</a:t>
            </a:r>
            <a:r>
              <a:rPr lang="en-US" b="1" dirty="0">
                <a:latin typeface="Comic Sans MS"/>
                <a:ea typeface="Calibri"/>
                <a:cs typeface="Times New Roman"/>
              </a:rPr>
              <a:t>N NMR Spectroscopy of in Structural Problems</a:t>
            </a:r>
            <a:endParaRPr lang="en-US" sz="1400" dirty="0">
              <a:ea typeface="Calibri"/>
              <a:cs typeface="Times New Roman"/>
            </a:endParaRPr>
          </a:p>
        </p:txBody>
      </p:sp>
      <p:sp>
        <p:nvSpPr>
          <p:cNvPr id="3" name="Rectangle 2"/>
          <p:cNvSpPr/>
          <p:nvPr/>
        </p:nvSpPr>
        <p:spPr>
          <a:xfrm>
            <a:off x="4084841" y="914400"/>
            <a:ext cx="745717" cy="369332"/>
          </a:xfrm>
          <a:prstGeom prst="rect">
            <a:avLst/>
          </a:prstGeom>
        </p:spPr>
        <p:txBody>
          <a:bodyPr wrap="none">
            <a:spAutoFit/>
          </a:bodyPr>
          <a:lstStyle/>
          <a:p>
            <a:r>
              <a:rPr lang="en-US" b="1" dirty="0">
                <a:latin typeface="Comic Sans MS"/>
                <a:ea typeface="Calibri"/>
                <a:cs typeface="Times New Roman"/>
              </a:rPr>
              <a:t>N</a:t>
            </a:r>
            <a:r>
              <a:rPr lang="en-US" b="1" baseline="-25000" dirty="0">
                <a:latin typeface="Comic Sans MS"/>
                <a:ea typeface="Calibri"/>
                <a:cs typeface="Times New Roman"/>
              </a:rPr>
              <a:t>2</a:t>
            </a:r>
            <a:r>
              <a:rPr lang="en-US" b="1" dirty="0">
                <a:latin typeface="Comic Sans MS"/>
                <a:ea typeface="Calibri"/>
                <a:cs typeface="Times New Roman"/>
              </a:rPr>
              <a:t>O</a:t>
            </a:r>
            <a:r>
              <a:rPr lang="en-US" b="1" baseline="-25000" dirty="0">
                <a:latin typeface="Comic Sans MS"/>
                <a:ea typeface="Calibri"/>
                <a:cs typeface="Times New Roman"/>
              </a:rPr>
              <a:t>3</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935491321"/>
              </p:ext>
            </p:extLst>
          </p:nvPr>
        </p:nvGraphicFramePr>
        <p:xfrm>
          <a:off x="381000" y="3505200"/>
          <a:ext cx="2895599" cy="587451"/>
        </p:xfrm>
        <a:graphic>
          <a:graphicData uri="http://schemas.openxmlformats.org/presentationml/2006/ole">
            <mc:AlternateContent xmlns:mc="http://schemas.openxmlformats.org/markup-compatibility/2006">
              <mc:Choice xmlns:v="urn:schemas-microsoft-com:vml" Requires="v">
                <p:oleObj spid="_x0000_s17510" name="CS ChemDraw Drawing" r:id="rId3" imgW="1109880" imgH="230040" progId="ChemDraw.Document.6.0">
                  <p:embed/>
                </p:oleObj>
              </mc:Choice>
              <mc:Fallback>
                <p:oleObj name="CS ChemDraw Drawing" r:id="rId3" imgW="1109880" imgH="23004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505200"/>
                        <a:ext cx="2895599" cy="587451"/>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626314426"/>
              </p:ext>
            </p:extLst>
          </p:nvPr>
        </p:nvGraphicFramePr>
        <p:xfrm>
          <a:off x="3897108" y="1752600"/>
          <a:ext cx="4865892" cy="4072539"/>
        </p:xfrm>
        <a:graphic>
          <a:graphicData uri="http://schemas.openxmlformats.org/presentationml/2006/ole">
            <mc:AlternateContent xmlns:mc="http://schemas.openxmlformats.org/markup-compatibility/2006">
              <mc:Choice xmlns:v="urn:schemas-microsoft-com:vml" Requires="v">
                <p:oleObj spid="_x0000_s17511" name="CS ChemDraw Drawing" r:id="rId5" imgW="2489760" imgH="2084400" progId="ChemDraw.Document.6.0">
                  <p:embed/>
                </p:oleObj>
              </mc:Choice>
              <mc:Fallback>
                <p:oleObj name="CS ChemDraw Drawing" r:id="rId5" imgW="2489760" imgH="2084400"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7108" y="1752600"/>
                        <a:ext cx="4865892" cy="4072539"/>
                      </a:xfrm>
                      <a:prstGeom prst="rect">
                        <a:avLst/>
                      </a:prstGeom>
                      <a:noFill/>
                    </p:spPr>
                  </p:pic>
                </p:oleObj>
              </mc:Fallback>
            </mc:AlternateContent>
          </a:graphicData>
        </a:graphic>
      </p:graphicFrame>
    </p:spTree>
    <p:extLst>
      <p:ext uri="{BB962C8B-B14F-4D97-AF65-F5344CB8AC3E}">
        <p14:creationId xmlns:p14="http://schemas.microsoft.com/office/powerpoint/2010/main" val="41158685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152400"/>
            <a:ext cx="2388795" cy="646331"/>
          </a:xfrm>
          <a:prstGeom prst="rect">
            <a:avLst/>
          </a:prstGeom>
        </p:spPr>
        <p:txBody>
          <a:bodyPr wrap="none">
            <a:spAutoFit/>
          </a:bodyPr>
          <a:lstStyle/>
          <a:p>
            <a:pPr algn="just">
              <a:lnSpc>
                <a:spcPct val="200000"/>
              </a:lnSpc>
            </a:pPr>
            <a:r>
              <a:rPr lang="en-US" b="1" dirty="0">
                <a:latin typeface="Comic Sans MS"/>
                <a:ea typeface="Calibri"/>
                <a:cs typeface="Times New Roman"/>
              </a:rPr>
              <a:t>[</a:t>
            </a:r>
            <a:r>
              <a:rPr lang="en-US" b="1" dirty="0" err="1">
                <a:latin typeface="Comic Sans MS"/>
                <a:ea typeface="Calibri"/>
                <a:cs typeface="Times New Roman"/>
              </a:rPr>
              <a:t>Pt</a:t>
            </a:r>
            <a:r>
              <a:rPr lang="en-US" b="1" dirty="0">
                <a:latin typeface="Comic Sans MS"/>
                <a:ea typeface="Calibri"/>
                <a:cs typeface="Times New Roman"/>
              </a:rPr>
              <a:t>(C</a:t>
            </a:r>
            <a:r>
              <a:rPr lang="en-US" b="1" baseline="-25000" dirty="0">
                <a:latin typeface="Comic Sans MS"/>
                <a:ea typeface="Calibri"/>
                <a:cs typeface="Times New Roman"/>
              </a:rPr>
              <a:t>6</a:t>
            </a:r>
            <a:r>
              <a:rPr lang="en-US" b="1" dirty="0">
                <a:latin typeface="Comic Sans MS"/>
                <a:ea typeface="Calibri"/>
                <a:cs typeface="Times New Roman"/>
              </a:rPr>
              <a:t>H</a:t>
            </a:r>
            <a:r>
              <a:rPr lang="en-US" b="1" baseline="-25000" dirty="0">
                <a:latin typeface="Comic Sans MS"/>
                <a:ea typeface="Calibri"/>
                <a:cs typeface="Times New Roman"/>
              </a:rPr>
              <a:t>10</a:t>
            </a:r>
            <a:r>
              <a:rPr lang="en-US" b="1" dirty="0">
                <a:latin typeface="Comic Sans MS"/>
                <a:ea typeface="Calibri"/>
                <a:cs typeface="Times New Roman"/>
              </a:rPr>
              <a:t>(NH</a:t>
            </a:r>
            <a:r>
              <a:rPr lang="en-US" b="1" baseline="-25000" dirty="0">
                <a:latin typeface="Comic Sans MS"/>
                <a:ea typeface="Calibri"/>
                <a:cs typeface="Times New Roman"/>
              </a:rPr>
              <a:t>2</a:t>
            </a:r>
            <a:r>
              <a:rPr lang="en-US" b="1" dirty="0">
                <a:latin typeface="Comic Sans MS"/>
                <a:ea typeface="Calibri"/>
                <a:cs typeface="Times New Roman"/>
              </a:rPr>
              <a:t>)</a:t>
            </a:r>
            <a:r>
              <a:rPr lang="en-US" b="1" baseline="-25000" dirty="0">
                <a:latin typeface="Comic Sans MS"/>
                <a:ea typeface="Calibri"/>
                <a:cs typeface="Times New Roman"/>
              </a:rPr>
              <a:t>2</a:t>
            </a:r>
            <a:r>
              <a:rPr lang="en-US" b="1" dirty="0">
                <a:latin typeface="Comic Sans MS"/>
                <a:ea typeface="Calibri"/>
                <a:cs typeface="Times New Roman"/>
              </a:rPr>
              <a:t>)Cl</a:t>
            </a:r>
            <a:r>
              <a:rPr lang="en-US" b="1" baseline="-25000" dirty="0">
                <a:latin typeface="Comic Sans MS"/>
                <a:ea typeface="Calibri"/>
                <a:cs typeface="Times New Roman"/>
              </a:rPr>
              <a:t>2</a:t>
            </a:r>
            <a:r>
              <a:rPr lang="en-US" b="1" dirty="0">
                <a:latin typeface="Comic Sans MS"/>
                <a:ea typeface="Calibri"/>
                <a:cs typeface="Times New Roman"/>
              </a:rPr>
              <a:t>]</a:t>
            </a:r>
            <a:endParaRPr lang="en-US" sz="1600" dirty="0">
              <a:ea typeface="Calibri"/>
              <a:cs typeface="Times New Roman"/>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055826802"/>
              </p:ext>
            </p:extLst>
          </p:nvPr>
        </p:nvGraphicFramePr>
        <p:xfrm>
          <a:off x="381000" y="2286000"/>
          <a:ext cx="2731284" cy="1701800"/>
        </p:xfrm>
        <a:graphic>
          <a:graphicData uri="http://schemas.openxmlformats.org/presentationml/2006/ole">
            <mc:AlternateContent xmlns:mc="http://schemas.openxmlformats.org/markup-compatibility/2006">
              <mc:Choice xmlns:v="urn:schemas-microsoft-com:vml" Requires="v">
                <p:oleObj spid="_x0000_s18484" name="CS ChemDraw Drawing" r:id="rId3" imgW="1657800" imgH="1034640" progId="ChemDraw.Document.6.0">
                  <p:embed/>
                </p:oleObj>
              </mc:Choice>
              <mc:Fallback>
                <p:oleObj name="CS ChemDraw Drawing" r:id="rId3" imgW="1657800" imgH="103464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286000"/>
                        <a:ext cx="2731284" cy="1701800"/>
                      </a:xfrm>
                      <a:prstGeom prst="rect">
                        <a:avLst/>
                      </a:prstGeom>
                      <a:noFill/>
                    </p:spPr>
                  </p:pic>
                </p:oleObj>
              </mc:Fallback>
            </mc:AlternateContent>
          </a:graphicData>
        </a:graphic>
      </p:graphicFrame>
      <p:pic>
        <p:nvPicPr>
          <p:cNvPr id="1843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598" y="1524000"/>
            <a:ext cx="5823613"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0730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763000" cy="568104"/>
          </a:xfrm>
          <a:prstGeom prst="rect">
            <a:avLst/>
          </a:prstGeom>
        </p:spPr>
        <p:txBody>
          <a:bodyPr wrap="square">
            <a:spAutoFit/>
          </a:bodyPr>
          <a:lstStyle/>
          <a:p>
            <a:pPr algn="ctr">
              <a:lnSpc>
                <a:spcPct val="200000"/>
              </a:lnSpc>
            </a:pPr>
            <a:r>
              <a:rPr lang="en-US" b="1" dirty="0">
                <a:latin typeface="Comic Sans MS"/>
                <a:ea typeface="Calibri"/>
                <a:cs typeface="Times New Roman"/>
              </a:rPr>
              <a:t>(C</a:t>
            </a:r>
            <a:r>
              <a:rPr lang="en-US" b="1" baseline="-25000" dirty="0">
                <a:latin typeface="Comic Sans MS"/>
                <a:ea typeface="Calibri"/>
                <a:cs typeface="Times New Roman"/>
              </a:rPr>
              <a:t>2</a:t>
            </a:r>
            <a:r>
              <a:rPr lang="en-US" b="1" dirty="0">
                <a:latin typeface="Comic Sans MS"/>
                <a:ea typeface="Calibri"/>
                <a:cs typeface="Times New Roman"/>
              </a:rPr>
              <a:t>H</a:t>
            </a:r>
            <a:r>
              <a:rPr lang="en-US" b="1" baseline="-25000" dirty="0">
                <a:latin typeface="Comic Sans MS"/>
                <a:ea typeface="Calibri"/>
                <a:cs typeface="Times New Roman"/>
              </a:rPr>
              <a:t>5</a:t>
            </a:r>
            <a:r>
              <a:rPr lang="en-US" b="1" dirty="0">
                <a:latin typeface="Comic Sans MS"/>
                <a:ea typeface="Calibri"/>
                <a:cs typeface="Times New Roman"/>
              </a:rPr>
              <a:t>)</a:t>
            </a:r>
            <a:r>
              <a:rPr lang="en-US" b="1" baseline="-25000" dirty="0">
                <a:latin typeface="Comic Sans MS"/>
                <a:ea typeface="Calibri"/>
                <a:cs typeface="Times New Roman"/>
              </a:rPr>
              <a:t>4</a:t>
            </a:r>
            <a:r>
              <a:rPr lang="en-US" b="1" dirty="0">
                <a:latin typeface="Comic Sans MS"/>
                <a:ea typeface="Calibri"/>
                <a:cs typeface="Times New Roman"/>
              </a:rPr>
              <a:t>N</a:t>
            </a:r>
            <a:r>
              <a:rPr lang="en-US" b="1" baseline="30000" dirty="0">
                <a:latin typeface="Comic Sans MS"/>
                <a:ea typeface="Calibri"/>
                <a:cs typeface="Times New Roman"/>
              </a:rPr>
              <a:t>+</a:t>
            </a:r>
            <a:r>
              <a:rPr lang="en-US" b="1" dirty="0">
                <a:latin typeface="Comic Sans MS"/>
                <a:ea typeface="Calibri"/>
                <a:cs typeface="Times New Roman"/>
              </a:rPr>
              <a:t>Ag(NCO)</a:t>
            </a:r>
            <a:r>
              <a:rPr lang="en-US" b="1" baseline="-25000" dirty="0">
                <a:latin typeface="Comic Sans MS"/>
                <a:ea typeface="Calibri"/>
                <a:cs typeface="Times New Roman"/>
              </a:rPr>
              <a:t>2 </a:t>
            </a:r>
            <a:r>
              <a:rPr lang="en-US" b="1" dirty="0">
                <a:latin typeface="Comic Sans MS"/>
                <a:ea typeface="Calibri"/>
                <a:cs typeface="Times New Roman"/>
              </a:rPr>
              <a:t>&amp; (C</a:t>
            </a:r>
            <a:r>
              <a:rPr lang="en-US" b="1" baseline="-25000" dirty="0">
                <a:latin typeface="Comic Sans MS"/>
                <a:ea typeface="Calibri"/>
                <a:cs typeface="Times New Roman"/>
              </a:rPr>
              <a:t>2</a:t>
            </a:r>
            <a:r>
              <a:rPr lang="en-US" b="1" dirty="0">
                <a:latin typeface="Comic Sans MS"/>
                <a:ea typeface="Calibri"/>
                <a:cs typeface="Times New Roman"/>
              </a:rPr>
              <a:t>H</a:t>
            </a:r>
            <a:r>
              <a:rPr lang="en-US" b="1" baseline="-25000" dirty="0">
                <a:latin typeface="Comic Sans MS"/>
                <a:ea typeface="Calibri"/>
                <a:cs typeface="Times New Roman"/>
              </a:rPr>
              <a:t>5</a:t>
            </a:r>
            <a:r>
              <a:rPr lang="en-US" b="1" dirty="0">
                <a:latin typeface="Comic Sans MS"/>
                <a:ea typeface="Calibri"/>
                <a:cs typeface="Times New Roman"/>
              </a:rPr>
              <a:t>)</a:t>
            </a:r>
            <a:r>
              <a:rPr lang="en-US" b="1" baseline="-25000" dirty="0">
                <a:latin typeface="Comic Sans MS"/>
                <a:ea typeface="Calibri"/>
                <a:cs typeface="Times New Roman"/>
              </a:rPr>
              <a:t>4</a:t>
            </a:r>
            <a:r>
              <a:rPr lang="en-US" b="1" dirty="0">
                <a:latin typeface="Comic Sans MS"/>
                <a:ea typeface="Calibri"/>
                <a:cs typeface="Times New Roman"/>
              </a:rPr>
              <a:t>N</a:t>
            </a:r>
            <a:r>
              <a:rPr lang="en-US" b="1" baseline="30000" dirty="0">
                <a:latin typeface="Comic Sans MS"/>
                <a:ea typeface="Calibri"/>
                <a:cs typeface="Times New Roman"/>
              </a:rPr>
              <a:t>+</a:t>
            </a:r>
            <a:r>
              <a:rPr lang="en-US" b="1" dirty="0">
                <a:latin typeface="Comic Sans MS"/>
                <a:ea typeface="Calibri"/>
                <a:cs typeface="Times New Roman"/>
              </a:rPr>
              <a:t>Ag(OCN)</a:t>
            </a:r>
            <a:r>
              <a:rPr lang="en-US" b="1" baseline="-25000" dirty="0">
                <a:latin typeface="Comic Sans MS"/>
                <a:ea typeface="Calibri"/>
                <a:cs typeface="Times New Roman"/>
              </a:rPr>
              <a:t>2</a:t>
            </a:r>
            <a:endParaRPr lang="en-US" sz="1600" dirty="0">
              <a:ea typeface="Calibri"/>
              <a:cs typeface="Times New Roman"/>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107743225"/>
              </p:ext>
            </p:extLst>
          </p:nvPr>
        </p:nvGraphicFramePr>
        <p:xfrm>
          <a:off x="321796" y="1981200"/>
          <a:ext cx="8576608" cy="3124200"/>
        </p:xfrm>
        <a:graphic>
          <a:graphicData uri="http://schemas.openxmlformats.org/presentationml/2006/ole">
            <mc:AlternateContent xmlns:mc="http://schemas.openxmlformats.org/markup-compatibility/2006">
              <mc:Choice xmlns:v="urn:schemas-microsoft-com:vml" Requires="v">
                <p:oleObj spid="_x0000_s19506" name="CS ChemDraw Drawing" r:id="rId3" imgW="4333320" imgH="1582560" progId="ChemDraw.Document.6.0">
                  <p:embed/>
                </p:oleObj>
              </mc:Choice>
              <mc:Fallback>
                <p:oleObj name="CS ChemDraw Drawing" r:id="rId3" imgW="4333320" imgH="158256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796" y="1981200"/>
                        <a:ext cx="8576608" cy="3124200"/>
                      </a:xfrm>
                      <a:prstGeom prst="rect">
                        <a:avLst/>
                      </a:prstGeom>
                      <a:noFill/>
                    </p:spPr>
                  </p:pic>
                </p:oleObj>
              </mc:Fallback>
            </mc:AlternateContent>
          </a:graphicData>
        </a:graphic>
      </p:graphicFrame>
    </p:spTree>
    <p:extLst>
      <p:ext uri="{BB962C8B-B14F-4D97-AF65-F5344CB8AC3E}">
        <p14:creationId xmlns:p14="http://schemas.microsoft.com/office/powerpoint/2010/main" val="37538101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67200" y="152400"/>
            <a:ext cx="782587" cy="646331"/>
          </a:xfrm>
          <a:prstGeom prst="rect">
            <a:avLst/>
          </a:prstGeom>
        </p:spPr>
        <p:txBody>
          <a:bodyPr wrap="none">
            <a:spAutoFit/>
          </a:bodyPr>
          <a:lstStyle/>
          <a:p>
            <a:pPr algn="just">
              <a:lnSpc>
                <a:spcPct val="200000"/>
              </a:lnSpc>
            </a:pPr>
            <a:r>
              <a:rPr lang="en-US" b="1" dirty="0">
                <a:latin typeface="Comic Sans MS"/>
                <a:ea typeface="Calibri"/>
                <a:cs typeface="Times New Roman"/>
              </a:rPr>
              <a:t>NaN</a:t>
            </a:r>
            <a:r>
              <a:rPr lang="en-US" b="1" baseline="-25000" dirty="0">
                <a:latin typeface="Comic Sans MS"/>
                <a:ea typeface="Calibri"/>
                <a:cs typeface="Times New Roman"/>
              </a:rPr>
              <a:t>3</a:t>
            </a:r>
            <a:endParaRPr lang="en-US" sz="1600" dirty="0">
              <a:ea typeface="Calibri"/>
              <a:cs typeface="Times New Roman"/>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172254521"/>
              </p:ext>
            </p:extLst>
          </p:nvPr>
        </p:nvGraphicFramePr>
        <p:xfrm>
          <a:off x="457200" y="2667000"/>
          <a:ext cx="2251290" cy="1371600"/>
        </p:xfrm>
        <a:graphic>
          <a:graphicData uri="http://schemas.openxmlformats.org/presentationml/2006/ole">
            <mc:AlternateContent xmlns:mc="http://schemas.openxmlformats.org/markup-compatibility/2006">
              <mc:Choice xmlns:v="urn:schemas-microsoft-com:vml" Requires="v">
                <p:oleObj spid="_x0000_s20576" name="CS ChemDraw Drawing" r:id="rId3" imgW="999360" imgH="613440" progId="ChemDraw.Document.6.0">
                  <p:embed/>
                </p:oleObj>
              </mc:Choice>
              <mc:Fallback>
                <p:oleObj name="CS ChemDraw Drawing" r:id="rId3" imgW="999360" imgH="61344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667000"/>
                        <a:ext cx="2251290" cy="1371600"/>
                      </a:xfrm>
                      <a:prstGeom prst="rect">
                        <a:avLst/>
                      </a:prstGeom>
                      <a:no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250960541"/>
              </p:ext>
            </p:extLst>
          </p:nvPr>
        </p:nvGraphicFramePr>
        <p:xfrm>
          <a:off x="2971800" y="1524000"/>
          <a:ext cx="5715000" cy="3800255"/>
        </p:xfrm>
        <a:graphic>
          <a:graphicData uri="http://schemas.openxmlformats.org/presentationml/2006/ole">
            <mc:AlternateContent xmlns:mc="http://schemas.openxmlformats.org/markup-compatibility/2006">
              <mc:Choice xmlns:v="urn:schemas-microsoft-com:vml" Requires="v">
                <p:oleObj spid="_x0000_s20577" name="CS ChemDraw Drawing" r:id="rId5" imgW="2489760" imgH="1657800" progId="ChemDraw.Document.6.0">
                  <p:embed/>
                </p:oleObj>
              </mc:Choice>
              <mc:Fallback>
                <p:oleObj name="CS ChemDraw Drawing" r:id="rId5" imgW="2489760" imgH="1657800"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71800" y="1524000"/>
                        <a:ext cx="5715000" cy="3800255"/>
                      </a:xfrm>
                      <a:prstGeom prst="rect">
                        <a:avLst/>
                      </a:prstGeom>
                      <a:noFill/>
                    </p:spPr>
                  </p:pic>
                </p:oleObj>
              </mc:Fallback>
            </mc:AlternateContent>
          </a:graphicData>
        </a:graphic>
      </p:graphicFrame>
    </p:spTree>
    <p:extLst>
      <p:ext uri="{BB962C8B-B14F-4D97-AF65-F5344CB8AC3E}">
        <p14:creationId xmlns:p14="http://schemas.microsoft.com/office/powerpoint/2010/main" val="41458298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7351"/>
            <a:ext cx="8712968" cy="4955203"/>
          </a:xfrm>
          <a:prstGeom prst="rect">
            <a:avLst/>
          </a:prstGeom>
        </p:spPr>
        <p:txBody>
          <a:bodyPr wrap="square">
            <a:spAutoFit/>
          </a:bodyPr>
          <a:lstStyle/>
          <a:p>
            <a:pPr lvl="0" algn="ctr">
              <a:lnSpc>
                <a:spcPct val="150000"/>
              </a:lnSpc>
            </a:pPr>
            <a:r>
              <a:rPr lang="en-US" sz="2400" b="1" dirty="0" smtClean="0">
                <a:solidFill>
                  <a:srgbClr val="FF0000"/>
                </a:solidFill>
                <a:latin typeface="Comic Sans MS" pitchFamily="66" charset="0"/>
              </a:rPr>
              <a:t>References</a:t>
            </a:r>
          </a:p>
          <a:p>
            <a:pPr marL="457200" lvl="0" indent="-457200" algn="just">
              <a:lnSpc>
                <a:spcPct val="200000"/>
              </a:lnSpc>
              <a:buAutoNum type="arabicPeriod"/>
            </a:pPr>
            <a:r>
              <a:rPr lang="en-US" sz="2000" dirty="0">
                <a:latin typeface="Comic Sans MS" pitchFamily="66" charset="0"/>
              </a:rPr>
              <a:t>R.S. </a:t>
            </a:r>
            <a:r>
              <a:rPr lang="en-US" sz="2000" dirty="0" err="1">
                <a:latin typeface="Comic Sans MS" pitchFamily="66" charset="0"/>
              </a:rPr>
              <a:t>Drago</a:t>
            </a:r>
            <a:r>
              <a:rPr lang="en-US" sz="2000" dirty="0">
                <a:latin typeface="Comic Sans MS" pitchFamily="66" charset="0"/>
              </a:rPr>
              <a:t>, Physical Methods in chemistry, Sanders Golden Sunburst series, W.B. Saunders company, London, 1977</a:t>
            </a:r>
            <a:r>
              <a:rPr lang="en-US" sz="2000" dirty="0" smtClean="0">
                <a:latin typeface="Comic Sans MS" pitchFamily="66" charset="0"/>
              </a:rPr>
              <a:t>.</a:t>
            </a:r>
          </a:p>
          <a:p>
            <a:pPr marL="457200" lvl="0" indent="-457200" algn="just">
              <a:lnSpc>
                <a:spcPct val="200000"/>
              </a:lnSpc>
              <a:buAutoNum type="arabicPeriod"/>
            </a:pPr>
            <a:r>
              <a:rPr lang="en-US" sz="2000" dirty="0">
                <a:latin typeface="Comic Sans MS" pitchFamily="66" charset="0"/>
              </a:rPr>
              <a:t>M.A. O. Hill and P. Day (</a:t>
            </a:r>
            <a:r>
              <a:rPr lang="en-US" sz="2000" dirty="0" err="1">
                <a:latin typeface="Comic Sans MS" pitchFamily="66" charset="0"/>
              </a:rPr>
              <a:t>Eds</a:t>
            </a:r>
            <a:r>
              <a:rPr lang="en-US" sz="2000" dirty="0">
                <a:latin typeface="Comic Sans MS" pitchFamily="66" charset="0"/>
              </a:rPr>
              <a:t>), Physical Methods in Advanced Inorganic chemistry, </a:t>
            </a:r>
            <a:r>
              <a:rPr lang="en-US" sz="2000" dirty="0" err="1">
                <a:latin typeface="Comic Sans MS" pitchFamily="66" charset="0"/>
              </a:rPr>
              <a:t>Interscience</a:t>
            </a:r>
            <a:r>
              <a:rPr lang="en-US" sz="2000" dirty="0">
                <a:latin typeface="Comic Sans MS" pitchFamily="66" charset="0"/>
              </a:rPr>
              <a:t>, </a:t>
            </a:r>
            <a:r>
              <a:rPr lang="en-US" sz="2000" dirty="0" err="1">
                <a:latin typeface="Comic Sans MS" pitchFamily="66" charset="0"/>
              </a:rPr>
              <a:t>Newyork</a:t>
            </a:r>
            <a:r>
              <a:rPr lang="en-US" sz="2000" dirty="0">
                <a:latin typeface="Comic Sans MS" pitchFamily="66" charset="0"/>
              </a:rPr>
              <a:t>, 1968</a:t>
            </a:r>
            <a:r>
              <a:rPr lang="en-US" sz="2000" dirty="0" smtClean="0">
                <a:latin typeface="Comic Sans MS" pitchFamily="66" charset="0"/>
              </a:rPr>
              <a:t>.</a:t>
            </a:r>
          </a:p>
          <a:p>
            <a:pPr marL="457200" lvl="0" indent="-457200" algn="just">
              <a:lnSpc>
                <a:spcPct val="200000"/>
              </a:lnSpc>
              <a:buAutoNum type="arabicPeriod"/>
            </a:pPr>
            <a:r>
              <a:rPr lang="en-US" sz="2000" dirty="0">
                <a:latin typeface="Comic Sans MS" pitchFamily="66" charset="0"/>
              </a:rPr>
              <a:t>https://</a:t>
            </a:r>
            <a:r>
              <a:rPr lang="en-US" sz="2000" dirty="0" smtClean="0">
                <a:latin typeface="Comic Sans MS" pitchFamily="66" charset="0"/>
              </a:rPr>
              <a:t>fluorine.ch.man.ac.uk/research/multinuclear.php</a:t>
            </a:r>
          </a:p>
          <a:p>
            <a:pPr marL="457200" lvl="0" indent="-457200" algn="just">
              <a:lnSpc>
                <a:spcPct val="200000"/>
              </a:lnSpc>
              <a:buAutoNum type="arabicPeriod"/>
            </a:pPr>
            <a:r>
              <a:rPr lang="en-US" sz="2000" dirty="0">
                <a:latin typeface="Comic Sans MS" pitchFamily="66" charset="0"/>
              </a:rPr>
              <a:t>https://www.slideshare.net/christophsontag/nmr-for-inorganic-chemistry</a:t>
            </a:r>
          </a:p>
        </p:txBody>
      </p:sp>
    </p:spTree>
    <p:extLst>
      <p:ext uri="{BB962C8B-B14F-4D97-AF65-F5344CB8AC3E}">
        <p14:creationId xmlns:p14="http://schemas.microsoft.com/office/powerpoint/2010/main" val="19909558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0"/>
            <a:ext cx="8229600" cy="1143000"/>
          </a:xfrm>
        </p:spPr>
        <p:txBody>
          <a:bodyPr>
            <a:normAutofit/>
          </a:bodyPr>
          <a:lstStyle/>
          <a:p>
            <a:r>
              <a:rPr lang="en-US" sz="5400" b="1" dirty="0" smtClean="0">
                <a:effectLst>
                  <a:outerShdw blurRad="38100" dist="38100" dir="2700000" algn="tl">
                    <a:srgbClr val="000000">
                      <a:alpha val="43137"/>
                    </a:srgbClr>
                  </a:outerShdw>
                </a:effectLst>
              </a:rPr>
              <a:t>Thank You</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52044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812" y="317382"/>
            <a:ext cx="8568952" cy="2349618"/>
          </a:xfrm>
          <a:prstGeom prst="rect">
            <a:avLst/>
          </a:prstGeom>
        </p:spPr>
        <p:txBody>
          <a:bodyPr wrap="square">
            <a:spAutoFit/>
          </a:bodyPr>
          <a:lstStyle/>
          <a:p>
            <a:pPr marL="342900" indent="-342900" algn="just">
              <a:lnSpc>
                <a:spcPct val="150000"/>
              </a:lnSpc>
              <a:buFont typeface="Wingdings" pitchFamily="2" charset="2"/>
              <a:buChar char="Ø"/>
            </a:pPr>
            <a:r>
              <a:rPr lang="en-US" sz="2000" dirty="0" smtClean="0">
                <a:latin typeface="Comic Sans MS" pitchFamily="66" charset="0"/>
              </a:rPr>
              <a:t>Without </a:t>
            </a:r>
            <a:r>
              <a:rPr lang="en-US" sz="2000" dirty="0">
                <a:latin typeface="Comic Sans MS" pitchFamily="66" charset="0"/>
              </a:rPr>
              <a:t>the magnetic field the spin states of </a:t>
            </a:r>
            <a:r>
              <a:rPr lang="en-US" sz="2000" dirty="0" smtClean="0">
                <a:latin typeface="Comic Sans MS" pitchFamily="66" charset="0"/>
              </a:rPr>
              <a:t>nuclei possess </a:t>
            </a:r>
            <a:r>
              <a:rPr lang="en-US" sz="2000" dirty="0">
                <a:latin typeface="Comic Sans MS" pitchFamily="66" charset="0"/>
              </a:rPr>
              <a:t>the same energy, and energy level transition </a:t>
            </a:r>
            <a:r>
              <a:rPr lang="en-US" sz="2000" dirty="0" smtClean="0">
                <a:latin typeface="Comic Sans MS" pitchFamily="66" charset="0"/>
              </a:rPr>
              <a:t>is not </a:t>
            </a:r>
            <a:r>
              <a:rPr lang="en-US" sz="2000" dirty="0">
                <a:latin typeface="Comic Sans MS" pitchFamily="66" charset="0"/>
              </a:rPr>
              <a:t>possible.</a:t>
            </a:r>
          </a:p>
          <a:p>
            <a:pPr marL="342900" indent="-342900" algn="just">
              <a:lnSpc>
                <a:spcPct val="150000"/>
              </a:lnSpc>
              <a:buFont typeface="Wingdings" pitchFamily="2" charset="2"/>
              <a:buChar char="Ø"/>
            </a:pPr>
            <a:r>
              <a:rPr lang="en-US" sz="2000" dirty="0" smtClean="0">
                <a:latin typeface="Comic Sans MS" pitchFamily="66" charset="0"/>
              </a:rPr>
              <a:t>When </a:t>
            </a:r>
            <a:r>
              <a:rPr lang="en-US" sz="2000" dirty="0">
                <a:latin typeface="Comic Sans MS" pitchFamily="66" charset="0"/>
              </a:rPr>
              <a:t>a magnetic field is applied, the separate </a:t>
            </a:r>
            <a:r>
              <a:rPr lang="en-US" sz="2000" dirty="0" smtClean="0">
                <a:latin typeface="Comic Sans MS" pitchFamily="66" charset="0"/>
              </a:rPr>
              <a:t>levels and </a:t>
            </a:r>
            <a:r>
              <a:rPr lang="en-US" sz="2000" dirty="0">
                <a:latin typeface="Comic Sans MS" pitchFamily="66" charset="0"/>
              </a:rPr>
              <a:t>radio frequency radiation can cause </a:t>
            </a:r>
            <a:r>
              <a:rPr lang="en-US" sz="2000" dirty="0" smtClean="0">
                <a:latin typeface="Comic Sans MS" pitchFamily="66" charset="0"/>
              </a:rPr>
              <a:t>transitions between </a:t>
            </a:r>
            <a:r>
              <a:rPr lang="en-US" sz="2000" dirty="0">
                <a:latin typeface="Comic Sans MS" pitchFamily="66" charset="0"/>
              </a:rPr>
              <a:t>these energy levels</a:t>
            </a:r>
            <a:r>
              <a:rPr lang="en-US" sz="2000" dirty="0" smtClean="0">
                <a:latin typeface="Comic Sans MS" pitchFamily="66" charset="0"/>
              </a:rPr>
              <a:t>.</a:t>
            </a:r>
            <a:endParaRPr lang="en-US" sz="2000" dirty="0">
              <a:solidFill>
                <a:srgbClr val="0070C0"/>
              </a:solidFill>
              <a:latin typeface="Comic Sans MS" pitchFamily="66" charset="0"/>
            </a:endParaRPr>
          </a:p>
        </p:txBody>
      </p:sp>
      <p:pic>
        <p:nvPicPr>
          <p:cNvPr id="3" name="Picture 13" descr="C:\Users\ADMIN\Desktop\nmrlev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6095" y="2971800"/>
            <a:ext cx="4968386" cy="2430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9957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812" y="160064"/>
            <a:ext cx="8568952" cy="4893647"/>
          </a:xfrm>
          <a:prstGeom prst="rect">
            <a:avLst/>
          </a:prstGeom>
        </p:spPr>
        <p:txBody>
          <a:bodyPr wrap="square">
            <a:spAutoFit/>
          </a:bodyPr>
          <a:lstStyle/>
          <a:p>
            <a:pPr algn="ctr">
              <a:lnSpc>
                <a:spcPct val="150000"/>
              </a:lnSpc>
            </a:pPr>
            <a:r>
              <a:rPr lang="en-US" sz="2400" b="1" dirty="0">
                <a:solidFill>
                  <a:srgbClr val="FF0000"/>
                </a:solidFill>
                <a:latin typeface="Comic Sans MS" pitchFamily="66" charset="0"/>
              </a:rPr>
              <a:t>Some important relationships in NMR </a:t>
            </a:r>
            <a:endParaRPr lang="en-US" sz="2400" b="1" dirty="0" smtClean="0">
              <a:solidFill>
                <a:srgbClr val="FF0000"/>
              </a:solidFill>
              <a:latin typeface="Comic Sans MS" pitchFamily="66" charset="0"/>
            </a:endParaRPr>
          </a:p>
          <a:p>
            <a:pPr marL="342900" indent="-342900" algn="just">
              <a:lnSpc>
                <a:spcPct val="150000"/>
              </a:lnSpc>
              <a:buFont typeface="Wingdings" pitchFamily="2" charset="2"/>
              <a:buChar char="Ø"/>
            </a:pPr>
            <a:r>
              <a:rPr lang="en-US" sz="2000" dirty="0">
                <a:latin typeface="Comic Sans MS" pitchFamily="66" charset="0"/>
              </a:rPr>
              <a:t>The frequency of </a:t>
            </a:r>
            <a:r>
              <a:rPr lang="en-US" sz="2000" dirty="0" smtClean="0">
                <a:latin typeface="Comic Sans MS" pitchFamily="66" charset="0"/>
              </a:rPr>
              <a:t>absorbed electromagnetic radiation (Hz) is </a:t>
            </a:r>
            <a:r>
              <a:rPr lang="en-US" sz="2000" dirty="0">
                <a:latin typeface="Comic Sans MS" pitchFamily="66" charset="0"/>
              </a:rPr>
              <a:t>proportional </a:t>
            </a:r>
            <a:r>
              <a:rPr lang="en-US" sz="2000" dirty="0" smtClean="0">
                <a:latin typeface="Comic Sans MS" pitchFamily="66" charset="0"/>
              </a:rPr>
              <a:t>to the </a:t>
            </a:r>
            <a:r>
              <a:rPr lang="en-US" sz="2000" dirty="0">
                <a:latin typeface="Comic Sans MS" pitchFamily="66" charset="0"/>
              </a:rPr>
              <a:t>applied magnetic </a:t>
            </a:r>
            <a:r>
              <a:rPr lang="en-US" sz="2000" dirty="0" smtClean="0">
                <a:latin typeface="Comic Sans MS" pitchFamily="66" charset="0"/>
              </a:rPr>
              <a:t>field (</a:t>
            </a:r>
            <a:r>
              <a:rPr lang="en-US" sz="2000" dirty="0">
                <a:latin typeface="Comic Sans MS" pitchFamily="66" charset="0"/>
              </a:rPr>
              <a:t>tesla</a:t>
            </a:r>
            <a:r>
              <a:rPr lang="en-US" sz="2000" dirty="0" smtClean="0">
                <a:latin typeface="Comic Sans MS" pitchFamily="66" charset="0"/>
              </a:rPr>
              <a:t>).</a:t>
            </a:r>
            <a:endParaRPr lang="en-US" sz="2000" dirty="0">
              <a:latin typeface="Comic Sans MS" pitchFamily="66" charset="0"/>
            </a:endParaRPr>
          </a:p>
          <a:p>
            <a:pPr marL="342900" indent="-342900" algn="just">
              <a:lnSpc>
                <a:spcPct val="150000"/>
              </a:lnSpc>
              <a:buFont typeface="Wingdings" pitchFamily="2" charset="2"/>
              <a:buChar char="Ø"/>
            </a:pPr>
            <a:r>
              <a:rPr lang="en-US" sz="2000" dirty="0" smtClean="0">
                <a:latin typeface="Comic Sans MS" pitchFamily="66" charset="0"/>
              </a:rPr>
              <a:t>The </a:t>
            </a:r>
            <a:r>
              <a:rPr lang="en-US" sz="2000" dirty="0">
                <a:latin typeface="Comic Sans MS" pitchFamily="66" charset="0"/>
              </a:rPr>
              <a:t>energy </a:t>
            </a:r>
            <a:r>
              <a:rPr lang="en-US" sz="2000" dirty="0" smtClean="0">
                <a:latin typeface="Comic Sans MS" pitchFamily="66" charset="0"/>
              </a:rPr>
              <a:t>difference (kJ/</a:t>
            </a:r>
            <a:r>
              <a:rPr lang="en-US" sz="2000" dirty="0" err="1" smtClean="0">
                <a:latin typeface="Comic Sans MS" pitchFamily="66" charset="0"/>
              </a:rPr>
              <a:t>mol</a:t>
            </a:r>
            <a:r>
              <a:rPr lang="en-US" sz="2000" dirty="0" smtClean="0">
                <a:latin typeface="Comic Sans MS" pitchFamily="66" charset="0"/>
              </a:rPr>
              <a:t>) between two </a:t>
            </a:r>
            <a:r>
              <a:rPr lang="en-US" sz="2000" dirty="0">
                <a:latin typeface="Comic Sans MS" pitchFamily="66" charset="0"/>
              </a:rPr>
              <a:t>nuclear spin </a:t>
            </a:r>
            <a:r>
              <a:rPr lang="en-US" sz="2000" dirty="0" smtClean="0">
                <a:latin typeface="Comic Sans MS" pitchFamily="66" charset="0"/>
              </a:rPr>
              <a:t>states which </a:t>
            </a:r>
            <a:r>
              <a:rPr lang="en-US" sz="2000" dirty="0">
                <a:latin typeface="Comic Sans MS" pitchFamily="66" charset="0"/>
              </a:rPr>
              <a:t>is proportional </a:t>
            </a:r>
            <a:r>
              <a:rPr lang="en-US" sz="2000" dirty="0" smtClean="0">
                <a:latin typeface="Comic Sans MS" pitchFamily="66" charset="0"/>
              </a:rPr>
              <a:t>to the </a:t>
            </a:r>
            <a:r>
              <a:rPr lang="en-US" sz="2000" dirty="0">
                <a:latin typeface="Comic Sans MS" pitchFamily="66" charset="0"/>
              </a:rPr>
              <a:t>applied magnetic </a:t>
            </a:r>
            <a:r>
              <a:rPr lang="en-US" sz="2000" dirty="0" smtClean="0">
                <a:latin typeface="Comic Sans MS" pitchFamily="66" charset="0"/>
              </a:rPr>
              <a:t>field (tesla).</a:t>
            </a:r>
            <a:endParaRPr lang="en-US" sz="2000" dirty="0">
              <a:latin typeface="Comic Sans MS" pitchFamily="66" charset="0"/>
            </a:endParaRPr>
          </a:p>
          <a:p>
            <a:pPr algn="ctr">
              <a:lnSpc>
                <a:spcPct val="150000"/>
              </a:lnSpc>
            </a:pPr>
            <a:r>
              <a:rPr lang="en-US" sz="2400" b="1" dirty="0">
                <a:solidFill>
                  <a:srgbClr val="FF0000"/>
                </a:solidFill>
                <a:latin typeface="Comic Sans MS" pitchFamily="66" charset="0"/>
              </a:rPr>
              <a:t>Magnetic properties of </a:t>
            </a:r>
            <a:r>
              <a:rPr lang="en-US" sz="2400" b="1" dirty="0" smtClean="0">
                <a:solidFill>
                  <a:srgbClr val="FF0000"/>
                </a:solidFill>
                <a:latin typeface="Comic Sans MS" pitchFamily="66" charset="0"/>
              </a:rPr>
              <a:t>nuclei</a:t>
            </a:r>
          </a:p>
          <a:p>
            <a:pPr marL="342900" indent="-342900" algn="just">
              <a:lnSpc>
                <a:spcPct val="150000"/>
              </a:lnSpc>
              <a:buFont typeface="Wingdings" pitchFamily="2" charset="2"/>
              <a:buChar char="Ø"/>
            </a:pPr>
            <a:r>
              <a:rPr lang="en-US" sz="2000" dirty="0">
                <a:latin typeface="Comic Sans MS" pitchFamily="66" charset="0"/>
              </a:rPr>
              <a:t>When a charged particle such as a proton spins </a:t>
            </a:r>
            <a:r>
              <a:rPr lang="en-US" sz="2000" dirty="0" smtClean="0">
                <a:latin typeface="Comic Sans MS" pitchFamily="66" charset="0"/>
              </a:rPr>
              <a:t>on its </a:t>
            </a:r>
            <a:r>
              <a:rPr lang="en-US" sz="2000" dirty="0">
                <a:latin typeface="Comic Sans MS" pitchFamily="66" charset="0"/>
              </a:rPr>
              <a:t>axis, it creates a magnetic field. Thus, </a:t>
            </a:r>
            <a:r>
              <a:rPr lang="en-US" sz="2000" dirty="0" smtClean="0">
                <a:latin typeface="Comic Sans MS" pitchFamily="66" charset="0"/>
              </a:rPr>
              <a:t>the nucleus </a:t>
            </a:r>
            <a:r>
              <a:rPr lang="en-US" sz="2000" dirty="0">
                <a:latin typeface="Comic Sans MS" pitchFamily="66" charset="0"/>
              </a:rPr>
              <a:t>can be considered to be a tiny bar </a:t>
            </a:r>
            <a:r>
              <a:rPr lang="en-US" sz="2000" dirty="0" smtClean="0">
                <a:latin typeface="Comic Sans MS" pitchFamily="66" charset="0"/>
              </a:rPr>
              <a:t>magnet.</a:t>
            </a:r>
            <a:endParaRPr lang="en-US" sz="2000" dirty="0">
              <a:latin typeface="Comic Sans MS" pitchFamily="66" charset="0"/>
            </a:endParaRPr>
          </a:p>
          <a:p>
            <a:pPr marL="342900" indent="-342900" algn="just">
              <a:lnSpc>
                <a:spcPct val="150000"/>
              </a:lnSpc>
              <a:buFont typeface="Wingdings" pitchFamily="2" charset="2"/>
              <a:buChar char="Ø"/>
            </a:pPr>
            <a:endParaRPr lang="en-US" sz="2000" dirty="0">
              <a:latin typeface="Comic Sans MS" pitchFamily="66" charset="0"/>
            </a:endParaRPr>
          </a:p>
        </p:txBody>
      </p:sp>
      <p:pic>
        <p:nvPicPr>
          <p:cNvPr id="3" name="Picture 3" descr="C:\Users\ADMIN\Desktop\nucspin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4680672"/>
            <a:ext cx="656630" cy="1125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0252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812" y="261878"/>
            <a:ext cx="8568952" cy="2862322"/>
          </a:xfrm>
          <a:prstGeom prst="rect">
            <a:avLst/>
          </a:prstGeom>
        </p:spPr>
        <p:txBody>
          <a:bodyPr wrap="square">
            <a:spAutoFit/>
          </a:bodyPr>
          <a:lstStyle/>
          <a:p>
            <a:pPr marL="342900" indent="-342900" algn="just">
              <a:lnSpc>
                <a:spcPct val="150000"/>
              </a:lnSpc>
              <a:buFont typeface="Wingdings" pitchFamily="2" charset="2"/>
              <a:buChar char="Ø"/>
            </a:pPr>
            <a:r>
              <a:rPr lang="en-US" sz="2000" dirty="0">
                <a:latin typeface="Comic Sans MS" pitchFamily="66" charset="0"/>
              </a:rPr>
              <a:t>But when magnetic field is applied, the proton (</a:t>
            </a:r>
            <a:r>
              <a:rPr lang="en-US" sz="2000" dirty="0" smtClean="0">
                <a:latin typeface="Comic Sans MS" pitchFamily="66" charset="0"/>
              </a:rPr>
              <a:t>H) posses </a:t>
            </a:r>
            <a:r>
              <a:rPr lang="en-US" sz="2000" dirty="0">
                <a:latin typeface="Comic Sans MS" pitchFamily="66" charset="0"/>
              </a:rPr>
              <a:t>spin &amp; their own magnetic field </a:t>
            </a:r>
            <a:r>
              <a:rPr lang="en-US" sz="2000" dirty="0" smtClean="0">
                <a:latin typeface="Comic Sans MS" pitchFamily="66" charset="0"/>
              </a:rPr>
              <a:t>align themselves </a:t>
            </a:r>
            <a:r>
              <a:rPr lang="en-US" sz="2000" dirty="0">
                <a:latin typeface="Comic Sans MS" pitchFamily="66" charset="0"/>
              </a:rPr>
              <a:t>either or opposite to magnetic field.</a:t>
            </a:r>
          </a:p>
          <a:p>
            <a:pPr algn="just">
              <a:lnSpc>
                <a:spcPct val="150000"/>
              </a:lnSpc>
            </a:pPr>
            <a:r>
              <a:rPr lang="en-US" sz="2000" b="1" dirty="0" smtClean="0">
                <a:latin typeface="Comic Sans MS" pitchFamily="66" charset="0"/>
              </a:rPr>
              <a:t>For example</a:t>
            </a:r>
            <a:r>
              <a:rPr lang="en-US" sz="2000" dirty="0">
                <a:latin typeface="Comic Sans MS" pitchFamily="66" charset="0"/>
              </a:rPr>
              <a:t>, </a:t>
            </a:r>
            <a:r>
              <a:rPr lang="en-US" sz="2000" baseline="30000" dirty="0">
                <a:solidFill>
                  <a:srgbClr val="000000"/>
                </a:solidFill>
                <a:latin typeface="Comic Sans MS" pitchFamily="66" charset="0"/>
              </a:rPr>
              <a:t>1</a:t>
            </a:r>
            <a:r>
              <a:rPr lang="en-US" sz="2000" dirty="0">
                <a:solidFill>
                  <a:srgbClr val="000000"/>
                </a:solidFill>
                <a:latin typeface="Comic Sans MS" pitchFamily="66" charset="0"/>
              </a:rPr>
              <a:t>H</a:t>
            </a:r>
            <a:r>
              <a:rPr lang="en-US" sz="2000" dirty="0" smtClean="0">
                <a:latin typeface="Comic Sans MS" pitchFamily="66" charset="0"/>
              </a:rPr>
              <a:t> </a:t>
            </a:r>
            <a:r>
              <a:rPr lang="en-US" sz="2000" dirty="0">
                <a:latin typeface="Comic Sans MS" pitchFamily="66" charset="0"/>
              </a:rPr>
              <a:t>has +1/2 &amp; -1/2 spin state, the proton (</a:t>
            </a:r>
            <a:r>
              <a:rPr lang="en-US" sz="2000" dirty="0" smtClean="0">
                <a:latin typeface="Comic Sans MS" pitchFamily="66" charset="0"/>
              </a:rPr>
              <a:t>H) have </a:t>
            </a:r>
            <a:r>
              <a:rPr lang="en-US" sz="2000" dirty="0">
                <a:latin typeface="Comic Sans MS" pitchFamily="66" charset="0"/>
              </a:rPr>
              <a:t>+1/2 spin state align themselves with </a:t>
            </a:r>
            <a:r>
              <a:rPr lang="en-US" sz="2000" dirty="0" smtClean="0">
                <a:latin typeface="Comic Sans MS" pitchFamily="66" charset="0"/>
              </a:rPr>
              <a:t>field (Lower </a:t>
            </a:r>
            <a:r>
              <a:rPr lang="en-US" sz="2000" dirty="0">
                <a:latin typeface="Comic Sans MS" pitchFamily="66" charset="0"/>
              </a:rPr>
              <a:t>energy) and with -1/2 spin state </a:t>
            </a:r>
            <a:r>
              <a:rPr lang="en-US" sz="2000" dirty="0" smtClean="0">
                <a:latin typeface="Comic Sans MS" pitchFamily="66" charset="0"/>
              </a:rPr>
              <a:t>align opposite </a:t>
            </a:r>
            <a:r>
              <a:rPr lang="en-US" sz="2000" dirty="0">
                <a:latin typeface="Comic Sans MS" pitchFamily="66" charset="0"/>
              </a:rPr>
              <a:t>to field (Higher energy</a:t>
            </a:r>
            <a:r>
              <a:rPr lang="en-US" sz="2000" dirty="0" smtClean="0">
                <a:latin typeface="Comic Sans MS" pitchFamily="66" charset="0"/>
              </a:rPr>
              <a:t>).</a:t>
            </a:r>
            <a:endParaRPr lang="en-US" sz="2000" dirty="0">
              <a:latin typeface="Comic Sans MS" pitchFamily="66" charset="0"/>
            </a:endParaRPr>
          </a:p>
        </p:txBody>
      </p:sp>
      <p:pic>
        <p:nvPicPr>
          <p:cNvPr id="3" name="Picture 8" descr="nmr precession energy level splitting animation à®à¯à®à®¾à®© à®ªà® à®®à¯à®à®¿à®µà¯"/>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506695" y="3581400"/>
            <a:ext cx="4167186" cy="2000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4462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000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47779" y="1873250"/>
            <a:ext cx="8285018" cy="2393950"/>
          </a:xfrm>
          <a:prstGeom prst="rect">
            <a:avLst/>
          </a:prstGeom>
          <a:noFill/>
          <a:ln w="9525">
            <a:noFill/>
            <a:miter lim="800000"/>
            <a:headEnd/>
            <a:tailEnd/>
          </a:ln>
        </p:spPr>
      </p:pic>
    </p:spTree>
    <p:extLst>
      <p:ext uri="{BB962C8B-B14F-4D97-AF65-F5344CB8AC3E}">
        <p14:creationId xmlns:p14="http://schemas.microsoft.com/office/powerpoint/2010/main" val="3362510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812" y="160064"/>
            <a:ext cx="8568952" cy="3416320"/>
          </a:xfrm>
          <a:prstGeom prst="rect">
            <a:avLst/>
          </a:prstGeom>
        </p:spPr>
        <p:txBody>
          <a:bodyPr wrap="square">
            <a:spAutoFit/>
          </a:bodyPr>
          <a:lstStyle/>
          <a:p>
            <a:pPr algn="ctr">
              <a:lnSpc>
                <a:spcPct val="150000"/>
              </a:lnSpc>
            </a:pPr>
            <a:r>
              <a:rPr lang="en-US" sz="2400" b="1" dirty="0" smtClean="0">
                <a:solidFill>
                  <a:srgbClr val="FF0000"/>
                </a:solidFill>
                <a:latin typeface="Comic Sans MS" pitchFamily="66" charset="0"/>
              </a:rPr>
              <a:t>Resonance</a:t>
            </a:r>
          </a:p>
          <a:p>
            <a:pPr algn="ctr">
              <a:lnSpc>
                <a:spcPct val="150000"/>
              </a:lnSpc>
            </a:pPr>
            <a:r>
              <a:rPr lang="en-US" sz="2000" dirty="0" smtClean="0">
                <a:latin typeface="Comic Sans MS" pitchFamily="66" charset="0"/>
              </a:rPr>
              <a:t>(Absorption </a:t>
            </a:r>
            <a:r>
              <a:rPr lang="en-US" sz="2000" dirty="0">
                <a:latin typeface="Comic Sans MS" pitchFamily="66" charset="0"/>
              </a:rPr>
              <a:t>of energy by </a:t>
            </a:r>
            <a:r>
              <a:rPr lang="en-US" sz="2000" dirty="0" smtClean="0">
                <a:latin typeface="Comic Sans MS" pitchFamily="66" charset="0"/>
              </a:rPr>
              <a:t>the spinning nucleus)</a:t>
            </a:r>
          </a:p>
          <a:p>
            <a:pPr marL="342900" indent="-342900" algn="just">
              <a:lnSpc>
                <a:spcPct val="150000"/>
              </a:lnSpc>
              <a:buFont typeface="Wingdings" pitchFamily="2" charset="2"/>
              <a:buChar char="Ø"/>
            </a:pPr>
            <a:r>
              <a:rPr lang="en-US" sz="2000" dirty="0">
                <a:latin typeface="Comic Sans MS" pitchFamily="66" charset="0"/>
              </a:rPr>
              <a:t>Imagine a nucleus (of spin 1/2) in a magnetic field. This nucleus is in the lower energy level (i.e. its magnetic moment does not oppose the applied field). The nucleus is spinning on its axis. </a:t>
            </a:r>
            <a:endParaRPr lang="en-US" sz="2000" dirty="0" smtClean="0">
              <a:latin typeface="Comic Sans MS" pitchFamily="66" charset="0"/>
            </a:endParaRPr>
          </a:p>
          <a:p>
            <a:pPr marL="342900" indent="-342900" algn="just">
              <a:lnSpc>
                <a:spcPct val="150000"/>
              </a:lnSpc>
              <a:buFont typeface="Wingdings" pitchFamily="2" charset="2"/>
              <a:buChar char="Ø"/>
            </a:pPr>
            <a:r>
              <a:rPr lang="en-US" sz="2000" dirty="0" smtClean="0">
                <a:latin typeface="Comic Sans MS" pitchFamily="66" charset="0"/>
              </a:rPr>
              <a:t>In </a:t>
            </a:r>
            <a:r>
              <a:rPr lang="en-US" sz="2000" dirty="0">
                <a:latin typeface="Comic Sans MS" pitchFamily="66" charset="0"/>
              </a:rPr>
              <a:t>the presence of a magnetic field, this axis of rotation will </a:t>
            </a:r>
            <a:r>
              <a:rPr lang="en-US" sz="2000" b="1" dirty="0" err="1">
                <a:solidFill>
                  <a:srgbClr val="00B050"/>
                </a:solidFill>
                <a:latin typeface="Comic Sans MS" pitchFamily="66" charset="0"/>
              </a:rPr>
              <a:t>precess</a:t>
            </a:r>
            <a:r>
              <a:rPr lang="en-US" sz="2000" b="1" dirty="0">
                <a:solidFill>
                  <a:srgbClr val="00B050"/>
                </a:solidFill>
                <a:latin typeface="Comic Sans MS" pitchFamily="66" charset="0"/>
              </a:rPr>
              <a:t> </a:t>
            </a:r>
            <a:r>
              <a:rPr lang="en-US" sz="2000" dirty="0">
                <a:latin typeface="Comic Sans MS" pitchFamily="66" charset="0"/>
              </a:rPr>
              <a:t>around the magnetic field</a:t>
            </a:r>
            <a:r>
              <a:rPr lang="en-US" sz="2000" dirty="0" smtClean="0">
                <a:latin typeface="Comic Sans MS" pitchFamily="66" charset="0"/>
              </a:rPr>
              <a:t>;</a:t>
            </a:r>
          </a:p>
        </p:txBody>
      </p:sp>
      <p:pic>
        <p:nvPicPr>
          <p:cNvPr id="5122" name="Picture 2" descr="https://teaching.shu.ac.uk/hwb/chemistry/tutorials/molspec/precess.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534542" y="3505200"/>
            <a:ext cx="2111492" cy="3144774"/>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https://www2.chemistry.msu.edu/faculty/reusch/VirtTxtJml/Spectrpy/nmr/Images/nucfreq1.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677726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TotalTime>
  <Words>1408</Words>
  <Application>Microsoft Office PowerPoint</Application>
  <PresentationFormat>On-screen Show (4:3)</PresentationFormat>
  <Paragraphs>118</Paragraphs>
  <Slides>46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Office Theme</vt:lpstr>
      <vt:lpstr>CS ChemDraw Drawing</vt:lpstr>
      <vt:lpstr>INORGANIC NMR SPECTROSCOPY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192</cp:revision>
  <dcterms:created xsi:type="dcterms:W3CDTF">2019-06-27T16:47:48Z</dcterms:created>
  <dcterms:modified xsi:type="dcterms:W3CDTF">2020-10-20T07:34:06Z</dcterms:modified>
</cp:coreProperties>
</file>