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3" r:id="rId2"/>
    <p:sldId id="272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29A98F-0B60-4D28-9908-82FA3A179BD0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678385-B6F5-4D95-B90D-E6EBC7E8107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D855A-C1DA-48F9-B91D-C9CA5B3C5507}" type="datetime1">
              <a:rPr lang="en-US" smtClean="0"/>
              <a:pPr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160E3-6251-4D30-9C3B-66819BB74E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D2F0D-951B-4EB6-81DE-7FB932E832B3}" type="datetime1">
              <a:rPr lang="en-US" smtClean="0"/>
              <a:pPr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160E3-6251-4D30-9C3B-66819BB74E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2F362-6A97-49FF-B34C-0378D7DF590A}" type="datetime1">
              <a:rPr lang="en-US" smtClean="0"/>
              <a:pPr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160E3-6251-4D30-9C3B-66819BB74E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48D41-1F85-430B-8578-FE785FB859DA}" type="datetime1">
              <a:rPr lang="en-US" smtClean="0"/>
              <a:pPr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160E3-6251-4D30-9C3B-66819BB74E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CA46A-C539-4E02-9DCE-2C67B5CD7583}" type="datetime1">
              <a:rPr lang="en-US" smtClean="0"/>
              <a:pPr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160E3-6251-4D30-9C3B-66819BB74E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F8EEE-9EA3-4112-AE55-A6F32D62F7F6}" type="datetime1">
              <a:rPr lang="en-US" smtClean="0"/>
              <a:pPr/>
              <a:t>10/21/2020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160E3-6251-4D30-9C3B-66819BB74E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CFA73-E696-491A-9A88-F280219771EF}" type="datetime1">
              <a:rPr lang="en-US" smtClean="0"/>
              <a:pPr/>
              <a:t>10/21/2020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160E3-6251-4D30-9C3B-66819BB74E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271A8-A9F5-46D5-BA50-430488FABD89}" type="datetime1">
              <a:rPr lang="en-US" smtClean="0"/>
              <a:pPr/>
              <a:t>10/21/2020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160E3-6251-4D30-9C3B-66819BB74E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11E84-02B2-4844-81F0-468C4F45B75F}" type="datetime1">
              <a:rPr lang="en-US" smtClean="0"/>
              <a:pPr/>
              <a:t>10/21/2020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160E3-6251-4D30-9C3B-66819BB74E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AACD6-1BAD-4869-90C8-01BFCB0020A1}" type="datetime1">
              <a:rPr lang="en-US" smtClean="0"/>
              <a:pPr/>
              <a:t>10/21/2020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160E3-6251-4D30-9C3B-66819BB74E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43910-2015-4614-856F-17957207DD03}" type="datetime1">
              <a:rPr lang="en-US" smtClean="0"/>
              <a:pPr/>
              <a:t>10/21/2020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160E3-6251-4D30-9C3B-66819BB74E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61248-E276-4900-B81E-8C459AFC3989}" type="datetime1">
              <a:rPr lang="en-US" smtClean="0"/>
              <a:pPr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E160E3-6251-4D30-9C3B-66819BB74E7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676400"/>
            <a:ext cx="7772400" cy="14478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C00CC"/>
                </a:solidFill>
                <a:latin typeface="Arial Black" pitchFamily="34" charset="0"/>
              </a:rPr>
              <a:t>     </a:t>
            </a:r>
            <a:br>
              <a:rPr lang="en-US" dirty="0" smtClean="0">
                <a:solidFill>
                  <a:srgbClr val="CC00CC"/>
                </a:solidFill>
                <a:latin typeface="Arial Black" pitchFamily="34" charset="0"/>
              </a:rPr>
            </a:br>
            <a:r>
              <a:rPr lang="en-US" dirty="0" smtClean="0">
                <a:solidFill>
                  <a:srgbClr val="CC00CC"/>
                </a:solidFill>
                <a:latin typeface="Arial Black" pitchFamily="34" charset="0"/>
              </a:rPr>
              <a:t/>
            </a:r>
            <a:br>
              <a:rPr lang="en-US" dirty="0" smtClean="0">
                <a:solidFill>
                  <a:srgbClr val="CC00CC"/>
                </a:solidFill>
                <a:latin typeface="Arial Black" pitchFamily="34" charset="0"/>
              </a:rPr>
            </a:br>
            <a:r>
              <a:rPr lang="en-US" dirty="0" smtClean="0">
                <a:solidFill>
                  <a:srgbClr val="CC00CC"/>
                </a:solidFill>
                <a:latin typeface="Arial Black" pitchFamily="34" charset="0"/>
              </a:rPr>
              <a:t/>
            </a:r>
            <a:br>
              <a:rPr lang="en-US" dirty="0" smtClean="0">
                <a:solidFill>
                  <a:srgbClr val="CC00CC"/>
                </a:solidFill>
                <a:latin typeface="Arial Black" pitchFamily="34" charset="0"/>
              </a:rPr>
            </a:br>
            <a:r>
              <a:rPr lang="en-US" dirty="0" smtClean="0">
                <a:solidFill>
                  <a:srgbClr val="CC00CC"/>
                </a:solidFill>
                <a:latin typeface="Arial Black" pitchFamily="34" charset="0"/>
              </a:rPr>
              <a:t/>
            </a:r>
            <a:br>
              <a:rPr lang="en-US" dirty="0" smtClean="0">
                <a:solidFill>
                  <a:srgbClr val="CC00CC"/>
                </a:solidFill>
                <a:latin typeface="Arial Black" pitchFamily="34" charset="0"/>
              </a:rPr>
            </a:br>
            <a:r>
              <a:rPr lang="en-US" dirty="0" smtClean="0">
                <a:solidFill>
                  <a:srgbClr val="CC00CC"/>
                </a:solidFill>
                <a:latin typeface="Arial Black" pitchFamily="34" charset="0"/>
              </a:rPr>
              <a:t>     Polymer Degradation</a:t>
            </a:r>
            <a:br>
              <a:rPr lang="en-US" dirty="0" smtClean="0">
                <a:solidFill>
                  <a:srgbClr val="CC00CC"/>
                </a:solidFill>
                <a:latin typeface="Arial Black" pitchFamily="34" charset="0"/>
              </a:rPr>
            </a:br>
            <a:r>
              <a:rPr lang="en-US" dirty="0" smtClean="0">
                <a:solidFill>
                  <a:srgbClr val="CC00CC"/>
                </a:solidFill>
                <a:latin typeface="Arial Black" pitchFamily="34" charset="0"/>
              </a:rPr>
              <a:t/>
            </a:r>
            <a:br>
              <a:rPr lang="en-US" dirty="0" smtClean="0">
                <a:solidFill>
                  <a:srgbClr val="CC00CC"/>
                </a:solidFill>
                <a:latin typeface="Arial Black" pitchFamily="34" charset="0"/>
              </a:rPr>
            </a:br>
            <a:r>
              <a:rPr lang="en-US" dirty="0" smtClean="0">
                <a:solidFill>
                  <a:srgbClr val="CC00CC"/>
                </a:solidFill>
                <a:latin typeface="Arial Black" pitchFamily="34" charset="0"/>
              </a:rPr>
              <a:t>     </a:t>
            </a:r>
            <a:r>
              <a:rPr lang="en-US" sz="2700" dirty="0" smtClean="0">
                <a:solidFill>
                  <a:srgbClr val="CC00CC"/>
                </a:solidFill>
                <a:latin typeface="Arial Black" pitchFamily="34" charset="0"/>
              </a:rPr>
              <a:t>II. M.Sc., Chemistry</a:t>
            </a:r>
            <a:r>
              <a:rPr lang="en-US" dirty="0" smtClean="0">
                <a:solidFill>
                  <a:srgbClr val="CC00CC"/>
                </a:solidFill>
                <a:latin typeface="Arial Black" pitchFamily="34" charset="0"/>
              </a:rPr>
              <a:t/>
            </a:r>
            <a:br>
              <a:rPr lang="en-US" dirty="0" smtClean="0">
                <a:solidFill>
                  <a:srgbClr val="CC00CC"/>
                </a:solidFill>
                <a:latin typeface="Arial Black" pitchFamily="34" charset="0"/>
              </a:rPr>
            </a:br>
            <a:r>
              <a:rPr lang="en-US" sz="3100" dirty="0" smtClean="0">
                <a:solidFill>
                  <a:srgbClr val="FF0000"/>
                </a:solidFill>
                <a:latin typeface="Arial Black" pitchFamily="34" charset="0"/>
              </a:rPr>
              <a:t/>
            </a:r>
            <a:br>
              <a:rPr lang="en-US" sz="3100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en-US" sz="3100" dirty="0" smtClean="0">
                <a:solidFill>
                  <a:srgbClr val="FF0000"/>
                </a:solidFill>
                <a:latin typeface="Arial Black" pitchFamily="34" charset="0"/>
              </a:rPr>
              <a:t/>
            </a:r>
            <a:br>
              <a:rPr lang="en-US" sz="3100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en-US" sz="3100" dirty="0" smtClean="0">
                <a:solidFill>
                  <a:srgbClr val="CC00CC"/>
                </a:solidFill>
                <a:latin typeface="Arial Black" pitchFamily="34" charset="0"/>
              </a:rPr>
              <a:t/>
            </a:r>
            <a:br>
              <a:rPr lang="en-US" sz="3100" dirty="0" smtClean="0">
                <a:solidFill>
                  <a:srgbClr val="CC00CC"/>
                </a:solidFill>
                <a:latin typeface="Arial Black" pitchFamily="34" charset="0"/>
              </a:rPr>
            </a:br>
            <a:r>
              <a:rPr lang="en-US" sz="3100" dirty="0" smtClean="0">
                <a:solidFill>
                  <a:srgbClr val="CC00CC"/>
                </a:solidFill>
                <a:latin typeface="Arial Black" pitchFamily="34" charset="0"/>
              </a:rPr>
              <a:t/>
            </a:r>
            <a:br>
              <a:rPr lang="en-US" sz="3100" dirty="0" smtClean="0">
                <a:solidFill>
                  <a:srgbClr val="CC00CC"/>
                </a:solidFill>
                <a:latin typeface="Arial Black" pitchFamily="34" charset="0"/>
              </a:rPr>
            </a:br>
            <a:r>
              <a:rPr lang="en-US" sz="3100" dirty="0" smtClean="0">
                <a:solidFill>
                  <a:srgbClr val="CC00CC"/>
                </a:solidFill>
                <a:latin typeface="Arial Black" pitchFamily="34" charset="0"/>
              </a:rPr>
              <a:t/>
            </a:r>
            <a:br>
              <a:rPr lang="en-US" sz="3100" dirty="0" smtClean="0">
                <a:solidFill>
                  <a:srgbClr val="CC00CC"/>
                </a:solidFill>
                <a:latin typeface="Arial Black" pitchFamily="34" charset="0"/>
              </a:rPr>
            </a:br>
            <a:r>
              <a:rPr lang="en-US" sz="3100" dirty="0" smtClean="0">
                <a:solidFill>
                  <a:srgbClr val="CC00CC"/>
                </a:solidFill>
                <a:latin typeface="Arial Black" pitchFamily="34" charset="0"/>
              </a:rPr>
              <a:t/>
            </a:r>
            <a:br>
              <a:rPr lang="en-US" sz="3100" dirty="0" smtClean="0">
                <a:solidFill>
                  <a:srgbClr val="CC00CC"/>
                </a:solidFill>
                <a:latin typeface="Arial Black" pitchFamily="34" charset="0"/>
              </a:rPr>
            </a:br>
            <a:endParaRPr lang="en-US" sz="3100" dirty="0">
              <a:solidFill>
                <a:srgbClr val="CC00CC"/>
              </a:solidFill>
              <a:latin typeface="Arial Black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048000"/>
            <a:ext cx="7239000" cy="2438400"/>
          </a:xfrm>
        </p:spPr>
        <p:txBody>
          <a:bodyPr>
            <a:noAutofit/>
          </a:bodyPr>
          <a:lstStyle/>
          <a:p>
            <a:endParaRPr lang="en-US" sz="2400" dirty="0" smtClean="0">
              <a:solidFill>
                <a:srgbClr val="003300"/>
              </a:solidFill>
              <a:latin typeface="Arial Black" pitchFamily="34" charset="0"/>
            </a:endParaRPr>
          </a:p>
          <a:p>
            <a:r>
              <a:rPr lang="en-US" sz="2400" dirty="0" smtClean="0">
                <a:solidFill>
                  <a:srgbClr val="003300"/>
                </a:solidFill>
                <a:latin typeface="Arial Black" pitchFamily="34" charset="0"/>
              </a:rPr>
              <a:t>Dr. S. SIVAKUMAR </a:t>
            </a:r>
          </a:p>
          <a:p>
            <a:r>
              <a:rPr lang="en-US" sz="2400" dirty="0" smtClean="0">
                <a:solidFill>
                  <a:srgbClr val="003300"/>
                </a:solidFill>
                <a:latin typeface="Arial Black" pitchFamily="34" charset="0"/>
              </a:rPr>
              <a:t>Assistant Professor</a:t>
            </a:r>
          </a:p>
          <a:p>
            <a:r>
              <a:rPr lang="en-US" sz="2400" dirty="0" smtClean="0">
                <a:solidFill>
                  <a:srgbClr val="003300"/>
                </a:solidFill>
                <a:latin typeface="Arial Black" pitchFamily="34" charset="0"/>
              </a:rPr>
              <a:t>Department of Chemistry</a:t>
            </a:r>
          </a:p>
          <a:p>
            <a:r>
              <a:rPr lang="en-US" sz="2400" dirty="0" err="1" smtClean="0">
                <a:solidFill>
                  <a:srgbClr val="003300"/>
                </a:solidFill>
                <a:latin typeface="Arial Black" pitchFamily="34" charset="0"/>
              </a:rPr>
              <a:t>Hajee</a:t>
            </a:r>
            <a:r>
              <a:rPr lang="en-US" sz="2400" dirty="0" smtClean="0">
                <a:solidFill>
                  <a:srgbClr val="003300"/>
                </a:solidFill>
                <a:latin typeface="Arial Black" pitchFamily="34" charset="0"/>
              </a:rPr>
              <a:t> </a:t>
            </a:r>
            <a:r>
              <a:rPr lang="en-US" sz="2400" dirty="0" err="1" smtClean="0">
                <a:solidFill>
                  <a:srgbClr val="003300"/>
                </a:solidFill>
                <a:latin typeface="Arial Black" pitchFamily="34" charset="0"/>
              </a:rPr>
              <a:t>Karutha</a:t>
            </a:r>
            <a:r>
              <a:rPr lang="en-US" sz="2400" dirty="0" smtClean="0">
                <a:solidFill>
                  <a:srgbClr val="003300"/>
                </a:solidFill>
                <a:latin typeface="Arial Black" pitchFamily="34" charset="0"/>
              </a:rPr>
              <a:t> </a:t>
            </a:r>
            <a:r>
              <a:rPr lang="en-US" sz="2400" dirty="0" err="1" smtClean="0">
                <a:solidFill>
                  <a:srgbClr val="003300"/>
                </a:solidFill>
                <a:latin typeface="Arial Black" pitchFamily="34" charset="0"/>
              </a:rPr>
              <a:t>Rowther</a:t>
            </a:r>
            <a:r>
              <a:rPr lang="en-US" sz="2400" dirty="0" smtClean="0">
                <a:solidFill>
                  <a:srgbClr val="003300"/>
                </a:solidFill>
                <a:latin typeface="Arial Black" pitchFamily="34" charset="0"/>
              </a:rPr>
              <a:t> </a:t>
            </a:r>
            <a:r>
              <a:rPr lang="en-US" sz="2400" dirty="0" err="1" smtClean="0">
                <a:solidFill>
                  <a:srgbClr val="003300"/>
                </a:solidFill>
                <a:latin typeface="Arial Black" pitchFamily="34" charset="0"/>
              </a:rPr>
              <a:t>Howdia</a:t>
            </a:r>
            <a:r>
              <a:rPr lang="en-US" sz="2400" dirty="0" smtClean="0">
                <a:solidFill>
                  <a:srgbClr val="003300"/>
                </a:solidFill>
                <a:latin typeface="Arial Black" pitchFamily="34" charset="0"/>
              </a:rPr>
              <a:t> College</a:t>
            </a:r>
          </a:p>
          <a:p>
            <a:r>
              <a:rPr lang="en-US" sz="2400" dirty="0" err="1" smtClean="0">
                <a:solidFill>
                  <a:srgbClr val="003300"/>
                </a:solidFill>
                <a:latin typeface="Arial Black" pitchFamily="34" charset="0"/>
              </a:rPr>
              <a:t>Uthamapalayam</a:t>
            </a:r>
            <a:endParaRPr lang="en-US" sz="2400" dirty="0">
              <a:solidFill>
                <a:srgbClr val="003300"/>
              </a:solidFill>
              <a:latin typeface="Arial Black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5C2E9-60A5-48FA-A2F1-F98604718951}" type="slidenum">
              <a:rPr lang="en-US" smtClean="0">
                <a:solidFill>
                  <a:schemeClr val="tx1"/>
                </a:solidFill>
              </a:rPr>
              <a:pPr/>
              <a:t>1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Thermal degradation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number of </a:t>
            </a:r>
            <a:r>
              <a:rPr lang="en-US" dirty="0" err="1" smtClean="0"/>
              <a:t>substituents</a:t>
            </a:r>
            <a:r>
              <a:rPr lang="en-US" dirty="0" smtClean="0"/>
              <a:t> increases and the stability of the polymer backbone bond decreases.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3657600"/>
            <a:ext cx="2133600" cy="12485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14800" y="3429000"/>
            <a:ext cx="1428750" cy="170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00800" y="3581400"/>
            <a:ext cx="1704159" cy="1469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1219200" y="5181600"/>
            <a:ext cx="14010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Polyethylene</a:t>
            </a:r>
          </a:p>
          <a:p>
            <a:r>
              <a:rPr lang="en-US" dirty="0" smtClean="0"/>
              <a:t>stable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191000" y="5410200"/>
            <a:ext cx="12814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Polystyrene</a:t>
            </a:r>
          </a:p>
          <a:p>
            <a:r>
              <a:rPr lang="en-US" dirty="0" smtClean="0"/>
              <a:t>Less stable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477000" y="5257800"/>
            <a:ext cx="20316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Poly methyl styrene</a:t>
            </a:r>
          </a:p>
          <a:p>
            <a:r>
              <a:rPr lang="en-US" dirty="0" smtClean="0"/>
              <a:t>Still less stable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160E3-6251-4D30-9C3B-66819BB74E75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Thermal degradation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334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The bond dissociation energies decreases for C-C in       CH</a:t>
            </a:r>
            <a:r>
              <a:rPr lang="en-US" baseline="-25000" dirty="0" smtClean="0"/>
              <a:t>3</a:t>
            </a:r>
            <a:r>
              <a:rPr lang="en-US" dirty="0" smtClean="0"/>
              <a:t>-CH</a:t>
            </a:r>
            <a:r>
              <a:rPr lang="en-US" baseline="-25000" dirty="0" smtClean="0"/>
              <a:t>3</a:t>
            </a:r>
            <a:r>
              <a:rPr lang="en-US" dirty="0" smtClean="0"/>
              <a:t>= 88 , CH</a:t>
            </a:r>
            <a:r>
              <a:rPr lang="en-US" baseline="-25000" dirty="0" smtClean="0"/>
              <a:t>3</a:t>
            </a:r>
            <a:r>
              <a:rPr lang="en-US" dirty="0" smtClean="0"/>
              <a:t>-CH</a:t>
            </a:r>
            <a:r>
              <a:rPr lang="en-US" baseline="-25000" dirty="0" smtClean="0"/>
              <a:t>2</a:t>
            </a:r>
            <a:r>
              <a:rPr lang="en-US" dirty="0" smtClean="0"/>
              <a:t>-CH</a:t>
            </a:r>
            <a:r>
              <a:rPr lang="en-US" baseline="-25000" dirty="0" smtClean="0"/>
              <a:t>3</a:t>
            </a:r>
            <a:r>
              <a:rPr lang="en-US" dirty="0" smtClean="0"/>
              <a:t>= 85</a:t>
            </a:r>
          </a:p>
          <a:p>
            <a:r>
              <a:rPr lang="en-US" dirty="0" smtClean="0"/>
              <a:t>(CH</a:t>
            </a:r>
            <a:r>
              <a:rPr lang="en-US" baseline="-25000" dirty="0" smtClean="0"/>
              <a:t>3</a:t>
            </a:r>
            <a:r>
              <a:rPr lang="en-US" dirty="0" smtClean="0"/>
              <a:t>)</a:t>
            </a:r>
            <a:r>
              <a:rPr lang="en-US" baseline="-25000" dirty="0" smtClean="0"/>
              <a:t>3</a:t>
            </a:r>
            <a:r>
              <a:rPr lang="en-US" dirty="0" smtClean="0"/>
              <a:t>-C-CH</a:t>
            </a:r>
            <a:r>
              <a:rPr lang="en-US" baseline="-25000" dirty="0" smtClean="0"/>
              <a:t>3</a:t>
            </a:r>
            <a:r>
              <a:rPr lang="en-US" dirty="0" smtClean="0"/>
              <a:t>= 80, C</a:t>
            </a:r>
            <a:r>
              <a:rPr lang="en-US" baseline="-25000" dirty="0" smtClean="0"/>
              <a:t>6</a:t>
            </a:r>
            <a:r>
              <a:rPr lang="en-US" dirty="0" smtClean="0"/>
              <a:t>H</a:t>
            </a:r>
            <a:r>
              <a:rPr lang="en-US" baseline="-25000" dirty="0" smtClean="0"/>
              <a:t>5</a:t>
            </a:r>
            <a:r>
              <a:rPr lang="en-US" dirty="0" smtClean="0"/>
              <a:t>-CH</a:t>
            </a:r>
            <a:r>
              <a:rPr lang="en-US" baseline="-25000" dirty="0" smtClean="0"/>
              <a:t>2</a:t>
            </a:r>
            <a:r>
              <a:rPr lang="en-US" dirty="0" smtClean="0"/>
              <a:t>-CH</a:t>
            </a:r>
            <a:r>
              <a:rPr lang="en-US" baseline="-25000" dirty="0" smtClean="0"/>
              <a:t>3</a:t>
            </a:r>
            <a:r>
              <a:rPr lang="en-US" dirty="0" smtClean="0"/>
              <a:t>= 70</a:t>
            </a:r>
          </a:p>
          <a:p>
            <a:r>
              <a:rPr lang="en-US" dirty="0" smtClean="0"/>
              <a:t>All </a:t>
            </a:r>
            <a:r>
              <a:rPr lang="en-US" dirty="0" err="1" smtClean="0"/>
              <a:t>substituents</a:t>
            </a:r>
            <a:r>
              <a:rPr lang="en-US" dirty="0" smtClean="0"/>
              <a:t> </a:t>
            </a:r>
            <a:r>
              <a:rPr lang="en-US" dirty="0" err="1" smtClean="0"/>
              <a:t>donot</a:t>
            </a:r>
            <a:r>
              <a:rPr lang="en-US" dirty="0" smtClean="0"/>
              <a:t> always reduce thermal stability of the polymeric system.</a:t>
            </a:r>
          </a:p>
          <a:p>
            <a:r>
              <a:rPr lang="en-US" dirty="0" smtClean="0"/>
              <a:t>Ex: Teflon is most stable polymer </a:t>
            </a:r>
            <a:r>
              <a:rPr lang="en-US" dirty="0" err="1" smtClean="0"/>
              <a:t>upto</a:t>
            </a:r>
            <a:r>
              <a:rPr lang="en-US" dirty="0" smtClean="0"/>
              <a:t> 400</a:t>
            </a:r>
            <a:r>
              <a:rPr lang="en-US" baseline="30000" dirty="0" smtClean="0"/>
              <a:t>0</a:t>
            </a:r>
            <a:r>
              <a:rPr lang="en-US" dirty="0" smtClean="0"/>
              <a:t>C  without undergoing degradation.</a:t>
            </a:r>
          </a:p>
          <a:p>
            <a:r>
              <a:rPr lang="en-US" dirty="0" smtClean="0"/>
              <a:t>Its high thermal stability is attributed to high dissociation energy . High electronegative nature of F protect C-C bond from external attack.</a:t>
            </a:r>
          </a:p>
          <a:p>
            <a:r>
              <a:rPr lang="en-US" dirty="0" smtClean="0"/>
              <a:t>The aromatic groups  in a polymer backbone increases the thermal stability.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160E3-6251-4D30-9C3B-66819BB74E75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Thermal degradation</a:t>
            </a:r>
            <a:endParaRPr lang="en-US" dirty="0"/>
          </a:p>
        </p:txBody>
      </p:sp>
      <p:pic>
        <p:nvPicPr>
          <p:cNvPr id="512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1600200"/>
            <a:ext cx="27432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981200" y="3048000"/>
            <a:ext cx="7568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Teflon</a:t>
            </a:r>
            <a:endParaRPr lang="en-US" dirty="0"/>
          </a:p>
        </p:txBody>
      </p:sp>
      <p:pic>
        <p:nvPicPr>
          <p:cNvPr id="7" name="Picture 6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81600" y="1752600"/>
            <a:ext cx="2789464" cy="1175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5867400" y="2743200"/>
            <a:ext cx="1577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Polycarbonate </a:t>
            </a:r>
          </a:p>
          <a:p>
            <a:r>
              <a:rPr lang="en-US" dirty="0" smtClean="0"/>
              <a:t>less stable</a:t>
            </a:r>
            <a:endParaRPr lang="en-US" dirty="0"/>
          </a:p>
        </p:txBody>
      </p:sp>
      <p:pic>
        <p:nvPicPr>
          <p:cNvPr id="9" name="Picture 8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66800" y="3657600"/>
            <a:ext cx="1875064" cy="1458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1219200" y="5105400"/>
            <a:ext cx="7467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Polyphenylene</a:t>
            </a:r>
          </a:p>
          <a:p>
            <a:r>
              <a:rPr lang="en-US" dirty="0" smtClean="0"/>
              <a:t>More stable                   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                       </a:t>
            </a:r>
          </a:p>
          <a:p>
            <a:r>
              <a:rPr lang="en-US" dirty="0" smtClean="0"/>
              <a:t> Poly tetra </a:t>
            </a:r>
            <a:r>
              <a:rPr lang="en-US" dirty="0" err="1" smtClean="0"/>
              <a:t>fluorophenylene</a:t>
            </a:r>
            <a:r>
              <a:rPr lang="en-US" dirty="0" smtClean="0"/>
              <a:t>  most stable due to phenyl and C-F bond.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160E3-6251-4D30-9C3B-66819BB74E75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Polymer Degradation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/>
          <a:lstStyle/>
          <a:p>
            <a:r>
              <a:rPr lang="en-US" dirty="0" smtClean="0"/>
              <a:t>Degradation means </a:t>
            </a:r>
            <a:r>
              <a:rPr lang="en-US" smtClean="0"/>
              <a:t>that a </a:t>
            </a:r>
            <a:r>
              <a:rPr lang="en-US" dirty="0" smtClean="0"/>
              <a:t>reduction in the molecular weight.</a:t>
            </a:r>
          </a:p>
          <a:p>
            <a:r>
              <a:rPr lang="en-US" dirty="0" smtClean="0"/>
              <a:t>Uncontrolled change in the molecular weight or constitution of the polymer.</a:t>
            </a:r>
          </a:p>
          <a:p>
            <a:r>
              <a:rPr lang="en-US" dirty="0" smtClean="0"/>
              <a:t>Degradation during fabrication process is due to heating.</a:t>
            </a:r>
          </a:p>
          <a:p>
            <a:r>
              <a:rPr lang="en-US" dirty="0" smtClean="0"/>
              <a:t>During the daily usage polymer face mechanical stresses, solar radiations, oxygen and moisture.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160E3-6251-4D30-9C3B-66819BB74E7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Polymer Degradation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types namely </a:t>
            </a:r>
          </a:p>
          <a:p>
            <a:r>
              <a:rPr lang="en-US" dirty="0" smtClean="0"/>
              <a:t>chain end degradation or unzipping degradation or </a:t>
            </a:r>
            <a:r>
              <a:rPr lang="en-US" dirty="0" err="1" smtClean="0"/>
              <a:t>depolymerisation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Random Degradation</a:t>
            </a:r>
          </a:p>
          <a:p>
            <a:r>
              <a:rPr lang="en-US" dirty="0" smtClean="0"/>
              <a:t>chain end degradation</a:t>
            </a:r>
          </a:p>
          <a:p>
            <a:r>
              <a:rPr lang="en-US" dirty="0" smtClean="0"/>
              <a:t>Degradation starts from chain ends resulting in successive release of monomer units.</a:t>
            </a:r>
            <a:endParaRPr lang="en-US" dirty="0"/>
          </a:p>
        </p:txBody>
      </p:sp>
      <p:sp>
        <p:nvSpPr>
          <p:cNvPr id="6" name="Flowchart: Process 5"/>
          <p:cNvSpPr/>
          <p:nvPr/>
        </p:nvSpPr>
        <p:spPr>
          <a:xfrm>
            <a:off x="5410200" y="5562600"/>
            <a:ext cx="381000" cy="381000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Process 6"/>
          <p:cNvSpPr/>
          <p:nvPr/>
        </p:nvSpPr>
        <p:spPr>
          <a:xfrm>
            <a:off x="1905000" y="5638800"/>
            <a:ext cx="457200" cy="381000"/>
          </a:xfrm>
          <a:prstGeom prst="flowChartProcess">
            <a:avLst/>
          </a:prstGeom>
          <a:noFill/>
          <a:ln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Minus 7"/>
          <p:cNvSpPr/>
          <p:nvPr/>
        </p:nvSpPr>
        <p:spPr>
          <a:xfrm>
            <a:off x="1600200" y="5715000"/>
            <a:ext cx="304800" cy="228600"/>
          </a:xfrm>
          <a:prstGeom prst="mathMinu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Minus 9"/>
          <p:cNvSpPr/>
          <p:nvPr/>
        </p:nvSpPr>
        <p:spPr>
          <a:xfrm>
            <a:off x="2362200" y="5715000"/>
            <a:ext cx="304800" cy="228600"/>
          </a:xfrm>
          <a:prstGeom prst="mathMinu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lowchart: Process 10"/>
          <p:cNvSpPr/>
          <p:nvPr/>
        </p:nvSpPr>
        <p:spPr>
          <a:xfrm>
            <a:off x="2667000" y="5638800"/>
            <a:ext cx="457200" cy="381000"/>
          </a:xfrm>
          <a:prstGeom prst="flowChartProcess">
            <a:avLst/>
          </a:prstGeom>
          <a:noFill/>
          <a:ln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Minus 11"/>
          <p:cNvSpPr/>
          <p:nvPr/>
        </p:nvSpPr>
        <p:spPr>
          <a:xfrm>
            <a:off x="3124200" y="5715000"/>
            <a:ext cx="304800" cy="228600"/>
          </a:xfrm>
          <a:prstGeom prst="mathMinu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lowchart: Process 13"/>
          <p:cNvSpPr/>
          <p:nvPr/>
        </p:nvSpPr>
        <p:spPr>
          <a:xfrm>
            <a:off x="3429000" y="5638800"/>
            <a:ext cx="457200" cy="381000"/>
          </a:xfrm>
          <a:prstGeom prst="flowChartProcess">
            <a:avLst/>
          </a:prstGeom>
          <a:noFill/>
          <a:ln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3276600" y="5486400"/>
            <a:ext cx="0" cy="7620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ight Arrow 16"/>
          <p:cNvSpPr/>
          <p:nvPr/>
        </p:nvSpPr>
        <p:spPr>
          <a:xfrm>
            <a:off x="4343400" y="5562600"/>
            <a:ext cx="7498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lowchart: Process 17"/>
          <p:cNvSpPr/>
          <p:nvPr/>
        </p:nvSpPr>
        <p:spPr>
          <a:xfrm>
            <a:off x="1143000" y="5638800"/>
            <a:ext cx="457200" cy="381000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Minus 18"/>
          <p:cNvSpPr/>
          <p:nvPr/>
        </p:nvSpPr>
        <p:spPr>
          <a:xfrm>
            <a:off x="5791200" y="5638800"/>
            <a:ext cx="304800" cy="228600"/>
          </a:xfrm>
          <a:prstGeom prst="mathMinu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lowchart: Process 19"/>
          <p:cNvSpPr/>
          <p:nvPr/>
        </p:nvSpPr>
        <p:spPr>
          <a:xfrm>
            <a:off x="6096000" y="5562600"/>
            <a:ext cx="304800" cy="381000"/>
          </a:xfrm>
          <a:prstGeom prst="flowChartProcess">
            <a:avLst/>
          </a:prstGeom>
          <a:noFill/>
          <a:ln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Minus 20"/>
          <p:cNvSpPr/>
          <p:nvPr/>
        </p:nvSpPr>
        <p:spPr>
          <a:xfrm>
            <a:off x="6400800" y="5638800"/>
            <a:ext cx="304800" cy="228600"/>
          </a:xfrm>
          <a:prstGeom prst="mathMinu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lowchart: Process 22"/>
          <p:cNvSpPr/>
          <p:nvPr/>
        </p:nvSpPr>
        <p:spPr>
          <a:xfrm>
            <a:off x="6705600" y="5562600"/>
            <a:ext cx="457200" cy="381000"/>
          </a:xfrm>
          <a:prstGeom prst="flowChartProcess">
            <a:avLst/>
          </a:prstGeom>
          <a:noFill/>
          <a:ln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Plus 23"/>
          <p:cNvSpPr/>
          <p:nvPr/>
        </p:nvSpPr>
        <p:spPr>
          <a:xfrm>
            <a:off x="7543800" y="5562600"/>
            <a:ext cx="457200" cy="3810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lowchart: Process 24"/>
          <p:cNvSpPr/>
          <p:nvPr/>
        </p:nvSpPr>
        <p:spPr>
          <a:xfrm>
            <a:off x="8305800" y="5562600"/>
            <a:ext cx="457200" cy="381000"/>
          </a:xfrm>
          <a:prstGeom prst="flowChartProcess">
            <a:avLst/>
          </a:prstGeom>
          <a:noFill/>
          <a:ln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Minus 25"/>
          <p:cNvSpPr/>
          <p:nvPr/>
        </p:nvSpPr>
        <p:spPr>
          <a:xfrm>
            <a:off x="838200" y="5715000"/>
            <a:ext cx="304800" cy="228600"/>
          </a:xfrm>
          <a:prstGeom prst="mathMinu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Minus 26"/>
          <p:cNvSpPr/>
          <p:nvPr/>
        </p:nvSpPr>
        <p:spPr>
          <a:xfrm>
            <a:off x="3886200" y="5715000"/>
            <a:ext cx="304800" cy="228600"/>
          </a:xfrm>
          <a:prstGeom prst="mathMinu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Minus 27"/>
          <p:cNvSpPr/>
          <p:nvPr/>
        </p:nvSpPr>
        <p:spPr>
          <a:xfrm>
            <a:off x="7162800" y="5638800"/>
            <a:ext cx="304800" cy="228600"/>
          </a:xfrm>
          <a:prstGeom prst="mathMinu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Minus 28"/>
          <p:cNvSpPr/>
          <p:nvPr/>
        </p:nvSpPr>
        <p:spPr>
          <a:xfrm>
            <a:off x="5105400" y="5638800"/>
            <a:ext cx="304800" cy="228600"/>
          </a:xfrm>
          <a:prstGeom prst="mathMinu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Minus 29"/>
          <p:cNvSpPr/>
          <p:nvPr/>
        </p:nvSpPr>
        <p:spPr>
          <a:xfrm>
            <a:off x="8001000" y="5638800"/>
            <a:ext cx="304800" cy="228600"/>
          </a:xfrm>
          <a:prstGeom prst="mathMinu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Minus 30"/>
          <p:cNvSpPr/>
          <p:nvPr/>
        </p:nvSpPr>
        <p:spPr>
          <a:xfrm>
            <a:off x="8686800" y="5638800"/>
            <a:ext cx="304800" cy="228600"/>
          </a:xfrm>
          <a:prstGeom prst="mathMinu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160E3-6251-4D30-9C3B-66819BB74E7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r>
              <a:rPr lang="en-US" dirty="0" smtClean="0"/>
              <a:t>It is reverse of propagation step.</a:t>
            </a:r>
          </a:p>
          <a:p>
            <a:r>
              <a:rPr lang="en-US" dirty="0" smtClean="0"/>
              <a:t>Hence it is </a:t>
            </a:r>
            <a:r>
              <a:rPr lang="en-US" dirty="0" err="1" smtClean="0"/>
              <a:t>depolymerisation</a:t>
            </a:r>
            <a:endParaRPr lang="en-US" dirty="0" smtClean="0"/>
          </a:p>
          <a:p>
            <a:r>
              <a:rPr lang="en-US" dirty="0" smtClean="0"/>
              <a:t>Ex: poly methyl styrene is converted into monomer at 60</a:t>
            </a:r>
            <a:r>
              <a:rPr lang="en-US" baseline="30000" dirty="0" smtClean="0"/>
              <a:t>0</a:t>
            </a:r>
            <a:r>
              <a:rPr lang="en-US" dirty="0" smtClean="0"/>
              <a:t>C and on cooling at -70</a:t>
            </a:r>
            <a:r>
              <a:rPr lang="en-US" baseline="30000" dirty="0" smtClean="0"/>
              <a:t>0</a:t>
            </a:r>
            <a:r>
              <a:rPr lang="en-US" dirty="0" smtClean="0"/>
              <a:t>C polymer can be obtained.</a:t>
            </a:r>
          </a:p>
          <a:p>
            <a:r>
              <a:rPr lang="en-US" dirty="0" err="1" smtClean="0"/>
              <a:t>Polymethyl</a:t>
            </a:r>
            <a:r>
              <a:rPr lang="en-US" dirty="0" smtClean="0"/>
              <a:t> </a:t>
            </a:r>
            <a:r>
              <a:rPr lang="en-US" dirty="0" err="1" smtClean="0"/>
              <a:t>methacrylate</a:t>
            </a:r>
            <a:r>
              <a:rPr lang="en-US" dirty="0" smtClean="0"/>
              <a:t> at 300</a:t>
            </a:r>
            <a:r>
              <a:rPr lang="en-US" baseline="30000" dirty="0" smtClean="0"/>
              <a:t>0</a:t>
            </a:r>
            <a:r>
              <a:rPr lang="en-US" dirty="0" smtClean="0"/>
              <a:t>C give back the monomer.</a:t>
            </a:r>
          </a:p>
          <a:p>
            <a:r>
              <a:rPr lang="en-US" dirty="0" smtClean="0"/>
              <a:t>Polymers formed by chain </a:t>
            </a:r>
            <a:r>
              <a:rPr lang="en-US" dirty="0" err="1" smtClean="0"/>
              <a:t>polymerisation</a:t>
            </a:r>
            <a:r>
              <a:rPr lang="en-US" dirty="0" smtClean="0"/>
              <a:t> undergo unzipping. </a:t>
            </a:r>
          </a:p>
          <a:p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792162"/>
          </a:xfrm>
          <a:prstGeom prst="flowChartProcess">
            <a:avLst/>
          </a:prstGeom>
          <a:noFill/>
          <a:ln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0000"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sz="3200" dirty="0" smtClean="0">
                <a:solidFill>
                  <a:prstClr val="black"/>
                </a:solidFill>
              </a:rPr>
              <a:t/>
            </a:r>
            <a:br>
              <a:rPr lang="en-US" sz="3200" dirty="0" smtClean="0">
                <a:solidFill>
                  <a:prstClr val="black"/>
                </a:solidFill>
              </a:rPr>
            </a:br>
            <a:r>
              <a:rPr lang="en-US" sz="3200" dirty="0" smtClean="0">
                <a:solidFill>
                  <a:prstClr val="black"/>
                </a:solidFill>
              </a:rPr>
              <a:t>CHAIN END DEGRADATION</a:t>
            </a:r>
            <a:r>
              <a:rPr lang="en-US" sz="3200" dirty="0">
                <a:solidFill>
                  <a:prstClr val="black"/>
                </a:solidFill>
              </a:rPr>
              <a:t/>
            </a:r>
            <a:br>
              <a:rPr lang="en-US" sz="3200" dirty="0">
                <a:solidFill>
                  <a:prstClr val="black"/>
                </a:solidFill>
              </a:rPr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160E3-6251-4D30-9C3B-66819BB74E75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4AE"/>
            </a:gs>
            <a:gs pos="13000">
              <a:srgbClr val="BD922A"/>
            </a:gs>
            <a:gs pos="21001">
              <a:srgbClr val="BD922A"/>
            </a:gs>
            <a:gs pos="63000">
              <a:srgbClr val="FBE4AE"/>
            </a:gs>
            <a:gs pos="67000">
              <a:srgbClr val="BD922A"/>
            </a:gs>
            <a:gs pos="69000">
              <a:srgbClr val="835E17"/>
            </a:gs>
            <a:gs pos="82001">
              <a:srgbClr val="A28949"/>
            </a:gs>
            <a:gs pos="100000">
              <a:srgbClr val="FAE3B7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prstClr val="black"/>
                </a:solidFill>
              </a:rPr>
              <a:t>CHAIN END DEGRADATION</a:t>
            </a:r>
            <a:br>
              <a:rPr lang="en-US" dirty="0">
                <a:solidFill>
                  <a:prstClr val="black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Chain end degradation occurs when the backbone bonds are weaker than the bonds of the side groups.</a:t>
            </a:r>
          </a:p>
          <a:p>
            <a:r>
              <a:rPr lang="en-US" dirty="0" smtClean="0"/>
              <a:t>Polymer molecules carrying active chain ends with free radical, </a:t>
            </a:r>
            <a:r>
              <a:rPr lang="en-US" dirty="0" err="1" smtClean="0"/>
              <a:t>cation</a:t>
            </a:r>
            <a:r>
              <a:rPr lang="en-US" dirty="0" smtClean="0"/>
              <a:t>, anion undergo Chain end degradation.</a:t>
            </a:r>
          </a:p>
          <a:p>
            <a:r>
              <a:rPr lang="en-US" dirty="0" smtClean="0"/>
              <a:t>Enzyme beta amylase degrade starch to maltose beginning with chain ends.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160E3-6251-4D30-9C3B-66819BB74E75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Random degradation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It occurs at any random point along the polymer chain instead of at the chain ends and hence the name Random degradation.</a:t>
            </a:r>
          </a:p>
          <a:p>
            <a:r>
              <a:rPr lang="en-US" dirty="0" smtClean="0"/>
              <a:t>Reverse of polycondensation process</a:t>
            </a:r>
          </a:p>
          <a:p>
            <a:r>
              <a:rPr lang="en-US" dirty="0" smtClean="0"/>
              <a:t>Polymer degrade to low molecular weight fragments.</a:t>
            </a:r>
          </a:p>
          <a:p>
            <a:r>
              <a:rPr lang="en-US" dirty="0" smtClean="0"/>
              <a:t>No monomer is liberated.</a:t>
            </a:r>
          </a:p>
          <a:p>
            <a:r>
              <a:rPr lang="en-US" dirty="0" smtClean="0"/>
              <a:t>Almost all polymer undergo random degradation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160E3-6251-4D30-9C3B-66819BB74E75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Random degradation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random degradation to occur the polymer chain need not carry any active site.</a:t>
            </a:r>
            <a:endParaRPr lang="en-US" dirty="0"/>
          </a:p>
        </p:txBody>
      </p:sp>
      <p:sp>
        <p:nvSpPr>
          <p:cNvPr id="4" name="Flowchart: Process 3"/>
          <p:cNvSpPr/>
          <p:nvPr/>
        </p:nvSpPr>
        <p:spPr>
          <a:xfrm>
            <a:off x="914400" y="3124200"/>
            <a:ext cx="457200" cy="381000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Minus 4"/>
          <p:cNvSpPr/>
          <p:nvPr/>
        </p:nvSpPr>
        <p:spPr>
          <a:xfrm>
            <a:off x="1371600" y="3200400"/>
            <a:ext cx="304800" cy="228600"/>
          </a:xfrm>
          <a:prstGeom prst="mathMinu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Process 5"/>
          <p:cNvSpPr/>
          <p:nvPr/>
        </p:nvSpPr>
        <p:spPr>
          <a:xfrm>
            <a:off x="1676400" y="3124200"/>
            <a:ext cx="457200" cy="381000"/>
          </a:xfrm>
          <a:prstGeom prst="flowChartProcess">
            <a:avLst/>
          </a:prstGeom>
          <a:noFill/>
          <a:ln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Minus 6"/>
          <p:cNvSpPr/>
          <p:nvPr/>
        </p:nvSpPr>
        <p:spPr>
          <a:xfrm>
            <a:off x="2133600" y="3200400"/>
            <a:ext cx="304800" cy="228600"/>
          </a:xfrm>
          <a:prstGeom prst="mathMinu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Process 7"/>
          <p:cNvSpPr/>
          <p:nvPr/>
        </p:nvSpPr>
        <p:spPr>
          <a:xfrm>
            <a:off x="2438400" y="3124200"/>
            <a:ext cx="457200" cy="381000"/>
          </a:xfrm>
          <a:prstGeom prst="flowChartProcess">
            <a:avLst/>
          </a:prstGeom>
          <a:noFill/>
          <a:ln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Minus 8"/>
          <p:cNvSpPr/>
          <p:nvPr/>
        </p:nvSpPr>
        <p:spPr>
          <a:xfrm>
            <a:off x="2895600" y="3200400"/>
            <a:ext cx="304800" cy="228600"/>
          </a:xfrm>
          <a:prstGeom prst="mathMinu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lowchart: Process 9"/>
          <p:cNvSpPr/>
          <p:nvPr/>
        </p:nvSpPr>
        <p:spPr>
          <a:xfrm>
            <a:off x="3200400" y="3124200"/>
            <a:ext cx="457200" cy="381000"/>
          </a:xfrm>
          <a:prstGeom prst="flowChartProcess">
            <a:avLst/>
          </a:prstGeom>
          <a:noFill/>
          <a:ln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Minus 10"/>
          <p:cNvSpPr/>
          <p:nvPr/>
        </p:nvSpPr>
        <p:spPr>
          <a:xfrm>
            <a:off x="3657600" y="3200400"/>
            <a:ext cx="304800" cy="228600"/>
          </a:xfrm>
          <a:prstGeom prst="mathMinu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lowchart: Process 11"/>
          <p:cNvSpPr/>
          <p:nvPr/>
        </p:nvSpPr>
        <p:spPr>
          <a:xfrm>
            <a:off x="3962400" y="3124200"/>
            <a:ext cx="457200" cy="381000"/>
          </a:xfrm>
          <a:prstGeom prst="flowChartProcess">
            <a:avLst/>
          </a:prstGeom>
          <a:noFill/>
          <a:ln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Minus 12"/>
          <p:cNvSpPr/>
          <p:nvPr/>
        </p:nvSpPr>
        <p:spPr>
          <a:xfrm>
            <a:off x="4419600" y="3200400"/>
            <a:ext cx="304800" cy="228600"/>
          </a:xfrm>
          <a:prstGeom prst="mathMinu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lowchart: Process 13"/>
          <p:cNvSpPr/>
          <p:nvPr/>
        </p:nvSpPr>
        <p:spPr>
          <a:xfrm>
            <a:off x="4724400" y="3124200"/>
            <a:ext cx="457200" cy="381000"/>
          </a:xfrm>
          <a:prstGeom prst="flowChartProcess">
            <a:avLst/>
          </a:prstGeom>
          <a:noFill/>
          <a:ln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14"/>
          <p:cNvSpPr/>
          <p:nvPr/>
        </p:nvSpPr>
        <p:spPr>
          <a:xfrm>
            <a:off x="5562600" y="3124200"/>
            <a:ext cx="53340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3810000" y="2971800"/>
            <a:ext cx="0" cy="7620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Flowchart: Process 16"/>
          <p:cNvSpPr/>
          <p:nvPr/>
        </p:nvSpPr>
        <p:spPr>
          <a:xfrm>
            <a:off x="6477000" y="3200400"/>
            <a:ext cx="457200" cy="381000"/>
          </a:xfrm>
          <a:prstGeom prst="flowChartProcess">
            <a:avLst/>
          </a:prstGeom>
          <a:noFill/>
          <a:ln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Minus 17"/>
          <p:cNvSpPr/>
          <p:nvPr/>
        </p:nvSpPr>
        <p:spPr>
          <a:xfrm>
            <a:off x="609600" y="3200400"/>
            <a:ext cx="304800" cy="228600"/>
          </a:xfrm>
          <a:prstGeom prst="mathMinu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Minus 18"/>
          <p:cNvSpPr/>
          <p:nvPr/>
        </p:nvSpPr>
        <p:spPr>
          <a:xfrm>
            <a:off x="5181600" y="3200400"/>
            <a:ext cx="304800" cy="228600"/>
          </a:xfrm>
          <a:prstGeom prst="mathMinu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Minus 19"/>
          <p:cNvSpPr/>
          <p:nvPr/>
        </p:nvSpPr>
        <p:spPr>
          <a:xfrm>
            <a:off x="6172200" y="3276600"/>
            <a:ext cx="304800" cy="228600"/>
          </a:xfrm>
          <a:prstGeom prst="mathMinu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Minus 20"/>
          <p:cNvSpPr/>
          <p:nvPr/>
        </p:nvSpPr>
        <p:spPr>
          <a:xfrm>
            <a:off x="6934200" y="3276600"/>
            <a:ext cx="304800" cy="228600"/>
          </a:xfrm>
          <a:prstGeom prst="mathMinu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lowchart: Process 21"/>
          <p:cNvSpPr/>
          <p:nvPr/>
        </p:nvSpPr>
        <p:spPr>
          <a:xfrm>
            <a:off x="7239000" y="3200400"/>
            <a:ext cx="457200" cy="381000"/>
          </a:xfrm>
          <a:prstGeom prst="flowChartProcess">
            <a:avLst/>
          </a:prstGeom>
          <a:noFill/>
          <a:ln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Minus 22"/>
          <p:cNvSpPr/>
          <p:nvPr/>
        </p:nvSpPr>
        <p:spPr>
          <a:xfrm>
            <a:off x="7696200" y="3276600"/>
            <a:ext cx="304800" cy="228600"/>
          </a:xfrm>
          <a:prstGeom prst="mathMinu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Plus 23"/>
          <p:cNvSpPr/>
          <p:nvPr/>
        </p:nvSpPr>
        <p:spPr>
          <a:xfrm>
            <a:off x="8077200" y="3200400"/>
            <a:ext cx="533400" cy="3810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lowchart: Process 24"/>
          <p:cNvSpPr/>
          <p:nvPr/>
        </p:nvSpPr>
        <p:spPr>
          <a:xfrm>
            <a:off x="762000" y="4343400"/>
            <a:ext cx="457200" cy="381000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Minus 25"/>
          <p:cNvSpPr/>
          <p:nvPr/>
        </p:nvSpPr>
        <p:spPr>
          <a:xfrm>
            <a:off x="457200" y="4419600"/>
            <a:ext cx="304800" cy="228600"/>
          </a:xfrm>
          <a:prstGeom prst="mathMinu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Minus 26"/>
          <p:cNvSpPr/>
          <p:nvPr/>
        </p:nvSpPr>
        <p:spPr>
          <a:xfrm>
            <a:off x="1219200" y="4419600"/>
            <a:ext cx="304800" cy="228600"/>
          </a:xfrm>
          <a:prstGeom prst="mathMinu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lowchart: Process 27"/>
          <p:cNvSpPr/>
          <p:nvPr/>
        </p:nvSpPr>
        <p:spPr>
          <a:xfrm>
            <a:off x="1524000" y="4343400"/>
            <a:ext cx="457200" cy="381000"/>
          </a:xfrm>
          <a:prstGeom prst="flowChartProcess">
            <a:avLst/>
          </a:prstGeom>
          <a:noFill/>
          <a:ln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Minus 28"/>
          <p:cNvSpPr/>
          <p:nvPr/>
        </p:nvSpPr>
        <p:spPr>
          <a:xfrm>
            <a:off x="1981200" y="4419600"/>
            <a:ext cx="304800" cy="228600"/>
          </a:xfrm>
          <a:prstGeom prst="mathMinu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lowchart: Process 29"/>
          <p:cNvSpPr/>
          <p:nvPr/>
        </p:nvSpPr>
        <p:spPr>
          <a:xfrm>
            <a:off x="2286000" y="4343400"/>
            <a:ext cx="457200" cy="381000"/>
          </a:xfrm>
          <a:prstGeom prst="flowChartProcess">
            <a:avLst/>
          </a:prstGeom>
          <a:noFill/>
          <a:ln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Minus 30"/>
          <p:cNvSpPr/>
          <p:nvPr/>
        </p:nvSpPr>
        <p:spPr>
          <a:xfrm>
            <a:off x="2743200" y="4419600"/>
            <a:ext cx="304800" cy="228600"/>
          </a:xfrm>
          <a:prstGeom prst="mathMinu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lowchart: Process 31"/>
          <p:cNvSpPr/>
          <p:nvPr/>
        </p:nvSpPr>
        <p:spPr>
          <a:xfrm>
            <a:off x="3048000" y="4343400"/>
            <a:ext cx="457200" cy="381000"/>
          </a:xfrm>
          <a:prstGeom prst="flowChartProcess">
            <a:avLst/>
          </a:prstGeom>
          <a:noFill/>
          <a:ln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Slide Number Placeholder 3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160E3-6251-4D30-9C3B-66819BB74E75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Thermal degradation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Thermal degradation follows unzipping or random degradation.</a:t>
            </a:r>
          </a:p>
          <a:p>
            <a:r>
              <a:rPr lang="en-US" dirty="0" smtClean="0"/>
              <a:t>Unzipping gives pure monomer and random gives low molecular weight products.</a:t>
            </a:r>
          </a:p>
          <a:p>
            <a:r>
              <a:rPr lang="en-US" dirty="0" smtClean="0"/>
              <a:t>Many polymers have C-C chain as the backbone , their thermal stability is dependent on the stability of C-C bond.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160E3-6251-4D30-9C3B-66819BB74E75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49962"/>
          </a:xfrm>
        </p:spPr>
        <p:txBody>
          <a:bodyPr/>
          <a:lstStyle/>
          <a:p>
            <a:pPr algn="l"/>
            <a:r>
              <a:rPr lang="en-US" dirty="0" smtClean="0"/>
              <a:t>Poly ethylene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4800" y="838200"/>
            <a:ext cx="2295525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1295400"/>
            <a:ext cx="2705100" cy="1781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19600" y="3276600"/>
            <a:ext cx="3733801" cy="254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5257800" y="5867400"/>
            <a:ext cx="17782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Poly </a:t>
            </a:r>
            <a:r>
              <a:rPr lang="en-US" dirty="0" err="1" smtClean="0"/>
              <a:t>iso</a:t>
            </a:r>
            <a:r>
              <a:rPr lang="en-US" dirty="0" smtClean="0"/>
              <a:t> </a:t>
            </a:r>
            <a:r>
              <a:rPr lang="en-US" dirty="0" err="1" smtClean="0"/>
              <a:t>butylene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160E3-6251-4D30-9C3B-66819BB74E75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462</Words>
  <Application>Microsoft Office PowerPoint</Application>
  <PresentationFormat>On-screen Show (4:3)</PresentationFormat>
  <Paragraphs>78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              Polymer Degradation       II. M.Sc., Chemistry       </vt:lpstr>
      <vt:lpstr>Polymer Degradation</vt:lpstr>
      <vt:lpstr>Types of Polymer Degradation</vt:lpstr>
      <vt:lpstr> CHAIN END DEGRADATION </vt:lpstr>
      <vt:lpstr>CHAIN END DEGRADATION </vt:lpstr>
      <vt:lpstr>Random degradation</vt:lpstr>
      <vt:lpstr>Random degradation</vt:lpstr>
      <vt:lpstr>Thermal degradation</vt:lpstr>
      <vt:lpstr>Poly ethylene</vt:lpstr>
      <vt:lpstr>Thermal degradation</vt:lpstr>
      <vt:lpstr>Thermal degradation</vt:lpstr>
      <vt:lpstr>Thermal degradation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Polymer Degradation</dc:title>
  <dc:creator>DELL</dc:creator>
  <cp:lastModifiedBy>DELL</cp:lastModifiedBy>
  <cp:revision>20</cp:revision>
  <dcterms:created xsi:type="dcterms:W3CDTF">2018-12-25T12:33:23Z</dcterms:created>
  <dcterms:modified xsi:type="dcterms:W3CDTF">2020-10-21T06:05:18Z</dcterms:modified>
</cp:coreProperties>
</file>