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81" r:id="rId3"/>
    <p:sldId id="320" r:id="rId4"/>
    <p:sldId id="474" r:id="rId5"/>
    <p:sldId id="475" r:id="rId6"/>
    <p:sldId id="477" r:id="rId7"/>
    <p:sldId id="364" r:id="rId8"/>
    <p:sldId id="383" r:id="rId9"/>
    <p:sldId id="386" r:id="rId10"/>
    <p:sldId id="479" r:id="rId11"/>
    <p:sldId id="480" r:id="rId12"/>
    <p:sldId id="481" r:id="rId13"/>
    <p:sldId id="483" r:id="rId14"/>
    <p:sldId id="485" r:id="rId15"/>
    <p:sldId id="487" r:id="rId16"/>
    <p:sldId id="488" r:id="rId17"/>
    <p:sldId id="489" r:id="rId18"/>
    <p:sldId id="493" r:id="rId19"/>
    <p:sldId id="491" r:id="rId20"/>
    <p:sldId id="492" r:id="rId21"/>
    <p:sldId id="494" r:id="rId22"/>
    <p:sldId id="49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309" y="-7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8A754-9980-46EF-BE23-45EDE056DBB4}" type="datetimeFigureOut">
              <a:rPr lang="en-IN" smtClean="0"/>
              <a:pPr/>
              <a:t>20-10-2020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D423-B23A-479C-A100-EB58A90062FC}" type="slidenum">
              <a:rPr lang="en-IN" smtClean="0"/>
              <a:pPr/>
              <a:t>‹#›</a:t>
            </a:fld>
            <a:endParaRPr lang="en-IN"/>
          </a:p>
        </p:txBody>
      </p:sp>
    </p:spTree>
    <p:extLst>
      <p:ext uri="{BB962C8B-B14F-4D97-AF65-F5344CB8AC3E}">
        <p14:creationId xmlns:p14="http://schemas.microsoft.com/office/powerpoint/2010/main" val="382944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257D423-B23A-479C-A100-EB58A90062FC}" type="slidenum">
              <a:rPr lang="en-IN" smtClean="0"/>
              <a:pPr/>
              <a:t>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CE9D3-8BBA-40C6-8B0B-DC6B6CABA998}" type="datetimeFigureOut">
              <a:rPr lang="en-IN" smtClean="0"/>
              <a:pPr/>
              <a:t>20-10-2020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FEA3C-0FD4-4A56-8428-BAC43689874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Chapter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22" y="1171140"/>
            <a:ext cx="3102468" cy="29009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olid state chemistry à®à¯à®à®¾à®© à®ªà® à®®à¯à®à®¿à®µ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126" y="1196752"/>
            <a:ext cx="2921610" cy="28497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5575" y="397055"/>
            <a:ext cx="8712968" cy="546198"/>
          </a:xfrm>
          <a:solidFill>
            <a:srgbClr val="FFFF00"/>
          </a:solidFill>
          <a:effectLst>
            <a:outerShdw blurRad="50800" dist="38100" dir="5400000" algn="t" rotWithShape="0">
              <a:prstClr val="black">
                <a:alpha val="40000"/>
              </a:prstClr>
            </a:outerShdw>
          </a:effectLst>
        </p:spPr>
        <p:txBody>
          <a:bodyPr>
            <a:noAutofit/>
          </a:bodyPr>
          <a:lstStyle/>
          <a:p>
            <a:r>
              <a:rPr lang="en-US" sz="3600" b="1" dirty="0">
                <a:solidFill>
                  <a:srgbClr val="FF0000"/>
                </a:solidFill>
                <a:effectLst>
                  <a:outerShdw blurRad="38100" dist="38100" dir="2700000" algn="tl">
                    <a:srgbClr val="000000">
                      <a:alpha val="43137"/>
                    </a:srgbClr>
                  </a:outerShdw>
                </a:effectLst>
                <a:latin typeface="Comic Sans MS" pitchFamily="66" charset="0"/>
              </a:rPr>
              <a:t>SOLID STATE CHEMISTRY</a:t>
            </a:r>
          </a:p>
        </p:txBody>
      </p:sp>
      <p:sp>
        <p:nvSpPr>
          <p:cNvPr id="9" name="Title 1"/>
          <p:cNvSpPr txBox="1">
            <a:spLocks/>
          </p:cNvSpPr>
          <p:nvPr/>
        </p:nvSpPr>
        <p:spPr>
          <a:xfrm>
            <a:off x="307975" y="419597"/>
            <a:ext cx="8640960" cy="546198"/>
          </a:xfrm>
          <a:prstGeom prst="rect">
            <a:avLst/>
          </a:prstGeom>
          <a:effectLst>
            <a:outerShdw blurRad="50800" dist="38100" dir="5400000" algn="t"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sz="2400" b="1" dirty="0">
              <a:solidFill>
                <a:srgbClr val="FF0000"/>
              </a:solidFill>
              <a:latin typeface="Comic Sans MS" pitchFamily="66" charset="0"/>
            </a:endParaRPr>
          </a:p>
        </p:txBody>
      </p:sp>
      <p:sp>
        <p:nvSpPr>
          <p:cNvPr id="4" name="AutoShape 2" descr="solid state chemistry à®à¯à®à®¾à®© à®ªà® à®®à¯à®à®¿à®µà¯"/>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Subtitle 2"/>
          <p:cNvSpPr txBox="1">
            <a:spLocks/>
          </p:cNvSpPr>
          <p:nvPr/>
        </p:nvSpPr>
        <p:spPr>
          <a:xfrm>
            <a:off x="1172071" y="4365104"/>
            <a:ext cx="6912768" cy="2366040"/>
          </a:xfrm>
          <a:prstGeom prst="rect">
            <a:avLst/>
          </a:prstGeom>
          <a:solidFill>
            <a:schemeClr val="accent6">
              <a:lumMod val="20000"/>
              <a:lumOff val="80000"/>
            </a:schemeClr>
          </a:solidFill>
          <a:effectLst>
            <a:outerShdw blurRad="63500" sx="102000" sy="102000" algn="ctr" rotWithShape="0">
              <a:prstClr val="black">
                <a:alpha val="40000"/>
              </a:prstClr>
            </a:outerShd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N" sz="2000" b="1" dirty="0" smtClean="0">
                <a:solidFill>
                  <a:schemeClr val="tx1"/>
                </a:solidFill>
                <a:latin typeface="Comic Sans MS" pitchFamily="66" charset="0"/>
              </a:rPr>
              <a:t>Presented by</a:t>
            </a:r>
          </a:p>
          <a:p>
            <a:r>
              <a:rPr lang="en-IN" sz="2400" b="1" dirty="0" err="1" smtClean="0">
                <a:solidFill>
                  <a:srgbClr val="FF0000"/>
                </a:solidFill>
                <a:effectLst>
                  <a:outerShdw blurRad="38100" dist="38100" dir="2700000" algn="tl">
                    <a:srgbClr val="000000">
                      <a:alpha val="43137"/>
                    </a:srgbClr>
                  </a:outerShdw>
                </a:effectLst>
                <a:latin typeface="Comic Sans MS" pitchFamily="66" charset="0"/>
              </a:rPr>
              <a:t>Dr.</a:t>
            </a:r>
            <a:r>
              <a:rPr lang="en-IN" sz="2400" b="1" dirty="0" smtClean="0">
                <a:solidFill>
                  <a:srgbClr val="FF0000"/>
                </a:solidFill>
                <a:effectLst>
                  <a:outerShdw blurRad="38100" dist="38100" dir="2700000" algn="tl">
                    <a:srgbClr val="000000">
                      <a:alpha val="43137"/>
                    </a:srgbClr>
                  </a:outerShdw>
                </a:effectLst>
                <a:latin typeface="Comic Sans MS" pitchFamily="66" charset="0"/>
              </a:rPr>
              <a:t> M.P. KESAVAN M.Sc., Ph.D.,</a:t>
            </a:r>
          </a:p>
          <a:p>
            <a:r>
              <a:rPr lang="en-IN" sz="2000" b="1" dirty="0" smtClean="0">
                <a:solidFill>
                  <a:srgbClr val="002060"/>
                </a:solidFill>
                <a:latin typeface="Comic Sans MS" pitchFamily="66" charset="0"/>
              </a:rPr>
              <a:t>Assistant Professor</a:t>
            </a:r>
          </a:p>
          <a:p>
            <a:r>
              <a:rPr lang="en-IN" sz="2000" b="1" dirty="0" smtClean="0">
                <a:solidFill>
                  <a:srgbClr val="002060"/>
                </a:solidFill>
                <a:latin typeface="Comic Sans MS" pitchFamily="66" charset="0"/>
              </a:rPr>
              <a:t>Department of Chemistry</a:t>
            </a:r>
          </a:p>
          <a:p>
            <a:r>
              <a:rPr lang="en-IN" sz="2000" b="1" dirty="0" err="1" smtClean="0">
                <a:solidFill>
                  <a:srgbClr val="002060"/>
                </a:solidFill>
                <a:latin typeface="Comic Sans MS" pitchFamily="66" charset="0"/>
              </a:rPr>
              <a:t>Hajee</a:t>
            </a:r>
            <a:r>
              <a:rPr lang="en-IN" sz="2000" b="1" dirty="0" smtClean="0">
                <a:solidFill>
                  <a:srgbClr val="002060"/>
                </a:solidFill>
                <a:latin typeface="Comic Sans MS" pitchFamily="66" charset="0"/>
              </a:rPr>
              <a:t> </a:t>
            </a:r>
            <a:r>
              <a:rPr lang="en-IN" sz="2000" b="1" dirty="0" err="1" smtClean="0">
                <a:solidFill>
                  <a:srgbClr val="002060"/>
                </a:solidFill>
                <a:latin typeface="Comic Sans MS" pitchFamily="66" charset="0"/>
              </a:rPr>
              <a:t>Karutha</a:t>
            </a:r>
            <a:r>
              <a:rPr lang="en-IN" sz="2000" b="1" dirty="0" smtClean="0">
                <a:solidFill>
                  <a:srgbClr val="002060"/>
                </a:solidFill>
                <a:latin typeface="Comic Sans MS" pitchFamily="66" charset="0"/>
              </a:rPr>
              <a:t> </a:t>
            </a:r>
            <a:r>
              <a:rPr lang="en-IN" sz="2000" b="1" dirty="0" err="1" smtClean="0">
                <a:solidFill>
                  <a:srgbClr val="002060"/>
                </a:solidFill>
                <a:latin typeface="Comic Sans MS" pitchFamily="66" charset="0"/>
              </a:rPr>
              <a:t>Rowther</a:t>
            </a:r>
            <a:r>
              <a:rPr lang="en-IN" sz="2000" b="1" dirty="0" smtClean="0">
                <a:solidFill>
                  <a:srgbClr val="002060"/>
                </a:solidFill>
                <a:latin typeface="Comic Sans MS" pitchFamily="66" charset="0"/>
              </a:rPr>
              <a:t> </a:t>
            </a:r>
            <a:r>
              <a:rPr lang="en-IN" sz="2000" b="1" dirty="0" err="1" smtClean="0">
                <a:solidFill>
                  <a:srgbClr val="002060"/>
                </a:solidFill>
                <a:latin typeface="Comic Sans MS" pitchFamily="66" charset="0"/>
              </a:rPr>
              <a:t>Howdia</a:t>
            </a:r>
            <a:r>
              <a:rPr lang="en-IN" sz="2000" b="1" dirty="0" smtClean="0">
                <a:solidFill>
                  <a:srgbClr val="002060"/>
                </a:solidFill>
                <a:latin typeface="Comic Sans MS" pitchFamily="66" charset="0"/>
              </a:rPr>
              <a:t> College</a:t>
            </a:r>
          </a:p>
          <a:p>
            <a:r>
              <a:rPr lang="en-IN" sz="2000" b="1" dirty="0" err="1" smtClean="0">
                <a:solidFill>
                  <a:srgbClr val="002060"/>
                </a:solidFill>
                <a:latin typeface="Comic Sans MS" pitchFamily="66" charset="0"/>
              </a:rPr>
              <a:t>Uthamapalayam</a:t>
            </a:r>
            <a:r>
              <a:rPr lang="en-IN" sz="2000" b="1" dirty="0" smtClean="0">
                <a:solidFill>
                  <a:srgbClr val="002060"/>
                </a:solidFill>
                <a:latin typeface="Comic Sans MS" pitchFamily="66" charset="0"/>
              </a:rPr>
              <a:t>.</a:t>
            </a:r>
          </a:p>
          <a:p>
            <a:endParaRPr lang="en-IN" sz="1400" dirty="0">
              <a:solidFill>
                <a:srgbClr val="00B05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87524" y="265286"/>
                <a:ext cx="8568952" cy="6110455"/>
              </a:xfrm>
              <a:prstGeom prst="rect">
                <a:avLst/>
              </a:prstGeom>
            </p:spPr>
            <p:txBody>
              <a:bodyPr wrap="square">
                <a:spAutoFit/>
              </a:bodyPr>
              <a:lstStyle/>
              <a:p>
                <a:pPr algn="just">
                  <a:lnSpc>
                    <a:spcPct val="150000"/>
                  </a:lnSpc>
                </a:pPr>
                <a:r>
                  <a:rPr lang="en-US" sz="2000" b="1" dirty="0">
                    <a:solidFill>
                      <a:prstClr val="black"/>
                    </a:solidFill>
                    <a:latin typeface="Comic Sans MS" pitchFamily="66" charset="0"/>
                  </a:rPr>
                  <a:t>Example: </a:t>
                </a:r>
                <a:r>
                  <a:rPr lang="en-US" sz="2000" dirty="0" err="1">
                    <a:solidFill>
                      <a:prstClr val="black"/>
                    </a:solidFill>
                    <a:latin typeface="Comic Sans MS" pitchFamily="66" charset="0"/>
                  </a:rPr>
                  <a:t>NaCl</a:t>
                </a:r>
                <a:r>
                  <a:rPr lang="en-US" sz="2000" dirty="0">
                    <a:solidFill>
                      <a:prstClr val="black"/>
                    </a:solidFill>
                    <a:latin typeface="Comic Sans MS" pitchFamily="66" charset="0"/>
                  </a:rPr>
                  <a:t>, </a:t>
                </a:r>
                <a:r>
                  <a:rPr lang="en-US" sz="2000" dirty="0" err="1">
                    <a:solidFill>
                      <a:prstClr val="black"/>
                    </a:solidFill>
                    <a:latin typeface="Comic Sans MS" pitchFamily="66" charset="0"/>
                  </a:rPr>
                  <a:t>KCl</a:t>
                </a:r>
                <a:r>
                  <a:rPr lang="en-US" sz="2000" dirty="0">
                    <a:solidFill>
                      <a:prstClr val="black"/>
                    </a:solidFill>
                    <a:latin typeface="Comic Sans MS" pitchFamily="66" charset="0"/>
                  </a:rPr>
                  <a:t>, </a:t>
                </a:r>
                <a:r>
                  <a:rPr lang="en-US" sz="2000" dirty="0" err="1">
                    <a:solidFill>
                      <a:prstClr val="black"/>
                    </a:solidFill>
                    <a:latin typeface="Comic Sans MS" pitchFamily="66" charset="0"/>
                  </a:rPr>
                  <a:t>KBr</a:t>
                </a:r>
                <a:r>
                  <a:rPr lang="en-US" sz="2000" dirty="0">
                    <a:solidFill>
                      <a:prstClr val="black"/>
                    </a:solidFill>
                    <a:latin typeface="Comic Sans MS" pitchFamily="66" charset="0"/>
                  </a:rPr>
                  <a:t>, </a:t>
                </a:r>
                <a:r>
                  <a:rPr lang="en-US" sz="2000" dirty="0" err="1">
                    <a:solidFill>
                      <a:prstClr val="black"/>
                    </a:solidFill>
                    <a:latin typeface="Comic Sans MS" pitchFamily="66" charset="0"/>
                  </a:rPr>
                  <a:t>CsCl</a:t>
                </a:r>
                <a:r>
                  <a:rPr lang="en-US" sz="2000" dirty="0">
                    <a:solidFill>
                      <a:prstClr val="black"/>
                    </a:solidFill>
                    <a:latin typeface="Comic Sans MS" pitchFamily="66" charset="0"/>
                  </a:rPr>
                  <a:t> and </a:t>
                </a:r>
                <a:r>
                  <a:rPr lang="en-US" sz="2000" dirty="0" err="1">
                    <a:solidFill>
                      <a:prstClr val="black"/>
                    </a:solidFill>
                    <a:latin typeface="Comic Sans MS" pitchFamily="66" charset="0"/>
                  </a:rPr>
                  <a:t>AgBr</a:t>
                </a:r>
                <a:r>
                  <a:rPr lang="en-US" sz="2000" dirty="0" smtClean="0">
                    <a:solidFill>
                      <a:prstClr val="black"/>
                    </a:solidFill>
                    <a:latin typeface="Comic Sans MS" pitchFamily="66" charset="0"/>
                  </a:rPr>
                  <a:t>.</a:t>
                </a:r>
              </a:p>
              <a:p>
                <a:pPr indent="457200" algn="just">
                  <a:lnSpc>
                    <a:spcPct val="150000"/>
                  </a:lnSpc>
                </a:pPr>
                <a:r>
                  <a:rPr lang="en-US" sz="2000" dirty="0">
                    <a:latin typeface="Comic Sans MS" pitchFamily="66" charset="0"/>
                    <a:ea typeface="Calibri"/>
                    <a:cs typeface="Times New Roman"/>
                  </a:rPr>
                  <a:t>Consider an ionic crystal having equal number of positively and negatively charged ions. Let the crystal contain N ions and n </a:t>
                </a:r>
                <a:r>
                  <a:rPr lang="en-US" sz="2000" dirty="0" err="1">
                    <a:latin typeface="Comic Sans MS" pitchFamily="66" charset="0"/>
                    <a:ea typeface="Calibri"/>
                    <a:cs typeface="Times New Roman"/>
                  </a:rPr>
                  <a:t>Schottky</a:t>
                </a:r>
                <a:r>
                  <a:rPr lang="en-US" sz="2000" dirty="0">
                    <a:latin typeface="Comic Sans MS" pitchFamily="66" charset="0"/>
                    <a:ea typeface="Calibri"/>
                    <a:cs typeface="Times New Roman"/>
                  </a:rPr>
                  <a:t> defects. Then, the number of </a:t>
                </a:r>
                <a:r>
                  <a:rPr lang="en-US" sz="2000" dirty="0" err="1">
                    <a:latin typeface="Comic Sans MS" pitchFamily="66" charset="0"/>
                    <a:ea typeface="Calibri"/>
                    <a:cs typeface="Times New Roman"/>
                  </a:rPr>
                  <a:t>Schottky</a:t>
                </a:r>
                <a:r>
                  <a:rPr lang="en-US" sz="2000" dirty="0">
                    <a:latin typeface="Comic Sans MS" pitchFamily="66" charset="0"/>
                    <a:ea typeface="Calibri"/>
                    <a:cs typeface="Times New Roman"/>
                  </a:rPr>
                  <a:t> defects is given by,</a:t>
                </a:r>
              </a:p>
              <a:p>
                <a:pPr algn="just">
                  <a:lnSpc>
                    <a:spcPct val="150000"/>
                  </a:lnSpc>
                </a:pPr>
                <a14:m>
                  <m:oMathPara xmlns:m="http://schemas.openxmlformats.org/officeDocument/2006/math">
                    <m:oMathParaPr>
                      <m:jc m:val="centerGroup"/>
                    </m:oMathParaPr>
                    <m:oMath xmlns:m="http://schemas.openxmlformats.org/officeDocument/2006/math">
                      <m:r>
                        <a:rPr lang="en-US" sz="2000" i="1">
                          <a:effectLst/>
                          <a:latin typeface="Cambria Math"/>
                          <a:ea typeface="Calibri"/>
                          <a:cs typeface="Times New Roman"/>
                        </a:rPr>
                        <m:t>𝑛</m:t>
                      </m:r>
                      <m:r>
                        <a:rPr lang="en-US" sz="2000" i="1">
                          <a:effectLst/>
                          <a:latin typeface="Cambria Math"/>
                          <a:ea typeface="Calibri"/>
                          <a:cs typeface="Times New Roman"/>
                        </a:rPr>
                        <m:t>=</m:t>
                      </m:r>
                      <m:r>
                        <a:rPr lang="en-US" sz="2000" i="1">
                          <a:effectLst/>
                          <a:latin typeface="Cambria Math"/>
                          <a:ea typeface="Calibri"/>
                          <a:cs typeface="Times New Roman"/>
                        </a:rPr>
                        <m:t>𝑁</m:t>
                      </m:r>
                      <m:r>
                        <a:rPr lang="en-US" sz="2000" i="1">
                          <a:effectLst/>
                          <a:latin typeface="Cambria Math"/>
                          <a:ea typeface="Calibri"/>
                          <a:cs typeface="Times New Roman"/>
                        </a:rPr>
                        <m:t> </m:t>
                      </m:r>
                      <m:r>
                        <m:rPr>
                          <m:sty m:val="p"/>
                        </m:rPr>
                        <a:rPr lang="en-US" sz="2000">
                          <a:effectLst/>
                          <a:latin typeface="Cambria Math"/>
                          <a:ea typeface="Calibri"/>
                          <a:cs typeface="Times New Roman"/>
                        </a:rPr>
                        <m:t>exp</m:t>
                      </m:r>
                      <m:r>
                        <a:rPr lang="en-US" sz="2000">
                          <a:effectLst/>
                          <a:latin typeface="Cambria Math"/>
                          <a:ea typeface="Calibri"/>
                          <a:cs typeface="Times New Roman"/>
                        </a:rPr>
                        <m:t>⁡</m:t>
                      </m:r>
                      <m:r>
                        <a:rPr lang="en-US" sz="2000" i="1">
                          <a:effectLst/>
                          <a:latin typeface="Cambria Math"/>
                          <a:ea typeface="Calibri"/>
                          <a:cs typeface="Times New Roman"/>
                        </a:rPr>
                        <m:t>(−</m:t>
                      </m:r>
                      <m:f>
                        <m:fPr>
                          <m:ctrlPr>
                            <a:rPr lang="en-US" sz="2000" i="1">
                              <a:effectLst/>
                              <a:latin typeface="Cambria Math"/>
                              <a:ea typeface="Calibri"/>
                              <a:cs typeface="Times New Roman"/>
                            </a:rPr>
                          </m:ctrlPr>
                        </m:fPr>
                        <m:num>
                          <m:sSub>
                            <m:sSubPr>
                              <m:ctrlPr>
                                <a:rPr lang="en-US" sz="2000" i="1">
                                  <a:effectLst/>
                                  <a:latin typeface="Cambria Math"/>
                                  <a:ea typeface="Calibri"/>
                                  <a:cs typeface="Times New Roman"/>
                                </a:rPr>
                              </m:ctrlPr>
                            </m:sSubPr>
                            <m:e>
                              <m:r>
                                <a:rPr lang="en-US" sz="2000" i="1">
                                  <a:effectLst/>
                                  <a:latin typeface="Cambria Math"/>
                                  <a:ea typeface="Calibri"/>
                                  <a:cs typeface="Times New Roman"/>
                                </a:rPr>
                                <m:t>𝐸</m:t>
                              </m:r>
                            </m:e>
                            <m:sub>
                              <m:r>
                                <a:rPr lang="en-US" sz="2000" i="1">
                                  <a:effectLst/>
                                  <a:latin typeface="Cambria Math"/>
                                  <a:ea typeface="Calibri"/>
                                  <a:cs typeface="Times New Roman"/>
                                </a:rPr>
                                <m:t>𝑣</m:t>
                              </m:r>
                            </m:sub>
                          </m:sSub>
                        </m:num>
                        <m:den>
                          <m:r>
                            <a:rPr lang="en-US" sz="2000" i="1">
                              <a:effectLst/>
                              <a:latin typeface="Cambria Math"/>
                              <a:ea typeface="Calibri"/>
                              <a:cs typeface="Times New Roman"/>
                            </a:rPr>
                            <m:t>2</m:t>
                          </m:r>
                          <m:sSub>
                            <m:sSubPr>
                              <m:ctrlPr>
                                <a:rPr lang="en-US" sz="2000" i="1">
                                  <a:effectLst/>
                                  <a:latin typeface="Cambria Math"/>
                                  <a:ea typeface="Calibri"/>
                                  <a:cs typeface="Times New Roman"/>
                                </a:rPr>
                              </m:ctrlPr>
                            </m:sSubPr>
                            <m:e>
                              <m:r>
                                <a:rPr lang="en-US" sz="2000" i="1">
                                  <a:effectLst/>
                                  <a:latin typeface="Cambria Math"/>
                                  <a:ea typeface="Calibri"/>
                                  <a:cs typeface="Times New Roman"/>
                                </a:rPr>
                                <m:t>𝐾</m:t>
                              </m:r>
                            </m:e>
                            <m:sub>
                              <m:r>
                                <a:rPr lang="en-US" sz="2000" i="1">
                                  <a:effectLst/>
                                  <a:latin typeface="Cambria Math"/>
                                  <a:ea typeface="Calibri"/>
                                  <a:cs typeface="Times New Roman"/>
                                </a:rPr>
                                <m:t>𝐵</m:t>
                              </m:r>
                            </m:sub>
                          </m:sSub>
                          <m:r>
                            <a:rPr lang="en-US" sz="2000" i="1">
                              <a:effectLst/>
                              <a:latin typeface="Cambria Math"/>
                              <a:ea typeface="Calibri"/>
                              <a:cs typeface="Times New Roman"/>
                            </a:rPr>
                            <m:t>𝑇</m:t>
                          </m:r>
                        </m:den>
                      </m:f>
                      <m:r>
                        <a:rPr lang="en-US" sz="2000" i="1">
                          <a:effectLst/>
                          <a:latin typeface="Cambria Math"/>
                          <a:ea typeface="Calibri"/>
                          <a:cs typeface="Times New Roman"/>
                        </a:rPr>
                        <m:t>)</m:t>
                      </m:r>
                    </m:oMath>
                  </m:oMathPara>
                </a14:m>
                <a:endParaRPr lang="en-US" sz="2000" dirty="0">
                  <a:latin typeface="Comic Sans MS" pitchFamily="66" charset="0"/>
                  <a:ea typeface="Calibri"/>
                  <a:cs typeface="Times New Roman"/>
                </a:endParaRPr>
              </a:p>
              <a:p>
                <a:pPr algn="just">
                  <a:lnSpc>
                    <a:spcPct val="150000"/>
                  </a:lnSpc>
                </a:pPr>
                <a:r>
                  <a:rPr lang="en-US" sz="2000" dirty="0">
                    <a:effectLst/>
                    <a:latin typeface="Comic Sans MS" pitchFamily="66" charset="0"/>
                    <a:ea typeface="Times New Roman"/>
                    <a:cs typeface="Times New Roman"/>
                  </a:rPr>
                  <a:t>where, </a:t>
                </a:r>
                <a14:m>
                  <m:oMath xmlns:m="http://schemas.openxmlformats.org/officeDocument/2006/math">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𝐾</m:t>
                        </m:r>
                      </m:e>
                      <m:sub>
                        <m:r>
                          <a:rPr lang="en-US" sz="2000" i="1">
                            <a:effectLst/>
                            <a:latin typeface="Cambria Math"/>
                            <a:ea typeface="Times New Roman"/>
                            <a:cs typeface="Times New Roman"/>
                          </a:rPr>
                          <m:t>𝐵</m:t>
                        </m:r>
                      </m:sub>
                    </m:sSub>
                  </m:oMath>
                </a14:m>
                <a:r>
                  <a:rPr lang="en-US" sz="2000" dirty="0">
                    <a:effectLst/>
                    <a:latin typeface="Comic Sans MS" pitchFamily="66" charset="0"/>
                    <a:ea typeface="Times New Roman"/>
                    <a:cs typeface="Times New Roman"/>
                  </a:rPr>
                  <a:t> = Boltzmann constant.</a:t>
                </a:r>
                <a:endParaRPr lang="en-US" sz="2000" dirty="0">
                  <a:latin typeface="Comic Sans MS" pitchFamily="66" charset="0"/>
                  <a:ea typeface="Calibri"/>
                  <a:cs typeface="Times New Roman"/>
                </a:endParaRPr>
              </a:p>
              <a:p>
                <a:pPr indent="457200" algn="just">
                  <a:lnSpc>
                    <a:spcPct val="150000"/>
                  </a:lnSpc>
                </a:pPr>
                <a:r>
                  <a:rPr lang="en-US" sz="2000" dirty="0">
                    <a:effectLst/>
                    <a:latin typeface="Comic Sans MS" pitchFamily="66" charset="0"/>
                    <a:ea typeface="Calibri"/>
                    <a:cs typeface="Times New Roman"/>
                  </a:rPr>
                  <a:t>Therefore, the number of </a:t>
                </a:r>
                <a:r>
                  <a:rPr lang="en-US" sz="2000" dirty="0" err="1">
                    <a:effectLst/>
                    <a:latin typeface="Comic Sans MS" pitchFamily="66" charset="0"/>
                    <a:ea typeface="Calibri"/>
                    <a:cs typeface="Times New Roman"/>
                  </a:rPr>
                  <a:t>Schottky</a:t>
                </a:r>
                <a:r>
                  <a:rPr lang="en-US" sz="2000" dirty="0">
                    <a:effectLst/>
                    <a:latin typeface="Comic Sans MS" pitchFamily="66" charset="0"/>
                    <a:ea typeface="Calibri"/>
                    <a:cs typeface="Times New Roman"/>
                  </a:rPr>
                  <a:t> defects depends on </a:t>
                </a:r>
                <a:endParaRPr lang="en-US" sz="2000" dirty="0" smtClean="0">
                  <a:effectLst/>
                  <a:latin typeface="Comic Sans MS" pitchFamily="66" charset="0"/>
                  <a:ea typeface="Calibri"/>
                  <a:cs typeface="Times New Roman"/>
                </a:endParaRPr>
              </a:p>
              <a:p>
                <a:pPr marL="457200" indent="-457200" algn="just">
                  <a:lnSpc>
                    <a:spcPct val="150000"/>
                  </a:lnSpc>
                  <a:buAutoNum type="alphaLcParenBoth"/>
                </a:pPr>
                <a:r>
                  <a:rPr lang="en-US" sz="2000" dirty="0" smtClean="0">
                    <a:effectLst/>
                    <a:latin typeface="Comic Sans MS" pitchFamily="66" charset="0"/>
                    <a:ea typeface="Calibri"/>
                    <a:cs typeface="Times New Roman"/>
                  </a:rPr>
                  <a:t>total </a:t>
                </a:r>
                <a:r>
                  <a:rPr lang="en-US" sz="2000" dirty="0">
                    <a:effectLst/>
                    <a:latin typeface="Comic Sans MS" pitchFamily="66" charset="0"/>
                    <a:ea typeface="Calibri"/>
                    <a:cs typeface="Times New Roman"/>
                  </a:rPr>
                  <a:t>number of ion pairs (N) </a:t>
                </a:r>
                <a:endParaRPr lang="en-US" sz="2000" dirty="0" smtClean="0">
                  <a:effectLst/>
                  <a:latin typeface="Comic Sans MS" pitchFamily="66" charset="0"/>
                  <a:ea typeface="Calibri"/>
                  <a:cs typeface="Times New Roman"/>
                </a:endParaRPr>
              </a:p>
              <a:p>
                <a:pPr marL="457200" indent="-457200" algn="just">
                  <a:lnSpc>
                    <a:spcPct val="150000"/>
                  </a:lnSpc>
                  <a:buAutoNum type="alphaLcParenBoth"/>
                </a:pPr>
                <a:r>
                  <a:rPr lang="en-US" sz="2000" dirty="0" smtClean="0">
                    <a:effectLst/>
                    <a:latin typeface="Comic Sans MS" pitchFamily="66" charset="0"/>
                    <a:ea typeface="Calibri"/>
                    <a:cs typeface="Times New Roman"/>
                  </a:rPr>
                  <a:t> the </a:t>
                </a:r>
                <a:r>
                  <a:rPr lang="en-US" sz="2000" dirty="0">
                    <a:effectLst/>
                    <a:latin typeface="Comic Sans MS" pitchFamily="66" charset="0"/>
                    <a:ea typeface="Calibri"/>
                    <a:cs typeface="Times New Roman"/>
                  </a:rPr>
                  <a:t>average energy required to produce a </a:t>
                </a:r>
                <a:r>
                  <a:rPr lang="en-US" sz="2000" dirty="0" err="1">
                    <a:effectLst/>
                    <a:latin typeface="Comic Sans MS" pitchFamily="66" charset="0"/>
                    <a:ea typeface="Calibri"/>
                    <a:cs typeface="Times New Roman"/>
                  </a:rPr>
                  <a:t>Schottky</a:t>
                </a:r>
                <a:r>
                  <a:rPr lang="en-US" sz="2000" dirty="0">
                    <a:effectLst/>
                    <a:latin typeface="Comic Sans MS" pitchFamily="66" charset="0"/>
                    <a:ea typeface="Calibri"/>
                    <a:cs typeface="Times New Roman"/>
                  </a:rPr>
                  <a:t> defect </a:t>
                </a:r>
                <a14:m>
                  <m:oMath xmlns:m="http://schemas.openxmlformats.org/officeDocument/2006/math">
                    <m:sSub>
                      <m:sSubPr>
                        <m:ctrlPr>
                          <a:rPr lang="en-US" sz="2000" i="1">
                            <a:effectLst/>
                            <a:latin typeface="Cambria Math"/>
                            <a:ea typeface="Calibri"/>
                            <a:cs typeface="Times New Roman"/>
                          </a:rPr>
                        </m:ctrlPr>
                      </m:sSubPr>
                      <m:e>
                        <m:r>
                          <a:rPr lang="en-US" sz="2000">
                            <a:effectLst/>
                            <a:latin typeface="Cambria Math"/>
                            <a:ea typeface="Calibri"/>
                            <a:cs typeface="Times New Roman"/>
                          </a:rPr>
                          <m:t>(</m:t>
                        </m:r>
                        <m:r>
                          <m:rPr>
                            <m:sty m:val="p"/>
                          </m:rPr>
                          <a:rPr lang="en-US" sz="2000">
                            <a:effectLst/>
                            <a:latin typeface="Cambria Math"/>
                            <a:ea typeface="Calibri"/>
                            <a:cs typeface="Times New Roman"/>
                          </a:rPr>
                          <m:t>E</m:t>
                        </m:r>
                      </m:e>
                      <m:sub>
                        <m:r>
                          <m:rPr>
                            <m:sty m:val="p"/>
                          </m:rPr>
                          <a:rPr lang="en-US" sz="2000">
                            <a:effectLst/>
                            <a:latin typeface="Cambria Math"/>
                            <a:ea typeface="Calibri"/>
                            <a:cs typeface="Times New Roman"/>
                          </a:rPr>
                          <m:t>v</m:t>
                        </m:r>
                      </m:sub>
                    </m:sSub>
                    <m:r>
                      <a:rPr lang="en-US" sz="2000">
                        <a:effectLst/>
                        <a:latin typeface="Cambria Math"/>
                        <a:ea typeface="Calibri"/>
                        <a:cs typeface="Times New Roman"/>
                      </a:rPr>
                      <m:t>)</m:t>
                    </m:r>
                  </m:oMath>
                </a14:m>
                <a:endParaRPr lang="en-US" sz="2000" dirty="0" smtClean="0">
                  <a:effectLst/>
                  <a:latin typeface="Comic Sans MS" pitchFamily="66" charset="0"/>
                  <a:ea typeface="Calibri"/>
                  <a:cs typeface="Times New Roman"/>
                </a:endParaRPr>
              </a:p>
              <a:p>
                <a:pPr marL="457200" indent="-457200" algn="just">
                  <a:lnSpc>
                    <a:spcPct val="150000"/>
                  </a:lnSpc>
                  <a:buAutoNum type="alphaLcParenBoth"/>
                </a:pPr>
                <a:r>
                  <a:rPr lang="en-US" sz="2000" dirty="0">
                    <a:effectLst/>
                    <a:latin typeface="Comic Sans MS" pitchFamily="66" charset="0"/>
                    <a:ea typeface="Calibri"/>
                    <a:cs typeface="Times New Roman"/>
                  </a:rPr>
                  <a:t> </a:t>
                </a:r>
                <a:r>
                  <a:rPr lang="en-US" sz="2000" dirty="0" smtClean="0">
                    <a:effectLst/>
                    <a:latin typeface="Comic Sans MS" pitchFamily="66" charset="0"/>
                    <a:ea typeface="Calibri"/>
                    <a:cs typeface="Times New Roman"/>
                  </a:rPr>
                  <a:t>temperature </a:t>
                </a:r>
                <a:r>
                  <a:rPr lang="en-US" sz="2000" dirty="0">
                    <a:effectLst/>
                    <a:latin typeface="Comic Sans MS" pitchFamily="66" charset="0"/>
                    <a:ea typeface="Calibri"/>
                    <a:cs typeface="Times New Roman"/>
                  </a:rPr>
                  <a:t>(T); the fraction of </a:t>
                </a:r>
                <a:r>
                  <a:rPr lang="en-US" sz="2000" dirty="0" err="1">
                    <a:effectLst/>
                    <a:latin typeface="Comic Sans MS" pitchFamily="66" charset="0"/>
                    <a:ea typeface="Calibri"/>
                    <a:cs typeface="Times New Roman"/>
                  </a:rPr>
                  <a:t>Schottky</a:t>
                </a:r>
                <a:r>
                  <a:rPr lang="en-US" sz="2000" dirty="0">
                    <a:effectLst/>
                    <a:latin typeface="Comic Sans MS" pitchFamily="66" charset="0"/>
                    <a:ea typeface="Calibri"/>
                    <a:cs typeface="Times New Roman"/>
                  </a:rPr>
                  <a:t> defect increases with increasing temperature</a:t>
                </a:r>
                <a:r>
                  <a:rPr lang="en-US" sz="2000" dirty="0" smtClean="0">
                    <a:effectLst/>
                    <a:latin typeface="Comic Sans MS" pitchFamily="66" charset="0"/>
                    <a:ea typeface="Calibri"/>
                    <a:cs typeface="Times New Roman"/>
                  </a:rPr>
                  <a:t>.</a:t>
                </a:r>
                <a:endParaRPr lang="en-US" sz="2000" dirty="0">
                  <a:solidFill>
                    <a:prstClr val="black"/>
                  </a:solidFill>
                  <a:latin typeface="Comic Sans MS" pitchFamily="66" charset="0"/>
                </a:endParaRPr>
              </a:p>
              <a:p>
                <a:pPr marL="514350" indent="-514350" algn="just">
                  <a:lnSpc>
                    <a:spcPct val="150000"/>
                  </a:lnSpc>
                  <a:buFontTx/>
                  <a:buAutoNum type="romanLcParenBoth"/>
                </a:pPr>
                <a:endParaRPr lang="en-US" sz="2000" dirty="0">
                  <a:solidFill>
                    <a:prstClr val="black"/>
                  </a:solidFill>
                  <a:latin typeface="Comic Sans MS" pitchFamily="66"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7524" y="265286"/>
                <a:ext cx="8568952" cy="6110455"/>
              </a:xfrm>
              <a:prstGeom prst="rect">
                <a:avLst/>
              </a:prstGeom>
              <a:blipFill rotWithShape="1">
                <a:blip r:embed="rId2"/>
                <a:stretch>
                  <a:fillRect l="-996" r="-1636"/>
                </a:stretch>
              </a:blipFill>
            </p:spPr>
            <p:txBody>
              <a:bodyPr/>
              <a:lstStyle/>
              <a:p>
                <a:r>
                  <a:rPr lang="en-US">
                    <a:noFill/>
                  </a:rPr>
                  <a:t> </a:t>
                </a:r>
              </a:p>
            </p:txBody>
          </p:sp>
        </mc:Fallback>
      </mc:AlternateContent>
    </p:spTree>
    <p:extLst>
      <p:ext uri="{BB962C8B-B14F-4D97-AF65-F5344CB8AC3E}">
        <p14:creationId xmlns:p14="http://schemas.microsoft.com/office/powerpoint/2010/main" val="2128392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265286"/>
            <a:ext cx="8568952" cy="3877985"/>
          </a:xfrm>
          <a:prstGeom prst="rect">
            <a:avLst/>
          </a:prstGeom>
        </p:spPr>
        <p:txBody>
          <a:bodyPr wrap="square">
            <a:spAutoFit/>
          </a:bodyPr>
          <a:lstStyle/>
          <a:p>
            <a:pPr algn="just">
              <a:lnSpc>
                <a:spcPct val="150000"/>
              </a:lnSpc>
            </a:pPr>
            <a:r>
              <a:rPr lang="en-US" sz="2400" b="1" dirty="0" smtClean="0">
                <a:solidFill>
                  <a:srgbClr val="002060"/>
                </a:solidFill>
                <a:latin typeface="Comic Sans MS" pitchFamily="66" charset="0"/>
              </a:rPr>
              <a:t>(ii) </a:t>
            </a:r>
            <a:r>
              <a:rPr lang="en-US" sz="2400" b="1" dirty="0" err="1" smtClean="0">
                <a:solidFill>
                  <a:srgbClr val="002060"/>
                </a:solidFill>
                <a:latin typeface="Comic Sans MS" pitchFamily="66" charset="0"/>
              </a:rPr>
              <a:t>Frenkel</a:t>
            </a:r>
            <a:r>
              <a:rPr lang="en-US" sz="2400" b="1" dirty="0" smtClean="0">
                <a:solidFill>
                  <a:srgbClr val="002060"/>
                </a:solidFill>
                <a:latin typeface="Comic Sans MS" pitchFamily="66" charset="0"/>
              </a:rPr>
              <a:t> defect</a:t>
            </a:r>
          </a:p>
          <a:p>
            <a:pPr algn="just">
              <a:lnSpc>
                <a:spcPct val="150000"/>
              </a:lnSpc>
            </a:pPr>
            <a:r>
              <a:rPr lang="en-US" sz="2000" dirty="0" err="1">
                <a:latin typeface="Comic Sans MS" pitchFamily="66" charset="0"/>
              </a:rPr>
              <a:t>Frenkel</a:t>
            </a:r>
            <a:r>
              <a:rPr lang="en-US" sz="2000" dirty="0">
                <a:latin typeface="Comic Sans MS" pitchFamily="66" charset="0"/>
              </a:rPr>
              <a:t> vacancies refer to the shift of </a:t>
            </a:r>
            <a:r>
              <a:rPr lang="en-US" sz="2000" dirty="0" err="1">
                <a:latin typeface="Comic Sans MS" pitchFamily="66" charset="0"/>
              </a:rPr>
              <a:t>cation</a:t>
            </a:r>
            <a:r>
              <a:rPr lang="en-US" sz="2000" dirty="0">
                <a:latin typeface="Comic Sans MS" pitchFamily="66" charset="0"/>
              </a:rPr>
              <a:t> from the regular site to interstitial site. As </a:t>
            </a:r>
            <a:r>
              <a:rPr lang="en-US" sz="2000" dirty="0" err="1">
                <a:latin typeface="Comic Sans MS" pitchFamily="66" charset="0"/>
              </a:rPr>
              <a:t>cations</a:t>
            </a:r>
            <a:r>
              <a:rPr lang="en-US" sz="2000" dirty="0">
                <a:latin typeface="Comic Sans MS" pitchFamily="66" charset="0"/>
              </a:rPr>
              <a:t> are generally the smaller ions, it is possible for them to get displaced into the void space  (interstitial) present in the lattice. The concentration of </a:t>
            </a:r>
            <a:r>
              <a:rPr lang="en-US" sz="2000" dirty="0" err="1">
                <a:latin typeface="Comic Sans MS" pitchFamily="66" charset="0"/>
              </a:rPr>
              <a:t>Frenkel</a:t>
            </a:r>
            <a:r>
              <a:rPr lang="en-US" sz="2000" dirty="0">
                <a:latin typeface="Comic Sans MS" pitchFamily="66" charset="0"/>
              </a:rPr>
              <a:t> defects does not change the density of the crystal and the overall electrical neutrality of the crystal.</a:t>
            </a:r>
          </a:p>
          <a:p>
            <a:pPr algn="just">
              <a:lnSpc>
                <a:spcPct val="150000"/>
              </a:lnSpc>
            </a:pPr>
            <a:r>
              <a:rPr lang="en-US" sz="2000" b="1" dirty="0">
                <a:latin typeface="Comic Sans MS" pitchFamily="66" charset="0"/>
              </a:rPr>
              <a:t>Example:</a:t>
            </a:r>
            <a:r>
              <a:rPr lang="en-US" sz="2000" dirty="0">
                <a:latin typeface="Comic Sans MS" pitchFamily="66" charset="0"/>
              </a:rPr>
              <a:t> </a:t>
            </a:r>
            <a:r>
              <a:rPr lang="en-US" sz="2000" dirty="0" err="1">
                <a:latin typeface="Comic Sans MS" pitchFamily="66" charset="0"/>
              </a:rPr>
              <a:t>ZnS</a:t>
            </a:r>
            <a:r>
              <a:rPr lang="en-US" sz="2000" dirty="0">
                <a:latin typeface="Comic Sans MS" pitchFamily="66" charset="0"/>
              </a:rPr>
              <a:t>, </a:t>
            </a:r>
            <a:r>
              <a:rPr lang="en-US" sz="2000" dirty="0" err="1">
                <a:latin typeface="Comic Sans MS" pitchFamily="66" charset="0"/>
              </a:rPr>
              <a:t>AgCl</a:t>
            </a:r>
            <a:r>
              <a:rPr lang="en-US" sz="2000" dirty="0">
                <a:latin typeface="Comic Sans MS" pitchFamily="66" charset="0"/>
              </a:rPr>
              <a:t>, </a:t>
            </a:r>
            <a:r>
              <a:rPr lang="en-US" sz="2000" dirty="0" err="1">
                <a:latin typeface="Comic Sans MS" pitchFamily="66" charset="0"/>
              </a:rPr>
              <a:t>AgBr</a:t>
            </a:r>
            <a:r>
              <a:rPr lang="en-US" sz="2000" dirty="0">
                <a:latin typeface="Comic Sans MS" pitchFamily="66" charset="0"/>
              </a:rPr>
              <a:t>, and </a:t>
            </a:r>
            <a:r>
              <a:rPr lang="en-US" sz="2000" dirty="0" err="1">
                <a:latin typeface="Comic Sans MS" pitchFamily="66" charset="0"/>
              </a:rPr>
              <a:t>AgI</a:t>
            </a:r>
            <a:r>
              <a:rPr lang="en-US" sz="2000" dirty="0">
                <a:latin typeface="Comic Sans MS" pitchFamily="66" charset="0"/>
              </a:rPr>
              <a:t>.</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368550" y="4143271"/>
            <a:ext cx="4406900" cy="2425700"/>
          </a:xfrm>
          <a:prstGeom prst="rect">
            <a:avLst/>
          </a:prstGeom>
          <a:noFill/>
          <a:ln>
            <a:noFill/>
          </a:ln>
        </p:spPr>
      </p:pic>
    </p:spTree>
    <p:extLst>
      <p:ext uri="{BB962C8B-B14F-4D97-AF65-F5344CB8AC3E}">
        <p14:creationId xmlns:p14="http://schemas.microsoft.com/office/powerpoint/2010/main" val="397036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87524" y="404664"/>
                <a:ext cx="8568952" cy="5187126"/>
              </a:xfrm>
              <a:prstGeom prst="rect">
                <a:avLst/>
              </a:prstGeom>
            </p:spPr>
            <p:txBody>
              <a:bodyPr wrap="square">
                <a:spAutoFit/>
              </a:bodyPr>
              <a:lstStyle/>
              <a:p>
                <a:pPr indent="457200" algn="just">
                  <a:lnSpc>
                    <a:spcPct val="150000"/>
                  </a:lnSpc>
                </a:pPr>
                <a:r>
                  <a:rPr lang="en-US" sz="2000" dirty="0">
                    <a:latin typeface="Comic Sans MS" pitchFamily="66" charset="0"/>
                    <a:ea typeface="Calibri"/>
                    <a:cs typeface="Times New Roman"/>
                  </a:rPr>
                  <a:t>Consider a crystal composed of equal numbers of positively and negatively charged ions. </a:t>
                </a:r>
                <a:endParaRPr lang="en-US" sz="2000" dirty="0" smtClean="0">
                  <a:latin typeface="Comic Sans MS" pitchFamily="66" charset="0"/>
                  <a:ea typeface="Calibri"/>
                  <a:cs typeface="Times New Roman"/>
                </a:endParaRPr>
              </a:p>
              <a:p>
                <a:pPr indent="457200" algn="just">
                  <a:lnSpc>
                    <a:spcPct val="150000"/>
                  </a:lnSpc>
                </a:pPr>
                <a:r>
                  <a:rPr lang="en-US" sz="2000" dirty="0" smtClean="0">
                    <a:latin typeface="Comic Sans MS" pitchFamily="66" charset="0"/>
                    <a:ea typeface="Calibri"/>
                    <a:cs typeface="Times New Roman"/>
                  </a:rPr>
                  <a:t>Let </a:t>
                </a:r>
                <a:r>
                  <a:rPr lang="en-US" sz="2000" dirty="0">
                    <a:latin typeface="Comic Sans MS" pitchFamily="66" charset="0"/>
                    <a:ea typeface="Calibri"/>
                    <a:cs typeface="Times New Roman"/>
                  </a:rPr>
                  <a:t>N be the total number of atoms, </a:t>
                </a:r>
                <a:r>
                  <a:rPr lang="en-US" sz="2000" dirty="0">
                    <a:effectLst/>
                    <a:latin typeface="Comic Sans MS" pitchFamily="66" charset="0"/>
                    <a:ea typeface="Calibri"/>
                    <a:cs typeface="Cambria Math"/>
                  </a:rPr>
                  <a:t>𝑁𝑖</a:t>
                </a:r>
                <a:r>
                  <a:rPr lang="en-US" sz="2000" dirty="0">
                    <a:effectLst/>
                    <a:latin typeface="Comic Sans MS" pitchFamily="66" charset="0"/>
                    <a:ea typeface="Calibri"/>
                    <a:cs typeface="Times New Roman"/>
                  </a:rPr>
                  <a:t> the number of interstitial sites and </a:t>
                </a:r>
                <a:r>
                  <a:rPr lang="en-US" sz="2000" dirty="0">
                    <a:effectLst/>
                    <a:latin typeface="Comic Sans MS" pitchFamily="66" charset="0"/>
                    <a:ea typeface="Calibri"/>
                    <a:cs typeface="Cambria Math"/>
                  </a:rPr>
                  <a:t>𝐸𝑖</a:t>
                </a:r>
                <a:r>
                  <a:rPr lang="en-US" sz="2000" dirty="0">
                    <a:effectLst/>
                    <a:latin typeface="Comic Sans MS" pitchFamily="66" charset="0"/>
                    <a:ea typeface="Calibri"/>
                    <a:cs typeface="Times New Roman"/>
                  </a:rPr>
                  <a:t> is the energy required to displace a certain atom from its regular position to an interstitial position. </a:t>
                </a:r>
                <a:endParaRPr lang="en-US" sz="2000" dirty="0" smtClean="0">
                  <a:effectLst/>
                  <a:latin typeface="Comic Sans MS" pitchFamily="66" charset="0"/>
                  <a:ea typeface="Calibri"/>
                  <a:cs typeface="Times New Roman"/>
                </a:endParaRPr>
              </a:p>
              <a:p>
                <a:pPr indent="457200" algn="just">
                  <a:lnSpc>
                    <a:spcPct val="150000"/>
                  </a:lnSpc>
                </a:pPr>
                <a:r>
                  <a:rPr lang="en-US" sz="2000" dirty="0" smtClean="0">
                    <a:effectLst/>
                    <a:latin typeface="Comic Sans MS" pitchFamily="66" charset="0"/>
                    <a:ea typeface="Calibri"/>
                    <a:cs typeface="Times New Roman"/>
                  </a:rPr>
                  <a:t>The </a:t>
                </a:r>
                <a:r>
                  <a:rPr lang="en-US" sz="2000" dirty="0">
                    <a:effectLst/>
                    <a:latin typeface="Comic Sans MS" pitchFamily="66" charset="0"/>
                    <a:ea typeface="Calibri"/>
                    <a:cs typeface="Times New Roman"/>
                  </a:rPr>
                  <a:t>number of </a:t>
                </a:r>
                <a:r>
                  <a:rPr lang="en-US" sz="2000" dirty="0" err="1">
                    <a:effectLst/>
                    <a:latin typeface="Comic Sans MS" pitchFamily="66" charset="0"/>
                    <a:ea typeface="Calibri"/>
                    <a:cs typeface="Times New Roman"/>
                  </a:rPr>
                  <a:t>Frenkel</a:t>
                </a:r>
                <a:r>
                  <a:rPr lang="en-US" sz="2000" dirty="0">
                    <a:effectLst/>
                    <a:latin typeface="Comic Sans MS" pitchFamily="66" charset="0"/>
                    <a:ea typeface="Calibri"/>
                    <a:cs typeface="Times New Roman"/>
                  </a:rPr>
                  <a:t> defects is given by,</a:t>
                </a:r>
                <a:endParaRPr lang="en-US" sz="2000" dirty="0">
                  <a:latin typeface="Comic Sans MS" pitchFamily="66" charset="0"/>
                  <a:ea typeface="Calibri"/>
                  <a:cs typeface="Times New Roman"/>
                </a:endParaRPr>
              </a:p>
              <a:p>
                <a:pPr algn="just">
                  <a:lnSpc>
                    <a:spcPct val="150000"/>
                  </a:lnSpc>
                </a:pPr>
                <a14:m>
                  <m:oMathPara xmlns:m="http://schemas.openxmlformats.org/officeDocument/2006/math">
                    <m:oMathParaPr>
                      <m:jc m:val="centerGroup"/>
                    </m:oMathParaPr>
                    <m:oMath xmlns:m="http://schemas.openxmlformats.org/officeDocument/2006/math">
                      <m:r>
                        <a:rPr lang="en-US" sz="2000" i="1">
                          <a:effectLst/>
                          <a:latin typeface="Cambria Math"/>
                          <a:ea typeface="Calibri"/>
                          <a:cs typeface="Times New Roman"/>
                        </a:rPr>
                        <m:t>𝑛</m:t>
                      </m:r>
                      <m:r>
                        <a:rPr lang="en-US" sz="2000" i="1">
                          <a:effectLst/>
                          <a:latin typeface="Cambria Math"/>
                          <a:ea typeface="Calibri"/>
                          <a:cs typeface="Times New Roman"/>
                        </a:rPr>
                        <m:t>=</m:t>
                      </m:r>
                      <m:rad>
                        <m:radPr>
                          <m:degHide m:val="on"/>
                          <m:ctrlPr>
                            <a:rPr lang="en-US" sz="2000" i="1">
                              <a:effectLst/>
                              <a:latin typeface="Cambria Math"/>
                              <a:ea typeface="Calibri"/>
                              <a:cs typeface="Times New Roman"/>
                            </a:rPr>
                          </m:ctrlPr>
                        </m:radPr>
                        <m:deg/>
                        <m:e>
                          <m:r>
                            <a:rPr lang="en-US" sz="2000" i="1">
                              <a:effectLst/>
                              <a:latin typeface="Cambria Math"/>
                              <a:ea typeface="Calibri"/>
                              <a:cs typeface="Times New Roman"/>
                            </a:rPr>
                            <m:t>𝑁</m:t>
                          </m:r>
                          <m:sSub>
                            <m:sSubPr>
                              <m:ctrlPr>
                                <a:rPr lang="en-US" sz="2000" i="1">
                                  <a:effectLst/>
                                  <a:latin typeface="Cambria Math"/>
                                  <a:ea typeface="Calibri"/>
                                  <a:cs typeface="Times New Roman"/>
                                </a:rPr>
                              </m:ctrlPr>
                            </m:sSubPr>
                            <m:e>
                              <m:r>
                                <a:rPr lang="en-US" sz="2000" i="1">
                                  <a:effectLst/>
                                  <a:latin typeface="Cambria Math"/>
                                  <a:ea typeface="Calibri"/>
                                  <a:cs typeface="Times New Roman"/>
                                </a:rPr>
                                <m:t>𝑁</m:t>
                              </m:r>
                            </m:e>
                            <m:sub>
                              <m:r>
                                <a:rPr lang="en-US" sz="2000" i="1">
                                  <a:effectLst/>
                                  <a:latin typeface="Cambria Math"/>
                                  <a:ea typeface="Calibri"/>
                                  <a:cs typeface="Times New Roman"/>
                                </a:rPr>
                                <m:t>𝐼</m:t>
                              </m:r>
                            </m:sub>
                          </m:sSub>
                        </m:e>
                      </m:rad>
                      <m:r>
                        <a:rPr lang="en-US" sz="2000" i="1">
                          <a:effectLst/>
                          <a:latin typeface="Cambria Math"/>
                          <a:ea typeface="Calibri"/>
                          <a:cs typeface="Times New Roman"/>
                        </a:rPr>
                        <m:t> </m:t>
                      </m:r>
                      <m:r>
                        <m:rPr>
                          <m:sty m:val="p"/>
                        </m:rPr>
                        <a:rPr lang="en-US" sz="2000">
                          <a:effectLst/>
                          <a:latin typeface="Cambria Math"/>
                          <a:ea typeface="Calibri"/>
                          <a:cs typeface="Times New Roman"/>
                        </a:rPr>
                        <m:t>exp</m:t>
                      </m:r>
                      <m:r>
                        <a:rPr lang="en-US" sz="2000">
                          <a:effectLst/>
                          <a:latin typeface="Cambria Math"/>
                          <a:ea typeface="Calibri"/>
                          <a:cs typeface="Times New Roman"/>
                        </a:rPr>
                        <m:t>⁡</m:t>
                      </m:r>
                      <m:r>
                        <a:rPr lang="en-US" sz="2000" i="1">
                          <a:effectLst/>
                          <a:latin typeface="Cambria Math"/>
                          <a:ea typeface="Calibri"/>
                          <a:cs typeface="Times New Roman"/>
                        </a:rPr>
                        <m:t>(−</m:t>
                      </m:r>
                      <m:f>
                        <m:fPr>
                          <m:ctrlPr>
                            <a:rPr lang="en-US" sz="2000" i="1">
                              <a:effectLst/>
                              <a:latin typeface="Cambria Math"/>
                              <a:ea typeface="Calibri"/>
                              <a:cs typeface="Times New Roman"/>
                            </a:rPr>
                          </m:ctrlPr>
                        </m:fPr>
                        <m:num>
                          <m:sSub>
                            <m:sSubPr>
                              <m:ctrlPr>
                                <a:rPr lang="en-US" sz="2000" i="1">
                                  <a:effectLst/>
                                  <a:latin typeface="Cambria Math"/>
                                  <a:ea typeface="Calibri"/>
                                  <a:cs typeface="Times New Roman"/>
                                </a:rPr>
                              </m:ctrlPr>
                            </m:sSubPr>
                            <m:e>
                              <m:r>
                                <a:rPr lang="en-US" sz="2000" i="1">
                                  <a:effectLst/>
                                  <a:latin typeface="Cambria Math"/>
                                  <a:ea typeface="Calibri"/>
                                  <a:cs typeface="Times New Roman"/>
                                </a:rPr>
                                <m:t>𝐸</m:t>
                              </m:r>
                            </m:e>
                            <m:sub>
                              <m:r>
                                <a:rPr lang="en-US" sz="2000" i="1">
                                  <a:effectLst/>
                                  <a:latin typeface="Cambria Math"/>
                                  <a:ea typeface="Calibri"/>
                                  <a:cs typeface="Times New Roman"/>
                                </a:rPr>
                                <m:t>𝐼</m:t>
                              </m:r>
                            </m:sub>
                          </m:sSub>
                        </m:num>
                        <m:den>
                          <m:r>
                            <a:rPr lang="en-US" sz="2000" i="1">
                              <a:effectLst/>
                              <a:latin typeface="Cambria Math"/>
                              <a:ea typeface="Calibri"/>
                              <a:cs typeface="Times New Roman"/>
                            </a:rPr>
                            <m:t>2</m:t>
                          </m:r>
                          <m:sSub>
                            <m:sSubPr>
                              <m:ctrlPr>
                                <a:rPr lang="en-US" sz="2000" i="1">
                                  <a:effectLst/>
                                  <a:latin typeface="Cambria Math"/>
                                  <a:ea typeface="Calibri"/>
                                  <a:cs typeface="Times New Roman"/>
                                </a:rPr>
                              </m:ctrlPr>
                            </m:sSubPr>
                            <m:e>
                              <m:r>
                                <a:rPr lang="en-US" sz="2000" i="1">
                                  <a:effectLst/>
                                  <a:latin typeface="Cambria Math"/>
                                  <a:ea typeface="Calibri"/>
                                  <a:cs typeface="Times New Roman"/>
                                </a:rPr>
                                <m:t>𝐾</m:t>
                              </m:r>
                            </m:e>
                            <m:sub>
                              <m:r>
                                <a:rPr lang="en-US" sz="2000" i="1">
                                  <a:effectLst/>
                                  <a:latin typeface="Cambria Math"/>
                                  <a:ea typeface="Calibri"/>
                                  <a:cs typeface="Times New Roman"/>
                                </a:rPr>
                                <m:t>𝐵</m:t>
                              </m:r>
                            </m:sub>
                          </m:sSub>
                          <m:r>
                            <a:rPr lang="en-US" sz="2000" i="1">
                              <a:effectLst/>
                              <a:latin typeface="Cambria Math"/>
                              <a:ea typeface="Calibri"/>
                              <a:cs typeface="Times New Roman"/>
                            </a:rPr>
                            <m:t>𝑇</m:t>
                          </m:r>
                        </m:den>
                      </m:f>
                      <m:r>
                        <a:rPr lang="en-US" sz="2000" i="1">
                          <a:effectLst/>
                          <a:latin typeface="Cambria Math"/>
                          <a:ea typeface="Calibri"/>
                          <a:cs typeface="Times New Roman"/>
                        </a:rPr>
                        <m:t>)</m:t>
                      </m:r>
                    </m:oMath>
                  </m:oMathPara>
                </a14:m>
                <a:endParaRPr lang="en-US" sz="2000" dirty="0">
                  <a:latin typeface="Comic Sans MS" pitchFamily="66" charset="0"/>
                  <a:ea typeface="Calibri"/>
                  <a:cs typeface="Times New Roman"/>
                </a:endParaRPr>
              </a:p>
              <a:p>
                <a:pPr algn="just">
                  <a:lnSpc>
                    <a:spcPct val="150000"/>
                  </a:lnSpc>
                </a:pPr>
                <a:r>
                  <a:rPr lang="en-US" sz="2000" dirty="0">
                    <a:effectLst/>
                    <a:latin typeface="Comic Sans MS" pitchFamily="66" charset="0"/>
                    <a:ea typeface="Calibri"/>
                    <a:cs typeface="Times New Roman"/>
                  </a:rPr>
                  <a:t>where, </a:t>
                </a:r>
                <a14:m>
                  <m:oMath xmlns:m="http://schemas.openxmlformats.org/officeDocument/2006/math">
                    <m:sSub>
                      <m:sSubPr>
                        <m:ctrlPr>
                          <a:rPr lang="en-US" sz="2000" i="1">
                            <a:effectLst/>
                            <a:latin typeface="Cambria Math"/>
                            <a:ea typeface="Calibri"/>
                            <a:cs typeface="Times New Roman"/>
                          </a:rPr>
                        </m:ctrlPr>
                      </m:sSubPr>
                      <m:e>
                        <m:r>
                          <a:rPr lang="en-US" sz="2000" i="1">
                            <a:effectLst/>
                            <a:latin typeface="Cambria Math"/>
                            <a:ea typeface="Calibri"/>
                            <a:cs typeface="Times New Roman"/>
                          </a:rPr>
                          <m:t>𝐾</m:t>
                        </m:r>
                      </m:e>
                      <m:sub>
                        <m:r>
                          <a:rPr lang="en-US" sz="2000" i="1">
                            <a:effectLst/>
                            <a:latin typeface="Cambria Math"/>
                            <a:ea typeface="Calibri"/>
                            <a:cs typeface="Times New Roman"/>
                          </a:rPr>
                          <m:t>𝐵</m:t>
                        </m:r>
                      </m:sub>
                    </m:sSub>
                  </m:oMath>
                </a14:m>
                <a:r>
                  <a:rPr lang="en-US" sz="2000" dirty="0">
                    <a:effectLst/>
                    <a:latin typeface="Comic Sans MS" pitchFamily="66" charset="0"/>
                    <a:ea typeface="Calibri"/>
                    <a:cs typeface="Times New Roman"/>
                  </a:rPr>
                  <a:t> = Boltzmann constant.</a:t>
                </a:r>
                <a:endParaRPr lang="en-US" sz="2000" dirty="0">
                  <a:latin typeface="Comic Sans MS" pitchFamily="66" charset="0"/>
                  <a:ea typeface="Calibri"/>
                  <a:cs typeface="Times New Roman"/>
                </a:endParaRPr>
              </a:p>
              <a:p>
                <a:pPr indent="457200" algn="just">
                  <a:lnSpc>
                    <a:spcPct val="150000"/>
                  </a:lnSpc>
                </a:pPr>
                <a:r>
                  <a:rPr lang="en-US" sz="2000" dirty="0">
                    <a:effectLst/>
                    <a:latin typeface="Comic Sans MS" pitchFamily="66" charset="0"/>
                    <a:ea typeface="Calibri"/>
                    <a:cs typeface="Times New Roman"/>
                  </a:rPr>
                  <a:t>Therefore, the number of </a:t>
                </a:r>
                <a:r>
                  <a:rPr lang="en-US" sz="2000" dirty="0" err="1">
                    <a:effectLst/>
                    <a:latin typeface="Comic Sans MS" pitchFamily="66" charset="0"/>
                    <a:ea typeface="Calibri"/>
                    <a:cs typeface="Times New Roman"/>
                  </a:rPr>
                  <a:t>Frenkel</a:t>
                </a:r>
                <a:r>
                  <a:rPr lang="en-US" sz="2000" dirty="0">
                    <a:effectLst/>
                    <a:latin typeface="Comic Sans MS" pitchFamily="66" charset="0"/>
                    <a:ea typeface="Calibri"/>
                    <a:cs typeface="Times New Roman"/>
                  </a:rPr>
                  <a:t> defects rises exponentially with the temperature</a:t>
                </a:r>
                <a:r>
                  <a:rPr lang="en-US" sz="2000" dirty="0" smtClean="0">
                    <a:effectLst/>
                    <a:latin typeface="Comic Sans MS" pitchFamily="66" charset="0"/>
                    <a:ea typeface="Calibri"/>
                    <a:cs typeface="Times New Roman"/>
                  </a:rPr>
                  <a:t>.</a:t>
                </a:r>
                <a:endParaRPr lang="en-US" sz="2000" dirty="0">
                  <a:latin typeface="Comic Sans MS" pitchFamily="66" charset="0"/>
                  <a:ea typeface="Calibri"/>
                  <a:cs typeface="Times New Roman"/>
                </a:endParaRPr>
              </a:p>
            </p:txBody>
          </p:sp>
        </mc:Choice>
        <mc:Fallback xmlns="">
          <p:sp>
            <p:nvSpPr>
              <p:cNvPr id="2" name="Rectangle 1"/>
              <p:cNvSpPr>
                <a:spLocks noRot="1" noChangeAspect="1" noMove="1" noResize="1" noEditPoints="1" noAdjustHandles="1" noChangeArrowheads="1" noChangeShapeType="1" noTextEdit="1"/>
              </p:cNvSpPr>
              <p:nvPr/>
            </p:nvSpPr>
            <p:spPr>
              <a:xfrm>
                <a:off x="287524" y="404664"/>
                <a:ext cx="8568952" cy="5187126"/>
              </a:xfrm>
              <a:prstGeom prst="rect">
                <a:avLst/>
              </a:prstGeom>
              <a:blipFill rotWithShape="1">
                <a:blip r:embed="rId2"/>
                <a:stretch>
                  <a:fillRect l="-711" r="-1636" b="-118"/>
                </a:stretch>
              </a:blipFill>
            </p:spPr>
            <p:txBody>
              <a:bodyPr/>
              <a:lstStyle/>
              <a:p>
                <a:r>
                  <a:rPr lang="en-US">
                    <a:noFill/>
                  </a:rPr>
                  <a:t> </a:t>
                </a:r>
              </a:p>
            </p:txBody>
          </p:sp>
        </mc:Fallback>
      </mc:AlternateContent>
    </p:spTree>
    <p:extLst>
      <p:ext uri="{BB962C8B-B14F-4D97-AF65-F5344CB8AC3E}">
        <p14:creationId xmlns:p14="http://schemas.microsoft.com/office/powerpoint/2010/main" val="181242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188640"/>
            <a:ext cx="8568952" cy="2492990"/>
          </a:xfrm>
          <a:prstGeom prst="rect">
            <a:avLst/>
          </a:prstGeom>
        </p:spPr>
        <p:txBody>
          <a:bodyPr wrap="square">
            <a:spAutoFit/>
          </a:bodyPr>
          <a:lstStyle/>
          <a:p>
            <a:pPr algn="just">
              <a:lnSpc>
                <a:spcPct val="150000"/>
              </a:lnSpc>
            </a:pPr>
            <a:r>
              <a:rPr lang="en-US" sz="2400" b="1" dirty="0" smtClean="0">
                <a:solidFill>
                  <a:srgbClr val="002060"/>
                </a:solidFill>
                <a:latin typeface="Comic Sans MS" pitchFamily="66" charset="0"/>
              </a:rPr>
              <a:t>b. Extrinsic </a:t>
            </a:r>
            <a:r>
              <a:rPr lang="en-US" sz="2400" b="1" dirty="0">
                <a:solidFill>
                  <a:srgbClr val="002060"/>
                </a:solidFill>
                <a:latin typeface="Comic Sans MS" pitchFamily="66" charset="0"/>
              </a:rPr>
              <a:t>vacancies (Impurities</a:t>
            </a:r>
            <a:r>
              <a:rPr lang="en-US" sz="2400" b="1" dirty="0" smtClean="0">
                <a:solidFill>
                  <a:srgbClr val="002060"/>
                </a:solidFill>
                <a:latin typeface="Comic Sans MS" pitchFamily="66" charset="0"/>
              </a:rPr>
              <a:t>)</a:t>
            </a:r>
          </a:p>
          <a:p>
            <a:pPr algn="just">
              <a:lnSpc>
                <a:spcPct val="150000"/>
              </a:lnSpc>
            </a:pPr>
            <a:r>
              <a:rPr lang="en-US" sz="2000" dirty="0">
                <a:latin typeface="Comic Sans MS" pitchFamily="66" charset="0"/>
              </a:rPr>
              <a:t>This is a defect in which a foreign atom occupies a regular lattice site. Foreign atoms generally have atomic radii and electronic structures differing from those of the host atoms and therefore act as centers of distortion. Basically there are two types of impurity defects.</a:t>
            </a:r>
          </a:p>
        </p:txBody>
      </p:sp>
      <p:pic>
        <p:nvPicPr>
          <p:cNvPr id="7170" name="Picture 2" descr="Extrinsic vacancies (Impurities) à®à¯à®à®¾à®© à®ªà® à®®à¯à®à®¿à®µ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133" y="2906256"/>
            <a:ext cx="3622054" cy="339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903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524" y="265286"/>
            <a:ext cx="8568952" cy="2492990"/>
          </a:xfrm>
          <a:prstGeom prst="rect">
            <a:avLst/>
          </a:prstGeom>
        </p:spPr>
        <p:txBody>
          <a:bodyPr wrap="square">
            <a:spAutoFit/>
          </a:bodyPr>
          <a:lstStyle/>
          <a:p>
            <a:pPr marL="514350" indent="-514350" algn="just">
              <a:lnSpc>
                <a:spcPct val="150000"/>
              </a:lnSpc>
              <a:buAutoNum type="romanLcParenBoth"/>
            </a:pPr>
            <a:r>
              <a:rPr lang="en-US" sz="2400" b="1" dirty="0" err="1" smtClean="0">
                <a:solidFill>
                  <a:srgbClr val="002060"/>
                </a:solidFill>
                <a:latin typeface="Comic Sans MS" pitchFamily="66" charset="0"/>
              </a:rPr>
              <a:t>Substitutional</a:t>
            </a:r>
            <a:r>
              <a:rPr lang="en-US" sz="2400" b="1" dirty="0" smtClean="0">
                <a:solidFill>
                  <a:srgbClr val="002060"/>
                </a:solidFill>
                <a:latin typeface="Comic Sans MS" pitchFamily="66" charset="0"/>
              </a:rPr>
              <a:t> impurity</a:t>
            </a:r>
          </a:p>
          <a:p>
            <a:pPr algn="just">
              <a:lnSpc>
                <a:spcPct val="150000"/>
              </a:lnSpc>
            </a:pPr>
            <a:r>
              <a:rPr lang="en-US" sz="2000" dirty="0">
                <a:latin typeface="Comic Sans MS" pitchFamily="66" charset="0"/>
              </a:rPr>
              <a:t>It refers to a foreign atom substitutes or replaces a parent atom in the lattice.</a:t>
            </a:r>
          </a:p>
          <a:p>
            <a:pPr algn="just">
              <a:lnSpc>
                <a:spcPct val="150000"/>
              </a:lnSpc>
            </a:pPr>
            <a:r>
              <a:rPr lang="en-US" sz="2000" b="1" dirty="0" smtClean="0">
                <a:latin typeface="Comic Sans MS" pitchFamily="66" charset="0"/>
              </a:rPr>
              <a:t>Example</a:t>
            </a:r>
            <a:r>
              <a:rPr lang="en-US" sz="2000" b="1" dirty="0">
                <a:latin typeface="Comic Sans MS" pitchFamily="66" charset="0"/>
              </a:rPr>
              <a:t>: </a:t>
            </a:r>
            <a:r>
              <a:rPr lang="en-US" sz="2000" dirty="0">
                <a:latin typeface="Comic Sans MS" pitchFamily="66" charset="0"/>
              </a:rPr>
              <a:t>In the case of semiconductor technology, Aluminum and phosphorus doped in silicon are </a:t>
            </a:r>
            <a:r>
              <a:rPr lang="en-US" sz="2000" dirty="0" err="1">
                <a:latin typeface="Comic Sans MS" pitchFamily="66" charset="0"/>
              </a:rPr>
              <a:t>substitutional</a:t>
            </a:r>
            <a:r>
              <a:rPr lang="en-US" sz="2000" dirty="0">
                <a:latin typeface="Comic Sans MS" pitchFamily="66" charset="0"/>
              </a:rPr>
              <a:t> impurities in the crystal.</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410312"/>
            <a:ext cx="5760640" cy="2304256"/>
          </a:xfrm>
          <a:prstGeom prst="rect">
            <a:avLst/>
          </a:prstGeom>
          <a:noFill/>
          <a:ln>
            <a:noFill/>
          </a:ln>
        </p:spPr>
      </p:pic>
    </p:spTree>
    <p:extLst>
      <p:ext uri="{BB962C8B-B14F-4D97-AF65-F5344CB8AC3E}">
        <p14:creationId xmlns:p14="http://schemas.microsoft.com/office/powerpoint/2010/main" val="1414615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524" y="265286"/>
            <a:ext cx="8568952" cy="2954655"/>
          </a:xfrm>
          <a:prstGeom prst="rect">
            <a:avLst/>
          </a:prstGeom>
        </p:spPr>
        <p:txBody>
          <a:bodyPr wrap="square">
            <a:spAutoFit/>
          </a:bodyPr>
          <a:lstStyle/>
          <a:p>
            <a:pPr algn="just">
              <a:lnSpc>
                <a:spcPct val="150000"/>
              </a:lnSpc>
            </a:pPr>
            <a:r>
              <a:rPr lang="en-US" sz="2400" b="1" dirty="0">
                <a:solidFill>
                  <a:srgbClr val="002060"/>
                </a:solidFill>
                <a:latin typeface="Comic Sans MS" pitchFamily="66" charset="0"/>
              </a:rPr>
              <a:t>(ii) Interstitial </a:t>
            </a:r>
            <a:r>
              <a:rPr lang="en-US" sz="2400" b="1" dirty="0" smtClean="0">
                <a:solidFill>
                  <a:srgbClr val="002060"/>
                </a:solidFill>
                <a:latin typeface="Comic Sans MS" pitchFamily="66" charset="0"/>
              </a:rPr>
              <a:t>impurity</a:t>
            </a:r>
          </a:p>
          <a:p>
            <a:pPr algn="just">
              <a:lnSpc>
                <a:spcPct val="150000"/>
              </a:lnSpc>
            </a:pPr>
            <a:r>
              <a:rPr lang="en-US" sz="2000" dirty="0">
                <a:solidFill>
                  <a:prstClr val="black"/>
                </a:solidFill>
                <a:latin typeface="Comic Sans MS" pitchFamily="66" charset="0"/>
              </a:rPr>
              <a:t>It is a small sized atom occupying the void space in the parent crystal, without dislodging any of the parent atoms from their sites. An atom can enter the interstitial or void space only when it is substantially smaller than the parent atom</a:t>
            </a:r>
            <a:r>
              <a:rPr lang="en-US" sz="2000" dirty="0" smtClean="0">
                <a:solidFill>
                  <a:prstClr val="black"/>
                </a:solidFill>
                <a:latin typeface="Comic Sans MS" pitchFamily="66" charset="0"/>
              </a:rPr>
              <a:t>.</a:t>
            </a:r>
          </a:p>
          <a:p>
            <a:pPr algn="just">
              <a:lnSpc>
                <a:spcPct val="150000"/>
              </a:lnSpc>
            </a:pPr>
            <a:r>
              <a:rPr lang="en-US" sz="2000" b="1" dirty="0">
                <a:solidFill>
                  <a:prstClr val="black"/>
                </a:solidFill>
                <a:latin typeface="Comic Sans MS" pitchFamily="66" charset="0"/>
              </a:rPr>
              <a:t>Example: </a:t>
            </a:r>
            <a:r>
              <a:rPr lang="en-US" sz="2000" dirty="0">
                <a:solidFill>
                  <a:prstClr val="black"/>
                </a:solidFill>
                <a:latin typeface="Comic Sans MS" pitchFamily="66" charset="0"/>
              </a:rPr>
              <a:t>Presence of carbon in iron.</a:t>
            </a:r>
            <a:endParaRPr lang="en-US" sz="2000" dirty="0" smtClean="0">
              <a:solidFill>
                <a:prstClr val="black"/>
              </a:solidFill>
              <a:latin typeface="Comic Sans MS" pitchFamily="66"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47840" y="3501008"/>
            <a:ext cx="5460464" cy="2397254"/>
          </a:xfrm>
          <a:prstGeom prst="rect">
            <a:avLst/>
          </a:prstGeom>
          <a:noFill/>
          <a:ln>
            <a:noFill/>
          </a:ln>
        </p:spPr>
      </p:pic>
    </p:spTree>
    <p:extLst>
      <p:ext uri="{BB962C8B-B14F-4D97-AF65-F5344CB8AC3E}">
        <p14:creationId xmlns:p14="http://schemas.microsoft.com/office/powerpoint/2010/main" val="1414615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188640"/>
            <a:ext cx="8568952" cy="6740307"/>
          </a:xfrm>
          <a:prstGeom prst="rect">
            <a:avLst/>
          </a:prstGeom>
        </p:spPr>
        <p:txBody>
          <a:bodyPr wrap="square">
            <a:spAutoFit/>
          </a:bodyPr>
          <a:lstStyle/>
          <a:p>
            <a:pPr algn="ctr">
              <a:lnSpc>
                <a:spcPct val="150000"/>
              </a:lnSpc>
            </a:pPr>
            <a:r>
              <a:rPr lang="en-US" sz="2800" b="1" dirty="0">
                <a:solidFill>
                  <a:srgbClr val="FF0000"/>
                </a:solidFill>
                <a:effectLst>
                  <a:outerShdw blurRad="38100" dist="38100" dir="2700000" algn="tl">
                    <a:srgbClr val="000000">
                      <a:alpha val="43137"/>
                    </a:srgbClr>
                  </a:outerShdw>
                </a:effectLst>
                <a:latin typeface="Comic Sans MS" pitchFamily="66" charset="0"/>
              </a:rPr>
              <a:t>Line defects or </a:t>
            </a:r>
            <a:r>
              <a:rPr lang="en-US" sz="2800" b="1" dirty="0" smtClean="0">
                <a:solidFill>
                  <a:srgbClr val="FF0000"/>
                </a:solidFill>
                <a:effectLst>
                  <a:outerShdw blurRad="38100" dist="38100" dir="2700000" algn="tl">
                    <a:srgbClr val="000000">
                      <a:alpha val="43137"/>
                    </a:srgbClr>
                  </a:outerShdw>
                </a:effectLst>
                <a:latin typeface="Comic Sans MS" pitchFamily="66" charset="0"/>
              </a:rPr>
              <a:t>dislocation</a:t>
            </a:r>
          </a:p>
          <a:p>
            <a:pPr marL="342900" indent="-342900" algn="just">
              <a:lnSpc>
                <a:spcPct val="150000"/>
              </a:lnSpc>
              <a:buFont typeface="Wingdings" pitchFamily="2" charset="2"/>
              <a:buChar char="Ø"/>
            </a:pPr>
            <a:r>
              <a:rPr lang="en-US" sz="2000" dirty="0">
                <a:latin typeface="Comic Sans MS" pitchFamily="66" charset="0"/>
              </a:rPr>
              <a:t>Line defects are called dislocations. A dislocation may be defined as a disturbed region between two substantially perfect parts of a crystal.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It </a:t>
            </a:r>
            <a:r>
              <a:rPr lang="en-US" sz="2000" dirty="0">
                <a:latin typeface="Comic Sans MS" pitchFamily="66" charset="0"/>
              </a:rPr>
              <a:t>is a line defect in a crystal structure whereby a </a:t>
            </a:r>
            <a:r>
              <a:rPr lang="en-US" sz="2000" dirty="0" smtClean="0">
                <a:latin typeface="Comic Sans MS" pitchFamily="66" charset="0"/>
              </a:rPr>
              <a:t>part plane </a:t>
            </a:r>
            <a:r>
              <a:rPr lang="en-US" sz="2000" dirty="0">
                <a:latin typeface="Comic Sans MS" pitchFamily="66" charset="0"/>
              </a:rPr>
              <a:t>of atoms is displaced from its symmetrically stable positions in the array.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Dislocation </a:t>
            </a:r>
            <a:r>
              <a:rPr lang="en-US" sz="2000" dirty="0">
                <a:latin typeface="Comic Sans MS" pitchFamily="66" charset="0"/>
              </a:rPr>
              <a:t>is the region of localized lattice disturbance separating the slipped and </a:t>
            </a:r>
            <a:r>
              <a:rPr lang="en-US" sz="2000" dirty="0" err="1">
                <a:latin typeface="Comic Sans MS" pitchFamily="66" charset="0"/>
              </a:rPr>
              <a:t>unslipped</a:t>
            </a:r>
            <a:r>
              <a:rPr lang="en-US" sz="2000" dirty="0">
                <a:latin typeface="Comic Sans MS" pitchFamily="66" charset="0"/>
              </a:rPr>
              <a:t> regions of a crystal.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Movement </a:t>
            </a:r>
            <a:r>
              <a:rPr lang="en-US" sz="2000" dirty="0">
                <a:latin typeface="Comic Sans MS" pitchFamily="66" charset="0"/>
              </a:rPr>
              <a:t>of dislocation is necessary for plastic deformation</a:t>
            </a:r>
            <a:r>
              <a:rPr lang="en-US" sz="2000" dirty="0" smtClean="0">
                <a:latin typeface="Comic Sans MS" pitchFamily="66" charset="0"/>
              </a:rPr>
              <a:t>.</a:t>
            </a:r>
          </a:p>
          <a:p>
            <a:pPr marL="342900" indent="-342900" algn="just">
              <a:lnSpc>
                <a:spcPct val="150000"/>
              </a:lnSpc>
              <a:buFont typeface="Wingdings" pitchFamily="2" charset="2"/>
              <a:buChar char="Ø"/>
            </a:pPr>
            <a:r>
              <a:rPr lang="en-US" sz="2000" b="1" dirty="0">
                <a:latin typeface="Comic Sans MS" pitchFamily="66" charset="0"/>
              </a:rPr>
              <a:t>The two basic types of dislocations are:</a:t>
            </a:r>
          </a:p>
          <a:p>
            <a:pPr algn="just">
              <a:lnSpc>
                <a:spcPct val="150000"/>
              </a:lnSpc>
            </a:pPr>
            <a:r>
              <a:rPr lang="en-US" sz="2000" b="1" dirty="0" smtClean="0">
                <a:latin typeface="Comic Sans MS" pitchFamily="66" charset="0"/>
              </a:rPr>
              <a:t>	(</a:t>
            </a:r>
            <a:r>
              <a:rPr lang="en-US" sz="2000" b="1" dirty="0">
                <a:latin typeface="Comic Sans MS" pitchFamily="66" charset="0"/>
              </a:rPr>
              <a:t>a) Edge dislocation</a:t>
            </a:r>
          </a:p>
          <a:p>
            <a:pPr algn="just">
              <a:lnSpc>
                <a:spcPct val="150000"/>
              </a:lnSpc>
            </a:pPr>
            <a:r>
              <a:rPr lang="en-US" sz="2000" b="1" dirty="0" smtClean="0">
                <a:latin typeface="Comic Sans MS" pitchFamily="66" charset="0"/>
              </a:rPr>
              <a:t>	(</a:t>
            </a:r>
            <a:r>
              <a:rPr lang="en-US" sz="2000" b="1" dirty="0">
                <a:latin typeface="Comic Sans MS" pitchFamily="66" charset="0"/>
              </a:rPr>
              <a:t>b) Screw dislocation</a:t>
            </a:r>
          </a:p>
          <a:p>
            <a:pPr algn="just">
              <a:lnSpc>
                <a:spcPct val="150000"/>
              </a:lnSpc>
            </a:pPr>
            <a:endParaRPr lang="en-US" sz="2000" b="1" dirty="0">
              <a:latin typeface="Comic Sans MS" pitchFamily="66" charset="0"/>
            </a:endParaRPr>
          </a:p>
        </p:txBody>
      </p:sp>
    </p:spTree>
    <p:extLst>
      <p:ext uri="{BB962C8B-B14F-4D97-AF65-F5344CB8AC3E}">
        <p14:creationId xmlns:p14="http://schemas.microsoft.com/office/powerpoint/2010/main" val="3022758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188640"/>
            <a:ext cx="8568952" cy="3877985"/>
          </a:xfrm>
          <a:prstGeom prst="rect">
            <a:avLst/>
          </a:prstGeom>
        </p:spPr>
        <p:txBody>
          <a:bodyPr wrap="square">
            <a:spAutoFit/>
          </a:bodyPr>
          <a:lstStyle/>
          <a:p>
            <a:pPr marL="457200" indent="-457200" algn="just">
              <a:lnSpc>
                <a:spcPct val="150000"/>
              </a:lnSpc>
              <a:buAutoNum type="alphaLcPeriod"/>
            </a:pPr>
            <a:r>
              <a:rPr lang="en-US" sz="2400" b="1" dirty="0" smtClean="0">
                <a:solidFill>
                  <a:srgbClr val="002060"/>
                </a:solidFill>
                <a:latin typeface="Comic Sans MS" pitchFamily="66" charset="0"/>
              </a:rPr>
              <a:t>Edge dislocation</a:t>
            </a:r>
          </a:p>
          <a:p>
            <a:pPr algn="just">
              <a:lnSpc>
                <a:spcPct val="150000"/>
              </a:lnSpc>
            </a:pPr>
            <a:r>
              <a:rPr lang="en-US" sz="2000" dirty="0">
                <a:latin typeface="Comic Sans MS" pitchFamily="66" charset="0"/>
              </a:rPr>
              <a:t>An edge dislocation is a defect where an extra half-plane of atoms is introduced mid way through the crystal, distorting nearby planes of atoms. The atoms below the edge of dislocation are squeezed together and are in a state of compression. Just above the edge of the extra plane, the atoms are pulled apart and are in a state of tension</a:t>
            </a:r>
            <a:r>
              <a:rPr lang="en-US" sz="2000" dirty="0" smtClean="0">
                <a:latin typeface="Comic Sans MS" pitchFamily="66" charset="0"/>
              </a:rPr>
              <a:t>.</a:t>
            </a:r>
          </a:p>
          <a:p>
            <a:pPr algn="just">
              <a:lnSpc>
                <a:spcPct val="150000"/>
              </a:lnSpc>
            </a:pPr>
            <a:endParaRPr lang="en-US" sz="2000" dirty="0">
              <a:latin typeface="Comic Sans MS" pitchFamily="66" charset="0"/>
            </a:endParaRPr>
          </a:p>
        </p:txBody>
      </p:sp>
      <p:pic>
        <p:nvPicPr>
          <p:cNvPr id="3" name="Picture 2" descr="https://chem.libretexts.org/@api/deki/files/16619/904abc68c3536fccd2d37a244a757705.jpg?revision=1"/>
          <p:cNvPicPr/>
          <p:nvPr/>
        </p:nvPicPr>
        <p:blipFill rotWithShape="1">
          <a:blip r:embed="rId2">
            <a:extLst>
              <a:ext uri="{28A0092B-C50C-407E-A947-70E740481C1C}">
                <a14:useLocalDpi xmlns:a14="http://schemas.microsoft.com/office/drawing/2010/main" val="0"/>
              </a:ext>
            </a:extLst>
          </a:blip>
          <a:srcRect l="36299" t="19026" b="21314"/>
          <a:stretch/>
        </p:blipFill>
        <p:spPr bwMode="auto">
          <a:xfrm>
            <a:off x="1653044" y="3396600"/>
            <a:ext cx="2908300" cy="3230880"/>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4572000" y="3580879"/>
            <a:ext cx="4572000" cy="2862322"/>
          </a:xfrm>
          <a:prstGeom prst="rect">
            <a:avLst/>
          </a:prstGeom>
        </p:spPr>
        <p:txBody>
          <a:bodyPr>
            <a:spAutoFit/>
          </a:bodyPr>
          <a:lstStyle/>
          <a:p>
            <a:pPr marL="285750" indent="-285750">
              <a:buFont typeface="Wingdings" pitchFamily="2" charset="2"/>
              <a:buChar char="§"/>
            </a:pPr>
            <a:r>
              <a:rPr lang="en-US" b="1" dirty="0">
                <a:solidFill>
                  <a:srgbClr val="FF0000"/>
                </a:solidFill>
                <a:latin typeface="Comic Sans MS" pitchFamily="66" charset="0"/>
              </a:rPr>
              <a:t>If the insertion of the extra plane in the crystal is from the bottom of the crystal, the edge dislocation is said to be negative and it is denoted by T. </a:t>
            </a:r>
            <a:endParaRPr lang="en-US" b="1" dirty="0" smtClean="0">
              <a:solidFill>
                <a:srgbClr val="FF0000"/>
              </a:solidFill>
              <a:latin typeface="Comic Sans MS" pitchFamily="66" charset="0"/>
            </a:endParaRPr>
          </a:p>
          <a:p>
            <a:pPr marL="285750" indent="-285750">
              <a:buFont typeface="Wingdings" pitchFamily="2" charset="2"/>
              <a:buChar char="§"/>
            </a:pPr>
            <a:r>
              <a:rPr lang="en-US" b="1" dirty="0" smtClean="0">
                <a:solidFill>
                  <a:srgbClr val="FF0000"/>
                </a:solidFill>
                <a:latin typeface="Comic Sans MS" pitchFamily="66" charset="0"/>
              </a:rPr>
              <a:t>when </a:t>
            </a:r>
            <a:r>
              <a:rPr lang="en-US" b="1" dirty="0">
                <a:solidFill>
                  <a:srgbClr val="FF0000"/>
                </a:solidFill>
                <a:latin typeface="Comic Sans MS" pitchFamily="66" charset="0"/>
              </a:rPr>
              <a:t>the insertion of the extra plane in the crystal is from the top of the crystal, the edge dislocation is said to be positive and it is denoted by </a:t>
            </a:r>
            <a:r>
              <a:rPr lang="en-US" b="1" dirty="0">
                <a:solidFill>
                  <a:srgbClr val="FF0000"/>
                </a:solidFill>
                <a:latin typeface="Symbol"/>
                <a:ea typeface="Calibri"/>
                <a:cs typeface="Symbol"/>
              </a:rPr>
              <a:t>^</a:t>
            </a:r>
            <a:r>
              <a:rPr lang="en-US" b="1" dirty="0" smtClean="0">
                <a:solidFill>
                  <a:srgbClr val="FF0000"/>
                </a:solidFill>
                <a:latin typeface="Comic Sans MS" pitchFamily="66" charset="0"/>
              </a:rPr>
              <a:t>.</a:t>
            </a:r>
            <a:endParaRPr lang="en-US" b="1" dirty="0">
              <a:solidFill>
                <a:srgbClr val="FF0000"/>
              </a:solidFill>
              <a:latin typeface="Comic Sans MS" pitchFamily="66" charset="0"/>
            </a:endParaRPr>
          </a:p>
        </p:txBody>
      </p:sp>
    </p:spTree>
    <p:extLst>
      <p:ext uri="{BB962C8B-B14F-4D97-AF65-F5344CB8AC3E}">
        <p14:creationId xmlns:p14="http://schemas.microsoft.com/office/powerpoint/2010/main" val="53429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rew dislocation corn à®à¯à®à®¾à®© à®ªà® à®®à¯à®à®¿à®µ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04664"/>
            <a:ext cx="5258990" cy="623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7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188640"/>
            <a:ext cx="8568952" cy="2903615"/>
          </a:xfrm>
          <a:prstGeom prst="rect">
            <a:avLst/>
          </a:prstGeom>
        </p:spPr>
        <p:txBody>
          <a:bodyPr wrap="square">
            <a:spAutoFit/>
          </a:bodyPr>
          <a:lstStyle/>
          <a:p>
            <a:pPr algn="just">
              <a:lnSpc>
                <a:spcPct val="150000"/>
              </a:lnSpc>
            </a:pPr>
            <a:r>
              <a:rPr lang="en-US" sz="2400" b="1" dirty="0" smtClean="0">
                <a:solidFill>
                  <a:srgbClr val="002060"/>
                </a:solidFill>
                <a:latin typeface="Comic Sans MS" pitchFamily="66" charset="0"/>
              </a:rPr>
              <a:t>b</a:t>
            </a:r>
            <a:r>
              <a:rPr lang="en-US" sz="2400" b="1" dirty="0">
                <a:solidFill>
                  <a:srgbClr val="002060"/>
                </a:solidFill>
                <a:latin typeface="Comic Sans MS" pitchFamily="66" charset="0"/>
              </a:rPr>
              <a:t>. Screw </a:t>
            </a:r>
            <a:r>
              <a:rPr lang="en-US" sz="2400" b="1" dirty="0" smtClean="0">
                <a:solidFill>
                  <a:srgbClr val="002060"/>
                </a:solidFill>
                <a:latin typeface="Comic Sans MS" pitchFamily="66" charset="0"/>
              </a:rPr>
              <a:t>dislocation</a:t>
            </a:r>
            <a:endParaRPr lang="en-US" sz="2400" b="1" dirty="0">
              <a:solidFill>
                <a:srgbClr val="002060"/>
              </a:solidFill>
              <a:latin typeface="Comic Sans MS" pitchFamily="66" charset="0"/>
            </a:endParaRPr>
          </a:p>
          <a:p>
            <a:pPr algn="just">
              <a:lnSpc>
                <a:spcPct val="150000"/>
              </a:lnSpc>
            </a:pPr>
            <a:r>
              <a:rPr lang="en-US" sz="2000" dirty="0">
                <a:latin typeface="Comic Sans MS" pitchFamily="66" charset="0"/>
              </a:rPr>
              <a:t>Screw dislocation results from a displacement of the atoms in one part of a crystal relative to the rest of the crystal, forming a spiral ramp around the dislocation line. When the atoms are displaced in two separate planes perpendicular to each other, the imperfection produced is called screw dislocation.</a:t>
            </a:r>
          </a:p>
        </p:txBody>
      </p:sp>
      <p:sp>
        <p:nvSpPr>
          <p:cNvPr id="4" name="Rectangle 3"/>
          <p:cNvSpPr/>
          <p:nvPr/>
        </p:nvSpPr>
        <p:spPr>
          <a:xfrm>
            <a:off x="4572000" y="3580879"/>
            <a:ext cx="4572000" cy="2554545"/>
          </a:xfrm>
          <a:prstGeom prst="rect">
            <a:avLst/>
          </a:prstGeom>
        </p:spPr>
        <p:txBody>
          <a:bodyPr>
            <a:spAutoFit/>
          </a:bodyPr>
          <a:lstStyle/>
          <a:p>
            <a:pPr marL="285750" indent="-285750">
              <a:buFont typeface="Wingdings" pitchFamily="2" charset="2"/>
              <a:buChar char="§"/>
            </a:pPr>
            <a:r>
              <a:rPr lang="en-US" sz="2000" b="1" dirty="0">
                <a:solidFill>
                  <a:srgbClr val="FF0000"/>
                </a:solidFill>
                <a:latin typeface="Comic Sans MS" pitchFamily="66" charset="0"/>
              </a:rPr>
              <a:t>The diagram shows what happens when one part of the crystal is displaced relative to the rest of the crystal and the displacement terminates within the crystal. </a:t>
            </a:r>
            <a:endParaRPr lang="en-US" sz="2000" b="1" dirty="0" smtClean="0">
              <a:solidFill>
                <a:srgbClr val="FF0000"/>
              </a:solidFill>
              <a:latin typeface="Comic Sans MS" pitchFamily="66" charset="0"/>
            </a:endParaRPr>
          </a:p>
          <a:p>
            <a:pPr marL="285750" indent="-285750">
              <a:buFont typeface="Wingdings" pitchFamily="2" charset="2"/>
              <a:buChar char="§"/>
            </a:pPr>
            <a:r>
              <a:rPr lang="en-US" sz="2000" b="1" dirty="0" smtClean="0">
                <a:solidFill>
                  <a:srgbClr val="FF0000"/>
                </a:solidFill>
                <a:latin typeface="Comic Sans MS" pitchFamily="66" charset="0"/>
              </a:rPr>
              <a:t>The </a:t>
            </a:r>
            <a:r>
              <a:rPr lang="en-US" sz="2000" b="1" dirty="0">
                <a:solidFill>
                  <a:srgbClr val="FF0000"/>
                </a:solidFill>
                <a:latin typeface="Comic Sans MS" pitchFamily="66" charset="0"/>
              </a:rPr>
              <a:t>row of atoms marking the termination of the displacement is the screw dislocation.</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08484" y="3092255"/>
            <a:ext cx="4320480" cy="3429000"/>
          </a:xfrm>
          <a:prstGeom prst="rect">
            <a:avLst/>
          </a:prstGeom>
          <a:noFill/>
          <a:ln>
            <a:noFill/>
          </a:ln>
        </p:spPr>
      </p:pic>
    </p:spTree>
    <p:extLst>
      <p:ext uri="{BB962C8B-B14F-4D97-AF65-F5344CB8AC3E}">
        <p14:creationId xmlns:p14="http://schemas.microsoft.com/office/powerpoint/2010/main" val="145790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tudent confused cartoon à®à¯à®à®¾à®© à®ªà® à®®à¯à®à®¿à®µà¯"/>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student confused cartoon à®à¯à®à®¾à®© à®ªà® à®®à¯à®à®¿à®µà¯"/>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2" name="Picture 6" descr="à®¤à¯à®à®°à¯à®ªà¯à®à¯à®¯ à®ªà®à®®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724" y="1700808"/>
            <a:ext cx="2953444" cy="3894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8060" y="692696"/>
            <a:ext cx="6840334" cy="769441"/>
          </a:xfrm>
          <a:prstGeom prst="rect">
            <a:avLst/>
          </a:prstGeom>
        </p:spPr>
        <p:txBody>
          <a:bodyPr wrap="none">
            <a:spAutoFit/>
          </a:bodyPr>
          <a:lstStyle/>
          <a:p>
            <a:pPr lvl="0" algn="ctr"/>
            <a:r>
              <a:rPr lang="en-US" sz="4400" b="1" dirty="0" smtClean="0">
                <a:solidFill>
                  <a:srgbClr val="7030A0"/>
                </a:solidFill>
                <a:latin typeface="Comic Sans MS" pitchFamily="66" charset="0"/>
              </a:rPr>
              <a:t>What is Metallic Bond?</a:t>
            </a:r>
            <a:endParaRPr lang="en-IN" sz="4400" b="1" dirty="0">
              <a:solidFill>
                <a:srgbClr val="7030A0"/>
              </a:solidFill>
              <a:latin typeface="Comic Sans MS" pitchFamily="66" charset="0"/>
            </a:endParaRPr>
          </a:p>
        </p:txBody>
      </p:sp>
    </p:spTree>
    <p:extLst>
      <p:ext uri="{BB962C8B-B14F-4D97-AF65-F5344CB8AC3E}">
        <p14:creationId xmlns:p14="http://schemas.microsoft.com/office/powerpoint/2010/main" val="4275936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87524" y="188640"/>
                <a:ext cx="8568952" cy="6155339"/>
              </a:xfrm>
              <a:prstGeom prst="rect">
                <a:avLst/>
              </a:prstGeom>
            </p:spPr>
            <p:txBody>
              <a:bodyPr wrap="square">
                <a:spAutoFit/>
              </a:bodyPr>
              <a:lstStyle/>
              <a:p>
                <a:pPr algn="ctr">
                  <a:lnSpc>
                    <a:spcPct val="150000"/>
                  </a:lnSpc>
                </a:pPr>
                <a:r>
                  <a:rPr lang="en-US" sz="2400" b="1" dirty="0">
                    <a:solidFill>
                      <a:srgbClr val="7030A0"/>
                    </a:solidFill>
                    <a:latin typeface="Comic Sans MS" pitchFamily="66" charset="0"/>
                  </a:rPr>
                  <a:t>Burger </a:t>
                </a:r>
                <a:r>
                  <a:rPr lang="en-US" sz="2400" b="1" dirty="0" smtClean="0">
                    <a:solidFill>
                      <a:srgbClr val="7030A0"/>
                    </a:solidFill>
                    <a:latin typeface="Comic Sans MS" pitchFamily="66" charset="0"/>
                  </a:rPr>
                  <a:t>circuit</a:t>
                </a:r>
              </a:p>
              <a:p>
                <a:pPr algn="just">
                  <a:lnSpc>
                    <a:spcPct val="150000"/>
                  </a:lnSpc>
                </a:pPr>
                <a:r>
                  <a:rPr lang="en-US" sz="2000" dirty="0">
                    <a:latin typeface="Comic Sans MS" pitchFamily="66" charset="0"/>
                  </a:rPr>
                  <a:t>Let us consider two crystals one perfect and another with edge </a:t>
                </a:r>
                <a:r>
                  <a:rPr lang="en-US" sz="2000" dirty="0" smtClean="0">
                    <a:latin typeface="Comic Sans MS" pitchFamily="66" charset="0"/>
                  </a:rPr>
                  <a:t>dislocation.</a:t>
                </a:r>
              </a:p>
              <a:p>
                <a:pPr algn="just">
                  <a:lnSpc>
                    <a:spcPct val="150000"/>
                  </a:lnSpc>
                </a:pPr>
                <a:endParaRPr lang="en-US" sz="2000" dirty="0">
                  <a:latin typeface="Comic Sans MS" pitchFamily="66" charset="0"/>
                </a:endParaRPr>
              </a:p>
              <a:p>
                <a:pPr algn="just">
                  <a:lnSpc>
                    <a:spcPct val="150000"/>
                  </a:lnSpc>
                </a:pPr>
                <a:endParaRPr lang="en-US" sz="2000" dirty="0" smtClean="0">
                  <a:latin typeface="Comic Sans MS" pitchFamily="66" charset="0"/>
                </a:endParaRPr>
              </a:p>
              <a:p>
                <a:pPr algn="just">
                  <a:lnSpc>
                    <a:spcPct val="150000"/>
                  </a:lnSpc>
                </a:pPr>
                <a:endParaRPr lang="en-US" sz="2000" dirty="0">
                  <a:latin typeface="Comic Sans MS" pitchFamily="66" charset="0"/>
                </a:endParaRPr>
              </a:p>
              <a:p>
                <a:pPr algn="just">
                  <a:lnSpc>
                    <a:spcPct val="150000"/>
                  </a:lnSpc>
                </a:pPr>
                <a:endParaRPr lang="en-US" sz="2000" dirty="0" smtClean="0">
                  <a:latin typeface="Comic Sans MS" pitchFamily="66" charset="0"/>
                </a:endParaRPr>
              </a:p>
              <a:p>
                <a:pPr algn="just">
                  <a:lnSpc>
                    <a:spcPct val="150000"/>
                  </a:lnSpc>
                </a:pPr>
                <a:r>
                  <a:rPr lang="en-US" sz="2000" dirty="0">
                    <a:latin typeface="Comic Sans MS" pitchFamily="66" charset="0"/>
                  </a:rPr>
                  <a:t>S</a:t>
                </a:r>
                <a:r>
                  <a:rPr lang="en-US" sz="2000" dirty="0" smtClean="0">
                    <a:latin typeface="Comic Sans MS" pitchFamily="66" charset="0"/>
                  </a:rPr>
                  <a:t>tarting </a:t>
                </a:r>
                <a:r>
                  <a:rPr lang="en-US" sz="2000" dirty="0">
                    <a:latin typeface="Comic Sans MS" pitchFamily="66" charset="0"/>
                  </a:rPr>
                  <a:t>from P </a:t>
                </a:r>
                <a:r>
                  <a:rPr lang="en-US" sz="2000" dirty="0" smtClean="0">
                    <a:latin typeface="Comic Sans MS" pitchFamily="66" charset="0"/>
                  </a:rPr>
                  <a:t>and we </a:t>
                </a:r>
                <a:r>
                  <a:rPr lang="en-US" sz="2000" dirty="0">
                    <a:latin typeface="Comic Sans MS" pitchFamily="66" charset="0"/>
                  </a:rPr>
                  <a:t>can reach the original staring point P. The circuit is a closed one in perfect crystal. This type of circuit is called Burger’s </a:t>
                </a:r>
                <a:r>
                  <a:rPr lang="en-US" sz="2000" dirty="0" smtClean="0">
                    <a:latin typeface="Comic Sans MS" pitchFamily="66" charset="0"/>
                  </a:rPr>
                  <a:t>circuit. When </a:t>
                </a:r>
                <a:r>
                  <a:rPr lang="en-US" sz="2000" dirty="0">
                    <a:latin typeface="Comic Sans MS" pitchFamily="66" charset="0"/>
                  </a:rPr>
                  <a:t>we draw Burger’s circuit in the edge dislocation crystal, the circuit would not be completed. </a:t>
                </a:r>
                <a14:m>
                  <m:oMath xmlns:m="http://schemas.openxmlformats.org/officeDocument/2006/math">
                    <m:box>
                      <m:boxPr>
                        <m:ctrlPr>
                          <a:rPr lang="en-US" sz="2800" i="1">
                            <a:latin typeface="Cambria Math"/>
                            <a:ea typeface="Calibri"/>
                            <a:cs typeface="Times New Roman"/>
                          </a:rPr>
                        </m:ctrlPr>
                      </m:boxPr>
                      <m:e>
                        <m:box>
                          <m:boxPr>
                            <m:ctrlPr>
                              <a:rPr lang="en-US" sz="2800" i="1">
                                <a:effectLst/>
                                <a:latin typeface="Cambria Math"/>
                                <a:ea typeface="Calibri"/>
                                <a:cs typeface="Times New Roman"/>
                              </a:rPr>
                            </m:ctrlPr>
                          </m:boxPr>
                          <m:e>
                            <m:groupChr>
                              <m:groupChrPr>
                                <m:chr m:val="→"/>
                                <m:pos m:val="top"/>
                                <m:ctrlPr>
                                  <a:rPr lang="en-US" sz="2800" i="1">
                                    <a:effectLst/>
                                    <a:latin typeface="Cambria Math"/>
                                    <a:ea typeface="Calibri"/>
                                    <a:cs typeface="Times New Roman"/>
                                  </a:rPr>
                                </m:ctrlPr>
                              </m:groupChrPr>
                              <m:e>
                                <m:r>
                                  <a:rPr lang="en-US" sz="2800" i="1">
                                    <a:effectLst/>
                                    <a:latin typeface="Cambria Math"/>
                                    <a:ea typeface="Calibri"/>
                                    <a:cs typeface="Times New Roman"/>
                                  </a:rPr>
                                  <m:t>𝑏</m:t>
                                </m:r>
                                <m:r>
                                  <a:rPr lang="en-US" sz="2800" i="1">
                                    <a:effectLst/>
                                    <a:latin typeface="Cambria Math"/>
                                    <a:ea typeface="Calibri"/>
                                    <a:cs typeface="Times New Roman"/>
                                  </a:rPr>
                                  <m:t> </m:t>
                                </m:r>
                              </m:e>
                            </m:groupChr>
                            <m:r>
                              <a:rPr lang="en-US" sz="2800" i="1">
                                <a:effectLst/>
                                <a:latin typeface="Cambria Math"/>
                                <a:ea typeface="Calibri"/>
                                <a:cs typeface="Times New Roman"/>
                              </a:rPr>
                              <m:t> </m:t>
                            </m:r>
                          </m:e>
                        </m:box>
                        <m:r>
                          <a:rPr lang="en-US" sz="2800" i="1">
                            <a:effectLst/>
                            <a:latin typeface="Cambria Math"/>
                            <a:ea typeface="Calibri"/>
                            <a:cs typeface="Times New Roman"/>
                          </a:rPr>
                          <m:t>=  </m:t>
                        </m:r>
                        <m:box>
                          <m:boxPr>
                            <m:ctrlPr>
                              <a:rPr lang="en-US" sz="2800" i="1">
                                <a:effectLst/>
                                <a:latin typeface="Cambria Math"/>
                                <a:ea typeface="Calibri"/>
                                <a:cs typeface="Times New Roman"/>
                              </a:rPr>
                            </m:ctrlPr>
                          </m:boxPr>
                          <m:e>
                            <m:groupChr>
                              <m:groupChrPr>
                                <m:chr m:val="→"/>
                                <m:pos m:val="top"/>
                                <m:ctrlPr>
                                  <a:rPr lang="en-US" sz="2800" i="1">
                                    <a:effectLst/>
                                    <a:latin typeface="Cambria Math"/>
                                    <a:ea typeface="Calibri"/>
                                    <a:cs typeface="Times New Roman"/>
                                  </a:rPr>
                                </m:ctrlPr>
                              </m:groupChrPr>
                              <m:e>
                                <m:r>
                                  <a:rPr lang="en-US" sz="2800" i="1">
                                    <a:effectLst/>
                                    <a:latin typeface="Cambria Math"/>
                                    <a:ea typeface="Calibri"/>
                                    <a:cs typeface="Times New Roman"/>
                                  </a:rPr>
                                  <m:t>𝑃</m:t>
                                </m:r>
                                <m:r>
                                  <a:rPr lang="en-US" sz="2800" i="1">
                                    <a:effectLst/>
                                    <a:latin typeface="Cambria Math"/>
                                    <a:ea typeface="Calibri"/>
                                    <a:cs typeface="Times New Roman"/>
                                  </a:rPr>
                                  <m:t> </m:t>
                                </m:r>
                                <m:r>
                                  <a:rPr lang="en-US" sz="2800" i="1">
                                    <a:effectLst/>
                                    <a:latin typeface="Cambria Math"/>
                                    <a:ea typeface="Calibri"/>
                                    <a:cs typeface="Times New Roman"/>
                                  </a:rPr>
                                  <m:t>𝑄</m:t>
                                </m:r>
                              </m:e>
                            </m:groupChr>
                          </m:e>
                        </m:box>
                        <m:r>
                          <a:rPr lang="en-US" sz="2800" i="1">
                            <a:effectLst/>
                            <a:latin typeface="Cambria Math"/>
                            <a:ea typeface="Calibri"/>
                            <a:cs typeface="Times New Roman"/>
                          </a:rPr>
                          <m:t> </m:t>
                        </m:r>
                      </m:e>
                    </m:box>
                    <m:r>
                      <a:rPr lang="en-US" sz="2800" i="1">
                        <a:effectLst/>
                        <a:latin typeface="Cambria Math"/>
                        <a:ea typeface="Calibri"/>
                        <a:cs typeface="Times New Roman"/>
                      </a:rPr>
                      <m:t> </m:t>
                    </m:r>
                  </m:oMath>
                </a14:m>
                <a:r>
                  <a:rPr lang="en-US" sz="2000" dirty="0">
                    <a:latin typeface="Comic Sans MS" pitchFamily="66" charset="0"/>
                  </a:rPr>
                  <a:t>is called the Burger vector of the dislocation. </a:t>
                </a:r>
              </a:p>
            </p:txBody>
          </p:sp>
        </mc:Choice>
        <mc:Fallback xmlns="">
          <p:sp>
            <p:nvSpPr>
              <p:cNvPr id="2" name="Rectangle 1"/>
              <p:cNvSpPr>
                <a:spLocks noRot="1" noChangeAspect="1" noMove="1" noResize="1" noEditPoints="1" noAdjustHandles="1" noChangeArrowheads="1" noChangeShapeType="1" noTextEdit="1"/>
              </p:cNvSpPr>
              <p:nvPr/>
            </p:nvSpPr>
            <p:spPr>
              <a:xfrm>
                <a:off x="287524" y="188640"/>
                <a:ext cx="8568952" cy="6155339"/>
              </a:xfrm>
              <a:prstGeom prst="rect">
                <a:avLst/>
              </a:prstGeom>
              <a:blipFill rotWithShape="1">
                <a:blip r:embed="rId2"/>
                <a:stretch>
                  <a:fillRect l="-711" r="-1636"/>
                </a:stretch>
              </a:blipFill>
            </p:spPr>
            <p:txBody>
              <a:bodyPr/>
              <a:lstStyle/>
              <a:p>
                <a:r>
                  <a:rPr lang="en-US">
                    <a:noFill/>
                  </a:rPr>
                  <a:t> </a:t>
                </a:r>
              </a:p>
            </p:txBody>
          </p:sp>
        </mc:Fallback>
      </mc:AlternateContent>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412776"/>
            <a:ext cx="4176464" cy="2143032"/>
          </a:xfrm>
          <a:prstGeom prst="rect">
            <a:avLst/>
          </a:prstGeom>
          <a:noFill/>
          <a:ln>
            <a:noFill/>
          </a:ln>
        </p:spPr>
      </p:pic>
    </p:spTree>
    <p:extLst>
      <p:ext uri="{BB962C8B-B14F-4D97-AF65-F5344CB8AC3E}">
        <p14:creationId xmlns:p14="http://schemas.microsoft.com/office/powerpoint/2010/main" val="172113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7351"/>
            <a:ext cx="8712968" cy="6186309"/>
          </a:xfrm>
          <a:prstGeom prst="rect">
            <a:avLst/>
          </a:prstGeom>
        </p:spPr>
        <p:txBody>
          <a:bodyPr wrap="square">
            <a:spAutoFit/>
          </a:bodyPr>
          <a:lstStyle/>
          <a:p>
            <a:pPr lvl="0" algn="ctr">
              <a:lnSpc>
                <a:spcPct val="150000"/>
              </a:lnSpc>
            </a:pPr>
            <a:r>
              <a:rPr lang="en-US" sz="2400" b="1" dirty="0" smtClean="0">
                <a:solidFill>
                  <a:srgbClr val="FF0000"/>
                </a:solidFill>
                <a:latin typeface="Comic Sans MS" pitchFamily="66" charset="0"/>
              </a:rPr>
              <a:t>References</a:t>
            </a:r>
          </a:p>
          <a:p>
            <a:pPr marL="457200" lvl="0" indent="-457200" algn="just">
              <a:lnSpc>
                <a:spcPct val="200000"/>
              </a:lnSpc>
              <a:buAutoNum type="arabicPeriod"/>
            </a:pPr>
            <a:r>
              <a:rPr lang="en-US" sz="2000" dirty="0" smtClean="0">
                <a:latin typeface="Comic Sans MS" pitchFamily="66" charset="0"/>
              </a:rPr>
              <a:t>James </a:t>
            </a:r>
            <a:r>
              <a:rPr lang="en-US" sz="2000" dirty="0">
                <a:latin typeface="Comic Sans MS" pitchFamily="66" charset="0"/>
              </a:rPr>
              <a:t>E. </a:t>
            </a:r>
            <a:r>
              <a:rPr lang="en-US" sz="2000" dirty="0" err="1">
                <a:latin typeface="Comic Sans MS" pitchFamily="66" charset="0"/>
              </a:rPr>
              <a:t>Hugheey</a:t>
            </a:r>
            <a:r>
              <a:rPr lang="en-US" sz="2000" dirty="0">
                <a:latin typeface="Comic Sans MS" pitchFamily="66" charset="0"/>
              </a:rPr>
              <a:t>, Ellen A. </a:t>
            </a:r>
            <a:r>
              <a:rPr lang="en-US" sz="2000" dirty="0" err="1">
                <a:latin typeface="Comic Sans MS" pitchFamily="66" charset="0"/>
              </a:rPr>
              <a:t>Keitler</a:t>
            </a:r>
            <a:r>
              <a:rPr lang="en-US" sz="2000" dirty="0">
                <a:latin typeface="Comic Sans MS" pitchFamily="66" charset="0"/>
              </a:rPr>
              <a:t> and Richard L. </a:t>
            </a:r>
            <a:r>
              <a:rPr lang="en-US" sz="2000" dirty="0" err="1">
                <a:latin typeface="Comic Sans MS" pitchFamily="66" charset="0"/>
              </a:rPr>
              <a:t>Keitler</a:t>
            </a:r>
            <a:r>
              <a:rPr lang="en-US" sz="2000" dirty="0">
                <a:latin typeface="Comic Sans MS" pitchFamily="66" charset="0"/>
              </a:rPr>
              <a:t>, Inorganic Chemistry, 4th </a:t>
            </a:r>
            <a:r>
              <a:rPr lang="en-US" sz="2000" dirty="0" err="1">
                <a:latin typeface="Comic Sans MS" pitchFamily="66" charset="0"/>
              </a:rPr>
              <a:t>Edn</a:t>
            </a:r>
            <a:r>
              <a:rPr lang="en-US" sz="2000" dirty="0">
                <a:latin typeface="Comic Sans MS" pitchFamily="66" charset="0"/>
              </a:rPr>
              <a:t>, Harper </a:t>
            </a:r>
            <a:r>
              <a:rPr lang="en-US" sz="2000" dirty="0" err="1">
                <a:latin typeface="Comic Sans MS" pitchFamily="66" charset="0"/>
              </a:rPr>
              <a:t>COllinsCOllege</a:t>
            </a:r>
            <a:r>
              <a:rPr lang="en-US" sz="2000" dirty="0">
                <a:latin typeface="Comic Sans MS" pitchFamily="66" charset="0"/>
              </a:rPr>
              <a:t> Publishes, New York, 1993. </a:t>
            </a:r>
            <a:endParaRPr lang="en-US" sz="2000" dirty="0" smtClean="0">
              <a:latin typeface="Comic Sans MS" pitchFamily="66" charset="0"/>
            </a:endParaRPr>
          </a:p>
          <a:p>
            <a:pPr marL="457200" lvl="0" indent="-457200" algn="just">
              <a:lnSpc>
                <a:spcPct val="200000"/>
              </a:lnSpc>
              <a:buAutoNum type="arabicPeriod"/>
            </a:pPr>
            <a:r>
              <a:rPr lang="en-US" sz="2000" dirty="0" smtClean="0">
                <a:latin typeface="Comic Sans MS" pitchFamily="66" charset="0"/>
              </a:rPr>
              <a:t>P</a:t>
            </a:r>
            <a:r>
              <a:rPr lang="en-US" sz="2000" dirty="0">
                <a:latin typeface="Comic Sans MS" pitchFamily="66" charset="0"/>
              </a:rPr>
              <a:t>. W. Atkins, D. k. Shriver and C. H. </a:t>
            </a:r>
            <a:r>
              <a:rPr lang="en-US" sz="2000" dirty="0" err="1">
                <a:latin typeface="Comic Sans MS" pitchFamily="66" charset="0"/>
              </a:rPr>
              <a:t>Langfood</a:t>
            </a:r>
            <a:r>
              <a:rPr lang="en-US" sz="2000" dirty="0">
                <a:latin typeface="Comic Sans MS" pitchFamily="66" charset="0"/>
              </a:rPr>
              <a:t>, Inorganic Chemistry, Oxford ELRS, UK, 1990</a:t>
            </a:r>
            <a:r>
              <a:rPr lang="en-US" sz="2000" dirty="0" smtClean="0">
                <a:latin typeface="Comic Sans MS" pitchFamily="66" charset="0"/>
              </a:rPr>
              <a:t>.</a:t>
            </a:r>
          </a:p>
          <a:p>
            <a:pPr marL="457200" lvl="0" indent="-457200" algn="just">
              <a:lnSpc>
                <a:spcPct val="200000"/>
              </a:lnSpc>
              <a:buAutoNum type="arabicPeriod"/>
            </a:pPr>
            <a:r>
              <a:rPr lang="en-US" sz="2000" dirty="0">
                <a:latin typeface="Comic Sans MS" pitchFamily="66" charset="0"/>
              </a:rPr>
              <a:t>N.B. </a:t>
            </a:r>
            <a:r>
              <a:rPr lang="en-US" sz="2000" dirty="0" err="1">
                <a:latin typeface="Comic Sans MS" pitchFamily="66" charset="0"/>
              </a:rPr>
              <a:t>Hanny</a:t>
            </a:r>
            <a:r>
              <a:rPr lang="en-US" sz="2000" dirty="0">
                <a:latin typeface="Comic Sans MS" pitchFamily="66" charset="0"/>
              </a:rPr>
              <a:t>, </a:t>
            </a:r>
            <a:r>
              <a:rPr lang="en-US" sz="2000" dirty="0" err="1">
                <a:latin typeface="Comic Sans MS" pitchFamily="66" charset="0"/>
              </a:rPr>
              <a:t>SOlid</a:t>
            </a:r>
            <a:r>
              <a:rPr lang="en-US" sz="2000" dirty="0">
                <a:latin typeface="Comic Sans MS" pitchFamily="66" charset="0"/>
              </a:rPr>
              <a:t> State chemistry</a:t>
            </a:r>
            <a:r>
              <a:rPr lang="en-US" sz="2000" dirty="0" smtClean="0">
                <a:latin typeface="Comic Sans MS" pitchFamily="66" charset="0"/>
              </a:rPr>
              <a:t>.</a:t>
            </a:r>
          </a:p>
          <a:p>
            <a:pPr marL="457200" indent="-457200" algn="just">
              <a:lnSpc>
                <a:spcPct val="200000"/>
              </a:lnSpc>
              <a:buAutoNum type="arabicPeriod"/>
            </a:pPr>
            <a:r>
              <a:rPr lang="en-US" sz="2000" dirty="0">
                <a:latin typeface="Comic Sans MS" pitchFamily="66" charset="0"/>
              </a:rPr>
              <a:t>https://</a:t>
            </a:r>
            <a:r>
              <a:rPr lang="en-US" sz="2000" dirty="0" smtClean="0">
                <a:latin typeface="Comic Sans MS" pitchFamily="66" charset="0"/>
              </a:rPr>
              <a:t>www.nde-ed.org/EducationResources/CommunityCollege/Materials/Structure/linear_defects.htm</a:t>
            </a:r>
            <a:endParaRPr lang="en-US" sz="2000" dirty="0">
              <a:latin typeface="Comic Sans MS" pitchFamily="66" charset="0"/>
            </a:endParaRPr>
          </a:p>
        </p:txBody>
      </p:sp>
    </p:spTree>
    <p:extLst>
      <p:ext uri="{BB962C8B-B14F-4D97-AF65-F5344CB8AC3E}">
        <p14:creationId xmlns:p14="http://schemas.microsoft.com/office/powerpoint/2010/main" val="868956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443038"/>
            <a:ext cx="542925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2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5"/>
            <a:ext cx="9144000" cy="584775"/>
          </a:xfrm>
          <a:prstGeom prst="rect">
            <a:avLst/>
          </a:prstGeom>
        </p:spPr>
        <p:txBody>
          <a:bodyPr wrap="square">
            <a:spAutoFit/>
          </a:bodyPr>
          <a:lstStyle/>
          <a:p>
            <a:pPr algn="ctr"/>
            <a:r>
              <a:rPr lang="en-US" sz="3200" b="1" dirty="0" smtClean="0">
                <a:solidFill>
                  <a:srgbClr val="FF0000"/>
                </a:solidFill>
                <a:latin typeface="Comic Sans MS" pitchFamily="66" charset="0"/>
              </a:rPr>
              <a:t>Metallic Bond</a:t>
            </a:r>
            <a:endParaRPr lang="en-IN" sz="3200" b="1" dirty="0" smtClean="0">
              <a:solidFill>
                <a:srgbClr val="FF0000"/>
              </a:solidFill>
              <a:latin typeface="Comic Sans MS" pitchFamily="66" charset="0"/>
            </a:endParaRPr>
          </a:p>
        </p:txBody>
      </p:sp>
      <p:sp>
        <p:nvSpPr>
          <p:cNvPr id="3" name="Rectangle 2"/>
          <p:cNvSpPr/>
          <p:nvPr/>
        </p:nvSpPr>
        <p:spPr>
          <a:xfrm>
            <a:off x="259316" y="669274"/>
            <a:ext cx="8568952" cy="2492990"/>
          </a:xfrm>
          <a:prstGeom prst="rect">
            <a:avLst/>
          </a:prstGeom>
        </p:spPr>
        <p:txBody>
          <a:bodyPr wrap="square">
            <a:spAutoFit/>
          </a:bodyPr>
          <a:lstStyle/>
          <a:p>
            <a:pPr algn="just">
              <a:lnSpc>
                <a:spcPct val="150000"/>
              </a:lnSpc>
            </a:pPr>
            <a:r>
              <a:rPr lang="en-US" sz="2400" b="1" dirty="0" smtClean="0">
                <a:solidFill>
                  <a:srgbClr val="002060"/>
                </a:solidFill>
                <a:latin typeface="Comic Sans MS" pitchFamily="66" charset="0"/>
              </a:rPr>
              <a:t>Definition</a:t>
            </a:r>
            <a:endParaRPr lang="en-US" sz="2000" b="1" dirty="0" smtClean="0">
              <a:solidFill>
                <a:srgbClr val="002060"/>
              </a:solidFill>
              <a:latin typeface="Comic Sans MS" pitchFamily="66" charset="0"/>
            </a:endParaRPr>
          </a:p>
          <a:p>
            <a:pPr indent="-285750" algn="just">
              <a:lnSpc>
                <a:spcPct val="150000"/>
              </a:lnSpc>
              <a:buFont typeface="Wingdings" pitchFamily="2" charset="2"/>
              <a:buChar char="Ø"/>
            </a:pPr>
            <a:r>
              <a:rPr lang="en-US" sz="2000" dirty="0">
                <a:latin typeface="Comic Sans MS" pitchFamily="66" charset="0"/>
              </a:rPr>
              <a:t>Metallic bonding is a type of chemical bonding that rises from the electrostatic attractive force between conduction electrons (in the form of an electron cloud of delocalized electrons) and positively charged metal ions</a:t>
            </a:r>
            <a:r>
              <a:rPr lang="en-US" sz="2000" dirty="0" smtClean="0">
                <a:latin typeface="Comic Sans MS" pitchFamily="66" charset="0"/>
              </a:rPr>
              <a:t>.</a:t>
            </a:r>
          </a:p>
        </p:txBody>
      </p:sp>
      <p:pic>
        <p:nvPicPr>
          <p:cNvPr id="2052" name="Picture 4" descr="metallic bond à®à¯à®à®¾à®© à®ªà® à®®à¯à®à®¿à®µ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159" y="3164536"/>
            <a:ext cx="3914082" cy="305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213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tallic bond à®à¯à®à®¾à®© à®ªà® à®®à¯à®à®¿à®µ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258" y="1052736"/>
            <a:ext cx="6747384" cy="45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8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5"/>
            <a:ext cx="9144000" cy="584775"/>
          </a:xfrm>
          <a:prstGeom prst="rect">
            <a:avLst/>
          </a:prstGeom>
        </p:spPr>
        <p:txBody>
          <a:bodyPr wrap="square">
            <a:spAutoFit/>
          </a:bodyPr>
          <a:lstStyle/>
          <a:p>
            <a:pPr algn="ctr"/>
            <a:r>
              <a:rPr lang="en-US" sz="3200" b="1" dirty="0">
                <a:solidFill>
                  <a:srgbClr val="FF0000"/>
                </a:solidFill>
                <a:latin typeface="Comic Sans MS" pitchFamily="66" charset="0"/>
              </a:rPr>
              <a:t>Crystal defects</a:t>
            </a:r>
            <a:endParaRPr lang="en-IN" sz="3200" b="1" dirty="0" smtClean="0">
              <a:solidFill>
                <a:srgbClr val="FF0000"/>
              </a:solidFill>
              <a:latin typeface="Comic Sans MS" pitchFamily="66" charset="0"/>
            </a:endParaRPr>
          </a:p>
        </p:txBody>
      </p:sp>
      <p:sp>
        <p:nvSpPr>
          <p:cNvPr id="4" name="Rectangle 3"/>
          <p:cNvSpPr/>
          <p:nvPr/>
        </p:nvSpPr>
        <p:spPr>
          <a:xfrm>
            <a:off x="259316" y="902392"/>
            <a:ext cx="8568952" cy="4893647"/>
          </a:xfrm>
          <a:prstGeom prst="rect">
            <a:avLst/>
          </a:prstGeom>
        </p:spPr>
        <p:txBody>
          <a:bodyPr wrap="square">
            <a:spAutoFit/>
          </a:bodyPr>
          <a:lstStyle/>
          <a:p>
            <a:pPr indent="-285750" algn="just">
              <a:lnSpc>
                <a:spcPct val="150000"/>
              </a:lnSpc>
              <a:buFont typeface="Wingdings" pitchFamily="2" charset="2"/>
              <a:buChar char="Ø"/>
            </a:pPr>
            <a:r>
              <a:rPr lang="en-US" sz="2000" dirty="0">
                <a:latin typeface="Comic Sans MS" pitchFamily="66" charset="0"/>
              </a:rPr>
              <a:t>In an ideal crystal, the atomic arrangement is perfectly regular and continuous throughout. </a:t>
            </a:r>
            <a:endParaRPr lang="en-US" sz="2000" dirty="0" smtClean="0">
              <a:latin typeface="Comic Sans MS" pitchFamily="66" charset="0"/>
            </a:endParaRPr>
          </a:p>
          <a:p>
            <a:pPr indent="-285750" algn="just">
              <a:lnSpc>
                <a:spcPct val="150000"/>
              </a:lnSpc>
              <a:buFont typeface="Wingdings" pitchFamily="2" charset="2"/>
              <a:buChar char="Ø"/>
            </a:pPr>
            <a:r>
              <a:rPr lang="en-US" sz="2000" dirty="0" smtClean="0">
                <a:latin typeface="Comic Sans MS" pitchFamily="66" charset="0"/>
              </a:rPr>
              <a:t>But </a:t>
            </a:r>
            <a:r>
              <a:rPr lang="en-US" sz="2000" dirty="0">
                <a:latin typeface="Comic Sans MS" pitchFamily="66" charset="0"/>
              </a:rPr>
              <a:t>real crystals are never perfect; lattice distortion and various imperfections, irregularities or defects generally present in them</a:t>
            </a:r>
            <a:r>
              <a:rPr lang="en-US" sz="2000" dirty="0" smtClean="0">
                <a:latin typeface="Comic Sans MS" pitchFamily="66" charset="0"/>
              </a:rPr>
              <a:t>.</a:t>
            </a:r>
          </a:p>
          <a:p>
            <a:pPr indent="-285750" algn="just">
              <a:lnSpc>
                <a:spcPct val="150000"/>
              </a:lnSpc>
              <a:buFont typeface="Wingdings" pitchFamily="2" charset="2"/>
              <a:buChar char="Ø"/>
            </a:pPr>
            <a:r>
              <a:rPr lang="en-US" sz="2000" dirty="0" smtClean="0">
                <a:latin typeface="Comic Sans MS" pitchFamily="66" charset="0"/>
              </a:rPr>
              <a:t> </a:t>
            </a:r>
            <a:r>
              <a:rPr lang="en-US" sz="2000" dirty="0">
                <a:latin typeface="Comic Sans MS" pitchFamily="66" charset="0"/>
              </a:rPr>
              <a:t>The mechanical, electrical and magnetic properties of crystalline solids, particularly metals and alloys, are affected by the imperfections in the crystals</a:t>
            </a:r>
            <a:r>
              <a:rPr lang="en-US" sz="2000" dirty="0" smtClean="0">
                <a:latin typeface="Comic Sans MS" pitchFamily="66" charset="0"/>
              </a:rPr>
              <a:t>.</a:t>
            </a:r>
          </a:p>
          <a:p>
            <a:pPr indent="-285750" algn="just">
              <a:lnSpc>
                <a:spcPct val="150000"/>
              </a:lnSpc>
              <a:buFont typeface="Wingdings" pitchFamily="2" charset="2"/>
              <a:buChar char="Ø"/>
            </a:pPr>
            <a:endParaRPr lang="en-US" sz="2000" dirty="0">
              <a:latin typeface="Comic Sans MS" pitchFamily="66" charset="0"/>
            </a:endParaRPr>
          </a:p>
          <a:p>
            <a:pPr algn="ctr">
              <a:lnSpc>
                <a:spcPct val="150000"/>
              </a:lnSpc>
            </a:pPr>
            <a:r>
              <a:rPr lang="en-US" sz="2400" dirty="0">
                <a:solidFill>
                  <a:srgbClr val="002060"/>
                </a:solidFill>
                <a:effectLst>
                  <a:outerShdw blurRad="38100" dist="38100" dir="2700000" algn="tl">
                    <a:srgbClr val="000000">
                      <a:alpha val="43137"/>
                    </a:srgbClr>
                  </a:outerShdw>
                </a:effectLst>
                <a:latin typeface="Comic Sans MS" pitchFamily="66" charset="0"/>
              </a:rPr>
              <a:t>If atoms in the solid are not arranged in a perfectly regular manner, it is called defects in crystals.</a:t>
            </a:r>
          </a:p>
        </p:txBody>
      </p:sp>
    </p:spTree>
    <p:extLst>
      <p:ext uri="{BB962C8B-B14F-4D97-AF65-F5344CB8AC3E}">
        <p14:creationId xmlns:p14="http://schemas.microsoft.com/office/powerpoint/2010/main" val="106656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5"/>
            <a:ext cx="9144000" cy="584775"/>
          </a:xfrm>
          <a:prstGeom prst="rect">
            <a:avLst/>
          </a:prstGeom>
        </p:spPr>
        <p:txBody>
          <a:bodyPr wrap="square">
            <a:spAutoFit/>
          </a:bodyPr>
          <a:lstStyle/>
          <a:p>
            <a:pPr algn="ctr"/>
            <a:r>
              <a:rPr lang="en-US" sz="3200" b="1" dirty="0" smtClean="0">
                <a:solidFill>
                  <a:srgbClr val="FF0000"/>
                </a:solidFill>
                <a:latin typeface="Comic Sans MS" pitchFamily="66" charset="0"/>
              </a:rPr>
              <a:t>Types of Crystal defect</a:t>
            </a:r>
            <a:endParaRPr lang="en-IN" sz="3200" b="1" dirty="0" smtClean="0">
              <a:solidFill>
                <a:srgbClr val="FF0000"/>
              </a:solidFill>
              <a:latin typeface="Comic Sans MS" pitchFamily="66" charset="0"/>
            </a:endParaRPr>
          </a:p>
        </p:txBody>
      </p:sp>
      <p:sp>
        <p:nvSpPr>
          <p:cNvPr id="4" name="Rectangle 3"/>
          <p:cNvSpPr/>
          <p:nvPr/>
        </p:nvSpPr>
        <p:spPr>
          <a:xfrm>
            <a:off x="323528" y="1052736"/>
            <a:ext cx="8477668" cy="2031325"/>
          </a:xfrm>
          <a:prstGeom prst="rect">
            <a:avLst/>
          </a:prstGeom>
        </p:spPr>
        <p:txBody>
          <a:bodyPr wrap="square">
            <a:spAutoFit/>
          </a:bodyPr>
          <a:lstStyle/>
          <a:p>
            <a:pPr indent="-285750">
              <a:lnSpc>
                <a:spcPct val="150000"/>
              </a:lnSpc>
              <a:buFont typeface="Wingdings" pitchFamily="2" charset="2"/>
              <a:buChar char="Ø"/>
            </a:pPr>
            <a:r>
              <a:rPr lang="en-US" sz="2800" dirty="0" smtClean="0">
                <a:solidFill>
                  <a:prstClr val="black"/>
                </a:solidFill>
                <a:latin typeface="Comic Sans MS" pitchFamily="66" charset="0"/>
              </a:rPr>
              <a:t> Point defects</a:t>
            </a:r>
          </a:p>
          <a:p>
            <a:pPr indent="-285750">
              <a:lnSpc>
                <a:spcPct val="150000"/>
              </a:lnSpc>
              <a:buFont typeface="Wingdings" pitchFamily="2" charset="2"/>
              <a:buChar char="Ø"/>
            </a:pPr>
            <a:r>
              <a:rPr lang="en-US" sz="2800" dirty="0" smtClean="0">
                <a:solidFill>
                  <a:prstClr val="black"/>
                </a:solidFill>
                <a:latin typeface="Comic Sans MS" pitchFamily="66" charset="0"/>
              </a:rPr>
              <a:t> Line </a:t>
            </a:r>
            <a:r>
              <a:rPr lang="en-US" sz="2800" dirty="0">
                <a:solidFill>
                  <a:prstClr val="black"/>
                </a:solidFill>
                <a:latin typeface="Comic Sans MS" pitchFamily="66" charset="0"/>
              </a:rPr>
              <a:t>defects or </a:t>
            </a:r>
            <a:r>
              <a:rPr lang="en-US" sz="2800" dirty="0" smtClean="0">
                <a:solidFill>
                  <a:prstClr val="black"/>
                </a:solidFill>
                <a:latin typeface="Comic Sans MS" pitchFamily="66" charset="0"/>
              </a:rPr>
              <a:t>dislocation</a:t>
            </a:r>
          </a:p>
          <a:p>
            <a:pPr indent="-285750">
              <a:lnSpc>
                <a:spcPct val="150000"/>
              </a:lnSpc>
              <a:buFont typeface="Wingdings" pitchFamily="2" charset="2"/>
              <a:buChar char="Ø"/>
            </a:pPr>
            <a:r>
              <a:rPr lang="en-US" sz="2800" dirty="0">
                <a:solidFill>
                  <a:prstClr val="black"/>
                </a:solidFill>
                <a:latin typeface="Comic Sans MS" pitchFamily="66" charset="0"/>
              </a:rPr>
              <a:t> Surface Defects or plane </a:t>
            </a:r>
            <a:r>
              <a:rPr lang="en-US" sz="2800" dirty="0" smtClean="0">
                <a:solidFill>
                  <a:prstClr val="black"/>
                </a:solidFill>
                <a:latin typeface="Comic Sans MS" pitchFamily="66" charset="0"/>
              </a:rPr>
              <a:t>defects</a:t>
            </a:r>
          </a:p>
        </p:txBody>
      </p:sp>
      <p:pic>
        <p:nvPicPr>
          <p:cNvPr id="5122" name="Picture 2" descr="à®¤à¯à®à®°à¯à®ªà¯à®à¯à®¯ à®ªà®à®®à¯"/>
          <p:cNvPicPr>
            <a:picLocks noChangeAspect="1" noChangeArrowheads="1"/>
          </p:cNvPicPr>
          <p:nvPr/>
        </p:nvPicPr>
        <p:blipFill rotWithShape="1">
          <a:blip r:embed="rId2">
            <a:extLst>
              <a:ext uri="{28A0092B-C50C-407E-A947-70E740481C1C}">
                <a14:useLocalDpi xmlns:a14="http://schemas.microsoft.com/office/drawing/2010/main" val="0"/>
              </a:ext>
            </a:extLst>
          </a:blip>
          <a:srcRect t="5094" b="5571"/>
          <a:stretch/>
        </p:blipFill>
        <p:spPr bwMode="auto">
          <a:xfrm>
            <a:off x="2276362" y="3356992"/>
            <a:ext cx="4572000" cy="30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6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188640"/>
            <a:ext cx="8568952" cy="5816977"/>
          </a:xfrm>
          <a:prstGeom prst="rect">
            <a:avLst/>
          </a:prstGeom>
        </p:spPr>
        <p:txBody>
          <a:bodyPr wrap="square">
            <a:spAutoFit/>
          </a:bodyPr>
          <a:lstStyle/>
          <a:p>
            <a:pPr algn="ctr">
              <a:lnSpc>
                <a:spcPct val="150000"/>
              </a:lnSpc>
            </a:pPr>
            <a:r>
              <a:rPr lang="en-US" sz="2800" b="1" dirty="0">
                <a:solidFill>
                  <a:srgbClr val="FF0000"/>
                </a:solidFill>
                <a:effectLst>
                  <a:outerShdw blurRad="38100" dist="38100" dir="2700000" algn="tl">
                    <a:srgbClr val="000000">
                      <a:alpha val="43137"/>
                    </a:srgbClr>
                  </a:outerShdw>
                </a:effectLst>
                <a:latin typeface="Comic Sans MS" pitchFamily="66" charset="0"/>
              </a:rPr>
              <a:t>Point </a:t>
            </a:r>
            <a:r>
              <a:rPr lang="en-US" sz="2800" b="1" dirty="0" smtClean="0">
                <a:solidFill>
                  <a:srgbClr val="FF0000"/>
                </a:solidFill>
                <a:effectLst>
                  <a:outerShdw blurRad="38100" dist="38100" dir="2700000" algn="tl">
                    <a:srgbClr val="000000">
                      <a:alpha val="43137"/>
                    </a:srgbClr>
                  </a:outerShdw>
                </a:effectLst>
                <a:latin typeface="Comic Sans MS" pitchFamily="66" charset="0"/>
              </a:rPr>
              <a:t>defects</a:t>
            </a:r>
          </a:p>
          <a:p>
            <a:pPr marL="342900" indent="-342900" algn="just">
              <a:lnSpc>
                <a:spcPct val="150000"/>
              </a:lnSpc>
              <a:buFont typeface="Wingdings" pitchFamily="2" charset="2"/>
              <a:buChar char="Ø"/>
            </a:pPr>
            <a:r>
              <a:rPr lang="en-US" sz="2000" dirty="0">
                <a:latin typeface="Comic Sans MS" pitchFamily="66" charset="0"/>
              </a:rPr>
              <a:t>Point defect is also called zero dimensional imperfections.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In </a:t>
            </a:r>
            <a:r>
              <a:rPr lang="en-US" sz="2000" dirty="0">
                <a:latin typeface="Comic Sans MS" pitchFamily="66" charset="0"/>
              </a:rPr>
              <a:t>a crystal lattice, point defect is one which is completely local in its effect, e.g. a vacant lattice site.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The </a:t>
            </a:r>
            <a:r>
              <a:rPr lang="en-US" sz="2000" dirty="0">
                <a:latin typeface="Comic Sans MS" pitchFamily="66" charset="0"/>
              </a:rPr>
              <a:t>introduction of point defect into a crystal increases its internal energy as compared to that of the perfect crystal. They change the electrical resistance of a crystal. </a:t>
            </a:r>
          </a:p>
          <a:p>
            <a:pPr marL="342900" indent="-342900" algn="just">
              <a:lnSpc>
                <a:spcPct val="150000"/>
              </a:lnSpc>
              <a:buFont typeface="Wingdings" pitchFamily="2" charset="2"/>
              <a:buChar char="Ø"/>
            </a:pPr>
            <a:r>
              <a:rPr lang="en-US" sz="2000" dirty="0">
                <a:latin typeface="Comic Sans MS" pitchFamily="66" charset="0"/>
              </a:rPr>
              <a:t>Point defects are created during crystal growth and application of thermal energy, mechanical stress or electric field.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Further </a:t>
            </a:r>
            <a:r>
              <a:rPr lang="en-US" sz="2000" dirty="0">
                <a:latin typeface="Comic Sans MS" pitchFamily="66" charset="0"/>
              </a:rPr>
              <a:t>they are created by irradiating the crystal by x-ray, microwaves and light</a:t>
            </a:r>
            <a:r>
              <a:rPr lang="en-US" sz="2000" dirty="0" smtClean="0">
                <a:latin typeface="Comic Sans MS" pitchFamily="66" charset="0"/>
              </a:rPr>
              <a:t>.</a:t>
            </a:r>
          </a:p>
          <a:p>
            <a:pPr marL="342900" indent="-342900" algn="just">
              <a:lnSpc>
                <a:spcPct val="150000"/>
              </a:lnSpc>
              <a:buFont typeface="Wingdings" pitchFamily="2" charset="2"/>
              <a:buChar char="Ø"/>
            </a:pPr>
            <a:r>
              <a:rPr lang="en-US" sz="2000" b="1" dirty="0">
                <a:latin typeface="Comic Sans MS" pitchFamily="66" charset="0"/>
              </a:rPr>
              <a:t>Different types of point defects are described below. </a:t>
            </a:r>
          </a:p>
        </p:txBody>
      </p:sp>
    </p:spTree>
    <p:extLst>
      <p:ext uri="{BB962C8B-B14F-4D97-AF65-F5344CB8AC3E}">
        <p14:creationId xmlns:p14="http://schemas.microsoft.com/office/powerpoint/2010/main" val="580178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188640"/>
            <a:ext cx="8568952" cy="3877985"/>
          </a:xfrm>
          <a:prstGeom prst="rect">
            <a:avLst/>
          </a:prstGeom>
        </p:spPr>
        <p:txBody>
          <a:bodyPr wrap="square">
            <a:spAutoFit/>
          </a:bodyPr>
          <a:lstStyle/>
          <a:p>
            <a:pPr marL="457200" indent="-457200" algn="just">
              <a:lnSpc>
                <a:spcPct val="150000"/>
              </a:lnSpc>
              <a:buAutoNum type="alphaLcPeriod"/>
            </a:pPr>
            <a:r>
              <a:rPr lang="en-US" sz="2400" b="1" dirty="0" smtClean="0">
                <a:solidFill>
                  <a:srgbClr val="002060"/>
                </a:solidFill>
                <a:latin typeface="Comic Sans MS" pitchFamily="66" charset="0"/>
              </a:rPr>
              <a:t>Intrinsic Vacancies</a:t>
            </a:r>
          </a:p>
          <a:p>
            <a:pPr algn="just">
              <a:lnSpc>
                <a:spcPct val="150000"/>
              </a:lnSpc>
            </a:pPr>
            <a:r>
              <a:rPr lang="en-US" sz="2000" dirty="0">
                <a:latin typeface="Comic Sans MS" pitchFamily="66" charset="0"/>
              </a:rPr>
              <a:t>A vacancy is the simplest point defect in a crystal. This refers to a missing atom (or) a vacant atomic site. Such defects may arise either from imperfect packing density crystallization process or from thermal vibration of atoms at high temperature. </a:t>
            </a:r>
            <a:r>
              <a:rPr lang="en-US" sz="2000" dirty="0" smtClean="0">
                <a:latin typeface="Comic Sans MS" pitchFamily="66" charset="0"/>
              </a:rPr>
              <a:t>Vacancy may also occur if an atom leaves its own site and dissolved interstitially into the structures. The vacancies may be single </a:t>
            </a:r>
            <a:r>
              <a:rPr lang="en-US" sz="2000" dirty="0">
                <a:latin typeface="Comic Sans MS" pitchFamily="66" charset="0"/>
              </a:rPr>
              <a:t>or </a:t>
            </a:r>
            <a:r>
              <a:rPr lang="en-US" sz="2000" dirty="0" err="1" smtClean="0">
                <a:latin typeface="Comic Sans MS" pitchFamily="66" charset="0"/>
              </a:rPr>
              <a:t>divacancies</a:t>
            </a:r>
            <a:r>
              <a:rPr lang="en-US" sz="2000" dirty="0">
                <a:latin typeface="Comic Sans MS" pitchFamily="66" charset="0"/>
              </a:rPr>
              <a:t> </a:t>
            </a:r>
            <a:r>
              <a:rPr lang="en-US" sz="2000" dirty="0" smtClean="0">
                <a:latin typeface="Comic Sans MS" pitchFamily="66" charset="0"/>
              </a:rPr>
              <a:t>or </a:t>
            </a:r>
            <a:r>
              <a:rPr lang="en-US" sz="2000" dirty="0" err="1" smtClean="0">
                <a:latin typeface="Comic Sans MS" pitchFamily="66" charset="0"/>
              </a:rPr>
              <a:t>trivacancies</a:t>
            </a:r>
            <a:r>
              <a:rPr lang="en-US" sz="2000" dirty="0" smtClean="0">
                <a:latin typeface="Comic Sans MS" pitchFamily="66" charset="0"/>
              </a:rPr>
              <a:t> and so on.</a:t>
            </a:r>
            <a:endParaRPr lang="en-US" sz="2000" dirty="0">
              <a:latin typeface="Comic Sans MS" pitchFamily="66"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243610" y="4046017"/>
            <a:ext cx="2656780" cy="2534196"/>
          </a:xfrm>
          <a:prstGeom prst="rect">
            <a:avLst/>
          </a:prstGeom>
          <a:noFill/>
          <a:ln>
            <a:noFill/>
          </a:ln>
        </p:spPr>
      </p:pic>
    </p:spTree>
    <p:extLst>
      <p:ext uri="{BB962C8B-B14F-4D97-AF65-F5344CB8AC3E}">
        <p14:creationId xmlns:p14="http://schemas.microsoft.com/office/powerpoint/2010/main" val="684698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524" y="265286"/>
            <a:ext cx="8568952" cy="3877985"/>
          </a:xfrm>
          <a:prstGeom prst="rect">
            <a:avLst/>
          </a:prstGeom>
        </p:spPr>
        <p:txBody>
          <a:bodyPr wrap="square">
            <a:spAutoFit/>
          </a:bodyPr>
          <a:lstStyle/>
          <a:p>
            <a:pPr marL="514350" indent="-514350" algn="just">
              <a:lnSpc>
                <a:spcPct val="150000"/>
              </a:lnSpc>
              <a:buAutoNum type="romanLcParenBoth"/>
            </a:pPr>
            <a:r>
              <a:rPr lang="en-US" sz="2400" b="1" dirty="0" err="1" smtClean="0">
                <a:solidFill>
                  <a:srgbClr val="002060"/>
                </a:solidFill>
                <a:latin typeface="Comic Sans MS" pitchFamily="66" charset="0"/>
              </a:rPr>
              <a:t>Schottky</a:t>
            </a:r>
            <a:r>
              <a:rPr lang="en-US" sz="2400" b="1" dirty="0" smtClean="0">
                <a:solidFill>
                  <a:srgbClr val="002060"/>
                </a:solidFill>
                <a:latin typeface="Comic Sans MS" pitchFamily="66" charset="0"/>
              </a:rPr>
              <a:t> defects</a:t>
            </a:r>
          </a:p>
          <a:p>
            <a:pPr algn="just">
              <a:lnSpc>
                <a:spcPct val="150000"/>
              </a:lnSpc>
            </a:pPr>
            <a:r>
              <a:rPr lang="en-US" sz="2000" dirty="0" smtClean="0">
                <a:latin typeface="Comic Sans MS" pitchFamily="66" charset="0"/>
              </a:rPr>
              <a:t>In </a:t>
            </a:r>
            <a:r>
              <a:rPr lang="en-US" sz="2000" dirty="0">
                <a:latin typeface="Comic Sans MS" pitchFamily="66" charset="0"/>
              </a:rPr>
              <a:t>general the missing of pair of ions in ionic crystal is called </a:t>
            </a:r>
            <a:r>
              <a:rPr lang="en-US" sz="2000" dirty="0" err="1">
                <a:latin typeface="Comic Sans MS" pitchFamily="66" charset="0"/>
              </a:rPr>
              <a:t>Schottky</a:t>
            </a:r>
            <a:r>
              <a:rPr lang="en-US" sz="2000" dirty="0">
                <a:latin typeface="Comic Sans MS" pitchFamily="66" charset="0"/>
              </a:rPr>
              <a:t> defect. This defect is the combination of one </a:t>
            </a:r>
            <a:r>
              <a:rPr lang="en-US" sz="2000" dirty="0" err="1">
                <a:latin typeface="Comic Sans MS" pitchFamily="66" charset="0"/>
              </a:rPr>
              <a:t>cation</a:t>
            </a:r>
            <a:r>
              <a:rPr lang="en-US" sz="2000" dirty="0">
                <a:latin typeface="Comic Sans MS" pitchFamily="66" charset="0"/>
              </a:rPr>
              <a:t> vacancy and one anion vacancy. This also means the crystal will neither be too positive or too negative because the crystal will always be in equilibrium in respect to the number of anions and </a:t>
            </a:r>
            <a:r>
              <a:rPr lang="en-US" sz="2000" dirty="0" err="1">
                <a:latin typeface="Comic Sans MS" pitchFamily="66" charset="0"/>
              </a:rPr>
              <a:t>cations</a:t>
            </a:r>
            <a:r>
              <a:rPr lang="en-US" sz="2000" dirty="0">
                <a:latin typeface="Comic Sans MS" pitchFamily="66" charset="0"/>
              </a:rPr>
              <a:t>. The concentration of </a:t>
            </a:r>
            <a:r>
              <a:rPr lang="en-US" sz="2000" dirty="0" err="1">
                <a:latin typeface="Comic Sans MS" pitchFamily="66" charset="0"/>
              </a:rPr>
              <a:t>Schottky</a:t>
            </a:r>
            <a:r>
              <a:rPr lang="en-US" sz="2000" dirty="0">
                <a:latin typeface="Comic Sans MS" pitchFamily="66" charset="0"/>
              </a:rPr>
              <a:t> defect decreases the density of the crystal. This type of point defect is dominant in alkali </a:t>
            </a:r>
            <a:r>
              <a:rPr lang="en-US" sz="2000" dirty="0" smtClean="0">
                <a:latin typeface="Comic Sans MS" pitchFamily="66" charset="0"/>
              </a:rPr>
              <a:t>halides.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94772" y="4336976"/>
            <a:ext cx="4445000" cy="2235200"/>
          </a:xfrm>
          <a:prstGeom prst="rect">
            <a:avLst/>
          </a:prstGeom>
          <a:noFill/>
          <a:ln>
            <a:noFill/>
          </a:ln>
        </p:spPr>
      </p:pic>
      <p:pic>
        <p:nvPicPr>
          <p:cNvPr id="6146" name="Picture 2" descr="schottky defect in crystal à®à¯à®à®¾à®© à®ªà® à®®à¯à®à®¿à®µà¯"/>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156" y="4251920"/>
            <a:ext cx="4276108" cy="240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93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1665</TotalTime>
  <Words>1392</Words>
  <Application>Microsoft Office PowerPoint</Application>
  <PresentationFormat>On-screen Show (4:3)</PresentationFormat>
  <Paragraphs>86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SOLID STATE 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and Characterization of DNA targeting Micro/Nanocrystalline materials for drug delivery system</dc:title>
  <dc:creator>M.P. KESAVAN</dc:creator>
  <cp:lastModifiedBy>ADMIN</cp:lastModifiedBy>
  <cp:revision>489</cp:revision>
  <dcterms:created xsi:type="dcterms:W3CDTF">2016-12-03T12:49:08Z</dcterms:created>
  <dcterms:modified xsi:type="dcterms:W3CDTF">2020-10-20T07:40:13Z</dcterms:modified>
</cp:coreProperties>
</file>