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AEF05-87B0-46C1-AF7A-12FCF9B50B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1EECE-9D4E-451B-82DA-9CF6C43479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AE0A-BDFB-484F-8290-7F7E0709CD32}" type="datetime1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D72-27D4-4644-A58C-B6180C852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CA718-70DB-4FD9-B8A0-70AE70DD062F}" type="datetime1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D72-27D4-4644-A58C-B6180C852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21F6-E3D3-46A5-9E93-7CFD1B4AF746}" type="datetime1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D72-27D4-4644-A58C-B6180C852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FE28-89C0-4644-8E2E-39FF1BD2EEA1}" type="datetime1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D72-27D4-4644-A58C-B6180C852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D2C8-B2C0-45C2-B227-897DFC13C36A}" type="datetime1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D72-27D4-4644-A58C-B6180C852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1B17-683E-437F-A1FC-C6BD27E579DF}" type="datetime1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D72-27D4-4644-A58C-B6180C852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D281F-5FE0-4CCF-A5F4-AD5DEFF8F07D}" type="datetime1">
              <a:rPr lang="en-US" smtClean="0"/>
              <a:pPr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D72-27D4-4644-A58C-B6180C852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D7E0-5129-4F15-A848-ED5524F87F81}" type="datetime1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D72-27D4-4644-A58C-B6180C852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B990-FD55-4389-8245-D331BF32F9F2}" type="datetime1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D72-27D4-4644-A58C-B6180C852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0016-F752-45E1-BD66-52F713C2653A}" type="datetime1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D72-27D4-4644-A58C-B6180C852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860E-BC6E-4018-A46D-0369A6AD39F8}" type="datetime1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D72-27D4-4644-A58C-B6180C852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4BEC-81B9-4BD1-BD4A-3DEB71346F65}" type="datetime1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84D72-27D4-4644-A58C-B6180C852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D72-27D4-4644-A58C-B6180C8527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762000" y="1600200"/>
            <a:ext cx="7772400" cy="9937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/>
              <a:t>STARCH and </a:t>
            </a:r>
            <a:r>
              <a:rPr lang="en-US" sz="4900" dirty="0" smtClean="0"/>
              <a:t>CELLULOSE</a:t>
            </a:r>
            <a:br>
              <a:rPr lang="en-US" sz="4900" dirty="0" smtClean="0"/>
            </a:b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IN" dirty="0" smtClean="0"/>
              <a:t>Class </a:t>
            </a:r>
            <a:r>
              <a:rPr lang="en-IN" dirty="0" smtClean="0"/>
              <a:t>:I </a:t>
            </a:r>
            <a:r>
              <a:rPr lang="en-IN" dirty="0" smtClean="0"/>
              <a:t>Zoology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Sub: </a:t>
            </a:r>
            <a:r>
              <a:rPr lang="en-US" dirty="0" smtClean="0"/>
              <a:t>Organic, Inorganic and Physical Chemistry – </a:t>
            </a:r>
            <a:r>
              <a:rPr lang="en-US" dirty="0" smtClean="0"/>
              <a:t>1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IN" sz="3100" dirty="0" smtClean="0"/>
              <a:t>Dr</a:t>
            </a:r>
            <a:r>
              <a:rPr lang="en-IN" sz="3100" dirty="0" smtClean="0"/>
              <a:t>. S. SIVAKUMAR</a:t>
            </a:r>
            <a:br>
              <a:rPr lang="en-IN" sz="3100" dirty="0" smtClean="0"/>
            </a:br>
            <a:r>
              <a:rPr lang="en-IN" sz="3100" dirty="0" smtClean="0"/>
              <a:t>Assistant Professor</a:t>
            </a:r>
            <a:br>
              <a:rPr lang="en-IN" sz="3100" dirty="0" smtClean="0"/>
            </a:br>
            <a:r>
              <a:rPr lang="en-IN" sz="3100" dirty="0" smtClean="0"/>
              <a:t>Department of Chemistry</a:t>
            </a:r>
            <a:br>
              <a:rPr lang="en-IN" sz="3100" dirty="0" smtClean="0"/>
            </a:br>
            <a:r>
              <a:rPr lang="en-IN" sz="3100" dirty="0" err="1" smtClean="0"/>
              <a:t>Hajee</a:t>
            </a:r>
            <a:r>
              <a:rPr lang="en-IN" sz="3100" dirty="0" smtClean="0"/>
              <a:t> </a:t>
            </a:r>
            <a:r>
              <a:rPr lang="en-IN" sz="3100" dirty="0" err="1" smtClean="0"/>
              <a:t>Karutha</a:t>
            </a:r>
            <a:r>
              <a:rPr lang="en-IN" sz="3100" dirty="0" smtClean="0"/>
              <a:t> </a:t>
            </a:r>
            <a:r>
              <a:rPr lang="en-IN" sz="3100" dirty="0" err="1" smtClean="0"/>
              <a:t>Rowther</a:t>
            </a:r>
            <a:r>
              <a:rPr lang="en-IN" sz="3100" dirty="0" smtClean="0"/>
              <a:t> </a:t>
            </a:r>
            <a:r>
              <a:rPr lang="en-IN" sz="3100" dirty="0" err="1" smtClean="0"/>
              <a:t>Howdia</a:t>
            </a:r>
            <a:r>
              <a:rPr lang="en-IN" sz="3100" dirty="0" smtClean="0"/>
              <a:t> College</a:t>
            </a:r>
            <a:br>
              <a:rPr lang="en-IN" sz="3100" dirty="0" smtClean="0"/>
            </a:br>
            <a:r>
              <a:rPr lang="en-IN" sz="3100" dirty="0" err="1" smtClean="0"/>
              <a:t>Uthamapalayam</a:t>
            </a:r>
            <a:r>
              <a:rPr lang="en-IN" sz="3100" dirty="0" smtClean="0"/>
              <a:t/>
            </a:r>
            <a:br>
              <a:rPr lang="en-IN" sz="31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1"/>
            <a:ext cx="8229600" cy="2286000"/>
          </a:xfrm>
        </p:spPr>
        <p:txBody>
          <a:bodyPr/>
          <a:lstStyle/>
          <a:p>
            <a:r>
              <a:rPr lang="en-US" b="1" i="1" dirty="0"/>
              <a:t>3. Cellulose </a:t>
            </a:r>
            <a:r>
              <a:rPr lang="en-US" b="1" i="1" dirty="0" err="1"/>
              <a:t>Xanthate</a:t>
            </a:r>
            <a:r>
              <a:rPr lang="en-US" b="1" i="1" dirty="0"/>
              <a:t> </a:t>
            </a:r>
            <a:endParaRPr lang="en-US" dirty="0"/>
          </a:p>
          <a:p>
            <a:r>
              <a:rPr lang="en-US" dirty="0"/>
              <a:t>When cellulose is treated with </a:t>
            </a:r>
            <a:r>
              <a:rPr lang="en-US" dirty="0" err="1"/>
              <a:t>NaOH</a:t>
            </a:r>
            <a:r>
              <a:rPr lang="en-US" dirty="0"/>
              <a:t> solution and with carbon disulfide, a </a:t>
            </a:r>
            <a:r>
              <a:rPr lang="en-US" dirty="0" err="1"/>
              <a:t>xanthate</a:t>
            </a:r>
            <a:r>
              <a:rPr lang="en-US" dirty="0"/>
              <a:t> is formed.</a:t>
            </a:r>
          </a:p>
          <a:p>
            <a:endParaRPr lang="en-US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649" name="Object 1"/>
          <p:cNvGraphicFramePr>
            <a:graphicFrameLocks noChangeAspect="1"/>
          </p:cNvGraphicFramePr>
          <p:nvPr/>
        </p:nvGraphicFramePr>
        <p:xfrm>
          <a:off x="1066800" y="2590800"/>
          <a:ext cx="7086600" cy="3124200"/>
        </p:xfrm>
        <a:graphic>
          <a:graphicData uri="http://schemas.openxmlformats.org/presentationml/2006/ole">
            <p:oleObj spid="_x0000_s27649" name="ChemSketch" r:id="rId3" imgW="5187454" imgH="1191487" progId="ACD.ChemSketchCDX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D72-27D4-4644-A58C-B6180C85270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2285999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Polysaccharides: </a:t>
            </a:r>
            <a:endParaRPr lang="en-US" dirty="0"/>
          </a:p>
          <a:p>
            <a:r>
              <a:rPr lang="en-US" b="1" dirty="0"/>
              <a:t>1. Structure of Starch </a:t>
            </a:r>
            <a:endParaRPr lang="en-US" dirty="0"/>
          </a:p>
          <a:p>
            <a:r>
              <a:rPr lang="en-US" dirty="0"/>
              <a:t>Starch is not a single compound. It is a mixture of two polysaccharides namely </a:t>
            </a:r>
          </a:p>
          <a:p>
            <a:r>
              <a:rPr lang="en-US" dirty="0"/>
              <a:t>α – </a:t>
            </a:r>
            <a:r>
              <a:rPr lang="en-US" dirty="0" err="1"/>
              <a:t>amylose</a:t>
            </a:r>
            <a:r>
              <a:rPr lang="en-US" dirty="0"/>
              <a:t> (10-20%) and </a:t>
            </a:r>
            <a:r>
              <a:rPr lang="en-US" dirty="0" err="1"/>
              <a:t>amylopectin</a:t>
            </a:r>
            <a:r>
              <a:rPr lang="en-US" dirty="0"/>
              <a:t> (80-90%) which can be separated from one another. </a:t>
            </a:r>
          </a:p>
          <a:p>
            <a:r>
              <a:rPr lang="en-US" dirty="0"/>
              <a:t> </a:t>
            </a:r>
            <a:r>
              <a:rPr lang="en-US" b="1" i="1" dirty="0"/>
              <a:t>a) α – </a:t>
            </a:r>
            <a:r>
              <a:rPr lang="en-US" b="1" i="1" dirty="0" err="1"/>
              <a:t>Amylose</a:t>
            </a:r>
            <a:endParaRPr lang="en-US" dirty="0"/>
          </a:p>
          <a:p>
            <a:endParaRPr lang="en-US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914400" y="2667000"/>
          <a:ext cx="7620000" cy="3581400"/>
        </p:xfrm>
        <a:graphic>
          <a:graphicData uri="http://schemas.openxmlformats.org/presentationml/2006/ole">
            <p:oleObj spid="_x0000_s19457" name="ChemSketch" r:id="rId3" imgW="6232665" imgH="2346533" progId="ACD.ChemSketchCDX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D72-27D4-4644-A58C-B6180C85270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lvl="0"/>
            <a:r>
              <a:rPr lang="en-IN" dirty="0"/>
              <a:t>α – </a:t>
            </a:r>
            <a:r>
              <a:rPr lang="en-IN" dirty="0" err="1"/>
              <a:t>Amylose</a:t>
            </a:r>
            <a:r>
              <a:rPr lang="en-IN" dirty="0"/>
              <a:t> is soluble in water and it produces a deep blue colour with iodine.</a:t>
            </a:r>
            <a:endParaRPr lang="en-US" dirty="0"/>
          </a:p>
          <a:p>
            <a:pPr lvl="0"/>
            <a:r>
              <a:rPr lang="en-IN" dirty="0"/>
              <a:t>It is a straight chain polysaccharide entirely of D-glucose units.</a:t>
            </a:r>
            <a:endParaRPr lang="en-US" dirty="0"/>
          </a:p>
          <a:p>
            <a:pPr lvl="0"/>
            <a:r>
              <a:rPr lang="en-IN" dirty="0"/>
              <a:t>These units are connected by α-</a:t>
            </a:r>
            <a:r>
              <a:rPr lang="en-IN" dirty="0" err="1"/>
              <a:t>glycosidic</a:t>
            </a:r>
            <a:r>
              <a:rPr lang="en-IN" dirty="0"/>
              <a:t> linkages that exist between C-1 of one glucose unit and C-4 of the next glucose unit. </a:t>
            </a:r>
            <a:endParaRPr lang="en-US" dirty="0"/>
          </a:p>
          <a:p>
            <a:pPr lvl="0"/>
            <a:r>
              <a:rPr lang="en-IN" dirty="0"/>
              <a:t>The molar mass of </a:t>
            </a:r>
            <a:r>
              <a:rPr lang="en-IN" dirty="0" err="1"/>
              <a:t>amylose</a:t>
            </a:r>
            <a:r>
              <a:rPr lang="en-IN" dirty="0"/>
              <a:t> ranges from 10, 000 to 50, 000 which indicates the presence of 60 to 300 D-glucose units.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D72-27D4-4644-A58C-B6180C85270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563562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b) </a:t>
            </a:r>
            <a:r>
              <a:rPr lang="en-US" b="1" i="1" dirty="0" err="1"/>
              <a:t>Amylopectin</a:t>
            </a:r>
            <a:r>
              <a:rPr lang="en-US" b="1" i="1" dirty="0"/>
              <a:t> (or) β-</a:t>
            </a:r>
            <a:r>
              <a:rPr lang="en-US" b="1" i="1" dirty="0" err="1"/>
              <a:t>Amylose</a:t>
            </a:r>
            <a:r>
              <a:rPr lang="en-US" b="1" i="1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533400" y="990600"/>
          <a:ext cx="7848600" cy="5181600"/>
        </p:xfrm>
        <a:graphic>
          <a:graphicData uri="http://schemas.openxmlformats.org/presentationml/2006/ole">
            <p:oleObj spid="_x0000_s20481" name="ChemSketch" r:id="rId3" imgW="6319586" imgH="3843044" progId="ACD.ChemSketchCDX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D72-27D4-4644-A58C-B6180C85270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/>
          </a:bodyPr>
          <a:lstStyle/>
          <a:p>
            <a:pPr lvl="0"/>
            <a:r>
              <a:rPr lang="en-IN" dirty="0" err="1"/>
              <a:t>Amylopectin</a:t>
            </a:r>
            <a:r>
              <a:rPr lang="en-IN" dirty="0"/>
              <a:t> is a branched chain polysaccharide composed of entirely of D-glucose units. </a:t>
            </a:r>
            <a:endParaRPr lang="en-US" dirty="0"/>
          </a:p>
          <a:p>
            <a:pPr lvl="0"/>
            <a:r>
              <a:rPr lang="en-IN" dirty="0"/>
              <a:t>It has straight chains with 25 to 30 D-glucose units connected by α-</a:t>
            </a:r>
            <a:r>
              <a:rPr lang="en-IN" dirty="0" err="1"/>
              <a:t>glycosidic</a:t>
            </a:r>
            <a:r>
              <a:rPr lang="en-IN" dirty="0"/>
              <a:t> linkages between C-1 of one glucose unit and C-4 of the next glucose unit.</a:t>
            </a:r>
            <a:endParaRPr lang="en-US" dirty="0"/>
          </a:p>
          <a:p>
            <a:pPr lvl="0"/>
            <a:r>
              <a:rPr lang="en-IN" dirty="0"/>
              <a:t>But these chains are in turn connected to each other by 1, 6-linkages.</a:t>
            </a:r>
            <a:endParaRPr lang="en-US" dirty="0"/>
          </a:p>
          <a:p>
            <a:pPr lvl="0"/>
            <a:r>
              <a:rPr lang="en-IN" dirty="0"/>
              <a:t>The molar mass of </a:t>
            </a:r>
            <a:r>
              <a:rPr lang="en-IN" dirty="0" err="1"/>
              <a:t>amylopectin</a:t>
            </a:r>
            <a:r>
              <a:rPr lang="en-IN" dirty="0"/>
              <a:t> ranges from 50, 000 to 10, 00, 000 which indicates the presence of 300 to 6000 D-glucose units. 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D72-27D4-4644-A58C-B6180C85270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4111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2. Structure of Cellulose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685800" y="685800"/>
          <a:ext cx="7772400" cy="5791200"/>
        </p:xfrm>
        <a:graphic>
          <a:graphicData uri="http://schemas.openxmlformats.org/presentationml/2006/ole">
            <p:oleObj spid="_x0000_s22529" name="ChemSketch" r:id="rId3" imgW="5737593" imgH="3399543" progId="ACD.ChemSketchCDX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D72-27D4-4644-A58C-B6180C85270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lvl="0"/>
            <a:r>
              <a:rPr lang="en-IN" dirty="0"/>
              <a:t>Cellulose is a straight chain polysaccharide composed of entirely of D-glucose units. </a:t>
            </a:r>
            <a:endParaRPr lang="en-US" dirty="0"/>
          </a:p>
          <a:p>
            <a:pPr lvl="0"/>
            <a:r>
              <a:rPr lang="en-IN" dirty="0"/>
              <a:t>These units are connected by β-</a:t>
            </a:r>
            <a:r>
              <a:rPr lang="en-IN" dirty="0" err="1"/>
              <a:t>glycosidic</a:t>
            </a:r>
            <a:r>
              <a:rPr lang="en-IN" dirty="0"/>
              <a:t> linkages that exist between C-1 of one glucose unit and C-4 of the next glucose unit. </a:t>
            </a:r>
            <a:endParaRPr lang="en-US" dirty="0"/>
          </a:p>
          <a:p>
            <a:pPr lvl="0"/>
            <a:r>
              <a:rPr lang="en-IN" dirty="0"/>
              <a:t>The molar mass of cellulose ranges from 50, 000 to 5, 00, 000 which indicates the presence of 300 to 2,500 D-glucose units. 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D72-27D4-4644-A58C-B6180C85270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b="1" dirty="0"/>
              <a:t>Derivatives of Cellulose:</a:t>
            </a:r>
            <a:endParaRPr lang="en-US" dirty="0"/>
          </a:p>
          <a:p>
            <a:r>
              <a:rPr lang="en-US" b="1" i="1" dirty="0"/>
              <a:t>1. Nitrated Celluloses</a:t>
            </a:r>
            <a:endParaRPr lang="en-US" dirty="0"/>
          </a:p>
          <a:p>
            <a:r>
              <a:rPr lang="en-US" dirty="0"/>
              <a:t>Cellulose reacts with nitric acid in the presence of sulfuric acid to form an ester cellulose nitrate, called Gun cotton or cordite.</a:t>
            </a:r>
          </a:p>
          <a:p>
            <a:endParaRPr lang="en-US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685800" y="3124200"/>
          <a:ext cx="7696200" cy="2771775"/>
        </p:xfrm>
        <a:graphic>
          <a:graphicData uri="http://schemas.openxmlformats.org/presentationml/2006/ole">
            <p:oleObj spid="_x0000_s24577" name="ChemSketch" r:id="rId3" imgW="3837209" imgH="1052741" progId="ACD.ChemSketchCDX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D72-27D4-4644-A58C-B6180C85270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8229600" cy="2209800"/>
          </a:xfrm>
        </p:spPr>
        <p:txBody>
          <a:bodyPr/>
          <a:lstStyle/>
          <a:p>
            <a:r>
              <a:rPr lang="en-US" b="1" i="1" dirty="0"/>
              <a:t>2. Cellulose Acetate</a:t>
            </a:r>
            <a:endParaRPr lang="en-US" dirty="0"/>
          </a:p>
          <a:p>
            <a:r>
              <a:rPr lang="en-US" dirty="0"/>
              <a:t>Cellulose when acetylated with acetic anhydride and 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4,</a:t>
            </a:r>
            <a:r>
              <a:rPr lang="en-US" dirty="0"/>
              <a:t> forms cellulose acetate or triacetate.</a:t>
            </a:r>
          </a:p>
          <a:p>
            <a:endParaRPr lang="en-US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685800" y="2590800"/>
          <a:ext cx="7924800" cy="3048000"/>
        </p:xfrm>
        <a:graphic>
          <a:graphicData uri="http://schemas.openxmlformats.org/presentationml/2006/ole">
            <p:oleObj spid="_x0000_s26625" name="ChemSketch" r:id="rId3" imgW="4489387" imgH="1052741" progId="ACD.ChemSketchCDX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4D72-27D4-4644-A58C-B6180C85270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363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ChemSketch</vt:lpstr>
      <vt:lpstr>       STARCH and CELLULOSE  Class :I Zoology Sub: Organic, Inorganic and Physical Chemistry – 1  Dr. S. SIVAKUMAR Assistant Professor Department of Chemistry Hajee Karutha Rowther Howdia College Uthamapalayam  </vt:lpstr>
      <vt:lpstr>Slide 2</vt:lpstr>
      <vt:lpstr>Slide 3</vt:lpstr>
      <vt:lpstr>b) Amylopectin (or) β-Amylose  </vt:lpstr>
      <vt:lpstr>Slide 5</vt:lpstr>
      <vt:lpstr>2. Structure of Cellulose 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 SACCHARIDES</dc:title>
  <dc:creator>DELL</dc:creator>
  <cp:lastModifiedBy>DELL</cp:lastModifiedBy>
  <cp:revision>8</cp:revision>
  <dcterms:created xsi:type="dcterms:W3CDTF">2020-01-07T14:23:45Z</dcterms:created>
  <dcterms:modified xsi:type="dcterms:W3CDTF">2020-10-21T06:02:50Z</dcterms:modified>
</cp:coreProperties>
</file>