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58" r:id="rId4"/>
    <p:sldId id="259" r:id="rId5"/>
    <p:sldId id="268" r:id="rId6"/>
    <p:sldId id="261" r:id="rId7"/>
    <p:sldId id="262" r:id="rId8"/>
    <p:sldId id="264" r:id="rId9"/>
    <p:sldId id="267" r:id="rId10"/>
    <p:sldId id="266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 autoAdjust="0"/>
    <p:restoredTop sz="76703" autoAdjust="0"/>
  </p:normalViewPr>
  <p:slideViewPr>
    <p:cSldViewPr>
      <p:cViewPr varScale="1">
        <p:scale>
          <a:sx n="73" d="100"/>
          <a:sy n="73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6955B-3EFF-4AD5-8B4E-F9A571BF57D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70150-1AC3-4E84-B84F-417D800258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150-1AC3-4E84-B84F-417D8002588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B6D3-ED09-4A94-89FA-9FAA7B1CED58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D372-0CC4-497B-8216-D0A5A1887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B6D3-ED09-4A94-89FA-9FAA7B1CED58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D372-0CC4-497B-8216-D0A5A1887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B6D3-ED09-4A94-89FA-9FAA7B1CED58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D372-0CC4-497B-8216-D0A5A1887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AE0A-BDFB-484F-8290-7F7E0709CD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FE28-89C0-4644-8E2E-39FF1BD2EEA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D2C8-B2C0-45C2-B227-897DFC13C36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1B17-683E-437F-A1FC-C6BD27E579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281F-5FE0-4CCF-A5F4-AD5DEFF8F07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D7E0-5129-4F15-A848-ED5524F87F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B990-FD55-4389-8245-D331BF32F9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0016-F752-45E1-BD66-52F713C265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B6D3-ED09-4A94-89FA-9FAA7B1CED58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D372-0CC4-497B-8216-D0A5A1887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860E-BC6E-4018-A46D-0369A6AD39F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A718-70DB-4FD9-B8A0-70AE70DD062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21F6-E3D3-46A5-9E93-7CFD1B4AF74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B6D3-ED09-4A94-89FA-9FAA7B1CED58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D372-0CC4-497B-8216-D0A5A1887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B6D3-ED09-4A94-89FA-9FAA7B1CED58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D372-0CC4-497B-8216-D0A5A1887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B6D3-ED09-4A94-89FA-9FAA7B1CED58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D372-0CC4-497B-8216-D0A5A1887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B6D3-ED09-4A94-89FA-9FAA7B1CED58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D372-0CC4-497B-8216-D0A5A1887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B6D3-ED09-4A94-89FA-9FAA7B1CED58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D372-0CC4-497B-8216-D0A5A1887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B6D3-ED09-4A94-89FA-9FAA7B1CED58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D372-0CC4-497B-8216-D0A5A1887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B6D3-ED09-4A94-89FA-9FAA7B1CED58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D372-0CC4-497B-8216-D0A5A1887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DB6D3-ED09-4A94-89FA-9FAA7B1CED58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5D372-0CC4-497B-8216-D0A5A1887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4BEC-81B9-4BD1-BD4A-3DEB71346F6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4D72-27D4-4644-A58C-B6180C852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>
                <a:solidFill>
                  <a:prstClr val="black"/>
                </a:solidFill>
              </a:rPr>
              <a:t> Dr. S. SIVAKUMAR</a:t>
            </a:r>
            <a:br>
              <a:rPr lang="en-IN" dirty="0" smtClean="0">
                <a:solidFill>
                  <a:prstClr val="black"/>
                </a:solidFill>
              </a:rPr>
            </a:br>
            <a:r>
              <a:rPr lang="en-IN" dirty="0" smtClean="0">
                <a:solidFill>
                  <a:prstClr val="black"/>
                </a:solidFill>
              </a:rPr>
              <a:t>Assistant Professor</a:t>
            </a:r>
            <a:br>
              <a:rPr lang="en-IN" dirty="0" smtClean="0">
                <a:solidFill>
                  <a:prstClr val="black"/>
                </a:solidFill>
              </a:rPr>
            </a:br>
            <a:r>
              <a:rPr lang="en-IN" dirty="0" smtClean="0">
                <a:solidFill>
                  <a:prstClr val="black"/>
                </a:solidFill>
              </a:rPr>
              <a:t>Department of Chemistry</a:t>
            </a:r>
            <a:br>
              <a:rPr lang="en-IN" dirty="0" smtClean="0">
                <a:solidFill>
                  <a:prstClr val="black"/>
                </a:solidFill>
              </a:rPr>
            </a:br>
            <a:r>
              <a:rPr lang="en-IN" dirty="0" err="1" smtClean="0">
                <a:solidFill>
                  <a:prstClr val="black"/>
                </a:solidFill>
              </a:rPr>
              <a:t>Hajee</a:t>
            </a:r>
            <a:r>
              <a:rPr lang="en-IN" dirty="0" smtClean="0">
                <a:solidFill>
                  <a:prstClr val="black"/>
                </a:solidFill>
              </a:rPr>
              <a:t> </a:t>
            </a:r>
            <a:r>
              <a:rPr lang="en-IN" dirty="0" err="1" smtClean="0">
                <a:solidFill>
                  <a:prstClr val="black"/>
                </a:solidFill>
              </a:rPr>
              <a:t>Karutha</a:t>
            </a:r>
            <a:r>
              <a:rPr lang="en-IN" dirty="0" smtClean="0">
                <a:solidFill>
                  <a:prstClr val="black"/>
                </a:solidFill>
              </a:rPr>
              <a:t> </a:t>
            </a:r>
            <a:r>
              <a:rPr lang="en-IN" dirty="0" err="1" smtClean="0">
                <a:solidFill>
                  <a:prstClr val="black"/>
                </a:solidFill>
              </a:rPr>
              <a:t>Rowther</a:t>
            </a:r>
            <a:r>
              <a:rPr lang="en-IN" dirty="0" smtClean="0">
                <a:solidFill>
                  <a:prstClr val="black"/>
                </a:solidFill>
              </a:rPr>
              <a:t> </a:t>
            </a:r>
            <a:r>
              <a:rPr lang="en-IN" dirty="0" err="1" smtClean="0">
                <a:solidFill>
                  <a:prstClr val="black"/>
                </a:solidFill>
              </a:rPr>
              <a:t>Howdia</a:t>
            </a:r>
            <a:r>
              <a:rPr lang="en-IN" dirty="0" smtClean="0">
                <a:solidFill>
                  <a:prstClr val="black"/>
                </a:solidFill>
              </a:rPr>
              <a:t> College</a:t>
            </a:r>
            <a:br>
              <a:rPr lang="en-IN" dirty="0" smtClean="0">
                <a:solidFill>
                  <a:prstClr val="black"/>
                </a:solidFill>
              </a:rPr>
            </a:br>
            <a:r>
              <a:rPr lang="en-IN" dirty="0" err="1" smtClean="0">
                <a:solidFill>
                  <a:prstClr val="black"/>
                </a:solidFill>
              </a:rPr>
              <a:t>Uthamapalayam</a:t>
            </a:r>
            <a:r>
              <a:rPr lang="en-IN" dirty="0" smtClean="0">
                <a:solidFill>
                  <a:prstClr val="black"/>
                </a:solidFill>
              </a:rPr>
              <a:t>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> </a:t>
            </a:r>
            <a:r>
              <a:rPr lang="en-US" sz="6700" dirty="0" smtClean="0"/>
              <a:t>SUCROSE</a:t>
            </a:r>
            <a:br>
              <a:rPr lang="en-US" sz="6700" dirty="0" smtClean="0"/>
            </a:br>
            <a:r>
              <a:rPr lang="en-IN" sz="2400" dirty="0" smtClean="0"/>
              <a:t>Class </a:t>
            </a:r>
            <a:r>
              <a:rPr lang="en-IN" sz="2400" dirty="0" smtClean="0"/>
              <a:t>:I Zoology</a:t>
            </a:r>
            <a:br>
              <a:rPr lang="en-IN" sz="2400" dirty="0" smtClean="0"/>
            </a:br>
            <a:r>
              <a:rPr lang="en-IN" sz="2400" dirty="0" smtClean="0"/>
              <a:t>Sub: </a:t>
            </a:r>
            <a:r>
              <a:rPr lang="en-US" sz="2400" dirty="0" smtClean="0"/>
              <a:t>Organic, Inorganic and Physical Chemistry – 1</a:t>
            </a:r>
            <a:r>
              <a:rPr lang="en-IN" sz="2700" dirty="0" smtClean="0">
                <a:solidFill>
                  <a:prstClr val="black"/>
                </a:solidFill>
              </a:rPr>
              <a:t> </a:t>
            </a:r>
            <a:r>
              <a:rPr lang="en-US" sz="6600" dirty="0" smtClean="0"/>
              <a:t/>
            </a:r>
            <a:br>
              <a:rPr lang="en-US" sz="6600" dirty="0" smtClean="0"/>
            </a:br>
            <a:endParaRPr lang="en-US" sz="6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001000" cy="563562"/>
          </a:xfrm>
        </p:spPr>
        <p:txBody>
          <a:bodyPr>
            <a:normAutofit/>
          </a:bodyPr>
          <a:lstStyle/>
          <a:p>
            <a:r>
              <a:rPr lang="en-US" sz="2000" b="1" dirty="0"/>
              <a:t>Distinction between Glucose, Fructose and Sucrose:</a:t>
            </a:r>
            <a:r>
              <a:rPr lang="en-US" sz="2000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609600"/>
          <a:ext cx="8305799" cy="5638801"/>
        </p:xfrm>
        <a:graphic>
          <a:graphicData uri="http://schemas.openxmlformats.org/drawingml/2006/table">
            <a:tbl>
              <a:tblPr/>
              <a:tblGrid>
                <a:gridCol w="787766"/>
                <a:gridCol w="1969416"/>
                <a:gridCol w="1883791"/>
                <a:gridCol w="1866664"/>
                <a:gridCol w="1798162"/>
              </a:tblGrid>
              <a:tr h="33815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S. no.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Properties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Glucose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Fructose</a:t>
                      </a:r>
                      <a:endParaRPr lang="en-US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Sucrose</a:t>
                      </a:r>
                      <a:endParaRPr lang="en-US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It gives oxalic acid.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9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Oxidation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It gives </a:t>
                      </a:r>
                      <a:r>
                        <a:rPr lang="en-US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saccharic</a:t>
                      </a: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acid containing the same number of carbon atoms as that of glucose.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It gives acids containing lesser number of carbon atoms. The acids formed are tartaric and glycolic acids.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8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Reduction</a:t>
                      </a:r>
                      <a:endParaRPr lang="en-US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It gives sorbitol.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It gives </a:t>
                      </a:r>
                      <a:r>
                        <a:rPr lang="en-US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sorbitol</a:t>
                      </a: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and </a:t>
                      </a:r>
                      <a:r>
                        <a:rPr lang="en-US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mannitol</a:t>
                      </a: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It has no action with reducing agents.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With phenyl hydrazine and hydroxyl amine.</a:t>
                      </a:r>
                      <a:endParaRPr lang="en-US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It forms osazone with phenyl hydrazine and oxime with hydroxyl amine.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It forms osazone with phenyl hydrazine and oxime with hydroxyl amine.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It has no action with phenyl hydrazine or hydroxyl amine.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8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Mutarotation</a:t>
                      </a:r>
                      <a:endParaRPr lang="en-US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It exhibit mutarotation.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It exhibit mutarotation.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It does not exhibit </a:t>
                      </a:r>
                      <a:r>
                        <a:rPr lang="en-US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mutarotation</a:t>
                      </a: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/>
          </a:bodyPr>
          <a:lstStyle/>
          <a:p>
            <a:r>
              <a:rPr lang="en-US" b="1" dirty="0"/>
              <a:t>Disaccharides: </a:t>
            </a:r>
            <a:endParaRPr lang="en-US" dirty="0"/>
          </a:p>
          <a:p>
            <a:r>
              <a:rPr lang="en-US" b="1" dirty="0"/>
              <a:t>Sucrose</a:t>
            </a:r>
            <a:endParaRPr lang="en-US" dirty="0"/>
          </a:p>
          <a:p>
            <a:r>
              <a:rPr lang="en-US" dirty="0"/>
              <a:t>Sucrose or </a:t>
            </a:r>
            <a:r>
              <a:rPr lang="en-US" dirty="0" err="1"/>
              <a:t>saccharose</a:t>
            </a:r>
            <a:r>
              <a:rPr lang="en-US" dirty="0"/>
              <a:t> or cane sugar or beet sugar, C</a:t>
            </a:r>
            <a:r>
              <a:rPr lang="en-US" baseline="-25000" dirty="0"/>
              <a:t>12</a:t>
            </a:r>
            <a:r>
              <a:rPr lang="en-US" dirty="0"/>
              <a:t>H</a:t>
            </a:r>
            <a:r>
              <a:rPr lang="en-US" baseline="-25000" dirty="0"/>
              <a:t>22</a:t>
            </a:r>
            <a:r>
              <a:rPr lang="en-US" dirty="0"/>
              <a:t>O</a:t>
            </a:r>
            <a:r>
              <a:rPr lang="en-US" baseline="-25000" dirty="0"/>
              <a:t>11 </a:t>
            </a:r>
            <a:r>
              <a:rPr lang="en-US" dirty="0"/>
              <a:t>is one of the most important disaccharides. It occurs in sugar cane and in beet root.</a:t>
            </a:r>
          </a:p>
          <a:p>
            <a:r>
              <a:rPr lang="en-US" b="1" dirty="0"/>
              <a:t> Structure: </a:t>
            </a:r>
            <a:endParaRPr lang="en-US" dirty="0"/>
          </a:p>
          <a:p>
            <a:pPr lvl="0"/>
            <a:r>
              <a:rPr lang="en-IN" dirty="0"/>
              <a:t>Hydrolysis of sucrose with dilute acids yields an equimolecular mixture of D-glucose and D-fructose. 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r>
              <a:rPr lang="en-IN" dirty="0" smtClean="0"/>
              <a:t>This indicates that the sucrose molecule is made up of one unit of glucose and one unit of fructose. </a:t>
            </a:r>
            <a:endParaRPr lang="en-US" dirty="0" smtClean="0"/>
          </a:p>
          <a:p>
            <a:pPr lvl="0"/>
            <a:r>
              <a:rPr lang="en-IN" dirty="0" smtClean="0"/>
              <a:t>Sucrose is a non reducing sugar. It does not show </a:t>
            </a:r>
            <a:r>
              <a:rPr lang="en-IN" dirty="0" err="1" smtClean="0"/>
              <a:t>muta</a:t>
            </a:r>
            <a:r>
              <a:rPr lang="en-IN" dirty="0" smtClean="0"/>
              <a:t>-rotation. </a:t>
            </a:r>
            <a:endParaRPr lang="en-US" dirty="0" smtClean="0"/>
          </a:p>
          <a:p>
            <a:pPr lvl="0"/>
            <a:r>
              <a:rPr lang="en-IN" dirty="0" smtClean="0"/>
              <a:t>It does not reduce Fehling`s solution and it does not produce </a:t>
            </a:r>
            <a:r>
              <a:rPr lang="en-IN" dirty="0" err="1" smtClean="0"/>
              <a:t>osazone</a:t>
            </a:r>
            <a:r>
              <a:rPr lang="en-IN" dirty="0" smtClean="0"/>
              <a:t>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/>
          <a:lstStyle/>
          <a:p>
            <a:pPr lvl="0"/>
            <a:endParaRPr lang="en-IN" dirty="0" smtClean="0"/>
          </a:p>
          <a:p>
            <a:pPr lvl="0"/>
            <a:r>
              <a:rPr lang="en-IN" dirty="0" smtClean="0"/>
              <a:t>One can conclude from these observations that neither the </a:t>
            </a:r>
            <a:r>
              <a:rPr lang="en-IN" dirty="0" err="1" smtClean="0"/>
              <a:t>aldehydic</a:t>
            </a:r>
            <a:r>
              <a:rPr lang="en-IN" dirty="0" smtClean="0"/>
              <a:t> group of glucose unit nor the </a:t>
            </a:r>
            <a:r>
              <a:rPr lang="en-IN" dirty="0" err="1" smtClean="0"/>
              <a:t>ketonic</a:t>
            </a:r>
            <a:r>
              <a:rPr lang="en-IN" dirty="0" smtClean="0"/>
              <a:t> group of fructose unit is free in sucrose molecule though it is composed of both glucose and fructose units.</a:t>
            </a:r>
            <a:endParaRPr lang="en-US" dirty="0" smtClean="0"/>
          </a:p>
          <a:p>
            <a:pPr lvl="0"/>
            <a:endParaRPr lang="en-IN" dirty="0" smtClean="0"/>
          </a:p>
          <a:p>
            <a:pPr lvl="0"/>
            <a:r>
              <a:rPr lang="en-IN" dirty="0" smtClean="0"/>
              <a:t>Based on these evidences, Haworth (1927) suggested the following structure for sucrose.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990600" y="1219200"/>
          <a:ext cx="7467600" cy="4724400"/>
        </p:xfrm>
        <a:graphic>
          <a:graphicData uri="http://schemas.openxmlformats.org/presentationml/2006/ole">
            <p:oleObj spid="_x0000_s1026" name="ChemSketch" r:id="rId4" imgW="4274244" imgH="3404132" progId="ACD.ChemSketchCDX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SUCROSE STRUCTURE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idx="1"/>
          </p:nvPr>
        </p:nvGraphicFramePr>
        <p:xfrm>
          <a:off x="685800" y="1371600"/>
          <a:ext cx="8077200" cy="5029199"/>
        </p:xfrm>
        <a:graphic>
          <a:graphicData uri="http://schemas.openxmlformats.org/presentationml/2006/ole">
            <p:oleObj spid="_x0000_s2050" name="ChemSketch" r:id="rId4" imgW="5275724" imgH="2130046" progId="ACD.ChemSketchCDX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/>
              <a:t>Note that the </a:t>
            </a:r>
            <a:r>
              <a:rPr lang="en-US" dirty="0" err="1"/>
              <a:t>aldehydic</a:t>
            </a:r>
            <a:r>
              <a:rPr lang="en-US" dirty="0"/>
              <a:t> group at C-1 position in glucose is connected to the </a:t>
            </a:r>
            <a:r>
              <a:rPr lang="en-US" dirty="0" err="1"/>
              <a:t>ketonic</a:t>
            </a:r>
            <a:r>
              <a:rPr lang="en-US" dirty="0"/>
              <a:t> group at C-2 position in fructose through a </a:t>
            </a:r>
            <a:r>
              <a:rPr lang="en-US" dirty="0" err="1"/>
              <a:t>glycodisic</a:t>
            </a:r>
            <a:r>
              <a:rPr lang="en-US" dirty="0"/>
              <a:t> linkage. </a:t>
            </a:r>
          </a:p>
          <a:p>
            <a:r>
              <a:rPr lang="en-US" dirty="0"/>
              <a:t>The conformational structure of sucrose is given below:</a:t>
            </a:r>
          </a:p>
          <a:p>
            <a:endParaRPr 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ph idx="1"/>
          </p:nvPr>
        </p:nvGraphicFramePr>
        <p:xfrm>
          <a:off x="381000" y="2514600"/>
          <a:ext cx="7696200" cy="3505200"/>
        </p:xfrm>
        <a:graphic>
          <a:graphicData uri="http://schemas.openxmlformats.org/presentationml/2006/ole">
            <p:oleObj spid="_x0000_s4098" name="ChemSketch" r:id="rId4" imgW="4946666" imgH="1925976" progId="ACD.ChemSketchCDX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914400" y="609600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Note that in the conformational structure, the glucose unit exists as the six-</a:t>
            </a:r>
            <a:r>
              <a:rPr lang="en-US" sz="2400" dirty="0" err="1" smtClean="0"/>
              <a:t>membered</a:t>
            </a:r>
            <a:r>
              <a:rPr lang="en-US" sz="2400" dirty="0" smtClean="0"/>
              <a:t> chair conformation while the fructose unit exists as the </a:t>
            </a:r>
            <a:r>
              <a:rPr lang="en-US" sz="2400" dirty="0" err="1" smtClean="0"/>
              <a:t>furanose</a:t>
            </a:r>
            <a:r>
              <a:rPr lang="en-US" sz="2400" dirty="0" smtClean="0"/>
              <a:t> form. 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001000" cy="563562"/>
          </a:xfrm>
        </p:spPr>
        <p:txBody>
          <a:bodyPr>
            <a:normAutofit/>
          </a:bodyPr>
          <a:lstStyle/>
          <a:p>
            <a:r>
              <a:rPr lang="en-US" sz="2000" b="1" dirty="0"/>
              <a:t>Distinction between Glucose, Fructose and Sucrose:</a:t>
            </a:r>
            <a:r>
              <a:rPr lang="en-US" sz="2000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609600"/>
          <a:ext cx="7772399" cy="5791200"/>
        </p:xfrm>
        <a:graphic>
          <a:graphicData uri="http://schemas.openxmlformats.org/drawingml/2006/table">
            <a:tbl>
              <a:tblPr/>
              <a:tblGrid>
                <a:gridCol w="737174"/>
                <a:gridCol w="1842940"/>
                <a:gridCol w="1762814"/>
                <a:gridCol w="1746787"/>
                <a:gridCol w="1682684"/>
              </a:tblGrid>
              <a:tr h="3113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S. no.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Properties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Glucose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Fructose</a:t>
                      </a:r>
                      <a:endParaRPr lang="en-US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Sucrose</a:t>
                      </a:r>
                      <a:endParaRPr lang="en-US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Melting point</a:t>
                      </a:r>
                      <a:endParaRPr lang="en-US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146</a:t>
                      </a:r>
                      <a:r>
                        <a:rPr lang="en-US" sz="1400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95</a:t>
                      </a:r>
                      <a:r>
                        <a:rPr lang="en-US" sz="1400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180</a:t>
                      </a:r>
                      <a:r>
                        <a:rPr lang="en-US" sz="1400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6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Specific rotation</a:t>
                      </a:r>
                      <a:endParaRPr lang="en-US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Dextrorotatory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+ 52.5</a:t>
                      </a:r>
                      <a:r>
                        <a:rPr lang="en-US" sz="1400" baseline="30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Laevorotatory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-22</a:t>
                      </a:r>
                      <a:r>
                        <a:rPr lang="en-US" sz="1400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Dextrorotatory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+ 66.5</a:t>
                      </a:r>
                      <a:r>
                        <a:rPr lang="en-US" sz="1400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80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Fehling`s solution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It’s a reducing sugar. Therefore it will reduce the Fehling`s solution and </a:t>
                      </a:r>
                      <a:r>
                        <a:rPr lang="en-US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ammonical</a:t>
                      </a: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silver nitrate solution.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It’s a reducing sugar. Therefore it will reduce the Fehling`s solution and </a:t>
                      </a:r>
                      <a:r>
                        <a:rPr lang="en-US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ammonical</a:t>
                      </a: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silver nitrate solution.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It’s a non-reducing sugar. Therefore it will not reduce the Fehling`s solution and </a:t>
                      </a:r>
                      <a:r>
                        <a:rPr lang="en-US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ammonical</a:t>
                      </a: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silver nitrate solution.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7844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52091" y="5348377"/>
          <a:ext cx="7798279" cy="365760"/>
        </p:xfrm>
        <a:graphic>
          <a:graphicData uri="http://schemas.openxmlformats.org/drawingml/2006/table">
            <a:tbl>
              <a:tblPr/>
              <a:tblGrid>
                <a:gridCol w="7798279"/>
              </a:tblGrid>
              <a:tr h="1380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460</Words>
  <Application>Microsoft Office PowerPoint</Application>
  <PresentationFormat>On-screen Show (4:3)</PresentationFormat>
  <Paragraphs>74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1_Office Theme</vt:lpstr>
      <vt:lpstr>ChemSketch</vt:lpstr>
      <vt:lpstr>  SUCROSE Class :I Zoology Sub: Organic, Inorganic and Physical Chemistry – 1  </vt:lpstr>
      <vt:lpstr>Slide 2</vt:lpstr>
      <vt:lpstr>Slide 3</vt:lpstr>
      <vt:lpstr>Slide 4</vt:lpstr>
      <vt:lpstr>Slide 5</vt:lpstr>
      <vt:lpstr>SUCROSE STRUCTURE</vt:lpstr>
      <vt:lpstr>Slide 7</vt:lpstr>
      <vt:lpstr>Slide 8</vt:lpstr>
      <vt:lpstr>Distinction between Glucose, Fructose and Sucrose: </vt:lpstr>
      <vt:lpstr>Distinction between Glucose, Fructose and Sucrose: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 SACCHARIDES</dc:title>
  <dc:creator>DELL</dc:creator>
  <cp:lastModifiedBy>DELL</cp:lastModifiedBy>
  <cp:revision>5</cp:revision>
  <dcterms:created xsi:type="dcterms:W3CDTF">2020-10-20T14:09:03Z</dcterms:created>
  <dcterms:modified xsi:type="dcterms:W3CDTF">2020-10-21T06:03:26Z</dcterms:modified>
</cp:coreProperties>
</file>