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2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93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591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03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61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5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12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622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38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247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556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214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3AF3B-CFF6-4378-B31F-9045D3882734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E766B-A9BB-4329-8D7A-992B2644AB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818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50F1B-7BF4-4BBE-8C66-321FE129F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274983"/>
            <a:ext cx="8587409" cy="1871870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660066"/>
                </a:solidFill>
              </a:rPr>
              <a:t>Fructose, differences between glucose and fructose, interconversions of monosaccharides &amp; epimerization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F9D0B-DE60-47A3-A329-5F079B735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295" y="2597427"/>
            <a:ext cx="8984974" cy="3313043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Course code: 17UCHS51</a:t>
            </a:r>
          </a:p>
          <a:p>
            <a:r>
              <a:rPr lang="en-US" sz="12800" dirty="0"/>
              <a:t>Course title: Organic and Pharmaceutical Chemistry</a:t>
            </a:r>
          </a:p>
          <a:p>
            <a:r>
              <a:rPr lang="en-US" sz="12800" dirty="0"/>
              <a:t>Class: III B.Sc., Chemistry</a:t>
            </a:r>
          </a:p>
          <a:p>
            <a:r>
              <a:rPr lang="en-US" sz="12800" dirty="0"/>
              <a:t>Unit: I</a:t>
            </a:r>
          </a:p>
          <a:p>
            <a:endParaRPr lang="en-US" sz="12800" dirty="0">
              <a:solidFill>
                <a:srgbClr val="C00000"/>
              </a:solidFill>
            </a:endParaRPr>
          </a:p>
          <a:p>
            <a:r>
              <a:rPr lang="en-US" sz="11200" dirty="0">
                <a:solidFill>
                  <a:srgbClr val="C00000"/>
                </a:solidFill>
              </a:rPr>
              <a:t>Dr. M. Jannathul Firdhouse</a:t>
            </a:r>
          </a:p>
          <a:p>
            <a:r>
              <a:rPr lang="en-US" sz="11200" dirty="0">
                <a:solidFill>
                  <a:srgbClr val="C00000"/>
                </a:solidFill>
              </a:rPr>
              <a:t>Assistant Professor</a:t>
            </a:r>
          </a:p>
          <a:p>
            <a:r>
              <a:rPr lang="en-US" sz="11200" dirty="0">
                <a:solidFill>
                  <a:srgbClr val="C00000"/>
                </a:solidFill>
              </a:rPr>
              <a:t>Department of Chemistry</a:t>
            </a:r>
          </a:p>
          <a:p>
            <a:r>
              <a:rPr lang="en-US" sz="11200" dirty="0" err="1">
                <a:solidFill>
                  <a:srgbClr val="C00000"/>
                </a:solidFill>
              </a:rPr>
              <a:t>Hajee</a:t>
            </a:r>
            <a:r>
              <a:rPr lang="en-US" sz="11200" dirty="0">
                <a:solidFill>
                  <a:srgbClr val="C00000"/>
                </a:solidFill>
              </a:rPr>
              <a:t> </a:t>
            </a:r>
            <a:r>
              <a:rPr lang="en-US" sz="11200" dirty="0" err="1">
                <a:solidFill>
                  <a:srgbClr val="C00000"/>
                </a:solidFill>
              </a:rPr>
              <a:t>Karutha</a:t>
            </a:r>
            <a:r>
              <a:rPr lang="en-US" sz="11200" dirty="0">
                <a:solidFill>
                  <a:srgbClr val="C00000"/>
                </a:solidFill>
              </a:rPr>
              <a:t> </a:t>
            </a:r>
            <a:r>
              <a:rPr lang="en-US" sz="11200" dirty="0" err="1">
                <a:solidFill>
                  <a:srgbClr val="C00000"/>
                </a:solidFill>
              </a:rPr>
              <a:t>Rowther</a:t>
            </a:r>
            <a:r>
              <a:rPr lang="en-US" sz="11200" dirty="0">
                <a:solidFill>
                  <a:srgbClr val="C00000"/>
                </a:solidFill>
              </a:rPr>
              <a:t> </a:t>
            </a:r>
            <a:r>
              <a:rPr lang="en-US" sz="11200" dirty="0" err="1">
                <a:solidFill>
                  <a:srgbClr val="C00000"/>
                </a:solidFill>
              </a:rPr>
              <a:t>Howdia</a:t>
            </a:r>
            <a:r>
              <a:rPr lang="en-US" sz="11200" dirty="0">
                <a:solidFill>
                  <a:srgbClr val="C00000"/>
                </a:solidFill>
              </a:rPr>
              <a:t> College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055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9B6E4C-D142-458C-A103-E38E97621ACF}"/>
              </a:ext>
            </a:extLst>
          </p:cNvPr>
          <p:cNvSpPr txBox="1"/>
          <p:nvPr/>
        </p:nvSpPr>
        <p:spPr>
          <a:xfrm>
            <a:off x="357809" y="185530"/>
            <a:ext cx="842838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3300"/>
                </a:solidFill>
              </a:rPr>
              <a:t>5. Reducing action: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It reduces blue Fehling’s solution to red precipitate of cuprous oxide (Cu</a:t>
            </a:r>
            <a:r>
              <a:rPr lang="en-US" sz="2400" baseline="-25000" dirty="0"/>
              <a:t>2</a:t>
            </a:r>
            <a:r>
              <a:rPr lang="en-US" sz="2400" dirty="0"/>
              <a:t>O) and </a:t>
            </a:r>
            <a:r>
              <a:rPr lang="en-US" sz="2400" dirty="0" err="1"/>
              <a:t>Tollen’s</a:t>
            </a:r>
            <a:r>
              <a:rPr lang="en-US" sz="2400" dirty="0"/>
              <a:t> reagent to metallic silver (Test for fructose). </a:t>
            </a:r>
            <a:endParaRPr lang="en-IN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C46261-5123-438B-AFF3-378244CE7EA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77" y="2024603"/>
            <a:ext cx="8004314" cy="2291950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C65D42-3D13-435B-9B53-1A9AD3368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77" y="4154214"/>
            <a:ext cx="8004314" cy="251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339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78D6F6-B87A-4A27-996F-0B781439356B}"/>
              </a:ext>
            </a:extLst>
          </p:cNvPr>
          <p:cNvSpPr txBox="1"/>
          <p:nvPr/>
        </p:nvSpPr>
        <p:spPr>
          <a:xfrm>
            <a:off x="467139" y="374518"/>
            <a:ext cx="820972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3300"/>
                </a:solidFill>
              </a:rPr>
              <a:t>6. Formation of </a:t>
            </a:r>
            <a:r>
              <a:rPr lang="en-US" sz="3200" b="1" dirty="0" err="1">
                <a:solidFill>
                  <a:srgbClr val="003300"/>
                </a:solidFill>
              </a:rPr>
              <a:t>Osazone</a:t>
            </a:r>
            <a:r>
              <a:rPr lang="en-US" sz="3200" b="1" dirty="0">
                <a:solidFill>
                  <a:srgbClr val="003300"/>
                </a:solidFill>
              </a:rPr>
              <a:t>: </a:t>
            </a:r>
          </a:p>
          <a:p>
            <a:pPr algn="just"/>
            <a:r>
              <a:rPr lang="en-US" sz="3200" dirty="0"/>
              <a:t>Fructose reacts with excess of phenyl hydrazine in acetic acid it produces yellow needle crystals of </a:t>
            </a:r>
            <a:r>
              <a:rPr lang="en-US" sz="3200" dirty="0" err="1"/>
              <a:t>fructosazone</a:t>
            </a:r>
            <a:r>
              <a:rPr lang="en-US" sz="3200" dirty="0"/>
              <a:t>. </a:t>
            </a:r>
          </a:p>
          <a:p>
            <a:pPr algn="just"/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CE69EB-C87A-43A7-9323-9E68E5396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39" y="2642391"/>
            <a:ext cx="8295365" cy="365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7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6360B1-4306-432D-9813-C4E85B83A898}"/>
              </a:ext>
            </a:extLst>
          </p:cNvPr>
          <p:cNvSpPr txBox="1"/>
          <p:nvPr/>
        </p:nvSpPr>
        <p:spPr>
          <a:xfrm>
            <a:off x="467139" y="467283"/>
            <a:ext cx="820972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7. </a:t>
            </a:r>
            <a:r>
              <a:rPr lang="en-US" sz="2800" b="1" dirty="0">
                <a:solidFill>
                  <a:srgbClr val="003300"/>
                </a:solidFill>
              </a:rPr>
              <a:t>Fermentation: </a:t>
            </a:r>
            <a:r>
              <a:rPr lang="en-US" sz="2800" dirty="0"/>
              <a:t>Fructose undergoes fermentation by the enzyme </a:t>
            </a:r>
            <a:r>
              <a:rPr lang="en-US" sz="2800" dirty="0">
                <a:solidFill>
                  <a:srgbClr val="0070C0"/>
                </a:solidFill>
              </a:rPr>
              <a:t>zymase present in yeast to yield ethyl alcohol and carbon dioxide. </a:t>
            </a:r>
            <a:r>
              <a:rPr lang="en-US" sz="2800" dirty="0"/>
              <a:t>The reaction proceeds in the absence of air (anaerobic reaction).</a:t>
            </a:r>
            <a:endParaRPr lang="en-IN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73442A-3D9D-46D6-86FC-9931FD13307E}"/>
              </a:ext>
            </a:extLst>
          </p:cNvPr>
          <p:cNvSpPr txBox="1"/>
          <p:nvPr/>
        </p:nvSpPr>
        <p:spPr>
          <a:xfrm>
            <a:off x="602973" y="3928505"/>
            <a:ext cx="80738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8. </a:t>
            </a:r>
            <a:r>
              <a:rPr lang="en-US" sz="2800" b="1" dirty="0">
                <a:solidFill>
                  <a:srgbClr val="003300"/>
                </a:solidFill>
              </a:rPr>
              <a:t>Dehydration: </a:t>
            </a:r>
            <a:r>
              <a:rPr lang="en-US" sz="2800" dirty="0"/>
              <a:t>When heated with conc.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, glucose chars due to dehydration.</a:t>
            </a:r>
            <a:endParaRPr lang="en-IN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FDAEF1-50A6-4272-90DB-B7E17EB22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630" y="2688271"/>
            <a:ext cx="6501557" cy="9541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66C3B3-8A3A-459F-9C68-CD318C673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300" y="5022575"/>
            <a:ext cx="6499438" cy="136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04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8D9E5F-301F-4839-9853-B9949D334502}"/>
              </a:ext>
            </a:extLst>
          </p:cNvPr>
          <p:cNvSpPr txBox="1"/>
          <p:nvPr/>
        </p:nvSpPr>
        <p:spPr>
          <a:xfrm>
            <a:off x="602974" y="384313"/>
            <a:ext cx="7938052" cy="5802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3300"/>
                </a:solidFill>
              </a:rPr>
              <a:t>Uses of Fructose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Crystalline fructose is used in </a:t>
            </a:r>
            <a:r>
              <a:rPr lang="en-US" sz="3200" b="1" dirty="0">
                <a:solidFill>
                  <a:srgbClr val="0070C0"/>
                </a:solidFill>
              </a:rPr>
              <a:t>enhancing the taste in food industries.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It is used in </a:t>
            </a:r>
            <a:r>
              <a:rPr lang="en-US" sz="3200" dirty="0" err="1"/>
              <a:t>flavoured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water, energy drinks, low-calorie products, e</a:t>
            </a:r>
            <a:r>
              <a:rPr lang="en-US" sz="3200" dirty="0"/>
              <a:t>tc.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Fruit sugar is used in the manufacturing of </a:t>
            </a:r>
            <a:r>
              <a:rPr lang="en-US" sz="3200" b="1" dirty="0">
                <a:solidFill>
                  <a:srgbClr val="0070C0"/>
                </a:solidFill>
              </a:rPr>
              <a:t>soft moist cookies, nutrition bars, reduced-calorie products etc.</a:t>
            </a:r>
          </a:p>
        </p:txBody>
      </p:sp>
    </p:spTree>
    <p:extLst>
      <p:ext uri="{BB962C8B-B14F-4D97-AF65-F5344CB8AC3E}">
        <p14:creationId xmlns:p14="http://schemas.microsoft.com/office/powerpoint/2010/main" val="112899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BAA599-9D33-4F1D-A978-D83CE98BD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784729"/>
              </p:ext>
            </p:extLst>
          </p:nvPr>
        </p:nvGraphicFramePr>
        <p:xfrm>
          <a:off x="318052" y="199129"/>
          <a:ext cx="8507895" cy="6459742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715743">
                  <a:extLst>
                    <a:ext uri="{9D8B030D-6E8A-4147-A177-3AD203B41FA5}">
                      <a16:colId xmlns:a16="http://schemas.microsoft.com/office/drawing/2014/main" val="2947349297"/>
                    </a:ext>
                  </a:extLst>
                </a:gridCol>
                <a:gridCol w="3795551">
                  <a:extLst>
                    <a:ext uri="{9D8B030D-6E8A-4147-A177-3AD203B41FA5}">
                      <a16:colId xmlns:a16="http://schemas.microsoft.com/office/drawing/2014/main" val="2359256840"/>
                    </a:ext>
                  </a:extLst>
                </a:gridCol>
                <a:gridCol w="3996601">
                  <a:extLst>
                    <a:ext uri="{9D8B030D-6E8A-4147-A177-3AD203B41FA5}">
                      <a16:colId xmlns:a16="http://schemas.microsoft.com/office/drawing/2014/main" val="1904114071"/>
                    </a:ext>
                  </a:extLst>
                </a:gridCol>
              </a:tblGrid>
              <a:tr h="341505">
                <a:tc gridSpan="3">
                  <a:txBody>
                    <a:bodyPr/>
                    <a:lstStyle/>
                    <a:p>
                      <a:r>
                        <a:rPr lang="en-IN" sz="2000" b="1" dirty="0">
                          <a:effectLst/>
                        </a:rPr>
                        <a:t>Difference between Glucose and Fructose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313050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S.No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Glucose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Fructose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92707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1 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Also known as grape sugar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Also known as fruit sugar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2786032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2 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It is an aldohexose 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It is a ketohexose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890749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3 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Dextrorotatory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Laevorotatory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357667"/>
                  </a:ext>
                </a:extLst>
              </a:tr>
              <a:tr h="652813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4 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Reduced to sorbitol by sodium amalgam.	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Fructose gives a mixture of sorbitol and mannitol.			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347925"/>
                  </a:ext>
                </a:extLst>
              </a:tr>
              <a:tr h="234313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5 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Oxidized by mild oxidized agents, like bromine water to gluconic acid. 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Mild oxidizing agents like bromine water fail to oxidize fructose. </a:t>
                      </a:r>
                      <a:endParaRPr lang="en-IN" sz="1800">
                        <a:effectLst/>
                      </a:endParaRPr>
                    </a:p>
                    <a:p>
                      <a:r>
                        <a:rPr lang="en-IN" sz="20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4271112"/>
                  </a:ext>
                </a:extLst>
              </a:tr>
              <a:tr h="979220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6 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Oxidized by nitric acid to yield glucaric acid, containing the same number of carbon atom.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Oxidized by nitric acid to yield a mixture of acids each containing lesser number of carbon atoms than fructose.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26652"/>
                  </a:ext>
                </a:extLst>
              </a:tr>
              <a:tr h="673194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7 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Forms water soluble calcium glucosate with lime.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Forms insoluble calcium fructosate with lime.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488881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8 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Forms a pyranose ring structure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Forms a furan ring structure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030640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9 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Gives a brown resin with Conc. alkali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000">
                          <a:effectLst/>
                        </a:rPr>
                        <a:t>No brown resin is formed.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300188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IN" sz="2000" dirty="0">
                          <a:effectLst/>
                        </a:rPr>
                        <a:t>10 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Less fat producing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More fat producing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4941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66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2697CC-3D5F-47C9-8838-F43729CDD09E}"/>
              </a:ext>
            </a:extLst>
          </p:cNvPr>
          <p:cNvSpPr txBox="1"/>
          <p:nvPr/>
        </p:nvSpPr>
        <p:spPr>
          <a:xfrm>
            <a:off x="178904" y="119270"/>
            <a:ext cx="878619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rgbClr val="003300"/>
                </a:solidFill>
              </a:rPr>
              <a:t>Interconversion of Monosaccharides:</a:t>
            </a:r>
          </a:p>
          <a:p>
            <a:pPr algn="just"/>
            <a:r>
              <a:rPr lang="en-IN" sz="2800" dirty="0"/>
              <a:t>1. </a:t>
            </a:r>
            <a:r>
              <a:rPr lang="en-IN" sz="2800" b="1" dirty="0">
                <a:solidFill>
                  <a:srgbClr val="002060"/>
                </a:solidFill>
              </a:rPr>
              <a:t>Conversion of an aldose to a ketose:</a:t>
            </a:r>
          </a:p>
          <a:p>
            <a:pPr algn="just"/>
            <a:r>
              <a:rPr lang="en-IN" sz="2800" dirty="0"/>
              <a:t>      </a:t>
            </a:r>
            <a:r>
              <a:rPr lang="en-IN" sz="2800" dirty="0" err="1"/>
              <a:t>eg.</a:t>
            </a:r>
            <a:r>
              <a:rPr lang="en-IN" sz="2800" dirty="0"/>
              <a:t> Glucose 			 Fructose</a:t>
            </a:r>
          </a:p>
          <a:p>
            <a:pPr algn="just"/>
            <a:r>
              <a:rPr lang="en-IN" sz="2800" dirty="0" err="1"/>
              <a:t>i</a:t>
            </a:r>
            <a:r>
              <a:rPr lang="en-IN" sz="2800" dirty="0"/>
              <a:t>.	Glucose when warmed with excess of phenyl hydrazine forms </a:t>
            </a:r>
            <a:r>
              <a:rPr lang="en-IN" sz="2800" dirty="0" err="1"/>
              <a:t>glucosazone</a:t>
            </a:r>
            <a:r>
              <a:rPr lang="en-IN" sz="2800" dirty="0"/>
              <a:t>.</a:t>
            </a:r>
          </a:p>
          <a:p>
            <a:pPr algn="just"/>
            <a:r>
              <a:rPr lang="en-IN" sz="2800" dirty="0"/>
              <a:t>ii.	</a:t>
            </a:r>
            <a:r>
              <a:rPr lang="en-IN" sz="2800" dirty="0" err="1"/>
              <a:t>Glucosazone</a:t>
            </a:r>
            <a:r>
              <a:rPr lang="en-IN" sz="2800" dirty="0"/>
              <a:t> is </a:t>
            </a:r>
            <a:r>
              <a:rPr lang="en-IN" sz="2800" dirty="0" err="1"/>
              <a:t>hydrolyzed</a:t>
            </a:r>
            <a:r>
              <a:rPr lang="en-IN" sz="2800" dirty="0"/>
              <a:t> with dilute hydrochloric acid to produce </a:t>
            </a:r>
            <a:r>
              <a:rPr lang="en-IN" sz="2800" dirty="0" err="1"/>
              <a:t>glucosone</a:t>
            </a:r>
            <a:r>
              <a:rPr lang="en-IN" sz="2800" dirty="0"/>
              <a:t>.</a:t>
            </a:r>
          </a:p>
          <a:p>
            <a:pPr algn="just"/>
            <a:r>
              <a:rPr lang="en-IN" sz="2800" dirty="0"/>
              <a:t>iii.	</a:t>
            </a:r>
            <a:r>
              <a:rPr lang="en-IN" sz="2800" dirty="0" err="1"/>
              <a:t>Glucosone</a:t>
            </a:r>
            <a:r>
              <a:rPr lang="en-IN" sz="2800" dirty="0"/>
              <a:t> is finally reduced by zinc and acetic acid to fructose.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989E268-8586-499D-B814-E5812B388102}"/>
              </a:ext>
            </a:extLst>
          </p:cNvPr>
          <p:cNvCxnSpPr>
            <a:cxnSpLocks/>
          </p:cNvCxnSpPr>
          <p:nvPr/>
        </p:nvCxnSpPr>
        <p:spPr>
          <a:xfrm>
            <a:off x="2531165" y="1364974"/>
            <a:ext cx="88789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8D86DBE-832B-4CB1-8A82-A458EC12A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73" y="3896141"/>
            <a:ext cx="8210775" cy="28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70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DFE4D1-383A-4D12-B614-F5EE127FB0D5}"/>
              </a:ext>
            </a:extLst>
          </p:cNvPr>
          <p:cNvSpPr txBox="1"/>
          <p:nvPr/>
        </p:nvSpPr>
        <p:spPr>
          <a:xfrm>
            <a:off x="304799" y="304800"/>
            <a:ext cx="858740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2800" dirty="0"/>
              <a:t>2</a:t>
            </a:r>
            <a:r>
              <a:rPr lang="en-IN" sz="2800" b="1" dirty="0">
                <a:solidFill>
                  <a:srgbClr val="0070C0"/>
                </a:solidFill>
              </a:rPr>
              <a:t>. Conversion of a ketose into an aldose:</a:t>
            </a:r>
          </a:p>
          <a:p>
            <a:pPr algn="just"/>
            <a:r>
              <a:rPr lang="en-IN" sz="2800" dirty="0" err="1"/>
              <a:t>eg.</a:t>
            </a:r>
            <a:r>
              <a:rPr lang="en-IN" sz="2800" dirty="0"/>
              <a:t> </a:t>
            </a:r>
            <a:r>
              <a:rPr lang="en-IN" sz="2400" b="1" dirty="0"/>
              <a:t>fructose			   glucose</a:t>
            </a:r>
          </a:p>
          <a:p>
            <a:pPr algn="just"/>
            <a:r>
              <a:rPr lang="en-IN" sz="2400" b="1" dirty="0"/>
              <a:t>		</a:t>
            </a:r>
            <a:r>
              <a:rPr lang="en-IN" sz="2000" b="1" dirty="0" err="1"/>
              <a:t>i</a:t>
            </a:r>
            <a:r>
              <a:rPr lang="en-IN" sz="2000" b="1" dirty="0"/>
              <a:t>.	Fructose on catalytic reduction gives </a:t>
            </a:r>
            <a:r>
              <a:rPr lang="en-IN" sz="2000" b="1" dirty="0" err="1"/>
              <a:t>hexahydric</a:t>
            </a:r>
            <a:r>
              <a:rPr lang="en-IN" sz="2000" b="1" dirty="0"/>
              <a:t> alcohol (</a:t>
            </a:r>
            <a:r>
              <a:rPr lang="en-IN" sz="2000" b="1" dirty="0" err="1"/>
              <a:t>hexitol</a:t>
            </a:r>
            <a:r>
              <a:rPr lang="en-IN" sz="2000" b="1" dirty="0"/>
              <a:t>). (Mixture of sorbitol and mannitol)</a:t>
            </a:r>
          </a:p>
          <a:p>
            <a:pPr algn="just"/>
            <a:r>
              <a:rPr lang="en-IN" sz="2000" b="1" dirty="0"/>
              <a:t>		ii.	</a:t>
            </a:r>
            <a:r>
              <a:rPr lang="en-IN" sz="2000" b="1" dirty="0" err="1"/>
              <a:t>Hexitol</a:t>
            </a:r>
            <a:r>
              <a:rPr lang="en-IN" sz="2000" b="1" dirty="0"/>
              <a:t> on oxidation with conc. HNO</a:t>
            </a:r>
            <a:r>
              <a:rPr lang="en-IN" sz="2000" b="1" baseline="-25000" dirty="0"/>
              <a:t>3</a:t>
            </a:r>
            <a:r>
              <a:rPr lang="en-IN" sz="2000" b="1" dirty="0"/>
              <a:t> gives hexanoic acid.	(Mixture of gluconic and </a:t>
            </a:r>
            <a:r>
              <a:rPr lang="en-IN" sz="2000" b="1" dirty="0" err="1"/>
              <a:t>mannonic</a:t>
            </a:r>
            <a:r>
              <a:rPr lang="en-IN" sz="2000" b="1" dirty="0"/>
              <a:t> acid)</a:t>
            </a:r>
          </a:p>
          <a:p>
            <a:pPr algn="just"/>
            <a:r>
              <a:rPr lang="en-IN" sz="2000" b="1" dirty="0"/>
              <a:t>		iii.	Hexanoic acid on heating gives a </a:t>
            </a:r>
            <a:r>
              <a:rPr lang="el-GR" sz="2000" b="1" dirty="0"/>
              <a:t>γ</a:t>
            </a:r>
            <a:r>
              <a:rPr lang="en-IN" sz="2000" b="1" dirty="0"/>
              <a:t>-lactone.</a:t>
            </a:r>
          </a:p>
          <a:p>
            <a:pPr algn="just"/>
            <a:r>
              <a:rPr lang="en-IN" sz="2000" b="1" dirty="0"/>
              <a:t>		iv.	The </a:t>
            </a:r>
            <a:r>
              <a:rPr lang="el-GR" sz="2000" b="1" dirty="0"/>
              <a:t>γ</a:t>
            </a:r>
            <a:r>
              <a:rPr lang="en-IN" sz="2000" b="1" dirty="0"/>
              <a:t>- lactone is reduced with sodium amalgam to glucose.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CE83DB-2DFA-4CD2-9455-192542F3E7F7}"/>
              </a:ext>
            </a:extLst>
          </p:cNvPr>
          <p:cNvCxnSpPr/>
          <p:nvPr/>
        </p:nvCxnSpPr>
        <p:spPr>
          <a:xfrm>
            <a:off x="2372139" y="967409"/>
            <a:ext cx="86139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63C6184-554F-4074-BE43-BD6BF1214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86" y="3021499"/>
            <a:ext cx="8137234" cy="367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8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A2917D-3B1F-44DD-BBAE-24315DE7A55E}"/>
              </a:ext>
            </a:extLst>
          </p:cNvPr>
          <p:cNvSpPr txBox="1"/>
          <p:nvPr/>
        </p:nvSpPr>
        <p:spPr>
          <a:xfrm>
            <a:off x="278295" y="353707"/>
            <a:ext cx="8587409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3300"/>
                </a:solidFill>
              </a:rPr>
              <a:t>Mutarotation</a:t>
            </a:r>
            <a:endParaRPr lang="en-US" sz="3600" b="1" dirty="0">
              <a:solidFill>
                <a:srgbClr val="0033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Normally D-(+)-glucose has a melting point of 146°C. However, when </a:t>
            </a:r>
            <a:r>
              <a:rPr lang="en-US" sz="2800" b="1" dirty="0">
                <a:solidFill>
                  <a:srgbClr val="0070C0"/>
                </a:solidFill>
              </a:rPr>
              <a:t>D-(+)-glucose is crystallized by evaporating an aqueous solution kept above 98°C</a:t>
            </a:r>
            <a:r>
              <a:rPr lang="en-US" sz="2800" dirty="0"/>
              <a:t>, a second form of D-(+) glucose with a melting point of 150°C can be obtained.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When the optical rotations of these two forms are measured, </a:t>
            </a:r>
            <a:r>
              <a:rPr lang="en-US" sz="2800" b="1" dirty="0">
                <a:solidFill>
                  <a:srgbClr val="0070C0"/>
                </a:solidFill>
              </a:rPr>
              <a:t>they are found to be significantly different, but when an aqueous solution of either form is allowed to stand, its rotation changes.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 The specific rotation of one form decreases and the other increases, until both solutions show the same value. </a:t>
            </a:r>
          </a:p>
        </p:txBody>
      </p:sp>
    </p:spTree>
    <p:extLst>
      <p:ext uri="{BB962C8B-B14F-4D97-AF65-F5344CB8AC3E}">
        <p14:creationId xmlns:p14="http://schemas.microsoft.com/office/powerpoint/2010/main" val="3023223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61622E-60D4-4093-86AE-91F25FEB9429}"/>
              </a:ext>
            </a:extLst>
          </p:cNvPr>
          <p:cNvSpPr txBox="1"/>
          <p:nvPr/>
        </p:nvSpPr>
        <p:spPr>
          <a:xfrm>
            <a:off x="284921" y="225287"/>
            <a:ext cx="857415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For example, a solution of α -D-(+)-glucose (</a:t>
            </a:r>
            <a:r>
              <a:rPr lang="en-US" sz="2400" dirty="0" err="1"/>
              <a:t>mp</a:t>
            </a:r>
            <a:r>
              <a:rPr lang="en-US" sz="2400" dirty="0"/>
              <a:t> 146°C) specific rotation gradually decreases from an initial value of + 112.2° to + 52.7°, while The β -D-(+)-glucose (</a:t>
            </a:r>
            <a:r>
              <a:rPr lang="en-US" sz="2400" dirty="0" err="1"/>
              <a:t>mp</a:t>
            </a:r>
            <a:r>
              <a:rPr lang="en-US" sz="2400" dirty="0"/>
              <a:t> 150°C) specific rotation gradually increases from an initial value of + 18.7° to + 52.7°.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The three forms of glucose reach equilibrium concentrations with the specific rotation of +52.7.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This change ("mutation") in the specific rotation toward equilibrium is called </a:t>
            </a:r>
            <a:r>
              <a:rPr lang="en-US" sz="2400" dirty="0" err="1"/>
              <a:t>mutarotation</a:t>
            </a:r>
            <a:r>
              <a:rPr lang="en-US" sz="24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B1F970-F9F2-4EFA-8026-4ADEA060C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27" y="3585726"/>
            <a:ext cx="8317143" cy="284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68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DB1E25-6B2A-4DF3-A03F-127FBA26C44B}"/>
              </a:ext>
            </a:extLst>
          </p:cNvPr>
          <p:cNvSpPr txBox="1"/>
          <p:nvPr/>
        </p:nvSpPr>
        <p:spPr>
          <a:xfrm>
            <a:off x="516835" y="397566"/>
            <a:ext cx="821634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3300"/>
                </a:solidFill>
              </a:rPr>
              <a:t>Epimers are stereoisomers that differ in configuration of only one asymmetric carbon atom. </a:t>
            </a:r>
          </a:p>
          <a:p>
            <a:pPr algn="just"/>
            <a:r>
              <a:rPr lang="en-US" sz="2800" dirty="0"/>
              <a:t>Example: </a:t>
            </a:r>
            <a:r>
              <a:rPr lang="en-US" sz="2800" dirty="0">
                <a:solidFill>
                  <a:srgbClr val="003300"/>
                </a:solidFill>
              </a:rPr>
              <a:t>D-Galactose is an epimer of D-glucose </a:t>
            </a:r>
            <a:r>
              <a:rPr lang="en-US" sz="2800" dirty="0"/>
              <a:t>because the two sugars differ only in the configuration at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3300"/>
                </a:solidFill>
              </a:rPr>
              <a:t>C-4</a:t>
            </a:r>
            <a:r>
              <a:rPr lang="en-US" sz="2800" b="1" dirty="0"/>
              <a:t>.</a:t>
            </a:r>
          </a:p>
          <a:p>
            <a:pPr algn="just"/>
            <a:r>
              <a:rPr lang="en-US" sz="2800" dirty="0">
                <a:solidFill>
                  <a:srgbClr val="003300"/>
                </a:solidFill>
              </a:rPr>
              <a:t>D-Mannose is an epimer of D-glucose </a:t>
            </a:r>
            <a:r>
              <a:rPr lang="en-US" sz="2800" dirty="0"/>
              <a:t>because the two sugars differ only in the configuration at </a:t>
            </a:r>
            <a:r>
              <a:rPr lang="en-US" sz="2800" b="1" dirty="0">
                <a:solidFill>
                  <a:srgbClr val="003300"/>
                </a:solidFill>
              </a:rPr>
              <a:t>C-2</a:t>
            </a:r>
            <a:r>
              <a:rPr lang="en-US" sz="28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26DADE-DBFE-4178-9ED2-A01EE24F9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420" y="3676217"/>
            <a:ext cx="7514710" cy="259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60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974732-87A1-4568-A321-EECAA90B22CE}"/>
              </a:ext>
            </a:extLst>
          </p:cNvPr>
          <p:cNvSpPr txBox="1"/>
          <p:nvPr/>
        </p:nvSpPr>
        <p:spPr>
          <a:xfrm>
            <a:off x="407503" y="429866"/>
            <a:ext cx="8391939" cy="63094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7030A0"/>
                </a:solidFill>
              </a:rPr>
              <a:t>Fructose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600" dirty="0"/>
              <a:t>Fructose, also called </a:t>
            </a:r>
            <a:r>
              <a:rPr lang="en-US" sz="3600" dirty="0">
                <a:solidFill>
                  <a:srgbClr val="C00000"/>
                </a:solidFill>
              </a:rPr>
              <a:t>fruit sugar</a:t>
            </a:r>
            <a:r>
              <a:rPr lang="en-US" sz="3600" dirty="0"/>
              <a:t>, is the only naturally occurring </a:t>
            </a:r>
            <a:r>
              <a:rPr lang="en-US" sz="3600" dirty="0">
                <a:solidFill>
                  <a:srgbClr val="C00000"/>
                </a:solidFill>
              </a:rPr>
              <a:t>ketohexose</a:t>
            </a:r>
            <a:r>
              <a:rPr lang="en-US" sz="3600" dirty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600" dirty="0"/>
              <a:t>It is also referred to as levulose because it has an optical rotation that is strongly </a:t>
            </a:r>
            <a:r>
              <a:rPr lang="en-US" sz="3600" dirty="0">
                <a:solidFill>
                  <a:srgbClr val="002060"/>
                </a:solidFill>
              </a:rPr>
              <a:t>levorotatory</a:t>
            </a:r>
            <a:r>
              <a:rPr lang="en-US" sz="3600" dirty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600" dirty="0"/>
              <a:t>It is found in </a:t>
            </a:r>
            <a:r>
              <a:rPr lang="en-US" sz="3600" dirty="0">
                <a:solidFill>
                  <a:srgbClr val="C00000"/>
                </a:solidFill>
              </a:rPr>
              <a:t>trees, berries, honey, flowers, vine and tree fruits,</a:t>
            </a:r>
            <a:r>
              <a:rPr lang="en-US" sz="3600" dirty="0"/>
              <a:t> and most root vegetables.</a:t>
            </a:r>
          </a:p>
        </p:txBody>
      </p:sp>
    </p:spTree>
    <p:extLst>
      <p:ext uri="{BB962C8B-B14F-4D97-AF65-F5344CB8AC3E}">
        <p14:creationId xmlns:p14="http://schemas.microsoft.com/office/powerpoint/2010/main" val="1641972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6FFDA2-0C8D-4C70-9FC2-6DBDF645D39B}"/>
              </a:ext>
            </a:extLst>
          </p:cNvPr>
          <p:cNvSpPr txBox="1"/>
          <p:nvPr/>
        </p:nvSpPr>
        <p:spPr>
          <a:xfrm>
            <a:off x="450574" y="516835"/>
            <a:ext cx="8401878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C00000"/>
                </a:solidFill>
              </a:rPr>
              <a:t>Epimerization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It is process of conversion of one aldose configuration to another called its epimer.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The conversion of glucose to mannose is epimerization. Under basic conditions, the stereochemistry is lost at the carbon atom next to carbonyl group.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 base H on C2 may be removed to form a common intermediate enediol an enolate ion.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err="1"/>
              <a:t>Reprotonation</a:t>
            </a:r>
            <a:r>
              <a:rPr lang="en-US" sz="2800" dirty="0"/>
              <a:t> may change the stereochemistry of C2, result in a mixture of epimers.</a:t>
            </a:r>
          </a:p>
        </p:txBody>
      </p:sp>
    </p:spTree>
    <p:extLst>
      <p:ext uri="{BB962C8B-B14F-4D97-AF65-F5344CB8AC3E}">
        <p14:creationId xmlns:p14="http://schemas.microsoft.com/office/powerpoint/2010/main" val="4281651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51A778-F492-41A8-81BF-0ECE4EDDF1D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" r="27470" b="5904"/>
          <a:stretch/>
        </p:blipFill>
        <p:spPr bwMode="auto">
          <a:xfrm>
            <a:off x="530086" y="1113183"/>
            <a:ext cx="6122917" cy="36708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A154E0-FB11-48E9-9F8C-FB26718F6B0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1"/>
          <a:stretch/>
        </p:blipFill>
        <p:spPr bwMode="auto">
          <a:xfrm>
            <a:off x="6653004" y="1311965"/>
            <a:ext cx="1788631" cy="31692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9047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905000"/>
            <a:ext cx="632897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ench Script MT" pitchFamily="66" charset="0"/>
              </a:rPr>
              <a:t>Thank you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1C300A-ABAE-4354-9478-B31CE245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B53A-9A4C-4BA8-A35F-304B0F973EA1}" type="datetime1">
              <a:rPr lang="en-US" smtClean="0"/>
              <a:t>10/20/2020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3BD2B-203E-48F0-96E2-A9482628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3D76-43A8-4222-B37C-58804660DC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19FE2C-7957-4CEE-BF64-9F6D24791B83}"/>
              </a:ext>
            </a:extLst>
          </p:cNvPr>
          <p:cNvSpPr txBox="1"/>
          <p:nvPr/>
        </p:nvSpPr>
        <p:spPr>
          <a:xfrm>
            <a:off x="164098" y="120402"/>
            <a:ext cx="8640417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</a:rPr>
              <a:t>Preparation </a:t>
            </a:r>
          </a:p>
          <a:p>
            <a:pPr marL="514350" indent="-514350" algn="just">
              <a:buAutoNum type="arabicPeriod"/>
            </a:pPr>
            <a:r>
              <a:rPr lang="en-US" sz="2800" dirty="0"/>
              <a:t>From cane sugar: Fructose can be prepared in the laboratory by the hydrolysis of alcoholic solution of cane sugar with dilute HCl. </a:t>
            </a:r>
          </a:p>
          <a:p>
            <a:pPr marL="514350" indent="-514350" algn="just">
              <a:buAutoNum type="arabicPeriod"/>
            </a:pPr>
            <a:endParaRPr lang="en-US" sz="2800" dirty="0"/>
          </a:p>
          <a:p>
            <a:pPr marL="514350" indent="-514350" algn="just">
              <a:buAutoNum type="arabicPeriod"/>
            </a:pPr>
            <a:endParaRPr lang="en-US" sz="2800" dirty="0"/>
          </a:p>
          <a:p>
            <a:pPr algn="just"/>
            <a:r>
              <a:rPr lang="en-US" sz="2800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The reaction mixture is treated with milk of lime when </a:t>
            </a:r>
            <a:r>
              <a:rPr lang="en-US" sz="2800" dirty="0">
                <a:solidFill>
                  <a:srgbClr val="C00000"/>
                </a:solidFill>
              </a:rPr>
              <a:t>calcium </a:t>
            </a:r>
            <a:r>
              <a:rPr lang="en-US" sz="2800" dirty="0" err="1">
                <a:solidFill>
                  <a:srgbClr val="C00000"/>
                </a:solidFill>
              </a:rPr>
              <a:t>fructosate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is precipitated while calcium </a:t>
            </a:r>
            <a:r>
              <a:rPr lang="en-US" sz="2800" dirty="0" err="1"/>
              <a:t>glucosate</a:t>
            </a:r>
            <a:r>
              <a:rPr lang="en-US" sz="2800" dirty="0"/>
              <a:t> remains in solution.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When </a:t>
            </a:r>
            <a:r>
              <a:rPr lang="en-US" sz="2800" dirty="0">
                <a:solidFill>
                  <a:srgbClr val="C00000"/>
                </a:solidFill>
              </a:rPr>
              <a:t>CO</a:t>
            </a:r>
            <a:r>
              <a:rPr lang="en-US" sz="2800" baseline="-25000" dirty="0">
                <a:solidFill>
                  <a:srgbClr val="C00000"/>
                </a:solidFill>
              </a:rPr>
              <a:t>2</a:t>
            </a:r>
            <a:r>
              <a:rPr lang="en-US" sz="2800" dirty="0">
                <a:solidFill>
                  <a:srgbClr val="C00000"/>
                </a:solidFill>
              </a:rPr>
              <a:t> is passed through the suspension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C00000"/>
                </a:solidFill>
              </a:rPr>
              <a:t>CaCO</a:t>
            </a:r>
            <a:r>
              <a:rPr lang="en-US" sz="2800" baseline="-25000" dirty="0">
                <a:solidFill>
                  <a:srgbClr val="C00000"/>
                </a:solidFill>
              </a:rPr>
              <a:t>3</a:t>
            </a:r>
            <a:r>
              <a:rPr lang="en-US" sz="2800" dirty="0">
                <a:solidFill>
                  <a:srgbClr val="C00000"/>
                </a:solidFill>
              </a:rPr>
              <a:t> is precipitated leaving fructose in solution.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The precipitate is filtered off and the filtrate is concentrated by evaporating in vacuum pans when fructose crystallizes out.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1CDDEE-7C77-4E6C-B3DD-3E6BD8843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08" y="2108664"/>
            <a:ext cx="7558811" cy="1071858"/>
          </a:xfrm>
          <a:prstGeom prst="rect">
            <a:avLst/>
          </a:prstGeom>
          <a:ln w="31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5251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F73AFA-147A-497B-8CE0-1223FFF8B94F}"/>
              </a:ext>
            </a:extLst>
          </p:cNvPr>
          <p:cNvSpPr txBox="1"/>
          <p:nvPr/>
        </p:nvSpPr>
        <p:spPr>
          <a:xfrm>
            <a:off x="404192" y="318053"/>
            <a:ext cx="833561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buAutoNum type="arabicPeriod" startAt="2"/>
            </a:pPr>
            <a:r>
              <a:rPr lang="en-US" sz="4000" b="1" dirty="0">
                <a:solidFill>
                  <a:srgbClr val="C00000"/>
                </a:solidFill>
              </a:rPr>
              <a:t>From inulin: </a:t>
            </a:r>
          </a:p>
          <a:p>
            <a:pPr algn="just"/>
            <a:r>
              <a:rPr lang="en-US" sz="3200" dirty="0"/>
              <a:t>Fructose can be manufactured by the hydrolysis of inulin with dilute H</a:t>
            </a:r>
            <a:r>
              <a:rPr lang="en-US" sz="3200" baseline="-25000" dirty="0"/>
              <a:t>2</a:t>
            </a:r>
            <a:r>
              <a:rPr lang="en-US" sz="3200" dirty="0"/>
              <a:t>SO</a:t>
            </a:r>
            <a:r>
              <a:rPr lang="en-US" sz="3200" baseline="-25000" dirty="0"/>
              <a:t>4</a:t>
            </a:r>
          </a:p>
          <a:p>
            <a:pPr algn="just"/>
            <a:r>
              <a:rPr lang="en-US" sz="3200" dirty="0"/>
              <a:t> </a:t>
            </a:r>
          </a:p>
          <a:p>
            <a:pPr algn="just"/>
            <a:endParaRPr lang="en-US" sz="3200" dirty="0"/>
          </a:p>
          <a:p>
            <a:pPr algn="just"/>
            <a:endParaRPr lang="en-US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/>
              <a:t>The excess of acid is neutralized with calcium carbonate and filtered to remove the </a:t>
            </a:r>
            <a:r>
              <a:rPr lang="en-US" sz="3200" dirty="0">
                <a:solidFill>
                  <a:srgbClr val="C00000"/>
                </a:solidFill>
              </a:rPr>
              <a:t>precipitated calcium sulphate</a:t>
            </a:r>
            <a:r>
              <a:rPr lang="en-US" sz="3200" dirty="0"/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/>
              <a:t>The filtrate is concentrated by evaporation in vacuum pans, when fructose crystallizes out.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D9200C-3BB9-47A0-8E91-D35A5D6D9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192" y="2172937"/>
            <a:ext cx="8335616" cy="1087098"/>
          </a:xfrm>
          <a:prstGeom prst="rect">
            <a:avLst/>
          </a:prstGeom>
          <a:ln w="31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3269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7703EB-7941-4E9F-94E4-02BAFF939D9E}"/>
              </a:ext>
            </a:extLst>
          </p:cNvPr>
          <p:cNvSpPr txBox="1"/>
          <p:nvPr/>
        </p:nvSpPr>
        <p:spPr>
          <a:xfrm>
            <a:off x="331303" y="305068"/>
            <a:ext cx="860066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7030A0"/>
                </a:solidFill>
              </a:rPr>
              <a:t>Physical Properties: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600" dirty="0"/>
              <a:t>It is a </a:t>
            </a:r>
            <a:r>
              <a:rPr lang="en-US" sz="3600" dirty="0">
                <a:solidFill>
                  <a:srgbClr val="7030A0"/>
                </a:solidFill>
              </a:rPr>
              <a:t>white crystalline solid</a:t>
            </a:r>
            <a:r>
              <a:rPr lang="en-US" sz="3600" dirty="0"/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6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600" dirty="0"/>
              <a:t>Fructose has a lower melting point compared with other sugars of</a:t>
            </a:r>
            <a:r>
              <a:rPr lang="en-US" sz="3600" dirty="0">
                <a:solidFill>
                  <a:srgbClr val="7030A0"/>
                </a:solidFill>
              </a:rPr>
              <a:t> 103°C.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6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600" dirty="0"/>
              <a:t>These carbohydrates are </a:t>
            </a:r>
            <a:r>
              <a:rPr lang="en-US" sz="3600" dirty="0">
                <a:solidFill>
                  <a:srgbClr val="7030A0"/>
                </a:solidFill>
              </a:rPr>
              <a:t>highly soluble</a:t>
            </a:r>
            <a:r>
              <a:rPr lang="en-US" sz="3600" dirty="0"/>
              <a:t> when compared to other sugars.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6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600" dirty="0"/>
              <a:t>These compounds dehydrate rapidly to give </a:t>
            </a:r>
            <a:r>
              <a:rPr lang="en-US" sz="3600" dirty="0" err="1">
                <a:solidFill>
                  <a:srgbClr val="7030A0"/>
                </a:solidFill>
              </a:rPr>
              <a:t>hydroxymethylfurfural</a:t>
            </a:r>
            <a:r>
              <a:rPr lang="en-US" sz="3600" dirty="0">
                <a:solidFill>
                  <a:srgbClr val="7030A0"/>
                </a:solidFill>
              </a:rPr>
              <a:t>. </a:t>
            </a:r>
            <a:endParaRPr lang="en-IN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8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68EDC8-8B8B-4FCF-80C8-89E648AF71A9}"/>
              </a:ext>
            </a:extLst>
          </p:cNvPr>
          <p:cNvSpPr txBox="1"/>
          <p:nvPr/>
        </p:nvSpPr>
        <p:spPr>
          <a:xfrm>
            <a:off x="304800" y="289437"/>
            <a:ext cx="8534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3300"/>
                </a:solidFill>
              </a:rPr>
              <a:t>Chemical properties of fructose</a:t>
            </a:r>
          </a:p>
          <a:p>
            <a:pPr algn="just"/>
            <a:endParaRPr lang="en-US" sz="3200" b="1" dirty="0">
              <a:solidFill>
                <a:srgbClr val="0033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3200" b="1" dirty="0">
                <a:solidFill>
                  <a:srgbClr val="7030A0"/>
                </a:solidFill>
              </a:rPr>
              <a:t>Formation of Oxime: </a:t>
            </a:r>
          </a:p>
          <a:p>
            <a:pPr algn="just"/>
            <a:r>
              <a:rPr lang="en-US" sz="3200" dirty="0"/>
              <a:t>Fructose condense with hydroxylamine to yield fructose oxime.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FE4A22-F351-43EE-A6A1-B9A84C12B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289" y="3016260"/>
            <a:ext cx="7997442" cy="325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1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3DC38A-7B13-4A52-AF02-7DF30F1A6BCB}"/>
              </a:ext>
            </a:extLst>
          </p:cNvPr>
          <p:cNvSpPr txBox="1"/>
          <p:nvPr/>
        </p:nvSpPr>
        <p:spPr>
          <a:xfrm>
            <a:off x="331304" y="397565"/>
            <a:ext cx="828260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003300"/>
                </a:solidFill>
              </a:rPr>
              <a:t>2. Formation of Cyanohydrin: 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</a:rPr>
              <a:t>With hydrogen cyanide they produce fructose cyanohydrin.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58DC80-0208-4AFB-8577-AC4C25037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07" y="2458062"/>
            <a:ext cx="8221586" cy="326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0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D3FE11-E972-4687-B498-554E7B1B3CE4}"/>
              </a:ext>
            </a:extLst>
          </p:cNvPr>
          <p:cNvSpPr txBox="1"/>
          <p:nvPr/>
        </p:nvSpPr>
        <p:spPr>
          <a:xfrm>
            <a:off x="457200" y="371060"/>
            <a:ext cx="834047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4000" b="1" dirty="0">
                <a:solidFill>
                  <a:srgbClr val="003300"/>
                </a:solidFill>
              </a:rPr>
              <a:t>3. Oxidation: </a:t>
            </a:r>
          </a:p>
          <a:p>
            <a:pPr algn="just"/>
            <a:r>
              <a:rPr lang="en-IN" sz="2800" dirty="0"/>
              <a:t>Mild oxidizing agents like </a:t>
            </a:r>
            <a:r>
              <a:rPr lang="en-IN" sz="2800" b="1" dirty="0">
                <a:solidFill>
                  <a:srgbClr val="0070C0"/>
                </a:solidFill>
              </a:rPr>
              <a:t>bromine water fail to oxidize fructose. </a:t>
            </a:r>
          </a:p>
          <a:p>
            <a:pPr algn="just"/>
            <a:r>
              <a:rPr lang="en-IN" sz="2800" dirty="0"/>
              <a:t>Strong oxidizing agents like </a:t>
            </a:r>
            <a:r>
              <a:rPr lang="en-IN" sz="2800" b="1" dirty="0">
                <a:solidFill>
                  <a:srgbClr val="0070C0"/>
                </a:solidFill>
              </a:rPr>
              <a:t>nitric acid oxidize fructose into a mixture of acids each containing lesser number </a:t>
            </a:r>
            <a:r>
              <a:rPr lang="en-IN" sz="2800" dirty="0"/>
              <a:t>of carbon atoms than fructose.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621F12-94AC-4993-909C-FE8C1667E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27" y="3511678"/>
            <a:ext cx="8215745" cy="28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9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44BC99-D1AB-4521-AFCB-AE38EA83C25D}"/>
              </a:ext>
            </a:extLst>
          </p:cNvPr>
          <p:cNvSpPr txBox="1"/>
          <p:nvPr/>
        </p:nvSpPr>
        <p:spPr>
          <a:xfrm>
            <a:off x="374373" y="393749"/>
            <a:ext cx="8395253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/>
              <a:t>4. Reduction:	</a:t>
            </a:r>
          </a:p>
          <a:p>
            <a:pPr algn="just"/>
            <a:r>
              <a:rPr lang="en-US" sz="3200" dirty="0"/>
              <a:t>a) When reduced with sodium amalgam in aqueous solution fructose gives </a:t>
            </a:r>
            <a:r>
              <a:rPr lang="en-US" sz="3200" b="1" dirty="0">
                <a:solidFill>
                  <a:srgbClr val="0070C0"/>
                </a:solidFill>
              </a:rPr>
              <a:t>a mixture of sorbitol and mannitol.				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D26F96-2BC3-42E8-A03D-4D23AC99F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45" y="3128908"/>
            <a:ext cx="8263792" cy="262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05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1196</Words>
  <Application>Microsoft Office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French Script MT</vt:lpstr>
      <vt:lpstr>Wingdings</vt:lpstr>
      <vt:lpstr>Office Theme</vt:lpstr>
      <vt:lpstr>Fructose, differences between glucose and fructose, interconversions of monosaccharides &amp; epimerization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jannathul firdhouse</dc:creator>
  <cp:lastModifiedBy>jannathul firdhouse</cp:lastModifiedBy>
  <cp:revision>14</cp:revision>
  <dcterms:created xsi:type="dcterms:W3CDTF">2020-08-31T12:14:04Z</dcterms:created>
  <dcterms:modified xsi:type="dcterms:W3CDTF">2020-10-19T19:46:57Z</dcterms:modified>
</cp:coreProperties>
</file>