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5"/>
  </p:sldMasterIdLst>
  <p:notesMasterIdLst>
    <p:notesMasterId r:id="rId26"/>
  </p:notesMasterIdLst>
  <p:sldIdLst>
    <p:sldId id="256" r:id="rId6"/>
    <p:sldId id="285" r:id="rId7"/>
    <p:sldId id="290" r:id="rId8"/>
    <p:sldId id="258" r:id="rId9"/>
    <p:sldId id="288" r:id="rId10"/>
    <p:sldId id="291" r:id="rId11"/>
    <p:sldId id="293" r:id="rId12"/>
    <p:sldId id="296" r:id="rId13"/>
    <p:sldId id="283" r:id="rId14"/>
    <p:sldId id="297" r:id="rId15"/>
    <p:sldId id="287" r:id="rId16"/>
    <p:sldId id="289" r:id="rId17"/>
    <p:sldId id="298" r:id="rId18"/>
    <p:sldId id="299" r:id="rId19"/>
    <p:sldId id="300" r:id="rId20"/>
    <p:sldId id="294" r:id="rId21"/>
    <p:sldId id="295" r:id="rId22"/>
    <p:sldId id="261" r:id="rId23"/>
    <p:sldId id="280" r:id="rId24"/>
    <p:sldId id="267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993366"/>
    <a:srgbClr val="006600"/>
    <a:srgbClr val="660033"/>
    <a:srgbClr val="FF3305"/>
    <a:srgbClr val="CF3E00"/>
    <a:srgbClr val="FF6702"/>
    <a:srgbClr val="C75102"/>
    <a:srgbClr val="FFEEBA"/>
    <a:srgbClr val="FF9D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7" autoAdjust="0"/>
    <p:restoredTop sz="94649" autoAdjust="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8073E77-0D9B-4442-B03F-4AAFAC5B1CDB}" type="doc">
      <dgm:prSet loTypeId="urn:microsoft.com/office/officeart/2005/8/layout/hierarchy1" loCatId="hierarchy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en-IN"/>
        </a:p>
      </dgm:t>
    </dgm:pt>
    <dgm:pt modelId="{9864CED0-C13D-49C0-85BE-E45610B7086E}">
      <dgm:prSet phldrT="[Text]" custT="1"/>
      <dgm:spPr/>
      <dgm:t>
        <a:bodyPr/>
        <a:lstStyle/>
        <a:p>
          <a:r>
            <a:rPr lang="en-IN" sz="4000" b="1" dirty="0">
              <a:solidFill>
                <a:srgbClr val="006600"/>
              </a:solidFill>
            </a:rPr>
            <a:t>Adsorption </a:t>
          </a:r>
        </a:p>
      </dgm:t>
    </dgm:pt>
    <dgm:pt modelId="{80F3A7B4-F090-4BCE-916C-88E26B1F705D}" type="parTrans" cxnId="{51A33D85-2572-4A41-A842-FFC494B42160}">
      <dgm:prSet/>
      <dgm:spPr/>
      <dgm:t>
        <a:bodyPr/>
        <a:lstStyle/>
        <a:p>
          <a:endParaRPr lang="en-IN"/>
        </a:p>
      </dgm:t>
    </dgm:pt>
    <dgm:pt modelId="{5B3AE141-F8C6-449A-A981-2E0BA9775659}" type="sibTrans" cxnId="{51A33D85-2572-4A41-A842-FFC494B42160}">
      <dgm:prSet/>
      <dgm:spPr/>
      <dgm:t>
        <a:bodyPr/>
        <a:lstStyle/>
        <a:p>
          <a:endParaRPr lang="en-IN"/>
        </a:p>
      </dgm:t>
    </dgm:pt>
    <dgm:pt modelId="{D72A1A8D-A1F3-4ABD-B300-0F1F1213C698}">
      <dgm:prSet phldrT="[Text]" custT="1"/>
      <dgm:spPr/>
      <dgm:t>
        <a:bodyPr/>
        <a:lstStyle/>
        <a:p>
          <a:r>
            <a:rPr lang="en-IN" sz="4000" b="1" dirty="0">
              <a:solidFill>
                <a:srgbClr val="993366"/>
              </a:solidFill>
            </a:rPr>
            <a:t>Physisorption</a:t>
          </a:r>
        </a:p>
      </dgm:t>
    </dgm:pt>
    <dgm:pt modelId="{67F16B00-7666-457F-B57C-A7C269A6D6EE}" type="parTrans" cxnId="{5232256A-9430-4E92-9A09-4F657D2DABDF}">
      <dgm:prSet/>
      <dgm:spPr/>
      <dgm:t>
        <a:bodyPr/>
        <a:lstStyle/>
        <a:p>
          <a:endParaRPr lang="en-IN"/>
        </a:p>
      </dgm:t>
    </dgm:pt>
    <dgm:pt modelId="{DF938D85-D49B-41B2-A51E-C65C8464641F}" type="sibTrans" cxnId="{5232256A-9430-4E92-9A09-4F657D2DABDF}">
      <dgm:prSet/>
      <dgm:spPr/>
      <dgm:t>
        <a:bodyPr/>
        <a:lstStyle/>
        <a:p>
          <a:endParaRPr lang="en-IN"/>
        </a:p>
      </dgm:t>
    </dgm:pt>
    <dgm:pt modelId="{51260170-20D7-42E2-8331-0DDEF9C5FD08}">
      <dgm:prSet phldrT="[Text]" custT="1"/>
      <dgm:spPr/>
      <dgm:t>
        <a:bodyPr/>
        <a:lstStyle/>
        <a:p>
          <a:r>
            <a:rPr lang="en-IN" sz="4000" b="1" dirty="0">
              <a:solidFill>
                <a:srgbClr val="993366"/>
              </a:solidFill>
            </a:rPr>
            <a:t>Chemisorption </a:t>
          </a:r>
        </a:p>
      </dgm:t>
    </dgm:pt>
    <dgm:pt modelId="{0D2AA7D6-9459-447B-99EF-36914DC07C03}" type="sibTrans" cxnId="{9005E898-7DAC-4F78-B16C-21B5445A67FA}">
      <dgm:prSet/>
      <dgm:spPr/>
      <dgm:t>
        <a:bodyPr/>
        <a:lstStyle/>
        <a:p>
          <a:endParaRPr lang="en-IN"/>
        </a:p>
      </dgm:t>
    </dgm:pt>
    <dgm:pt modelId="{41E7CDAC-C2CE-447F-A5EC-D3959A04E758}" type="parTrans" cxnId="{9005E898-7DAC-4F78-B16C-21B5445A67FA}">
      <dgm:prSet/>
      <dgm:spPr/>
      <dgm:t>
        <a:bodyPr/>
        <a:lstStyle/>
        <a:p>
          <a:endParaRPr lang="en-IN"/>
        </a:p>
      </dgm:t>
    </dgm:pt>
    <dgm:pt modelId="{8B9658BF-D43A-469D-92DD-D5F84E8E5C7A}" type="pres">
      <dgm:prSet presAssocID="{78073E77-0D9B-4442-B03F-4AAFAC5B1CDB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C728A86F-29CE-42B6-95A8-FD3B76E45D7D}" type="pres">
      <dgm:prSet presAssocID="{9864CED0-C13D-49C0-85BE-E45610B7086E}" presName="hierRoot1" presStyleCnt="0"/>
      <dgm:spPr/>
    </dgm:pt>
    <dgm:pt modelId="{616DE5DB-362C-4BA7-B868-ECB9D001D421}" type="pres">
      <dgm:prSet presAssocID="{9864CED0-C13D-49C0-85BE-E45610B7086E}" presName="composite" presStyleCnt="0"/>
      <dgm:spPr/>
    </dgm:pt>
    <dgm:pt modelId="{66216CCA-9FAA-4733-83B0-AAFB9BB441D4}" type="pres">
      <dgm:prSet presAssocID="{9864CED0-C13D-49C0-85BE-E45610B7086E}" presName="background" presStyleLbl="node0" presStyleIdx="0" presStyleCnt="1"/>
      <dgm:spPr/>
    </dgm:pt>
    <dgm:pt modelId="{B1D867EB-D446-421A-BAAE-37AE7F7C62E9}" type="pres">
      <dgm:prSet presAssocID="{9864CED0-C13D-49C0-85BE-E45610B7086E}" presName="text" presStyleLbl="fgAcc0" presStyleIdx="0" presStyleCnt="1" custScaleX="205037" custLinFactNeighborX="-4461" custLinFactNeighborY="-7695">
        <dgm:presLayoutVars>
          <dgm:chPref val="3"/>
        </dgm:presLayoutVars>
      </dgm:prSet>
      <dgm:spPr/>
    </dgm:pt>
    <dgm:pt modelId="{74E9E9A4-F1B2-42AC-AC82-25CC28F344EB}" type="pres">
      <dgm:prSet presAssocID="{9864CED0-C13D-49C0-85BE-E45610B7086E}" presName="hierChild2" presStyleCnt="0"/>
      <dgm:spPr/>
    </dgm:pt>
    <dgm:pt modelId="{C0142A8C-C941-4498-B7A5-9E119B0CB990}" type="pres">
      <dgm:prSet presAssocID="{67F16B00-7666-457F-B57C-A7C269A6D6EE}" presName="Name10" presStyleLbl="parChTrans1D2" presStyleIdx="0" presStyleCnt="2"/>
      <dgm:spPr/>
    </dgm:pt>
    <dgm:pt modelId="{C4A3D518-B5AD-4928-8BF5-F42ABFFA293F}" type="pres">
      <dgm:prSet presAssocID="{D72A1A8D-A1F3-4ABD-B300-0F1F1213C698}" presName="hierRoot2" presStyleCnt="0"/>
      <dgm:spPr/>
    </dgm:pt>
    <dgm:pt modelId="{638CB663-F9FE-4F82-A31F-369482D6703E}" type="pres">
      <dgm:prSet presAssocID="{D72A1A8D-A1F3-4ABD-B300-0F1F1213C698}" presName="composite2" presStyleCnt="0"/>
      <dgm:spPr/>
    </dgm:pt>
    <dgm:pt modelId="{CA69365B-FE56-465A-89E6-EFD3A7903162}" type="pres">
      <dgm:prSet presAssocID="{D72A1A8D-A1F3-4ABD-B300-0F1F1213C698}" presName="background2" presStyleLbl="node2" presStyleIdx="0" presStyleCnt="2"/>
      <dgm:spPr/>
    </dgm:pt>
    <dgm:pt modelId="{8AD3A5D3-CC66-4D64-A6B2-26EC9DA77521}" type="pres">
      <dgm:prSet presAssocID="{D72A1A8D-A1F3-4ABD-B300-0F1F1213C698}" presName="text2" presStyleLbl="fgAcc2" presStyleIdx="0" presStyleCnt="2" custScaleX="180227" custLinFactNeighborX="1468" custLinFactNeighborY="4018">
        <dgm:presLayoutVars>
          <dgm:chPref val="3"/>
        </dgm:presLayoutVars>
      </dgm:prSet>
      <dgm:spPr/>
    </dgm:pt>
    <dgm:pt modelId="{0310A55A-0A27-42B3-9CC6-F183197FE11C}" type="pres">
      <dgm:prSet presAssocID="{D72A1A8D-A1F3-4ABD-B300-0F1F1213C698}" presName="hierChild3" presStyleCnt="0"/>
      <dgm:spPr/>
    </dgm:pt>
    <dgm:pt modelId="{E45E076F-5927-4F5C-817B-A1A49103E27D}" type="pres">
      <dgm:prSet presAssocID="{41E7CDAC-C2CE-447F-A5EC-D3959A04E758}" presName="Name10" presStyleLbl="parChTrans1D2" presStyleIdx="1" presStyleCnt="2"/>
      <dgm:spPr/>
    </dgm:pt>
    <dgm:pt modelId="{A359B4C1-C987-4A69-9FD3-979147D30F96}" type="pres">
      <dgm:prSet presAssocID="{51260170-20D7-42E2-8331-0DDEF9C5FD08}" presName="hierRoot2" presStyleCnt="0"/>
      <dgm:spPr/>
    </dgm:pt>
    <dgm:pt modelId="{C92D7DDC-64B3-4828-B432-6B334E6BDB08}" type="pres">
      <dgm:prSet presAssocID="{51260170-20D7-42E2-8331-0DDEF9C5FD08}" presName="composite2" presStyleCnt="0"/>
      <dgm:spPr/>
    </dgm:pt>
    <dgm:pt modelId="{9B397033-CD88-49C2-827D-FE922F140028}" type="pres">
      <dgm:prSet presAssocID="{51260170-20D7-42E2-8331-0DDEF9C5FD08}" presName="background2" presStyleLbl="node2" presStyleIdx="1" presStyleCnt="2"/>
      <dgm:spPr/>
    </dgm:pt>
    <dgm:pt modelId="{DB3CEF80-10D5-4AE6-856E-4F672FD0EF3F}" type="pres">
      <dgm:prSet presAssocID="{51260170-20D7-42E2-8331-0DDEF9C5FD08}" presName="text2" presStyleLbl="fgAcc2" presStyleIdx="1" presStyleCnt="2" custScaleX="178976">
        <dgm:presLayoutVars>
          <dgm:chPref val="3"/>
        </dgm:presLayoutVars>
      </dgm:prSet>
      <dgm:spPr/>
    </dgm:pt>
    <dgm:pt modelId="{5180F2EA-B00F-4A7B-B7EF-9D0C2910A6C9}" type="pres">
      <dgm:prSet presAssocID="{51260170-20D7-42E2-8331-0DDEF9C5FD08}" presName="hierChild3" presStyleCnt="0"/>
      <dgm:spPr/>
    </dgm:pt>
  </dgm:ptLst>
  <dgm:cxnLst>
    <dgm:cxn modelId="{72565718-8BBF-4811-BF8A-7A70A9483A6C}" type="presOf" srcId="{9864CED0-C13D-49C0-85BE-E45610B7086E}" destId="{B1D867EB-D446-421A-BAAE-37AE7F7C62E9}" srcOrd="0" destOrd="0" presId="urn:microsoft.com/office/officeart/2005/8/layout/hierarchy1"/>
    <dgm:cxn modelId="{194AFC24-4A7E-4738-9D3B-B0BF41219E74}" type="presOf" srcId="{67F16B00-7666-457F-B57C-A7C269A6D6EE}" destId="{C0142A8C-C941-4498-B7A5-9E119B0CB990}" srcOrd="0" destOrd="0" presId="urn:microsoft.com/office/officeart/2005/8/layout/hierarchy1"/>
    <dgm:cxn modelId="{BD890B32-E426-4776-9D0A-47A7FFBFFFEC}" type="presOf" srcId="{41E7CDAC-C2CE-447F-A5EC-D3959A04E758}" destId="{E45E076F-5927-4F5C-817B-A1A49103E27D}" srcOrd="0" destOrd="0" presId="urn:microsoft.com/office/officeart/2005/8/layout/hierarchy1"/>
    <dgm:cxn modelId="{5232256A-9430-4E92-9A09-4F657D2DABDF}" srcId="{9864CED0-C13D-49C0-85BE-E45610B7086E}" destId="{D72A1A8D-A1F3-4ABD-B300-0F1F1213C698}" srcOrd="0" destOrd="0" parTransId="{67F16B00-7666-457F-B57C-A7C269A6D6EE}" sibTransId="{DF938D85-D49B-41B2-A51E-C65C8464641F}"/>
    <dgm:cxn modelId="{BBC0064B-AAF6-4A9C-8532-05190FA9BA36}" type="presOf" srcId="{D72A1A8D-A1F3-4ABD-B300-0F1F1213C698}" destId="{8AD3A5D3-CC66-4D64-A6B2-26EC9DA77521}" srcOrd="0" destOrd="0" presId="urn:microsoft.com/office/officeart/2005/8/layout/hierarchy1"/>
    <dgm:cxn modelId="{51A33D85-2572-4A41-A842-FFC494B42160}" srcId="{78073E77-0D9B-4442-B03F-4AAFAC5B1CDB}" destId="{9864CED0-C13D-49C0-85BE-E45610B7086E}" srcOrd="0" destOrd="0" parTransId="{80F3A7B4-F090-4BCE-916C-88E26B1F705D}" sibTransId="{5B3AE141-F8C6-449A-A981-2E0BA9775659}"/>
    <dgm:cxn modelId="{9005E898-7DAC-4F78-B16C-21B5445A67FA}" srcId="{9864CED0-C13D-49C0-85BE-E45610B7086E}" destId="{51260170-20D7-42E2-8331-0DDEF9C5FD08}" srcOrd="1" destOrd="0" parTransId="{41E7CDAC-C2CE-447F-A5EC-D3959A04E758}" sibTransId="{0D2AA7D6-9459-447B-99EF-36914DC07C03}"/>
    <dgm:cxn modelId="{91FF62C3-7B16-4C68-8E75-A416FF281344}" type="presOf" srcId="{51260170-20D7-42E2-8331-0DDEF9C5FD08}" destId="{DB3CEF80-10D5-4AE6-856E-4F672FD0EF3F}" srcOrd="0" destOrd="0" presId="urn:microsoft.com/office/officeart/2005/8/layout/hierarchy1"/>
    <dgm:cxn modelId="{50BDD8DD-8E24-4F30-9FBE-F736BBB3A0BD}" type="presOf" srcId="{78073E77-0D9B-4442-B03F-4AAFAC5B1CDB}" destId="{8B9658BF-D43A-469D-92DD-D5F84E8E5C7A}" srcOrd="0" destOrd="0" presId="urn:microsoft.com/office/officeart/2005/8/layout/hierarchy1"/>
    <dgm:cxn modelId="{50949ECA-9F11-4E97-AC4F-E0B72E078AAA}" type="presParOf" srcId="{8B9658BF-D43A-469D-92DD-D5F84E8E5C7A}" destId="{C728A86F-29CE-42B6-95A8-FD3B76E45D7D}" srcOrd="0" destOrd="0" presId="urn:microsoft.com/office/officeart/2005/8/layout/hierarchy1"/>
    <dgm:cxn modelId="{C20F84C6-9A8B-4552-9C9F-AE36A774A5FB}" type="presParOf" srcId="{C728A86F-29CE-42B6-95A8-FD3B76E45D7D}" destId="{616DE5DB-362C-4BA7-B868-ECB9D001D421}" srcOrd="0" destOrd="0" presId="urn:microsoft.com/office/officeart/2005/8/layout/hierarchy1"/>
    <dgm:cxn modelId="{4D34AB49-D255-4428-B14E-FDAF34B18026}" type="presParOf" srcId="{616DE5DB-362C-4BA7-B868-ECB9D001D421}" destId="{66216CCA-9FAA-4733-83B0-AAFB9BB441D4}" srcOrd="0" destOrd="0" presId="urn:microsoft.com/office/officeart/2005/8/layout/hierarchy1"/>
    <dgm:cxn modelId="{35B59E60-2E7B-4C96-A8B1-8F5A3E0D666F}" type="presParOf" srcId="{616DE5DB-362C-4BA7-B868-ECB9D001D421}" destId="{B1D867EB-D446-421A-BAAE-37AE7F7C62E9}" srcOrd="1" destOrd="0" presId="urn:microsoft.com/office/officeart/2005/8/layout/hierarchy1"/>
    <dgm:cxn modelId="{93DF4F6F-F808-4C79-A6BF-F5004A62C398}" type="presParOf" srcId="{C728A86F-29CE-42B6-95A8-FD3B76E45D7D}" destId="{74E9E9A4-F1B2-42AC-AC82-25CC28F344EB}" srcOrd="1" destOrd="0" presId="urn:microsoft.com/office/officeart/2005/8/layout/hierarchy1"/>
    <dgm:cxn modelId="{A2BDEA76-DB64-48D1-A85C-198CAD46A2E6}" type="presParOf" srcId="{74E9E9A4-F1B2-42AC-AC82-25CC28F344EB}" destId="{C0142A8C-C941-4498-B7A5-9E119B0CB990}" srcOrd="0" destOrd="0" presId="urn:microsoft.com/office/officeart/2005/8/layout/hierarchy1"/>
    <dgm:cxn modelId="{72077192-DE09-4683-98B8-BED8CD55867B}" type="presParOf" srcId="{74E9E9A4-F1B2-42AC-AC82-25CC28F344EB}" destId="{C4A3D518-B5AD-4928-8BF5-F42ABFFA293F}" srcOrd="1" destOrd="0" presId="urn:microsoft.com/office/officeart/2005/8/layout/hierarchy1"/>
    <dgm:cxn modelId="{2997266B-4E01-4606-8299-BAB5E0D963B3}" type="presParOf" srcId="{C4A3D518-B5AD-4928-8BF5-F42ABFFA293F}" destId="{638CB663-F9FE-4F82-A31F-369482D6703E}" srcOrd="0" destOrd="0" presId="urn:microsoft.com/office/officeart/2005/8/layout/hierarchy1"/>
    <dgm:cxn modelId="{A17CE9C6-C389-4D8C-B809-8DAC23794492}" type="presParOf" srcId="{638CB663-F9FE-4F82-A31F-369482D6703E}" destId="{CA69365B-FE56-465A-89E6-EFD3A7903162}" srcOrd="0" destOrd="0" presId="urn:microsoft.com/office/officeart/2005/8/layout/hierarchy1"/>
    <dgm:cxn modelId="{AA0DB699-9ECD-4727-831D-3BCAEBF65CF3}" type="presParOf" srcId="{638CB663-F9FE-4F82-A31F-369482D6703E}" destId="{8AD3A5D3-CC66-4D64-A6B2-26EC9DA77521}" srcOrd="1" destOrd="0" presId="urn:microsoft.com/office/officeart/2005/8/layout/hierarchy1"/>
    <dgm:cxn modelId="{F4C80A29-221A-4FEF-8982-A64A6EC502A8}" type="presParOf" srcId="{C4A3D518-B5AD-4928-8BF5-F42ABFFA293F}" destId="{0310A55A-0A27-42B3-9CC6-F183197FE11C}" srcOrd="1" destOrd="0" presId="urn:microsoft.com/office/officeart/2005/8/layout/hierarchy1"/>
    <dgm:cxn modelId="{F0468317-47F4-46E7-9A5A-768BCA4953A3}" type="presParOf" srcId="{74E9E9A4-F1B2-42AC-AC82-25CC28F344EB}" destId="{E45E076F-5927-4F5C-817B-A1A49103E27D}" srcOrd="2" destOrd="0" presId="urn:microsoft.com/office/officeart/2005/8/layout/hierarchy1"/>
    <dgm:cxn modelId="{657A2506-EF01-4000-B89D-AEDC8B756656}" type="presParOf" srcId="{74E9E9A4-F1B2-42AC-AC82-25CC28F344EB}" destId="{A359B4C1-C987-4A69-9FD3-979147D30F96}" srcOrd="3" destOrd="0" presId="urn:microsoft.com/office/officeart/2005/8/layout/hierarchy1"/>
    <dgm:cxn modelId="{5163D81A-6EBF-4D65-A5AF-688D2B6DFC37}" type="presParOf" srcId="{A359B4C1-C987-4A69-9FD3-979147D30F96}" destId="{C92D7DDC-64B3-4828-B432-6B334E6BDB08}" srcOrd="0" destOrd="0" presId="urn:microsoft.com/office/officeart/2005/8/layout/hierarchy1"/>
    <dgm:cxn modelId="{9ED7DBA3-CF1A-4797-837D-788EB2C3DE12}" type="presParOf" srcId="{C92D7DDC-64B3-4828-B432-6B334E6BDB08}" destId="{9B397033-CD88-49C2-827D-FE922F140028}" srcOrd="0" destOrd="0" presId="urn:microsoft.com/office/officeart/2005/8/layout/hierarchy1"/>
    <dgm:cxn modelId="{34BCF166-6D3C-4BE4-83EF-A6B2F2ABEB14}" type="presParOf" srcId="{C92D7DDC-64B3-4828-B432-6B334E6BDB08}" destId="{DB3CEF80-10D5-4AE6-856E-4F672FD0EF3F}" srcOrd="1" destOrd="0" presId="urn:microsoft.com/office/officeart/2005/8/layout/hierarchy1"/>
    <dgm:cxn modelId="{A49E71D9-DF29-40C0-A401-67DF343E78F4}" type="presParOf" srcId="{A359B4C1-C987-4A69-9FD3-979147D30F96}" destId="{5180F2EA-B00F-4A7B-B7EF-9D0C2910A6C9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5E076F-5927-4F5C-817B-A1A49103E27D}">
      <dsp:nvSpPr>
        <dsp:cNvPr id="0" name=""/>
        <dsp:cNvSpPr/>
      </dsp:nvSpPr>
      <dsp:spPr>
        <a:xfrm>
          <a:off x="3758564" y="2205808"/>
          <a:ext cx="2130003" cy="6846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7923"/>
              </a:lnTo>
              <a:lnTo>
                <a:pt x="2130003" y="497923"/>
              </a:lnTo>
              <a:lnTo>
                <a:pt x="2130003" y="684629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142A8C-C941-4498-B7A5-9E119B0CB990}">
      <dsp:nvSpPr>
        <dsp:cNvPr id="0" name=""/>
        <dsp:cNvSpPr/>
      </dsp:nvSpPr>
      <dsp:spPr>
        <a:xfrm>
          <a:off x="1850568" y="2205808"/>
          <a:ext cx="1907995" cy="736051"/>
        </a:xfrm>
        <a:custGeom>
          <a:avLst/>
          <a:gdLst/>
          <a:ahLst/>
          <a:cxnLst/>
          <a:rect l="0" t="0" r="0" b="0"/>
          <a:pathLst>
            <a:path>
              <a:moveTo>
                <a:pt x="1907995" y="0"/>
              </a:moveTo>
              <a:lnTo>
                <a:pt x="1907995" y="549345"/>
              </a:lnTo>
              <a:lnTo>
                <a:pt x="0" y="549345"/>
              </a:lnTo>
              <a:lnTo>
                <a:pt x="0" y="736051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216CCA-9FAA-4733-83B0-AAFB9BB441D4}">
      <dsp:nvSpPr>
        <dsp:cNvPr id="0" name=""/>
        <dsp:cNvSpPr/>
      </dsp:nvSpPr>
      <dsp:spPr>
        <a:xfrm>
          <a:off x="1692391" y="926019"/>
          <a:ext cx="4132347" cy="127978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1D867EB-D446-421A-BAAE-37AE7F7C62E9}">
      <dsp:nvSpPr>
        <dsp:cNvPr id="0" name=""/>
        <dsp:cNvSpPr/>
      </dsp:nvSpPr>
      <dsp:spPr>
        <a:xfrm>
          <a:off x="1916326" y="1138757"/>
          <a:ext cx="4132347" cy="127978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4000" b="1" kern="1200" dirty="0">
              <a:solidFill>
                <a:srgbClr val="006600"/>
              </a:solidFill>
            </a:rPr>
            <a:t>Adsorption </a:t>
          </a:r>
        </a:p>
      </dsp:txBody>
      <dsp:txXfrm>
        <a:off x="1953810" y="1176241"/>
        <a:ext cx="4057379" cy="1204820"/>
      </dsp:txXfrm>
    </dsp:sp>
    <dsp:sp modelId="{CA69365B-FE56-465A-89E6-EFD3A7903162}">
      <dsp:nvSpPr>
        <dsp:cNvPr id="0" name=""/>
        <dsp:cNvSpPr/>
      </dsp:nvSpPr>
      <dsp:spPr>
        <a:xfrm>
          <a:off x="34407" y="2941859"/>
          <a:ext cx="3632322" cy="1279788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AD3A5D3-CC66-4D64-A6B2-26EC9DA77521}">
      <dsp:nvSpPr>
        <dsp:cNvPr id="0" name=""/>
        <dsp:cNvSpPr/>
      </dsp:nvSpPr>
      <dsp:spPr>
        <a:xfrm>
          <a:off x="258342" y="3154598"/>
          <a:ext cx="3632322" cy="127978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4000" b="1" kern="1200" dirty="0">
              <a:solidFill>
                <a:srgbClr val="993366"/>
              </a:solidFill>
            </a:rPr>
            <a:t>Physisorption</a:t>
          </a:r>
        </a:p>
      </dsp:txBody>
      <dsp:txXfrm>
        <a:off x="295826" y="3192082"/>
        <a:ext cx="3557354" cy="1204820"/>
      </dsp:txXfrm>
    </dsp:sp>
    <dsp:sp modelId="{9B397033-CD88-49C2-827D-FE922F140028}">
      <dsp:nvSpPr>
        <dsp:cNvPr id="0" name=""/>
        <dsp:cNvSpPr/>
      </dsp:nvSpPr>
      <dsp:spPr>
        <a:xfrm>
          <a:off x="4085013" y="2890437"/>
          <a:ext cx="3607109" cy="1279788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B3CEF80-10D5-4AE6-856E-4F672FD0EF3F}">
      <dsp:nvSpPr>
        <dsp:cNvPr id="0" name=""/>
        <dsp:cNvSpPr/>
      </dsp:nvSpPr>
      <dsp:spPr>
        <a:xfrm>
          <a:off x="4308948" y="3103176"/>
          <a:ext cx="3607109" cy="127978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4000" b="1" kern="1200" dirty="0">
              <a:solidFill>
                <a:srgbClr val="993366"/>
              </a:solidFill>
            </a:rPr>
            <a:t>Chemisorption </a:t>
          </a:r>
        </a:p>
      </dsp:txBody>
      <dsp:txXfrm>
        <a:off x="4346432" y="3140660"/>
        <a:ext cx="3532141" cy="12048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C8A03F-D52D-410C-9F8D-1E01FE2C3C45}" type="datetimeFigureOut">
              <a:rPr lang="en-US" smtClean="0"/>
              <a:pPr/>
              <a:t>8/18/2020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BDE876-FB09-4A24-BA55-0D66E71160A2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6F0BA7-0AB2-4D70-9094-C988F4BABA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4149645-50B1-4E48-9457-055317DE8B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4D21D9-DD5B-4B08-946B-071462F7E7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5873B-5449-4FD5-9F67-2EA698F000C0}" type="datetime3">
              <a:rPr lang="en-US" smtClean="0"/>
              <a:t>18 August 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DD9FCB-EBD6-419C-B6F8-9CFA9DC3B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Pranoy Raul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BB146C-E964-4291-AD61-932ADE4EA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63F66-2296-4573-9161-C8549E74944D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4097943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93DF23-D9EB-4F06-B6B0-43A9C03B8F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0FC6D17-FA3F-4F78-91E5-2DFEFC1643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CBB3FC-C6E2-4507-A960-50F5D644E3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80336-6B93-46A1-9560-F5131349E054}" type="datetime3">
              <a:rPr lang="en-US" smtClean="0"/>
              <a:t>18 August 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11197B-0531-4864-9103-C84E8D001B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Pranoy Raul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2DAC9B-9B82-4FA4-9D4F-5A0117E9F0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03DDD-C93C-4FF0-A190-A2760F4FF9EA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96606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52639D6-D817-4CC1-9A8C-CF1DD949D55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3A53207-E2EA-4EEF-A14A-CED94EBA3E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5C4C2E-0D0B-4D9C-9EAF-473F9F4362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74A4D-8479-4AAB-B70E-2A9A7C817274}" type="datetime3">
              <a:rPr lang="en-US" smtClean="0"/>
              <a:t>18 August 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C7B395-6FFD-4B2E-A38E-5AC244EAB6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Pranoy Raul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AB9325-D326-4567-B1CF-A398049187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DDBE8-02AB-4E2B-AA94-4DC0552A4B7A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2747190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970227-6BFE-4809-AD02-9049C4D3A3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09C4F5-A6A6-452A-812D-DF1072A3E2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826F81-5AED-4925-8742-E8C684A6C8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15616-BE4F-4E44-A993-C8DA4B031153}" type="datetime3">
              <a:rPr lang="en-US" smtClean="0"/>
              <a:t>18 August 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73B36F-E800-459F-A7F0-EF9B123B7B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Pranoy Raul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F37A1F-9996-4A62-939B-193D5F50E8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EF282-B897-439C-8973-474E29CB7F86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590146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5E4796-012D-4E87-ADA3-3FFA8D233F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4FFED5-1C05-402F-A38B-1A15574534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BEE79B-FE2A-4FE3-A9E9-62DAF4320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704E6-7B35-4BCC-A4DC-B2D224998E2A}" type="datetime3">
              <a:rPr lang="en-US" smtClean="0"/>
              <a:t>18 August 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1E6329-7B51-4B21-BB28-6D1E5A5166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Pranoy Raul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0A2DC4-4761-40DA-A49F-950229AE8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38E80-E54C-45A3-AE2F-8F5B785AD6A1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9224844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1B718E-79BC-4CFB-920D-5B1927F065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D011A9-0DB7-44A4-9339-BD4D776853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5C6167-10BB-472F-828D-52D3C8329F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8A1D1F-B8D6-4690-8E32-E895D4EEE0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ABC49-71B5-41A4-9D3F-644E03880DB4}" type="datetime3">
              <a:rPr lang="en-US" smtClean="0"/>
              <a:t>18 August 2020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E8803B-5095-453E-8F80-39940AF1FD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Pranoy Raul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F46340-7D38-4C21-BE5F-25A626C271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B08EB-F184-4A64-8D55-D58DF68F3E47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73016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AEA718-05BE-4D3D-AA2D-A843691F2F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B0BCEA-FB73-434F-BB80-1DDD2F585B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A5E02E-2ADF-41EA-AA13-F21E5BB9BC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9CCF8FB-694C-481A-B434-0B1D9EA306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776A6E-5F8C-46DC-8FB1-4FC623E263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62BA601-4D73-4DFD-984D-0D6552CCEE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21D17-0972-4EAE-8BD9-50B58A081A46}" type="datetime3">
              <a:rPr lang="en-US" smtClean="0"/>
              <a:t>18 August 2020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5BCEE4B-38D5-46E2-B309-D8254B236C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Pranoy Raul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4409D8E-4D1A-4413-AA74-CCE785590A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6B7C0-9642-4636-BC39-E38F3BEDFDB7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570150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DC8D89-BE4F-412B-95E3-C25350785B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68BD90F-9F0E-4D33-A047-085AD62E0A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1D86C-C097-4EE7-B7FD-E3AAA2A32865}" type="datetime3">
              <a:rPr lang="en-US" smtClean="0"/>
              <a:t>18 August 2020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C68AAC-1CE3-4B96-9452-760C33C113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Pranoy Raul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BAF5B9-01F3-466A-908A-01C40819C5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259F8-58F7-4C70-A4E0-010B6113E667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316615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42C7B91-21BB-45FF-8C5B-0B67D4EE0E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AAD18-A847-4840-B776-F9DE63F70164}" type="datetime3">
              <a:rPr lang="en-US" smtClean="0"/>
              <a:t>18 August 2020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B4D3EC2-6FC2-4DF4-AFBA-7FB9C9CDA2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Pranoy Raul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49273B-9F5A-4D29-A43F-D2B062F277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B7AB0-9970-4499-BDAF-00BEA6A94828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323550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9DD7E2-3CAE-454C-9DA0-41F691FED4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B48370-DD1A-47B1-BA54-418775EC23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A01E7F-4A88-4245-88DC-0D4D118C96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19932D-AFC1-417F-B210-AA8321E3F3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AF82E-C86A-4AC2-93CD-05E33538FADB}" type="datetime3">
              <a:rPr lang="en-US" smtClean="0"/>
              <a:t>18 August 2020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B784D4-29E9-47B0-AA41-6133277A1A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Pranoy Raul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872BA2-1174-47E5-A544-7C9EBB51D0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54B4A-3397-4591-A32B-72EFE97A8BE0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943793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7E095D-E804-4899-86E1-F2A0569948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44CB03B-295E-4484-BC77-AB13E0A8CCE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D19764-5121-4AD4-8488-AC6AC450F3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834136-1D90-4B49-AE0F-FC2BCBEEC0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17F39-05DF-4291-819D-7110C239AA8E}" type="datetime3">
              <a:rPr lang="en-US" smtClean="0"/>
              <a:t>18 August 2020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F878AC-8C3A-4D0C-A93E-2529408007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Pranoy Raul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B149C7-9811-43F2-81B8-F17543F72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0734A-37A6-4788-B222-393716C7E50D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525656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79827F4-35F8-4697-88CE-8DED45E527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B0874B-C3D1-43ED-AC8C-B66C456C64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53AFD8-FC41-41E3-B4AD-6EFFFC3542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40AD87-EBF4-4C8C-9C63-03E29EE64694}" type="datetime3">
              <a:rPr lang="en-US" smtClean="0"/>
              <a:t>18 August 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C20530-61C4-46F3-9304-5E16FB1973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/>
              <a:t>Pranoy Raul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660E46-E532-4231-AB31-0D936D81C5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F695FE-B01F-4DE3-8548-9FA5DB1EEBB6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5537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4348" y="725152"/>
            <a:ext cx="7643866" cy="861251"/>
          </a:xfrm>
        </p:spPr>
        <p:txBody>
          <a:bodyPr>
            <a:noAutofit/>
          </a:bodyPr>
          <a:lstStyle/>
          <a:p>
            <a:br>
              <a:rPr lang="en-US" sz="6000" dirty="0">
                <a:ln w="18415" cmpd="sng">
                  <a:solidFill>
                    <a:srgbClr val="660033"/>
                  </a:solidFill>
                  <a:prstDash val="solid"/>
                </a:ln>
                <a:solidFill>
                  <a:srgbClr val="993366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" pitchFamily="34" charset="0"/>
              </a:rPr>
            </a:br>
            <a:br>
              <a:rPr lang="en-US" sz="6000" dirty="0">
                <a:ln w="18415" cmpd="sng">
                  <a:solidFill>
                    <a:srgbClr val="660033"/>
                  </a:solidFill>
                  <a:prstDash val="solid"/>
                </a:ln>
                <a:solidFill>
                  <a:srgbClr val="993366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" pitchFamily="34" charset="0"/>
              </a:rPr>
            </a:br>
            <a:br>
              <a:rPr lang="en-US" sz="6000" dirty="0">
                <a:ln w="18415" cmpd="sng">
                  <a:solidFill>
                    <a:srgbClr val="660033"/>
                  </a:solidFill>
                  <a:prstDash val="solid"/>
                </a:ln>
                <a:solidFill>
                  <a:srgbClr val="993366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" pitchFamily="34" charset="0"/>
              </a:rPr>
            </a:br>
            <a:br>
              <a:rPr lang="en-US" sz="6000" dirty="0">
                <a:ln w="18415" cmpd="sng">
                  <a:solidFill>
                    <a:srgbClr val="660033"/>
                  </a:solidFill>
                  <a:prstDash val="solid"/>
                </a:ln>
                <a:solidFill>
                  <a:srgbClr val="993366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" pitchFamily="34" charset="0"/>
              </a:rPr>
            </a:br>
            <a:br>
              <a:rPr lang="en-US" sz="3600" dirty="0">
                <a:ln w="18415" cmpd="sng">
                  <a:solidFill>
                    <a:srgbClr val="660033"/>
                  </a:solidFill>
                  <a:prstDash val="solid"/>
                </a:ln>
                <a:solidFill>
                  <a:srgbClr val="993366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" pitchFamily="34" charset="0"/>
              </a:rPr>
            </a:br>
            <a:br>
              <a:rPr lang="en-US" sz="2800" dirty="0">
                <a:ln w="18415" cmpd="sng">
                  <a:solidFill>
                    <a:srgbClr val="660033"/>
                  </a:solidFill>
                  <a:prstDash val="solid"/>
                </a:ln>
                <a:solidFill>
                  <a:srgbClr val="993366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en-US" sz="6000" dirty="0">
                <a:ln w="18415" cmpd="sng">
                  <a:solidFill>
                    <a:srgbClr val="660033"/>
                  </a:solidFill>
                  <a:prstDash val="solid"/>
                </a:ln>
                <a:solidFill>
                  <a:srgbClr val="993366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" pitchFamily="34" charset="0"/>
              </a:rPr>
              <a:t>ADSORPTION</a:t>
            </a:r>
            <a:endParaRPr lang="en-IN" sz="3600" dirty="0">
              <a:ln w="18415" cmpd="sng">
                <a:solidFill>
                  <a:srgbClr val="660033"/>
                </a:solidFill>
                <a:prstDash val="solid"/>
              </a:ln>
              <a:solidFill>
                <a:srgbClr val="993366"/>
              </a:solidFill>
              <a:effectLst/>
              <a:latin typeface="Berlin Sans FB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63F66-2296-4573-9161-C8549E74944D}" type="slidenum">
              <a:rPr lang="en-IN" smtClean="0"/>
              <a:pPr/>
              <a:t>1</a:t>
            </a:fld>
            <a:endParaRPr lang="en-IN"/>
          </a:p>
        </p:txBody>
      </p:sp>
      <p:sp>
        <p:nvSpPr>
          <p:cNvPr id="7" name="TextBox 6"/>
          <p:cNvSpPr txBox="1"/>
          <p:nvPr/>
        </p:nvSpPr>
        <p:spPr>
          <a:xfrm>
            <a:off x="539552" y="2258656"/>
            <a:ext cx="51435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n w="18415" cmpd="sng">
                  <a:solidFill>
                    <a:srgbClr val="000099"/>
                  </a:solidFill>
                  <a:prstDash val="solid"/>
                </a:ln>
                <a:solidFill>
                  <a:srgbClr val="000099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Course code : 17PCHC31</a:t>
            </a:r>
            <a:br>
              <a:rPr lang="en-US" sz="2400" dirty="0">
                <a:ln w="18415" cmpd="sng">
                  <a:solidFill>
                    <a:srgbClr val="000099"/>
                  </a:solidFill>
                  <a:prstDash val="solid"/>
                </a:ln>
                <a:solidFill>
                  <a:srgbClr val="000099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en-US" sz="2400" dirty="0">
                <a:ln w="18415" cmpd="sng">
                  <a:solidFill>
                    <a:srgbClr val="000099"/>
                  </a:solidFill>
                  <a:prstDash val="solid"/>
                </a:ln>
                <a:solidFill>
                  <a:srgbClr val="000099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Course title   : Physical Chemistry - I</a:t>
            </a:r>
            <a:br>
              <a:rPr lang="en-US" sz="2400" dirty="0">
                <a:ln w="18415" cmpd="sng">
                  <a:solidFill>
                    <a:srgbClr val="000099"/>
                  </a:solidFill>
                  <a:prstDash val="solid"/>
                </a:ln>
                <a:solidFill>
                  <a:srgbClr val="000099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en-US" sz="2400" dirty="0">
                <a:ln w="18415" cmpd="sng">
                  <a:solidFill>
                    <a:srgbClr val="000099"/>
                  </a:solidFill>
                  <a:prstDash val="solid"/>
                </a:ln>
                <a:solidFill>
                  <a:srgbClr val="000099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            : II </a:t>
            </a:r>
            <a:r>
              <a:rPr lang="en-US" sz="2400" dirty="0" err="1">
                <a:ln w="18415" cmpd="sng">
                  <a:solidFill>
                    <a:srgbClr val="000099"/>
                  </a:solidFill>
                  <a:prstDash val="solid"/>
                </a:ln>
                <a:solidFill>
                  <a:srgbClr val="000099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BSc</a:t>
            </a:r>
            <a:r>
              <a:rPr lang="en-US" sz="2400" dirty="0">
                <a:ln w="18415" cmpd="sng">
                  <a:solidFill>
                    <a:srgbClr val="000099"/>
                  </a:solidFill>
                  <a:prstDash val="solid"/>
                </a:ln>
                <a:solidFill>
                  <a:srgbClr val="000099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Chemistry</a:t>
            </a:r>
          </a:p>
          <a:p>
            <a:r>
              <a:rPr lang="en-US" sz="2400" dirty="0">
                <a:ln w="18415" cmpd="sng">
                  <a:solidFill>
                    <a:srgbClr val="000099"/>
                  </a:solidFill>
                  <a:prstDash val="solid"/>
                </a:ln>
                <a:solidFill>
                  <a:srgbClr val="000099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Unit               : III</a:t>
            </a:r>
            <a:endParaRPr lang="en-US" sz="2400" dirty="0">
              <a:ln w="18415" cmpd="sng">
                <a:solidFill>
                  <a:srgbClr val="000099"/>
                </a:solidFill>
                <a:prstDash val="solid"/>
              </a:ln>
              <a:solidFill>
                <a:srgbClr val="000099"/>
              </a:solidFill>
            </a:endParaRPr>
          </a:p>
        </p:txBody>
      </p:sp>
      <p:pic>
        <p:nvPicPr>
          <p:cNvPr id="22530" name="Picture 2" descr="à®¤à¯à®à®°à¯à®ªà¯à®à¯à®¯ à®ªà®à®®à¯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2891" y="1903445"/>
            <a:ext cx="2236560" cy="2357454"/>
          </a:xfrm>
          <a:prstGeom prst="rect">
            <a:avLst/>
          </a:prstGeom>
          <a:noFill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22E57BB-7BC6-4F6E-AB5C-8F9CF915E0E6}"/>
              </a:ext>
            </a:extLst>
          </p:cNvPr>
          <p:cNvSpPr txBox="1"/>
          <p:nvPr/>
        </p:nvSpPr>
        <p:spPr>
          <a:xfrm>
            <a:off x="1214414" y="4260899"/>
            <a:ext cx="6715172" cy="230832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n w="18415" cmpd="sng">
                  <a:solidFill>
                    <a:srgbClr val="000099"/>
                  </a:solidFill>
                  <a:prstDash val="solid"/>
                </a:ln>
                <a:solidFill>
                  <a:srgbClr val="000099"/>
                </a:solidFill>
                <a:latin typeface="Berlin Sans FB" pitchFamily="34" charset="0"/>
              </a:rPr>
              <a:t>Dr. M. Jannathul Firdhouse</a:t>
            </a:r>
            <a:br>
              <a:rPr lang="en-US" sz="3200" dirty="0">
                <a:ln w="18415" cmpd="sng">
                  <a:solidFill>
                    <a:srgbClr val="000099"/>
                  </a:solidFill>
                  <a:prstDash val="solid"/>
                </a:ln>
                <a:solidFill>
                  <a:srgbClr val="993366"/>
                </a:solidFill>
                <a:latin typeface="Berlin Sans FB" pitchFamily="34" charset="0"/>
              </a:rPr>
            </a:br>
            <a:r>
              <a:rPr lang="en-US" sz="2800" dirty="0">
                <a:ln w="18415" cmpd="sng">
                  <a:solidFill>
                    <a:srgbClr val="993366"/>
                  </a:solidFill>
                  <a:prstDash val="solid"/>
                </a:ln>
                <a:solidFill>
                  <a:srgbClr val="C00000"/>
                </a:solidFill>
                <a:latin typeface="Berlin Sans FB" pitchFamily="34" charset="0"/>
              </a:rPr>
              <a:t>Assistant Professor of Chemistry</a:t>
            </a:r>
            <a:br>
              <a:rPr lang="en-US" sz="2800" dirty="0">
                <a:ln w="18415" cmpd="sng">
                  <a:solidFill>
                    <a:srgbClr val="993366"/>
                  </a:solidFill>
                  <a:prstDash val="solid"/>
                </a:ln>
                <a:solidFill>
                  <a:srgbClr val="C00000"/>
                </a:solidFill>
                <a:latin typeface="Berlin Sans FB" pitchFamily="34" charset="0"/>
              </a:rPr>
            </a:br>
            <a:r>
              <a:rPr lang="en-US" sz="2800" dirty="0" err="1">
                <a:ln w="18415" cmpd="sng">
                  <a:solidFill>
                    <a:srgbClr val="993366"/>
                  </a:solidFill>
                  <a:prstDash val="solid"/>
                </a:ln>
                <a:solidFill>
                  <a:srgbClr val="C00000"/>
                </a:solidFill>
                <a:latin typeface="Berlin Sans FB" pitchFamily="34" charset="0"/>
              </a:rPr>
              <a:t>Hajee</a:t>
            </a:r>
            <a:r>
              <a:rPr lang="en-US" sz="2800" dirty="0">
                <a:ln w="18415" cmpd="sng">
                  <a:solidFill>
                    <a:srgbClr val="993366"/>
                  </a:solidFill>
                  <a:prstDash val="solid"/>
                </a:ln>
                <a:solidFill>
                  <a:srgbClr val="C00000"/>
                </a:solidFill>
                <a:latin typeface="Berlin Sans FB" pitchFamily="34" charset="0"/>
              </a:rPr>
              <a:t> </a:t>
            </a:r>
            <a:r>
              <a:rPr lang="en-US" sz="2800" dirty="0" err="1">
                <a:ln w="18415" cmpd="sng">
                  <a:solidFill>
                    <a:srgbClr val="993366"/>
                  </a:solidFill>
                  <a:prstDash val="solid"/>
                </a:ln>
                <a:solidFill>
                  <a:srgbClr val="C00000"/>
                </a:solidFill>
                <a:latin typeface="Berlin Sans FB" pitchFamily="34" charset="0"/>
              </a:rPr>
              <a:t>Karutha</a:t>
            </a:r>
            <a:r>
              <a:rPr lang="en-US" sz="2800" dirty="0">
                <a:ln w="18415" cmpd="sng">
                  <a:solidFill>
                    <a:srgbClr val="993366"/>
                  </a:solidFill>
                  <a:prstDash val="solid"/>
                </a:ln>
                <a:solidFill>
                  <a:srgbClr val="C00000"/>
                </a:solidFill>
                <a:latin typeface="Berlin Sans FB" pitchFamily="34" charset="0"/>
              </a:rPr>
              <a:t> </a:t>
            </a:r>
            <a:r>
              <a:rPr lang="en-US" sz="2800" dirty="0" err="1">
                <a:ln w="18415" cmpd="sng">
                  <a:solidFill>
                    <a:srgbClr val="993366"/>
                  </a:solidFill>
                  <a:prstDash val="solid"/>
                </a:ln>
                <a:solidFill>
                  <a:srgbClr val="C00000"/>
                </a:solidFill>
                <a:latin typeface="Berlin Sans FB" pitchFamily="34" charset="0"/>
              </a:rPr>
              <a:t>Rowther</a:t>
            </a:r>
            <a:r>
              <a:rPr lang="en-US" sz="2800" dirty="0">
                <a:ln w="18415" cmpd="sng">
                  <a:solidFill>
                    <a:srgbClr val="993366"/>
                  </a:solidFill>
                  <a:prstDash val="solid"/>
                </a:ln>
                <a:solidFill>
                  <a:srgbClr val="C00000"/>
                </a:solidFill>
                <a:latin typeface="Berlin Sans FB" pitchFamily="34" charset="0"/>
              </a:rPr>
              <a:t> </a:t>
            </a:r>
            <a:r>
              <a:rPr lang="en-US" sz="2800" dirty="0" err="1">
                <a:ln w="18415" cmpd="sng">
                  <a:solidFill>
                    <a:srgbClr val="993366"/>
                  </a:solidFill>
                  <a:prstDash val="solid"/>
                </a:ln>
                <a:solidFill>
                  <a:srgbClr val="C00000"/>
                </a:solidFill>
                <a:latin typeface="Berlin Sans FB" pitchFamily="34" charset="0"/>
              </a:rPr>
              <a:t>Howdia</a:t>
            </a:r>
            <a:r>
              <a:rPr lang="en-US" sz="2800" dirty="0">
                <a:ln w="18415" cmpd="sng">
                  <a:solidFill>
                    <a:srgbClr val="993366"/>
                  </a:solidFill>
                  <a:prstDash val="solid"/>
                </a:ln>
                <a:solidFill>
                  <a:srgbClr val="C00000"/>
                </a:solidFill>
                <a:latin typeface="Berlin Sans FB" pitchFamily="34" charset="0"/>
              </a:rPr>
              <a:t> College (Autonomous)</a:t>
            </a:r>
          </a:p>
          <a:p>
            <a:pPr algn="ctr"/>
            <a:r>
              <a:rPr lang="en-US" sz="2800" dirty="0" err="1">
                <a:ln w="18415" cmpd="sng">
                  <a:solidFill>
                    <a:srgbClr val="993366"/>
                  </a:solidFill>
                  <a:prstDash val="solid"/>
                </a:ln>
                <a:solidFill>
                  <a:srgbClr val="C00000"/>
                </a:solidFill>
                <a:latin typeface="Berlin Sans FB" pitchFamily="34" charset="0"/>
              </a:rPr>
              <a:t>Uthamapalayam</a:t>
            </a:r>
            <a:r>
              <a:rPr lang="en-US" sz="2800" dirty="0">
                <a:ln w="18415" cmpd="sng">
                  <a:solidFill>
                    <a:srgbClr val="993366"/>
                  </a:solidFill>
                  <a:prstDash val="solid"/>
                </a:ln>
                <a:solidFill>
                  <a:srgbClr val="C00000"/>
                </a:solidFill>
                <a:latin typeface="Berlin Sans FB" pitchFamily="34" charset="0"/>
              </a:rPr>
              <a:t>, Theni District, </a:t>
            </a:r>
            <a:r>
              <a:rPr lang="en-US" sz="2800" dirty="0" err="1">
                <a:ln w="18415" cmpd="sng">
                  <a:solidFill>
                    <a:srgbClr val="993366"/>
                  </a:solidFill>
                  <a:prstDash val="solid"/>
                </a:ln>
                <a:solidFill>
                  <a:srgbClr val="C00000"/>
                </a:solidFill>
                <a:latin typeface="Berlin Sans FB" pitchFamily="34" charset="0"/>
              </a:rPr>
              <a:t>Tamilnadu</a:t>
            </a:r>
            <a:endParaRPr lang="en-US" sz="2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9BB686E-CBBD-441F-BB35-D76E3CA34109}"/>
              </a:ext>
            </a:extLst>
          </p:cNvPr>
          <p:cNvSpPr txBox="1"/>
          <p:nvPr/>
        </p:nvSpPr>
        <p:spPr>
          <a:xfrm>
            <a:off x="395536" y="764704"/>
            <a:ext cx="8352928" cy="501194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6350" indent="-6350" algn="just">
              <a:lnSpc>
                <a:spcPct val="150000"/>
              </a:lnSpc>
              <a:spcAft>
                <a:spcPts val="25"/>
              </a:spcAft>
            </a:pPr>
            <a:r>
              <a:rPr lang="en-IN" sz="2400" b="1" dirty="0">
                <a:solidFill>
                  <a:srgbClr val="9933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Interface: </a:t>
            </a:r>
            <a:r>
              <a:rPr lang="en-IN" sz="24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 common surface separating the two phases adsorbent and adsorbate </a:t>
            </a:r>
          </a:p>
          <a:p>
            <a:pPr marL="6350" indent="-6350" algn="just">
              <a:lnSpc>
                <a:spcPct val="150000"/>
              </a:lnSpc>
              <a:spcAft>
                <a:spcPts val="25"/>
              </a:spcAft>
            </a:pPr>
            <a:endParaRPr lang="en-IN" sz="2400" b="1" dirty="0">
              <a:solidFill>
                <a:srgbClr val="000099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350" indent="-6350" algn="just">
              <a:lnSpc>
                <a:spcPct val="150000"/>
              </a:lnSpc>
              <a:spcAft>
                <a:spcPts val="25"/>
              </a:spcAft>
            </a:pPr>
            <a:r>
              <a:rPr lang="en-IN" sz="2400" b="1" dirty="0">
                <a:solidFill>
                  <a:srgbClr val="9933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Positive adsorption </a:t>
            </a:r>
            <a:r>
              <a:rPr lang="en-IN" sz="24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occurs when the concentration of adsorbate is greater on the surface of adsorbent than in the bulk. </a:t>
            </a:r>
          </a:p>
          <a:p>
            <a:pPr marL="6350" indent="-6350" algn="just">
              <a:lnSpc>
                <a:spcPct val="150000"/>
              </a:lnSpc>
              <a:spcAft>
                <a:spcPts val="25"/>
              </a:spcAft>
            </a:pPr>
            <a:endParaRPr lang="en-IN" sz="2400" b="1" dirty="0">
              <a:solidFill>
                <a:srgbClr val="000099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350" indent="-6350" algn="just">
              <a:lnSpc>
                <a:spcPct val="150000"/>
              </a:lnSpc>
              <a:spcAft>
                <a:spcPts val="25"/>
              </a:spcAft>
            </a:pPr>
            <a:r>
              <a:rPr lang="en-IN" sz="2400" b="1" dirty="0">
                <a:solidFill>
                  <a:srgbClr val="9933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Negative adsorption </a:t>
            </a:r>
            <a:r>
              <a:rPr lang="en-IN" sz="24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occurs when the concentration of adsorbate is less on the surface of adsorbent than in the bulk.</a:t>
            </a:r>
          </a:p>
        </p:txBody>
      </p:sp>
    </p:spTree>
    <p:extLst>
      <p:ext uri="{BB962C8B-B14F-4D97-AF65-F5344CB8AC3E}">
        <p14:creationId xmlns:p14="http://schemas.microsoft.com/office/powerpoint/2010/main" val="29893734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2328CF7-2543-4727-8513-297799CBEF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2348881"/>
            <a:ext cx="3684690" cy="244827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78C06CD-A7E7-44FA-ACFE-6444DDDBB0E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355" t="14901" r="32553" b="14901"/>
          <a:stretch/>
        </p:blipFill>
        <p:spPr>
          <a:xfrm>
            <a:off x="5436095" y="2359432"/>
            <a:ext cx="2820657" cy="236571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812F4D9-48E0-4F9E-AEE8-F621E0DFB77B}"/>
              </a:ext>
            </a:extLst>
          </p:cNvPr>
          <p:cNvSpPr/>
          <p:nvPr/>
        </p:nvSpPr>
        <p:spPr>
          <a:xfrm>
            <a:off x="539552" y="692696"/>
            <a:ext cx="784837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3600" b="1" i="0" u="none" strike="noStrike" kern="1200" cap="none" spc="0" normalizeH="0" baseline="0" noProof="0" dirty="0">
                <a:ln>
                  <a:noFill/>
                </a:ln>
                <a:solidFill>
                  <a:srgbClr val="993366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“Both adsorption and absorption takes place” - </a:t>
            </a:r>
            <a:r>
              <a:rPr kumimoji="0" lang="en-IN" sz="4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Sorption </a:t>
            </a:r>
            <a:endParaRPr kumimoji="0" lang="en-IN" sz="36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0527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FE7818A-98F7-4949-99EF-95BF2AEA50A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884" b="11308"/>
          <a:stretch/>
        </p:blipFill>
        <p:spPr>
          <a:xfrm>
            <a:off x="408374" y="2272271"/>
            <a:ext cx="3312368" cy="2508039"/>
          </a:xfrm>
          <a:prstGeom prst="rect">
            <a:avLst/>
          </a:prstGeom>
        </p:spPr>
      </p:pic>
      <p:pic>
        <p:nvPicPr>
          <p:cNvPr id="5" name="Picture 2" descr="Image result for school chalkboard duster">
            <a:extLst>
              <a:ext uri="{FF2B5EF4-FFF2-40B4-BE49-F238E27FC236}">
                <a16:creationId xmlns:a16="http://schemas.microsoft.com/office/drawing/2014/main" id="{BFA8B7EF-A3ED-4B89-9020-04C9B521C15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0" t="17640" r="4241" b="19361"/>
          <a:stretch/>
        </p:blipFill>
        <p:spPr bwMode="auto">
          <a:xfrm>
            <a:off x="4504782" y="2272271"/>
            <a:ext cx="3090583" cy="2508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9B6F283-8515-42D0-ACBD-D1BAB95757CB}"/>
              </a:ext>
            </a:extLst>
          </p:cNvPr>
          <p:cNvSpPr/>
          <p:nvPr/>
        </p:nvSpPr>
        <p:spPr>
          <a:xfrm>
            <a:off x="580593" y="548680"/>
            <a:ext cx="784837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3600" b="1" i="0" u="none" strike="noStrike" kern="1200" cap="none" spc="0" normalizeH="0" baseline="0" noProof="0" dirty="0">
                <a:ln>
                  <a:noFill/>
                </a:ln>
                <a:solidFill>
                  <a:srgbClr val="993366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“Removal of adsorbate from adsorbent” - </a:t>
            </a:r>
            <a:r>
              <a:rPr kumimoji="0" lang="en-IN" sz="4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Desorption </a:t>
            </a:r>
            <a:endParaRPr kumimoji="0" lang="en-IN" sz="4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5A214E8-88EC-4261-B7BF-9EEEA78CE5EE}"/>
              </a:ext>
            </a:extLst>
          </p:cNvPr>
          <p:cNvSpPr/>
          <p:nvPr/>
        </p:nvSpPr>
        <p:spPr>
          <a:xfrm>
            <a:off x="580593" y="5277579"/>
            <a:ext cx="78483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36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“Reverse of adsorption” </a:t>
            </a:r>
            <a:endParaRPr kumimoji="0" lang="en-IN" sz="4800" b="0" i="0" u="none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1780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80269823-6C3B-4EE6-8234-2EC383E841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4540392"/>
              </p:ext>
            </p:extLst>
          </p:nvPr>
        </p:nvGraphicFramePr>
        <p:xfrm>
          <a:off x="241532" y="732058"/>
          <a:ext cx="8496945" cy="579328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17917">
                  <a:extLst>
                    <a:ext uri="{9D8B030D-6E8A-4147-A177-3AD203B41FA5}">
                      <a16:colId xmlns:a16="http://schemas.microsoft.com/office/drawing/2014/main" val="187648979"/>
                    </a:ext>
                  </a:extLst>
                </a:gridCol>
                <a:gridCol w="3839514">
                  <a:extLst>
                    <a:ext uri="{9D8B030D-6E8A-4147-A177-3AD203B41FA5}">
                      <a16:colId xmlns:a16="http://schemas.microsoft.com/office/drawing/2014/main" val="3553991421"/>
                    </a:ext>
                  </a:extLst>
                </a:gridCol>
                <a:gridCol w="3839514">
                  <a:extLst>
                    <a:ext uri="{9D8B030D-6E8A-4147-A177-3AD203B41FA5}">
                      <a16:colId xmlns:a16="http://schemas.microsoft.com/office/drawing/2014/main" val="1723391864"/>
                    </a:ext>
                  </a:extLst>
                </a:gridCol>
              </a:tblGrid>
              <a:tr h="284188">
                <a:tc>
                  <a:txBody>
                    <a:bodyPr/>
                    <a:lstStyle/>
                    <a:p>
                      <a:pPr marL="6350" indent="-6350" algn="ctr">
                        <a:lnSpc>
                          <a:spcPct val="110000"/>
                        </a:lnSpc>
                        <a:spcAft>
                          <a:spcPts val="25"/>
                        </a:spcAft>
                      </a:pPr>
                      <a:r>
                        <a:rPr lang="en-IN" sz="2000">
                          <a:effectLst/>
                        </a:rPr>
                        <a:t>S. No</a:t>
                      </a:r>
                      <a:endParaRPr lang="en-IN" sz="2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6350" indent="-6350" algn="ctr">
                        <a:lnSpc>
                          <a:spcPct val="110000"/>
                        </a:lnSpc>
                        <a:spcAft>
                          <a:spcPts val="25"/>
                        </a:spcAft>
                      </a:pPr>
                      <a:r>
                        <a:rPr lang="en-IN" sz="2000">
                          <a:effectLst/>
                        </a:rPr>
                        <a:t>Absorption</a:t>
                      </a:r>
                      <a:endParaRPr lang="en-IN" sz="2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6350" indent="-6350" algn="ctr">
                        <a:lnSpc>
                          <a:spcPct val="110000"/>
                        </a:lnSpc>
                        <a:spcAft>
                          <a:spcPts val="25"/>
                        </a:spcAft>
                      </a:pPr>
                      <a:r>
                        <a:rPr lang="en-IN" sz="2000">
                          <a:effectLst/>
                        </a:rPr>
                        <a:t>Adsorption</a:t>
                      </a:r>
                      <a:endParaRPr lang="en-IN" sz="2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77284692"/>
                  </a:ext>
                </a:extLst>
              </a:tr>
              <a:tr h="393246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0000"/>
                        </a:lnSpc>
                        <a:spcAft>
                          <a:spcPts val="25"/>
                        </a:spcAft>
                        <a:buFont typeface="+mj-lt"/>
                        <a:buAutoNum type="arabicPeriod"/>
                      </a:pPr>
                      <a:r>
                        <a:rPr lang="en-IN" sz="2000" dirty="0">
                          <a:effectLst/>
                        </a:rPr>
                        <a:t> </a:t>
                      </a:r>
                      <a:endParaRPr lang="en-IN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6350" indent="-6350" algn="just">
                        <a:lnSpc>
                          <a:spcPct val="110000"/>
                        </a:lnSpc>
                        <a:spcAft>
                          <a:spcPts val="25"/>
                        </a:spcAft>
                      </a:pPr>
                      <a:r>
                        <a:rPr lang="en-IN" sz="2000">
                          <a:effectLst/>
                        </a:rPr>
                        <a:t>Bulk phenomenon </a:t>
                      </a:r>
                      <a:endParaRPr lang="en-IN" sz="2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6350" indent="-6350" algn="ctr">
                        <a:lnSpc>
                          <a:spcPct val="110000"/>
                        </a:lnSpc>
                        <a:spcAft>
                          <a:spcPts val="25"/>
                        </a:spcAft>
                      </a:pPr>
                      <a:r>
                        <a:rPr lang="en-IN" sz="2000">
                          <a:effectLst/>
                        </a:rPr>
                        <a:t>Surface phenomenon </a:t>
                      </a:r>
                      <a:endParaRPr lang="en-IN" sz="2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25109341"/>
                  </a:ext>
                </a:extLst>
              </a:tr>
              <a:tr h="1134867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0000"/>
                        </a:lnSpc>
                        <a:spcAft>
                          <a:spcPts val="25"/>
                        </a:spcAft>
                        <a:buFont typeface="+mj-lt"/>
                        <a:buNone/>
                      </a:pPr>
                      <a:r>
                        <a:rPr lang="en-IN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6350" indent="-6350" algn="just">
                        <a:lnSpc>
                          <a:spcPct val="110000"/>
                        </a:lnSpc>
                        <a:spcAft>
                          <a:spcPts val="25"/>
                        </a:spcAft>
                      </a:pPr>
                      <a:r>
                        <a:rPr lang="en-IN" sz="2000">
                          <a:effectLst/>
                        </a:rPr>
                        <a:t>The substance is not only retained at the surface, but passes through the surface to become uniformly distributed throughout a solid or liquid</a:t>
                      </a:r>
                      <a:endParaRPr lang="en-IN" sz="2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6350" indent="-6350" algn="just">
                        <a:lnSpc>
                          <a:spcPct val="110000"/>
                        </a:lnSpc>
                        <a:spcAft>
                          <a:spcPts val="25"/>
                        </a:spcAft>
                      </a:pPr>
                      <a:r>
                        <a:rPr lang="en-IN" sz="2000" dirty="0">
                          <a:effectLst/>
                        </a:rPr>
                        <a:t>The substance is only retained at the surface, but do not pass through the surface of a solid or liquid.	</a:t>
                      </a:r>
                      <a:endParaRPr lang="en-IN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99509988"/>
                  </a:ext>
                </a:extLst>
              </a:tr>
              <a:tr h="284188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0000"/>
                        </a:lnSpc>
                        <a:spcAft>
                          <a:spcPts val="25"/>
                        </a:spcAft>
                        <a:buFont typeface="+mj-lt"/>
                        <a:buNone/>
                      </a:pPr>
                      <a:r>
                        <a:rPr lang="en-IN" sz="2000" dirty="0">
                          <a:effectLst/>
                        </a:rPr>
                        <a:t>3. </a:t>
                      </a:r>
                      <a:endParaRPr lang="en-IN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6350" indent="-6350" algn="just">
                        <a:lnSpc>
                          <a:spcPct val="110000"/>
                        </a:lnSpc>
                        <a:spcAft>
                          <a:spcPts val="25"/>
                        </a:spcAft>
                      </a:pPr>
                      <a:r>
                        <a:rPr lang="en-IN" sz="2000">
                          <a:effectLst/>
                        </a:rPr>
                        <a:t>It is not spontaneous.</a:t>
                      </a:r>
                      <a:endParaRPr lang="en-IN" sz="2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6350" indent="-6350" algn="just">
                        <a:lnSpc>
                          <a:spcPct val="110000"/>
                        </a:lnSpc>
                        <a:spcAft>
                          <a:spcPts val="25"/>
                        </a:spcAft>
                      </a:pPr>
                      <a:r>
                        <a:rPr lang="en-IN" sz="2000">
                          <a:effectLst/>
                        </a:rPr>
                        <a:t>Adsorption of gas on solid is spontaneous.</a:t>
                      </a:r>
                      <a:endParaRPr lang="en-IN" sz="2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95633575"/>
                  </a:ext>
                </a:extLst>
              </a:tr>
              <a:tr h="382252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0000"/>
                        </a:lnSpc>
                        <a:spcAft>
                          <a:spcPts val="25"/>
                        </a:spcAft>
                        <a:buFont typeface="+mj-lt"/>
                        <a:buNone/>
                      </a:pPr>
                      <a:r>
                        <a:rPr lang="en-IN" sz="2000" dirty="0">
                          <a:effectLst/>
                        </a:rPr>
                        <a:t>4. </a:t>
                      </a:r>
                      <a:endParaRPr lang="en-IN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6350" marR="17145" indent="-6350" algn="just">
                        <a:lnSpc>
                          <a:spcPct val="150000"/>
                        </a:lnSpc>
                        <a:spcAft>
                          <a:spcPts val="25"/>
                        </a:spcAft>
                      </a:pPr>
                      <a:r>
                        <a:rPr lang="en-IN" sz="2000">
                          <a:effectLst/>
                        </a:rPr>
                        <a:t>It is not affected by temperature.</a:t>
                      </a:r>
                      <a:endParaRPr lang="en-IN" sz="2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6350" marR="17145" indent="-6350" algn="just">
                        <a:lnSpc>
                          <a:spcPct val="150000"/>
                        </a:lnSpc>
                        <a:spcAft>
                          <a:spcPts val="25"/>
                        </a:spcAft>
                      </a:pPr>
                      <a:r>
                        <a:rPr lang="en-IN" sz="2000">
                          <a:effectLst/>
                        </a:rPr>
                        <a:t>It is favoured by low temperature</a:t>
                      </a:r>
                      <a:endParaRPr lang="en-IN" sz="2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77919562"/>
                  </a:ext>
                </a:extLst>
              </a:tr>
              <a:tr h="180037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0000"/>
                        </a:lnSpc>
                        <a:spcAft>
                          <a:spcPts val="25"/>
                        </a:spcAft>
                        <a:buFont typeface="+mj-lt"/>
                        <a:buNone/>
                      </a:pPr>
                      <a:r>
                        <a:rPr lang="en-IN" sz="2000" dirty="0">
                          <a:effectLst/>
                        </a:rPr>
                        <a:t>5. </a:t>
                      </a:r>
                      <a:endParaRPr lang="en-IN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6350" marR="17145" indent="-6350" algn="just">
                        <a:lnSpc>
                          <a:spcPct val="150000"/>
                        </a:lnSpc>
                        <a:spcAft>
                          <a:spcPts val="25"/>
                        </a:spcAft>
                      </a:pPr>
                      <a:r>
                        <a:rPr lang="en-IN" sz="2000" dirty="0">
                          <a:effectLst/>
                        </a:rPr>
                        <a:t>Endothermic process</a:t>
                      </a:r>
                      <a:endParaRPr lang="en-IN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6350" marR="17145" indent="-6350" algn="just">
                        <a:lnSpc>
                          <a:spcPct val="150000"/>
                        </a:lnSpc>
                        <a:spcAft>
                          <a:spcPts val="25"/>
                        </a:spcAft>
                      </a:pPr>
                      <a:r>
                        <a:rPr lang="en-IN" sz="2000" dirty="0">
                          <a:effectLst/>
                        </a:rPr>
                        <a:t>Exothermic process</a:t>
                      </a:r>
                      <a:endParaRPr lang="en-IN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24249328"/>
                  </a:ext>
                </a:extLst>
              </a:tr>
              <a:tr h="284188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0000"/>
                        </a:lnSpc>
                        <a:spcAft>
                          <a:spcPts val="25"/>
                        </a:spcAft>
                        <a:buFont typeface="+mj-lt"/>
                        <a:buNone/>
                      </a:pPr>
                      <a:r>
                        <a:rPr lang="en-IN" sz="2000" dirty="0">
                          <a:effectLst/>
                        </a:rPr>
                        <a:t>6. </a:t>
                      </a:r>
                      <a:endParaRPr lang="en-IN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6350" indent="-6350" algn="just">
                        <a:lnSpc>
                          <a:spcPct val="110000"/>
                        </a:lnSpc>
                        <a:spcAft>
                          <a:spcPts val="25"/>
                        </a:spcAft>
                      </a:pPr>
                      <a:r>
                        <a:rPr lang="en-IN" sz="2000">
                          <a:effectLst/>
                        </a:rPr>
                        <a:t>Greater molecular interaction.</a:t>
                      </a:r>
                      <a:endParaRPr lang="en-IN" sz="2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6350" indent="-6350" algn="just">
                        <a:lnSpc>
                          <a:spcPct val="110000"/>
                        </a:lnSpc>
                        <a:spcAft>
                          <a:spcPts val="25"/>
                        </a:spcAft>
                      </a:pPr>
                      <a:r>
                        <a:rPr lang="en-IN" sz="2000">
                          <a:effectLst/>
                        </a:rPr>
                        <a:t>Less molecular interaction.</a:t>
                      </a:r>
                      <a:endParaRPr lang="en-IN" sz="2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60783463"/>
                  </a:ext>
                </a:extLst>
              </a:tr>
              <a:tr h="610473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0000"/>
                        </a:lnSpc>
                        <a:spcAft>
                          <a:spcPts val="25"/>
                        </a:spcAft>
                        <a:buFont typeface="+mj-lt"/>
                        <a:buNone/>
                      </a:pPr>
                      <a:r>
                        <a:rPr lang="en-IN" sz="2000" dirty="0">
                          <a:effectLst/>
                        </a:rPr>
                        <a:t>7. </a:t>
                      </a:r>
                      <a:endParaRPr lang="en-IN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6350" indent="-6350" algn="just">
                        <a:lnSpc>
                          <a:spcPct val="110000"/>
                        </a:lnSpc>
                        <a:spcAft>
                          <a:spcPts val="25"/>
                        </a:spcAft>
                      </a:pPr>
                      <a:r>
                        <a:rPr lang="en-IN" sz="2000">
                          <a:effectLst/>
                        </a:rPr>
                        <a:t>Attainment of equilibrium is very slow.</a:t>
                      </a:r>
                      <a:endParaRPr lang="en-IN" sz="2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6350" indent="-6350" algn="just">
                        <a:lnSpc>
                          <a:spcPct val="110000"/>
                        </a:lnSpc>
                        <a:spcAft>
                          <a:spcPts val="25"/>
                        </a:spcAft>
                      </a:pPr>
                      <a:r>
                        <a:rPr lang="en-IN" sz="2000">
                          <a:effectLst/>
                        </a:rPr>
                        <a:t>Attainment of equilibrium is instantaneous </a:t>
                      </a:r>
                      <a:endParaRPr lang="en-IN" sz="2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24487254"/>
                  </a:ext>
                </a:extLst>
              </a:tr>
              <a:tr h="924278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0000"/>
                        </a:lnSpc>
                        <a:spcAft>
                          <a:spcPts val="25"/>
                        </a:spcAft>
                        <a:buFont typeface="+mj-lt"/>
                        <a:buNone/>
                      </a:pPr>
                      <a:r>
                        <a:rPr lang="en-IN" sz="2000" dirty="0">
                          <a:effectLst/>
                        </a:rPr>
                        <a:t>8. </a:t>
                      </a:r>
                      <a:endParaRPr lang="en-IN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6350" indent="-6350" algn="just">
                        <a:lnSpc>
                          <a:spcPct val="110000"/>
                        </a:lnSpc>
                        <a:spcAft>
                          <a:spcPts val="25"/>
                        </a:spcAft>
                      </a:pPr>
                      <a:r>
                        <a:rPr lang="en-IN" sz="2000">
                          <a:effectLst/>
                        </a:rPr>
                        <a:t>Eg. Absorption of NH</a:t>
                      </a:r>
                      <a:r>
                        <a:rPr lang="en-IN" sz="2000" baseline="-25000">
                          <a:effectLst/>
                        </a:rPr>
                        <a:t>3</a:t>
                      </a:r>
                      <a:r>
                        <a:rPr lang="en-IN" sz="2000">
                          <a:effectLst/>
                        </a:rPr>
                        <a:t> on water, Absorption of water vapour by anhydrous CaCl</a:t>
                      </a:r>
                      <a:r>
                        <a:rPr lang="en-IN" sz="2000" baseline="-25000">
                          <a:effectLst/>
                        </a:rPr>
                        <a:t>2</a:t>
                      </a:r>
                      <a:endParaRPr lang="en-IN" sz="2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6350" indent="-6350" algn="just">
                        <a:lnSpc>
                          <a:spcPct val="110000"/>
                        </a:lnSpc>
                        <a:spcAft>
                          <a:spcPts val="25"/>
                        </a:spcAft>
                      </a:pPr>
                      <a:r>
                        <a:rPr lang="en-IN" sz="2000" dirty="0" err="1">
                          <a:effectLst/>
                        </a:rPr>
                        <a:t>Eg.</a:t>
                      </a:r>
                      <a:r>
                        <a:rPr lang="en-IN" sz="2000" dirty="0">
                          <a:effectLst/>
                        </a:rPr>
                        <a:t> Adsorption of NH</a:t>
                      </a:r>
                      <a:r>
                        <a:rPr lang="en-IN" sz="2000" baseline="-25000" dirty="0">
                          <a:effectLst/>
                        </a:rPr>
                        <a:t>3</a:t>
                      </a:r>
                      <a:r>
                        <a:rPr lang="en-IN" sz="2000" dirty="0">
                          <a:effectLst/>
                        </a:rPr>
                        <a:t> on charcoal, Adsorption of acetic acid on charcoal </a:t>
                      </a:r>
                      <a:endParaRPr lang="en-IN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14032668"/>
                  </a:ext>
                </a:extLst>
              </a:tr>
            </a:tbl>
          </a:graphicData>
        </a:graphic>
      </p:graphicFrame>
      <p:sp>
        <p:nvSpPr>
          <p:cNvPr id="3" name="Rectangle 3">
            <a:extLst>
              <a:ext uri="{FF2B5EF4-FFF2-40B4-BE49-F238E27FC236}">
                <a16:creationId xmlns:a16="http://schemas.microsoft.com/office/drawing/2014/main" id="{B33D4F84-8FA2-4BE2-918E-72EF333163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1532" y="111787"/>
            <a:ext cx="8064896" cy="59622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34876" tIns="190440" rIns="91440" bIns="952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sng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Differences between Absorption and Adsorption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rgbClr val="00B050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81030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73D4BFB-BFAA-4C2A-8B58-D78F9CE9DB67}"/>
              </a:ext>
            </a:extLst>
          </p:cNvPr>
          <p:cNvSpPr txBox="1"/>
          <p:nvPr/>
        </p:nvSpPr>
        <p:spPr>
          <a:xfrm>
            <a:off x="395536" y="326366"/>
            <a:ext cx="799288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Some modern techniques have been used to study surface. </a:t>
            </a:r>
          </a:p>
          <a:p>
            <a:r>
              <a:rPr lang="en-US" sz="2400" dirty="0"/>
              <a:t>•	</a:t>
            </a:r>
            <a:r>
              <a:rPr lang="en-US" sz="2400" dirty="0">
                <a:solidFill>
                  <a:srgbClr val="0070C0"/>
                </a:solidFill>
              </a:rPr>
              <a:t>Low energy electron diffraction (LEED). </a:t>
            </a:r>
          </a:p>
          <a:p>
            <a:r>
              <a:rPr lang="en-US" sz="2400" dirty="0">
                <a:solidFill>
                  <a:srgbClr val="0070C0"/>
                </a:solidFill>
              </a:rPr>
              <a:t>•	Photo electron spectroscopy (PES). </a:t>
            </a:r>
          </a:p>
          <a:p>
            <a:r>
              <a:rPr lang="en-US" sz="2400" dirty="0">
                <a:solidFill>
                  <a:srgbClr val="0070C0"/>
                </a:solidFill>
              </a:rPr>
              <a:t>•	Scanning Tunneling microscopy (STM).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FE5042F-AAA6-49C0-A7CA-100BC39CEAB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4572000" y="2953563"/>
            <a:ext cx="4144893" cy="30677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CC71486-1B36-4851-A6B6-473BB3781396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755576" y="3130747"/>
            <a:ext cx="3838575" cy="289054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219F596-6F79-494F-B2E3-7B3783752928}"/>
              </a:ext>
            </a:extLst>
          </p:cNvPr>
          <p:cNvSpPr txBox="1"/>
          <p:nvPr/>
        </p:nvSpPr>
        <p:spPr>
          <a:xfrm>
            <a:off x="916321" y="2229218"/>
            <a:ext cx="3131405" cy="5799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l" fontAlgn="base">
              <a:lnSpc>
                <a:spcPct val="150000"/>
              </a:lnSpc>
              <a:spcAft>
                <a:spcPts val="25"/>
              </a:spcAft>
              <a:buClr>
                <a:srgbClr val="000000"/>
              </a:buClr>
              <a:buSzPts val="1200"/>
            </a:pPr>
            <a:r>
              <a:rPr lang="en-IN" sz="2400" b="1" u="none" strike="noStrike" dirty="0">
                <a:solidFill>
                  <a:srgbClr val="00B05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Adsorption in Liquids </a:t>
            </a:r>
            <a:endParaRPr lang="en-IN" sz="2400" u="none" strike="noStrike" dirty="0">
              <a:solidFill>
                <a:srgbClr val="00B050"/>
              </a:solidFill>
              <a:effectLst/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8B49409-4D65-4BE7-A0C4-2DCC44D5855B}"/>
              </a:ext>
            </a:extLst>
          </p:cNvPr>
          <p:cNvSpPr txBox="1"/>
          <p:nvPr/>
        </p:nvSpPr>
        <p:spPr>
          <a:xfrm>
            <a:off x="5281845" y="2317212"/>
            <a:ext cx="309634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400" b="1" dirty="0">
                <a:solidFill>
                  <a:srgbClr val="00B050"/>
                </a:solidFill>
              </a:rPr>
              <a:t>Adsorption in Solids </a:t>
            </a:r>
          </a:p>
        </p:txBody>
      </p:sp>
    </p:spTree>
    <p:extLst>
      <p:ext uri="{BB962C8B-B14F-4D97-AF65-F5344CB8AC3E}">
        <p14:creationId xmlns:p14="http://schemas.microsoft.com/office/powerpoint/2010/main" val="23469692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2A47FC0-BFBF-4EED-B2C1-54C744827BB6}"/>
              </a:ext>
            </a:extLst>
          </p:cNvPr>
          <p:cNvSpPr txBox="1"/>
          <p:nvPr/>
        </p:nvSpPr>
        <p:spPr>
          <a:xfrm>
            <a:off x="323528" y="476672"/>
            <a:ext cx="8496944" cy="5509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0099"/>
                </a:solidFill>
              </a:rPr>
              <a:t>Facts about adsorption process </a:t>
            </a:r>
          </a:p>
          <a:p>
            <a:endParaRPr lang="en-US" sz="3200" b="1" dirty="0">
              <a:solidFill>
                <a:srgbClr val="000099"/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n-US" sz="2400" b="1" dirty="0">
                <a:solidFill>
                  <a:srgbClr val="00B050"/>
                </a:solidFill>
              </a:rPr>
              <a:t>Adsorption is a spontaneous process </a:t>
            </a:r>
          </a:p>
          <a:p>
            <a:pPr algn="just"/>
            <a:r>
              <a:rPr lang="en-US" sz="2400" dirty="0"/>
              <a:t>For reaction or process to be spontaneous, there must be decreases in free energy of the system </a:t>
            </a:r>
          </a:p>
          <a:p>
            <a:pPr algn="ctr"/>
            <a:r>
              <a:rPr lang="en-US" sz="2400" b="1" dirty="0">
                <a:solidFill>
                  <a:srgbClr val="00B050"/>
                </a:solidFill>
              </a:rPr>
              <a:t>ΔG = ΔH – TΔS </a:t>
            </a:r>
          </a:p>
          <a:p>
            <a:pPr algn="just"/>
            <a:r>
              <a:rPr lang="en-US" sz="2400" dirty="0"/>
              <a:t>And during this process of adsorption, randomness of the molecule decreases which </a:t>
            </a:r>
            <a:r>
              <a:rPr lang="en-US" sz="2400" b="1" dirty="0">
                <a:solidFill>
                  <a:srgbClr val="00B050"/>
                </a:solidFill>
              </a:rPr>
              <a:t>ΔS is negative</a:t>
            </a:r>
            <a:r>
              <a:rPr lang="en-US" sz="2400" dirty="0"/>
              <a:t>. Therefore, for a reaction to be spontaneous </a:t>
            </a:r>
            <a:r>
              <a:rPr lang="en-US" sz="2400" b="1" dirty="0">
                <a:solidFill>
                  <a:srgbClr val="00B050"/>
                </a:solidFill>
              </a:rPr>
              <a:t>ΔH has to be negative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US" sz="2400" b="1" dirty="0">
              <a:solidFill>
                <a:srgbClr val="00B05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b="1" dirty="0">
                <a:solidFill>
                  <a:srgbClr val="00B050"/>
                </a:solidFill>
              </a:rPr>
              <a:t>Adsorption is an exothermic process </a:t>
            </a:r>
          </a:p>
          <a:p>
            <a:r>
              <a:rPr lang="en-US" sz="2400" dirty="0"/>
              <a:t>Forces of attraction exist between adsorbate and adsorbent and due to these forces of attraction, heat energy is released. </a:t>
            </a:r>
          </a:p>
          <a:p>
            <a:r>
              <a:rPr lang="en-US" sz="2400" dirty="0"/>
              <a:t>So, adsorption is an exothermic process. </a:t>
            </a:r>
          </a:p>
        </p:txBody>
      </p:sp>
    </p:spTree>
    <p:extLst>
      <p:ext uri="{BB962C8B-B14F-4D97-AF65-F5344CB8AC3E}">
        <p14:creationId xmlns:p14="http://schemas.microsoft.com/office/powerpoint/2010/main" val="39138334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E5679A-1652-4215-9850-CFD9C00CB249}"/>
              </a:ext>
            </a:extLst>
          </p:cNvPr>
          <p:cNvSpPr txBox="1">
            <a:spLocks/>
          </p:cNvSpPr>
          <p:nvPr/>
        </p:nvSpPr>
        <p:spPr>
          <a:xfrm>
            <a:off x="822960" y="466695"/>
            <a:ext cx="7498080" cy="857232"/>
          </a:xfrm>
          <a:prstGeom prst="rect">
            <a:avLst/>
          </a:prstGeom>
        </p:spPr>
        <p:txBody>
          <a:bodyPr/>
          <a:lstStyle>
            <a:lvl1pPr algn="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b="0" i="1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sz="4800" i="0" dirty="0">
                <a:solidFill>
                  <a:srgbClr val="993366"/>
                </a:solidFill>
                <a:latin typeface="Berlin Sans FB" pitchFamily="34" charset="0"/>
              </a:rPr>
              <a:t>Types of Adsorption</a:t>
            </a:r>
            <a:endParaRPr lang="en-IN" sz="4800" i="0" dirty="0">
              <a:solidFill>
                <a:srgbClr val="993366"/>
              </a:solidFill>
              <a:latin typeface="Berlin Sans FB" pitchFamily="34" charset="0"/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53E06D68-7265-447B-A492-1394ACC6661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15737694"/>
              </p:ext>
            </p:extLst>
          </p:nvPr>
        </p:nvGraphicFramePr>
        <p:xfrm>
          <a:off x="539552" y="973864"/>
          <a:ext cx="7920880" cy="5407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811236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40C4C3D1-E98B-46D1-BA76-BBC2744CA6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8902768"/>
              </p:ext>
            </p:extLst>
          </p:nvPr>
        </p:nvGraphicFramePr>
        <p:xfrm>
          <a:off x="245443" y="461010"/>
          <a:ext cx="8653114" cy="61798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6557">
                  <a:extLst>
                    <a:ext uri="{9D8B030D-6E8A-4147-A177-3AD203B41FA5}">
                      <a16:colId xmlns:a16="http://schemas.microsoft.com/office/drawing/2014/main" val="2627395590"/>
                    </a:ext>
                  </a:extLst>
                </a:gridCol>
                <a:gridCol w="4326557">
                  <a:extLst>
                    <a:ext uri="{9D8B030D-6E8A-4147-A177-3AD203B41FA5}">
                      <a16:colId xmlns:a16="http://schemas.microsoft.com/office/drawing/2014/main" val="1375173694"/>
                    </a:ext>
                  </a:extLst>
                </a:gridCol>
              </a:tblGrid>
              <a:tr h="151792">
                <a:tc>
                  <a:txBody>
                    <a:bodyPr/>
                    <a:lstStyle/>
                    <a:p>
                      <a:pPr algn="ctr"/>
                      <a:r>
                        <a:rPr lang="en-IN" sz="3600" dirty="0"/>
                        <a:t>Physisorption</a:t>
                      </a:r>
                    </a:p>
                    <a:p>
                      <a:pPr algn="ctr"/>
                      <a:endParaRPr lang="en-IN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3600" dirty="0"/>
                        <a:t>Chemisorption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328367"/>
                  </a:ext>
                </a:extLst>
              </a:tr>
              <a:tr h="782422">
                <a:tc>
                  <a:txBody>
                    <a:bodyPr/>
                    <a:lstStyle/>
                    <a:p>
                      <a:pPr algn="just"/>
                      <a:r>
                        <a:rPr lang="en-US" sz="2800" dirty="0"/>
                        <a:t>If accumulation of gas molecules on the surface of solids occurs due to </a:t>
                      </a:r>
                      <a:r>
                        <a:rPr lang="en-US" sz="2800" b="1" dirty="0">
                          <a:solidFill>
                            <a:srgbClr val="C00000"/>
                          </a:solidFill>
                        </a:rPr>
                        <a:t>weak van der Waals’ forces </a:t>
                      </a:r>
                      <a:r>
                        <a:rPr lang="en-US" sz="2800" dirty="0"/>
                        <a:t>of attraction.</a:t>
                      </a:r>
                      <a:endParaRPr lang="en-IN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/>
                        <a:t>When atoms or molecules of gases are held by solids on its surface by </a:t>
                      </a:r>
                      <a:r>
                        <a:rPr lang="en-US" sz="2800" b="1" dirty="0">
                          <a:solidFill>
                            <a:srgbClr val="C00000"/>
                          </a:solidFill>
                        </a:rPr>
                        <a:t>chemical bonds.</a:t>
                      </a:r>
                      <a:endParaRPr lang="en-IN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8583043"/>
                  </a:ext>
                </a:extLst>
              </a:tr>
              <a:tr h="644290">
                <a:tc>
                  <a:txBody>
                    <a:bodyPr/>
                    <a:lstStyle/>
                    <a:p>
                      <a:endParaRPr lang="en-IN" dirty="0"/>
                    </a:p>
                    <a:p>
                      <a:endParaRPr lang="en-IN" dirty="0"/>
                    </a:p>
                    <a:p>
                      <a:endParaRPr lang="en-IN" dirty="0"/>
                    </a:p>
                    <a:p>
                      <a:endParaRPr lang="en-IN" dirty="0"/>
                    </a:p>
                    <a:p>
                      <a:endParaRPr lang="en-IN" dirty="0"/>
                    </a:p>
                    <a:p>
                      <a:endParaRPr lang="en-IN" dirty="0"/>
                    </a:p>
                    <a:p>
                      <a:endParaRPr lang="en-IN" dirty="0"/>
                    </a:p>
                    <a:p>
                      <a:endParaRPr lang="en-IN" dirty="0"/>
                    </a:p>
                    <a:p>
                      <a:endParaRPr lang="en-IN" dirty="0"/>
                    </a:p>
                    <a:p>
                      <a:endParaRPr lang="en-IN" dirty="0"/>
                    </a:p>
                    <a:p>
                      <a:endParaRPr lang="en-IN" dirty="0"/>
                    </a:p>
                    <a:p>
                      <a:endParaRPr lang="en-IN" dirty="0"/>
                    </a:p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3736090"/>
                  </a:ext>
                </a:extLst>
              </a:tr>
            </a:tbl>
          </a:graphicData>
        </a:graphic>
      </p:graphicFrame>
      <p:pic>
        <p:nvPicPr>
          <p:cNvPr id="12" name="Picture 11">
            <a:extLst>
              <a:ext uri="{FF2B5EF4-FFF2-40B4-BE49-F238E27FC236}">
                <a16:creationId xmlns:a16="http://schemas.microsoft.com/office/drawing/2014/main" id="{2BD51DDC-0DAB-4C14-9E0D-B7EF603F54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778" b="51020"/>
          <a:stretch/>
        </p:blipFill>
        <p:spPr>
          <a:xfrm>
            <a:off x="458236" y="4246121"/>
            <a:ext cx="3774190" cy="172519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D883278-B2B3-4D1C-AB1C-DF6173A4BA9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8980"/>
          <a:stretch/>
        </p:blipFill>
        <p:spPr>
          <a:xfrm>
            <a:off x="4902268" y="4221088"/>
            <a:ext cx="3774190" cy="1725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1556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EF282-B897-439C-8973-474E29CB7F86}" type="slidenum">
              <a:rPr lang="en-IN" smtClean="0"/>
              <a:pPr/>
              <a:t>18</a:t>
            </a:fld>
            <a:endParaRPr lang="en-IN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4380EEB-2487-41C8-A3F6-333BB2C35C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7129"/>
            <a:ext cx="8849881" cy="6644347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88640"/>
            <a:ext cx="8461448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solidFill>
                  <a:srgbClr val="006600"/>
                </a:solidFill>
              </a:rPr>
              <a:t>Factors Influencing Adsorption</a:t>
            </a:r>
          </a:p>
          <a:p>
            <a:pPr algn="just"/>
            <a:endParaRPr lang="en-US" sz="2800" b="1" dirty="0">
              <a:solidFill>
                <a:srgbClr val="000099"/>
              </a:solidFill>
            </a:endParaRPr>
          </a:p>
          <a:p>
            <a:pPr algn="just">
              <a:buBlip>
                <a:blip r:embed="rId2"/>
              </a:buBlip>
            </a:pPr>
            <a:r>
              <a:rPr lang="en-US" sz="2800" b="1" dirty="0">
                <a:solidFill>
                  <a:srgbClr val="660033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Nature of </a:t>
            </a:r>
            <a:r>
              <a:rPr lang="en-US" sz="2800" b="1" dirty="0" err="1">
                <a:solidFill>
                  <a:srgbClr val="660033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Adsorbate</a:t>
            </a:r>
            <a:endParaRPr lang="en-US" sz="2800" b="1" dirty="0">
              <a:solidFill>
                <a:srgbClr val="660033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just"/>
            <a:r>
              <a:rPr lang="en-US" sz="28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</a:t>
            </a:r>
            <a:r>
              <a:rPr lang="en-US" sz="2800" b="1" dirty="0">
                <a:solidFill>
                  <a:srgbClr val="000099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NH</a:t>
            </a:r>
            <a:r>
              <a:rPr lang="en-US" sz="2800" b="1" baseline="-25000" dirty="0">
                <a:solidFill>
                  <a:srgbClr val="000099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3</a:t>
            </a:r>
            <a:r>
              <a:rPr lang="en-US" sz="2800" b="1" dirty="0">
                <a:solidFill>
                  <a:srgbClr val="000099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CO</a:t>
            </a:r>
            <a:r>
              <a:rPr lang="en-US" sz="2800" b="1" baseline="-25000" dirty="0">
                <a:solidFill>
                  <a:srgbClr val="000099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en-US" sz="2800" b="1" dirty="0">
                <a:solidFill>
                  <a:srgbClr val="000099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and </a:t>
            </a:r>
            <a:r>
              <a:rPr lang="en-US" sz="2800" b="1" dirty="0" err="1">
                <a:solidFill>
                  <a:srgbClr val="000099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HCl</a:t>
            </a:r>
            <a:r>
              <a:rPr lang="en-US" sz="2800" b="1" dirty="0">
                <a:solidFill>
                  <a:srgbClr val="000099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8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– readily adsorbed than H</a:t>
            </a:r>
            <a:r>
              <a:rPr lang="en-US" sz="2800" baseline="-250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en-US" sz="28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   N</a:t>
            </a:r>
            <a:r>
              <a:rPr lang="en-US" sz="2800" baseline="-250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en-US" sz="28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O</a:t>
            </a:r>
            <a:r>
              <a:rPr lang="en-US" sz="2800" baseline="-250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</a:t>
            </a:r>
          </a:p>
          <a:p>
            <a:pPr algn="just">
              <a:buBlip>
                <a:blip r:embed="rId2"/>
              </a:buBlip>
            </a:pPr>
            <a:r>
              <a:rPr lang="en-US" sz="2800" b="1" dirty="0">
                <a:solidFill>
                  <a:srgbClr val="660033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Nature of Adsorbent</a:t>
            </a:r>
          </a:p>
          <a:p>
            <a:pPr algn="just"/>
            <a:r>
              <a:rPr lang="en-US" sz="28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</a:t>
            </a:r>
            <a:r>
              <a:rPr lang="en-US" sz="2800" b="1" dirty="0">
                <a:solidFill>
                  <a:srgbClr val="000099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Large surface area </a:t>
            </a:r>
            <a:r>
              <a:rPr lang="en-US" sz="28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can adsorb large volume of gases</a:t>
            </a:r>
          </a:p>
          <a:p>
            <a:pPr algn="just">
              <a:buBlip>
                <a:blip r:embed="rId2"/>
              </a:buBlip>
            </a:pPr>
            <a:r>
              <a:rPr lang="en-US" sz="2800" b="1" dirty="0">
                <a:solidFill>
                  <a:srgbClr val="660033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Pressure</a:t>
            </a:r>
          </a:p>
          <a:p>
            <a:pPr algn="just"/>
            <a:r>
              <a:rPr lang="en-US" sz="28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Adsorption of gas </a:t>
            </a:r>
            <a:r>
              <a:rPr lang="en-US" sz="2800" b="1" dirty="0">
                <a:solidFill>
                  <a:srgbClr val="000099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increases as pressure increases</a:t>
            </a:r>
          </a:p>
          <a:p>
            <a:pPr algn="just">
              <a:buBlip>
                <a:blip r:embed="rId2"/>
              </a:buBlip>
            </a:pPr>
            <a:r>
              <a:rPr lang="en-US" sz="2800" b="1" dirty="0">
                <a:solidFill>
                  <a:srgbClr val="660033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Temperature</a:t>
            </a:r>
          </a:p>
          <a:p>
            <a:pPr algn="just"/>
            <a:r>
              <a:rPr lang="en-US" sz="28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Adsorption of gas </a:t>
            </a:r>
            <a:r>
              <a:rPr lang="en-US" sz="2800" b="1" dirty="0">
                <a:solidFill>
                  <a:srgbClr val="000099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decreases with increase in temperature</a:t>
            </a:r>
          </a:p>
        </p:txBody>
      </p:sp>
    </p:spTree>
    <p:extLst>
      <p:ext uri="{BB962C8B-B14F-4D97-AF65-F5344CB8AC3E}">
        <p14:creationId xmlns:p14="http://schemas.microsoft.com/office/powerpoint/2010/main" val="8541817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D5EA8E8-A0F9-4308-82A5-49D18396150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600" r="16842" b="52751"/>
          <a:stretch/>
        </p:blipFill>
        <p:spPr>
          <a:xfrm rot="5400000">
            <a:off x="1801363" y="2181678"/>
            <a:ext cx="4032448" cy="194087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62285EB-7017-4A60-9F9F-E07D1E74676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135" t="45191" r="19349"/>
          <a:stretch/>
        </p:blipFill>
        <p:spPr>
          <a:xfrm rot="5400000">
            <a:off x="-407087" y="2234311"/>
            <a:ext cx="4032448" cy="184932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259ABC8-F4AD-4EE2-BB35-F4397C3BF81C}"/>
              </a:ext>
            </a:extLst>
          </p:cNvPr>
          <p:cNvSpPr txBox="1"/>
          <p:nvPr/>
        </p:nvSpPr>
        <p:spPr>
          <a:xfrm>
            <a:off x="4812884" y="1340768"/>
            <a:ext cx="407959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Hydrated ferric oxide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Fe</a:t>
            </a:r>
            <a:r>
              <a:rPr kumimoji="0" lang="en-IN" sz="3200" b="1" i="0" u="none" strike="noStrike" kern="1200" cap="none" spc="0" normalizeH="0" baseline="-250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  <a:r>
              <a:rPr kumimoji="0" lang="en-IN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</a:t>
            </a:r>
            <a:r>
              <a:rPr kumimoji="0" lang="en-IN" sz="3200" b="1" i="0" u="none" strike="noStrike" kern="1200" cap="none" spc="0" normalizeH="0" baseline="-250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  <a:r>
              <a:rPr kumimoji="0" lang="en-IN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. 3H</a:t>
            </a:r>
            <a:r>
              <a:rPr kumimoji="0" lang="en-IN" sz="3200" b="1" i="0" u="none" strike="noStrike" kern="1200" cap="none" spc="0" normalizeH="0" baseline="-250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  <a:r>
              <a:rPr kumimoji="0" lang="en-IN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3EA31C19-979D-4E8D-84AD-F158619D4D35}"/>
              </a:ext>
            </a:extLst>
          </p:cNvPr>
          <p:cNvCxnSpPr>
            <a:cxnSpLocks/>
          </p:cNvCxnSpPr>
          <p:nvPr/>
        </p:nvCxnSpPr>
        <p:spPr>
          <a:xfrm flipV="1">
            <a:off x="3563888" y="2204864"/>
            <a:ext cx="2232248" cy="1224137"/>
          </a:xfrm>
          <a:prstGeom prst="straightConnector1">
            <a:avLst/>
          </a:prstGeom>
          <a:ln w="5715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9925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EF282-B897-439C-8973-474E29CB7F86}" type="slidenum">
              <a:rPr lang="en-IN" smtClean="0"/>
              <a:pPr/>
              <a:t>20</a:t>
            </a:fld>
            <a:endParaRPr lang="en-IN"/>
          </a:p>
        </p:txBody>
      </p:sp>
      <p:pic>
        <p:nvPicPr>
          <p:cNvPr id="2050" name="Picture 2" descr="thank you à®à¯à®à®¾à®© à®ªà® à®®à¯à®à®¿à®µà¯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1214422"/>
            <a:ext cx="5715040" cy="40411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1E8D2A4-FB95-4292-AD29-B0F70B641578}"/>
              </a:ext>
            </a:extLst>
          </p:cNvPr>
          <p:cNvSpPr txBox="1"/>
          <p:nvPr/>
        </p:nvSpPr>
        <p:spPr>
          <a:xfrm>
            <a:off x="96093" y="710984"/>
            <a:ext cx="8568952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4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“CHEMISTRY ON SURFACE OF SOMETHING” –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60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SURFACE CHEMISTRY</a:t>
            </a:r>
            <a:endParaRPr kumimoji="0" lang="en-IN" sz="4000" b="1" i="0" u="none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BB8218E-B63C-4B7A-93FB-E69C84E11C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8024" y="3420010"/>
            <a:ext cx="3836735" cy="2727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050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>
                <a:latin typeface="Berlin Sans FB" pitchFamily="34" charset="0"/>
              </a:rPr>
              <a:t>Content</a:t>
            </a:r>
            <a:endParaRPr lang="en-IN" sz="4800" dirty="0">
              <a:latin typeface="Berlin Sans FB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40085" y="1690689"/>
            <a:ext cx="8263830" cy="4351338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sz="4000" b="1" dirty="0">
                <a:solidFill>
                  <a:srgbClr val="C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Definition</a:t>
            </a:r>
          </a:p>
          <a:p>
            <a:pPr>
              <a:buFont typeface="Wingdings" pitchFamily="2" charset="2"/>
              <a:buChar char="Ø"/>
            </a:pPr>
            <a:r>
              <a:rPr lang="en-US" sz="4000" b="1" dirty="0">
                <a:solidFill>
                  <a:srgbClr val="C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Types of adsorption</a:t>
            </a:r>
          </a:p>
          <a:p>
            <a:pPr>
              <a:buFont typeface="Wingdings" pitchFamily="2" charset="2"/>
              <a:buChar char="Ø"/>
            </a:pPr>
            <a:r>
              <a:rPr lang="en-US" sz="4000" b="1" dirty="0">
                <a:solidFill>
                  <a:srgbClr val="C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Factors influencing adsorption</a:t>
            </a:r>
          </a:p>
          <a:p>
            <a:pPr>
              <a:buNone/>
            </a:pPr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09EF282-B897-439C-8973-474E29CB7F86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srgbClr val="E7DEC9">
                    <a:shade val="50000"/>
                    <a:satMod val="200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srgbClr val="E7DEC9">
                  <a:shade val="50000"/>
                  <a:satMod val="200000"/>
                </a:srgb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905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36950B77-9CB5-4385-A393-A769C9333F1A}"/>
              </a:ext>
            </a:extLst>
          </p:cNvPr>
          <p:cNvGrpSpPr/>
          <p:nvPr/>
        </p:nvGrpSpPr>
        <p:grpSpPr>
          <a:xfrm>
            <a:off x="398910" y="1844824"/>
            <a:ext cx="8059092" cy="3548095"/>
            <a:chOff x="455294" y="2250264"/>
            <a:chExt cx="8059092" cy="3548095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1E97EB76-E8ED-4724-A67B-33796EEFA3D3}"/>
                </a:ext>
              </a:extLst>
            </p:cNvPr>
            <p:cNvGrpSpPr/>
            <p:nvPr/>
          </p:nvGrpSpPr>
          <p:grpSpPr>
            <a:xfrm>
              <a:off x="455294" y="2250265"/>
              <a:ext cx="5289685" cy="3548094"/>
              <a:chOff x="455294" y="2250265"/>
              <a:chExt cx="5289685" cy="3548094"/>
            </a:xfrm>
          </p:grpSpPr>
          <p:pic>
            <p:nvPicPr>
              <p:cNvPr id="4" name="Picture 3">
                <a:extLst>
                  <a:ext uri="{FF2B5EF4-FFF2-40B4-BE49-F238E27FC236}">
                    <a16:creationId xmlns:a16="http://schemas.microsoft.com/office/drawing/2014/main" id="{900D8CA4-88D4-4DA5-82F0-50750F3D28E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r="49971"/>
              <a:stretch/>
            </p:blipFill>
            <p:spPr>
              <a:xfrm>
                <a:off x="455294" y="2255059"/>
                <a:ext cx="2604538" cy="3543300"/>
              </a:xfrm>
              <a:prstGeom prst="rect">
                <a:avLst/>
              </a:prstGeom>
            </p:spPr>
          </p:pic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2D6F8BBF-2F86-4D5D-9174-07FA100E267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26526" r="23360"/>
              <a:stretch/>
            </p:blipFill>
            <p:spPr>
              <a:xfrm>
                <a:off x="3224699" y="2250265"/>
                <a:ext cx="2520280" cy="3542082"/>
              </a:xfrm>
              <a:prstGeom prst="rect">
                <a:avLst/>
              </a:prstGeom>
            </p:spPr>
          </p:pic>
        </p:grp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65E05BA9-29A5-4C80-92AD-002E2C63241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50048"/>
            <a:stretch/>
          </p:blipFill>
          <p:spPr>
            <a:xfrm>
              <a:off x="5909847" y="2250264"/>
              <a:ext cx="2604539" cy="3542083"/>
            </a:xfrm>
            <a:prstGeom prst="rect">
              <a:avLst/>
            </a:prstGeom>
          </p:spPr>
        </p:pic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FF178FA3-A29D-4A85-B96C-76C03236CEB2}"/>
              </a:ext>
            </a:extLst>
          </p:cNvPr>
          <p:cNvSpPr/>
          <p:nvPr/>
        </p:nvSpPr>
        <p:spPr>
          <a:xfrm>
            <a:off x="398910" y="483478"/>
            <a:ext cx="7848378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3600" b="1" i="0" u="none" strike="noStrike" kern="1200" cap="none" spc="0" normalizeH="0" baseline="0" noProof="0" dirty="0">
                <a:ln>
                  <a:noFill/>
                </a:ln>
                <a:solidFill>
                  <a:srgbClr val="993366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“The particles moves into the substance”  -  </a:t>
            </a:r>
            <a:r>
              <a:rPr kumimoji="0" lang="en-IN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Absorption </a:t>
            </a:r>
            <a:endParaRPr kumimoji="0" lang="en-IN" sz="36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2445645-C85A-49E8-A317-700B54BF3552}"/>
              </a:ext>
            </a:extLst>
          </p:cNvPr>
          <p:cNvSpPr txBox="1"/>
          <p:nvPr/>
        </p:nvSpPr>
        <p:spPr>
          <a:xfrm>
            <a:off x="449929" y="5601434"/>
            <a:ext cx="66247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It is a bulk phenomenon.</a:t>
            </a:r>
          </a:p>
        </p:txBody>
      </p:sp>
    </p:spTree>
    <p:extLst>
      <p:ext uri="{BB962C8B-B14F-4D97-AF65-F5344CB8AC3E}">
        <p14:creationId xmlns:p14="http://schemas.microsoft.com/office/powerpoint/2010/main" val="463101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mage result for school chalkboard duster">
            <a:extLst>
              <a:ext uri="{FF2B5EF4-FFF2-40B4-BE49-F238E27FC236}">
                <a16:creationId xmlns:a16="http://schemas.microsoft.com/office/drawing/2014/main" id="{D280154F-2BF1-4FA2-88AA-F7F19E2669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0" t="17640" r="4241" b="19361"/>
          <a:stretch/>
        </p:blipFill>
        <p:spPr bwMode="auto">
          <a:xfrm>
            <a:off x="771408" y="1808820"/>
            <a:ext cx="3090583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98D7E3B-A08B-4BEC-9E7C-BE27FA267C8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2884" b="11308"/>
          <a:stretch/>
        </p:blipFill>
        <p:spPr>
          <a:xfrm>
            <a:off x="4345874" y="1532985"/>
            <a:ext cx="3312368" cy="236406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1DA473D-4462-440C-9A5E-524269851423}"/>
              </a:ext>
            </a:extLst>
          </p:cNvPr>
          <p:cNvSpPr/>
          <p:nvPr/>
        </p:nvSpPr>
        <p:spPr>
          <a:xfrm>
            <a:off x="539552" y="404664"/>
            <a:ext cx="792088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3600" b="1" i="0" u="none" strike="noStrike" kern="1200" cap="none" spc="0" normalizeH="0" baseline="0" noProof="0">
                <a:ln>
                  <a:noFill/>
                </a:ln>
                <a:solidFill>
                  <a:srgbClr val="993366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“The particles sits on substance”  -  </a:t>
            </a:r>
            <a:r>
              <a:rPr kumimoji="0" lang="en-IN" sz="40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Adsorption</a:t>
            </a:r>
            <a:r>
              <a:rPr kumimoji="0" lang="en-IN" sz="3600" b="1" i="0" u="none" strike="noStrike" kern="1200" cap="none" spc="0" normalizeH="0" baseline="0" noProof="0">
                <a:ln>
                  <a:noFill/>
                </a:ln>
                <a:solidFill>
                  <a:srgbClr val="993366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endParaRPr kumimoji="0" lang="en-IN" sz="3600" b="0" i="0" u="none" strike="noStrike" kern="1200" cap="none" spc="0" normalizeH="0" baseline="0" noProof="0" dirty="0">
              <a:ln>
                <a:noFill/>
              </a:ln>
              <a:solidFill>
                <a:srgbClr val="99336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2C59313-6B74-4E0B-975D-9906453D40C6}"/>
              </a:ext>
            </a:extLst>
          </p:cNvPr>
          <p:cNvSpPr/>
          <p:nvPr/>
        </p:nvSpPr>
        <p:spPr>
          <a:xfrm>
            <a:off x="395536" y="4221088"/>
            <a:ext cx="87484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36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Particles – adsorbate (chalk particles)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36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Substance - adsorbent (duster)</a:t>
            </a:r>
            <a:endParaRPr kumimoji="0" lang="en-IN" sz="3600" b="0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ADAEE3F-0C29-4C2C-9C54-314434C83E1C}"/>
              </a:ext>
            </a:extLst>
          </p:cNvPr>
          <p:cNvSpPr txBox="1"/>
          <p:nvPr/>
        </p:nvSpPr>
        <p:spPr>
          <a:xfrm>
            <a:off x="392098" y="5589240"/>
            <a:ext cx="66247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It is a surface phenomenon.</a:t>
            </a:r>
          </a:p>
        </p:txBody>
      </p:sp>
    </p:spTree>
    <p:extLst>
      <p:ext uri="{BB962C8B-B14F-4D97-AF65-F5344CB8AC3E}">
        <p14:creationId xmlns:p14="http://schemas.microsoft.com/office/powerpoint/2010/main" val="596406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9954" y="439845"/>
            <a:ext cx="7543800" cy="914400"/>
          </a:xfrm>
        </p:spPr>
        <p:txBody>
          <a:bodyPr/>
          <a:lstStyle/>
          <a:p>
            <a:pPr algn="ctr"/>
            <a:r>
              <a:rPr lang="en-US" sz="4800" dirty="0">
                <a:latin typeface="Berlin Sans FB" pitchFamily="34" charset="0"/>
              </a:rPr>
              <a:t>Absorption vs. Adsorption </a:t>
            </a:r>
            <a:endParaRPr lang="en-IN" sz="4800" dirty="0">
              <a:latin typeface="Berlin Sans FB" pitchFamily="34" charset="0"/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5214942" y="5000636"/>
            <a:ext cx="3214710" cy="1214446"/>
          </a:xfrm>
        </p:spPr>
        <p:txBody>
          <a:bodyPr>
            <a:normAutofit fontScale="55000" lnSpcReduction="20000"/>
          </a:bodyPr>
          <a:lstStyle/>
          <a:p>
            <a:pPr algn="ctr">
              <a:buNone/>
            </a:pPr>
            <a:r>
              <a:rPr lang="en-IN" b="1" dirty="0">
                <a:solidFill>
                  <a:schemeClr val="tx1"/>
                </a:solidFill>
                <a:latin typeface="Century Gothic" pitchFamily="34" charset="0"/>
              </a:rPr>
              <a:t>	</a:t>
            </a:r>
            <a:r>
              <a:rPr lang="en-IN" sz="5900" b="1" dirty="0">
                <a:solidFill>
                  <a:schemeClr val="tx1"/>
                </a:solidFill>
                <a:latin typeface="Century Gothic" pitchFamily="34" charset="0"/>
              </a:rPr>
              <a:t>Surface Phenomenon</a:t>
            </a:r>
            <a:endParaRPr lang="en-IN" sz="5900" b="1" dirty="0"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9EF282-B897-439C-8973-474E29CB7F86}" type="slidenum">
              <a:rPr kumimoji="0" lang="en-IN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IN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 descr="n1.jpg"/>
          <p:cNvPicPr>
            <a:picLocks noChangeAspect="1"/>
          </p:cNvPicPr>
          <p:nvPr/>
        </p:nvPicPr>
        <p:blipFill>
          <a:blip r:embed="rId2"/>
          <a:srcRect l="18750" r="8705"/>
          <a:stretch>
            <a:fillRect/>
          </a:stretch>
        </p:blipFill>
        <p:spPr>
          <a:xfrm>
            <a:off x="4786314" y="1500174"/>
            <a:ext cx="2396420" cy="307183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 descr="P9200176-Young_girl_eating_cake-SPL.jpg"/>
          <p:cNvPicPr>
            <a:picLocks noChangeAspect="1"/>
          </p:cNvPicPr>
          <p:nvPr/>
        </p:nvPicPr>
        <p:blipFill>
          <a:blip r:embed="rId3"/>
          <a:srcRect b="3252"/>
          <a:stretch>
            <a:fillRect/>
          </a:stretch>
        </p:blipFill>
        <p:spPr>
          <a:xfrm>
            <a:off x="357158" y="1500174"/>
            <a:ext cx="2534817" cy="321471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857224" y="4929198"/>
            <a:ext cx="3214710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Bulk (Volume) 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P</a:t>
            </a:r>
            <a:r>
              <a:rPr kumimoji="0" lang="en-IN" sz="28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henomenon</a:t>
            </a:r>
            <a:endParaRPr kumimoji="0" lang="en-IN" sz="2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itchFamily="34" charset="0"/>
              <a:ea typeface="+mn-ea"/>
              <a:cs typeface="Arial" pitchFamily="34" charset="0"/>
            </a:endParaRPr>
          </a:p>
        </p:txBody>
      </p:sp>
      <p:pic>
        <p:nvPicPr>
          <p:cNvPr id="19457" name="Picture 1"/>
          <p:cNvPicPr>
            <a:picLocks noChangeAspect="1" noChangeArrowheads="1"/>
          </p:cNvPicPr>
          <p:nvPr/>
        </p:nvPicPr>
        <p:blipFill>
          <a:blip r:embed="rId4"/>
          <a:srcRect l="2406" t="3210" r="72620" b="38231"/>
          <a:stretch>
            <a:fillRect/>
          </a:stretch>
        </p:blipFill>
        <p:spPr bwMode="auto">
          <a:xfrm>
            <a:off x="3000364" y="1428736"/>
            <a:ext cx="1643074" cy="3286148"/>
          </a:xfrm>
          <a:prstGeom prst="rect">
            <a:avLst/>
          </a:prstGeom>
          <a:noFill/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4"/>
          <a:srcRect l="46951" t="2283" r="28662" b="39943"/>
          <a:stretch>
            <a:fillRect/>
          </a:stretch>
        </p:blipFill>
        <p:spPr bwMode="auto">
          <a:xfrm>
            <a:off x="7358082" y="1428736"/>
            <a:ext cx="1571636" cy="31432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386489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8141553-92F9-4B34-86C1-70E057EAC640}"/>
              </a:ext>
            </a:extLst>
          </p:cNvPr>
          <p:cNvSpPr txBox="1"/>
          <p:nvPr/>
        </p:nvSpPr>
        <p:spPr>
          <a:xfrm>
            <a:off x="395536" y="369027"/>
            <a:ext cx="8352928" cy="611994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marR="17145" lvl="0" indent="-342900" algn="just" fontAlgn="base">
              <a:lnSpc>
                <a:spcPct val="150000"/>
              </a:lnSpc>
              <a:buClr>
                <a:srgbClr val="000000"/>
              </a:buClr>
              <a:buSzPts val="1200"/>
              <a:buFont typeface="Wingdings" panose="05000000000000000000" pitchFamily="2" charset="2"/>
              <a:buChar char="q"/>
            </a:pPr>
            <a:r>
              <a:rPr lang="en-IN" sz="24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bulk phase can be a pure compound or a solution.</a:t>
            </a:r>
          </a:p>
          <a:p>
            <a:pPr marL="342900" marR="17145" lvl="0" indent="-342900" algn="just" fontAlgn="base">
              <a:lnSpc>
                <a:spcPct val="150000"/>
              </a:lnSpc>
              <a:spcAft>
                <a:spcPts val="25"/>
              </a:spcAft>
              <a:buClr>
                <a:srgbClr val="000000"/>
              </a:buClr>
              <a:buSzPts val="1200"/>
              <a:buFont typeface="Wingdings" panose="05000000000000000000" pitchFamily="2" charset="2"/>
              <a:buChar char="q"/>
            </a:pPr>
            <a:r>
              <a:rPr lang="en-IN" sz="24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bulk phases may be solid – liquid, solid – gas, solid – vacuum, liquid – gas etc.</a:t>
            </a:r>
          </a:p>
          <a:p>
            <a:pPr marL="342900" marR="17145" indent="-342900" algn="just">
              <a:lnSpc>
                <a:spcPct val="150000"/>
              </a:lnSpc>
              <a:spcAft>
                <a:spcPts val="25"/>
              </a:spcAft>
              <a:buFont typeface="Wingdings" panose="05000000000000000000" pitchFamily="2" charset="2"/>
              <a:buChar char="q"/>
            </a:pPr>
            <a:r>
              <a:rPr lang="en-IN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 term Adsorption was first coined in </a:t>
            </a:r>
            <a:r>
              <a:rPr lang="en-IN" sz="24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1881 by a German physicist named Heinrich </a:t>
            </a:r>
            <a:r>
              <a:rPr lang="en-IN" sz="2400" b="1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Kayser</a:t>
            </a:r>
            <a:r>
              <a:rPr lang="en-IN" sz="24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</a:p>
          <a:p>
            <a:pPr marL="342900" marR="17145" indent="-342900" algn="just">
              <a:lnSpc>
                <a:spcPct val="150000"/>
              </a:lnSpc>
              <a:spcAft>
                <a:spcPts val="25"/>
              </a:spcAft>
              <a:buFont typeface="Wingdings" panose="05000000000000000000" pitchFamily="2" charset="2"/>
              <a:buChar char="q"/>
            </a:pPr>
            <a:r>
              <a:rPr lang="en-IN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 process of adsorption arises </a:t>
            </a:r>
            <a:r>
              <a:rPr lang="en-IN" sz="24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due to presence of unbalanced or residual forces at the surface of liquid or solid phase</a:t>
            </a:r>
            <a:r>
              <a:rPr lang="en-IN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</a:p>
          <a:p>
            <a:pPr marL="342900" marR="17145" indent="-342900" algn="just">
              <a:lnSpc>
                <a:spcPct val="150000"/>
              </a:lnSpc>
              <a:spcAft>
                <a:spcPts val="25"/>
              </a:spcAft>
              <a:buFont typeface="Wingdings" panose="05000000000000000000" pitchFamily="2" charset="2"/>
              <a:buChar char="q"/>
            </a:pPr>
            <a:r>
              <a:rPr lang="en-IN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These unbalanced residual forces have tendency to attract and retain the molecular species with which it comes in contact with the surface. </a:t>
            </a:r>
          </a:p>
        </p:txBody>
      </p:sp>
    </p:spTree>
    <p:extLst>
      <p:ext uri="{BB962C8B-B14F-4D97-AF65-F5344CB8AC3E}">
        <p14:creationId xmlns:p14="http://schemas.microsoft.com/office/powerpoint/2010/main" val="2892123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B285BA71-E06B-4B18-977C-1CE119493038}"/>
              </a:ext>
            </a:extLst>
          </p:cNvPr>
          <p:cNvGrpSpPr/>
          <p:nvPr/>
        </p:nvGrpSpPr>
        <p:grpSpPr>
          <a:xfrm>
            <a:off x="323528" y="2439359"/>
            <a:ext cx="3286148" cy="4148025"/>
            <a:chOff x="0" y="2000240"/>
            <a:chExt cx="3286148" cy="4587934"/>
          </a:xfrm>
        </p:grpSpPr>
        <p:pic>
          <p:nvPicPr>
            <p:cNvPr id="4" name="Content Placeholder 3" descr="envEnl-116_clip_image004.jpg">
              <a:extLst>
                <a:ext uri="{FF2B5EF4-FFF2-40B4-BE49-F238E27FC236}">
                  <a16:creationId xmlns:a16="http://schemas.microsoft.com/office/drawing/2014/main" id="{3BB30D73-0345-4152-905D-B6023921C47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l="4082" t="11290" r="4082" b="4839"/>
            <a:stretch>
              <a:fillRect/>
            </a:stretch>
          </p:blipFill>
          <p:spPr bwMode="auto">
            <a:xfrm>
              <a:off x="0" y="2000240"/>
              <a:ext cx="3286148" cy="3643338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749825DF-E5E5-48B4-A37A-3683587971D5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06648" y="5341425"/>
              <a:ext cx="641255" cy="877417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6BCDAC05-253C-47AE-903D-10657549FF8E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652664" y="5197546"/>
              <a:ext cx="428627" cy="96309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431AE1EE-FEF7-41BA-AECC-22E63176505F}"/>
                </a:ext>
              </a:extLst>
            </p:cNvPr>
            <p:cNvSpPr/>
            <p:nvPr/>
          </p:nvSpPr>
          <p:spPr>
            <a:xfrm>
              <a:off x="0" y="6218842"/>
              <a:ext cx="164660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75102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ADSORBENT</a:t>
              </a:r>
              <a:endParaRPr kumimoji="0" lang="en-IN" sz="1800" b="0" i="0" u="none" strike="noStrike" kern="1200" cap="none" spc="0" normalizeH="0" baseline="0" noProof="0" dirty="0">
                <a:ln>
                  <a:noFill/>
                </a:ln>
                <a:solidFill>
                  <a:srgbClr val="C7510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D353515E-3062-42BA-ABE3-9168611555CA}"/>
                </a:ext>
              </a:extLst>
            </p:cNvPr>
            <p:cNvSpPr/>
            <p:nvPr/>
          </p:nvSpPr>
          <p:spPr>
            <a:xfrm>
              <a:off x="1643074" y="6218842"/>
              <a:ext cx="162948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75102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ADSORBATE</a:t>
              </a:r>
              <a:endParaRPr kumimoji="0" lang="en-IN" sz="1800" b="0" i="0" u="none" strike="noStrike" kern="1200" cap="none" spc="0" normalizeH="0" baseline="0" noProof="0" dirty="0">
                <a:ln>
                  <a:noFill/>
                </a:ln>
                <a:solidFill>
                  <a:srgbClr val="C7510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62E6A598-243A-4C90-8F5B-913FEF4452CC}"/>
              </a:ext>
            </a:extLst>
          </p:cNvPr>
          <p:cNvSpPr/>
          <p:nvPr/>
        </p:nvSpPr>
        <p:spPr>
          <a:xfrm>
            <a:off x="3857689" y="4062775"/>
            <a:ext cx="496278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Adsorbate: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substance which is held on the surface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Adsorbent: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surface of the solid on which the adsorption occurs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8DAE3A0-4E62-4F7F-BB5C-8C013D39A015}"/>
              </a:ext>
            </a:extLst>
          </p:cNvPr>
          <p:cNvSpPr/>
          <p:nvPr/>
        </p:nvSpPr>
        <p:spPr>
          <a:xfrm>
            <a:off x="3835275" y="2745845"/>
            <a:ext cx="485363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Ammonia adsorbed by charcoal 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water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vapour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adsorbed by silica gel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13EBACB-E6E2-4685-9F8C-4E3D03E3DE1F}"/>
              </a:ext>
            </a:extLst>
          </p:cNvPr>
          <p:cNvSpPr/>
          <p:nvPr/>
        </p:nvSpPr>
        <p:spPr>
          <a:xfrm>
            <a:off x="4355976" y="2284180"/>
            <a:ext cx="15472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Examples: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7684252-CFB7-47D7-9A8E-4CE62620618A}"/>
              </a:ext>
            </a:extLst>
          </p:cNvPr>
          <p:cNvSpPr txBox="1"/>
          <p:nvPr/>
        </p:nvSpPr>
        <p:spPr>
          <a:xfrm>
            <a:off x="214383" y="177366"/>
            <a:ext cx="8715234" cy="2178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3200" b="1" dirty="0">
                <a:solidFill>
                  <a:srgbClr val="C00000"/>
                </a:solidFill>
              </a:rPr>
              <a:t>Adsorption</a:t>
            </a:r>
          </a:p>
          <a:p>
            <a:pPr algn="just">
              <a:lnSpc>
                <a:spcPct val="150000"/>
              </a:lnSpc>
            </a:pPr>
            <a:r>
              <a:rPr lang="en-IN" sz="2400" b="1" dirty="0"/>
              <a:t>The phenomenon of </a:t>
            </a:r>
            <a:r>
              <a:rPr lang="en-IN" sz="2400" b="1" dirty="0">
                <a:solidFill>
                  <a:srgbClr val="993366"/>
                </a:solidFill>
              </a:rPr>
              <a:t>higher concentration of any molecular species at the surface</a:t>
            </a:r>
            <a:r>
              <a:rPr lang="en-IN" sz="2400" b="1" dirty="0"/>
              <a:t> than in the bulk of a solid is known as adsorption.</a:t>
            </a:r>
          </a:p>
        </p:txBody>
      </p:sp>
    </p:spTree>
    <p:extLst>
      <p:ext uri="{BB962C8B-B14F-4D97-AF65-F5344CB8AC3E}">
        <p14:creationId xmlns:p14="http://schemas.microsoft.com/office/powerpoint/2010/main" val="3333964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OOFile" ma:contentTypeID="0x0101006025706CF4CD034688BEBAE97A2E701D020200C3831ACA17D8814887A164412888521E" ma:contentTypeVersion="7" ma:contentTypeDescription="Create a new document." ma:contentTypeScope="" ma:versionID="ed1fea5d08807278759d338940aa9e8f">
  <xsd:schema xmlns:xsd="http://www.w3.org/2001/XMLSchema" xmlns:xs="http://www.w3.org/2001/XMLSchema" xmlns:p="http://schemas.microsoft.com/office/2006/metadata/properties" xmlns:ns2="145c5697-5eb5-440b-b2f1-a8273fb59250" targetNamespace="http://schemas.microsoft.com/office/2006/metadata/properties" ma:root="true" ma:fieldsID="174e4b03d57b3d621fa064bbab783e99" ns2:_="">
    <xsd:import namespace="145c5697-5eb5-440b-b2f1-a8273fb59250"/>
    <xsd:element name="properties">
      <xsd:complexType>
        <xsd:sequence>
          <xsd:element name="documentManagement">
            <xsd:complexType>
              <xsd:all>
                <xsd:element ref="ns2:AssetId" minOccurs="0"/>
                <xsd:element ref="ns2:AuthoringAssetId" minOccurs="0"/>
                <xsd:element ref="ns2:AssetType" minOccurs="0"/>
                <xsd:element ref="ns2:Markets" minOccurs="0"/>
                <xsd:element ref="ns2:NumericAssetId" minOccurs="0"/>
                <xsd:element ref="ns2:AppVe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5c5697-5eb5-440b-b2f1-a8273fb59250" elementFormDefault="qualified">
    <xsd:import namespace="http://schemas.microsoft.com/office/2006/documentManagement/types"/>
    <xsd:import namespace="http://schemas.microsoft.com/office/infopath/2007/PartnerControls"/>
    <xsd:element name="AssetId" ma:index="8" nillable="true" ma:displayName="AssetId" ma:indexed="true" ma:internalName="AssetId" ma:readOnly="false">
      <xsd:simpleType>
        <xsd:restriction base="dms:Text"/>
      </xsd:simpleType>
    </xsd:element>
    <xsd:element name="AuthoringAssetId" ma:index="9" nillable="true" ma:displayName="AuthoringAssetId" ma:indexed="true" ma:internalName="AuthoringAssetId" ma:readOnly="false">
      <xsd:simpleType>
        <xsd:restriction base="dms:Text"/>
      </xsd:simpleType>
    </xsd:element>
    <xsd:element name="AssetType" ma:index="10" nillable="true" ma:displayName="AssetType" ma:internalName="AssetType" ma:readOnly="false">
      <xsd:simpleType>
        <xsd:restriction base="dms:Text"/>
      </xsd:simpleType>
    </xsd:element>
    <xsd:element name="Markets" ma:index="11" nillable="true" ma:displayName="Markets" ma:internalName="Markets" ma:readOnly="false">
      <xsd:simpleType>
        <xsd:restriction base="dms:Text"/>
      </xsd:simpleType>
    </xsd:element>
    <xsd:element name="NumericAssetId" ma:index="12" nillable="true" ma:displayName="NumericAssetId" ma:indexed="true" ma:internalName="NumericAssetId" ma:readOnly="false">
      <xsd:simpleType>
        <xsd:restriction base="dms:Unknown"/>
      </xsd:simpleType>
    </xsd:element>
    <xsd:element name="AppVer" ma:index="13" nillable="true" ma:displayName="AppVer" ma:internalName="AppVer" ma:readOnly="fals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>
  <documentManagement>
    <NumericAssetId xmlns="145c5697-5eb5-440b-b2f1-a8273fb59250" xsi:nil="true"/>
    <AssetType xmlns="145c5697-5eb5-440b-b2f1-a8273fb59250">TP</AssetType>
    <Markets xmlns="145c5697-5eb5-440b-b2f1-a8273fb59250" xsi:nil="true"/>
    <AppVer xmlns="145c5697-5eb5-440b-b2f1-a8273fb59250" xsi:nil="true"/>
    <AuthoringAssetId xmlns="145c5697-5eb5-440b-b2f1-a8273fb59250">TP001072120</AuthoringAssetId>
    <AssetId xmlns="145c5697-5eb5-440b-b2f1-a8273fb59250">TS001072120</AssetId>
  </documentManagement>
</p:properties>
</file>

<file path=customXml/item4.xml><?xml version="1.0" encoding="utf-8"?>
<LongProperties xmlns="http://schemas.microsoft.com/office/2006/metadata/longProperties"/>
</file>

<file path=customXml/itemProps1.xml><?xml version="1.0" encoding="utf-8"?>
<ds:datastoreItem xmlns:ds="http://schemas.openxmlformats.org/officeDocument/2006/customXml" ds:itemID="{4E2DD24A-6C63-4A5B-B954-FD85E4FA2AE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011C974-4483-4F55-A9AF-ECBDFC3B371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45c5697-5eb5-440b-b2f1-a8273fb5925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D65C39D3-80AB-4835-8114-F824AB3A417B}">
  <ds:schemaRefs>
    <ds:schemaRef ds:uri="http://schemas.microsoft.com/office/2006/metadata/properties"/>
    <ds:schemaRef ds:uri="145c5697-5eb5-440b-b2f1-a8273fb59250"/>
  </ds:schemaRefs>
</ds:datastoreItem>
</file>

<file path=customXml/itemProps4.xml><?xml version="1.0" encoding="utf-8"?>
<ds:datastoreItem xmlns:ds="http://schemas.openxmlformats.org/officeDocument/2006/customXml" ds:itemID="{1EC8E7EC-7559-4782-85AF-FE6A39EB8DE8}">
  <ds:schemaRefs>
    <ds:schemaRef ds:uri="http://schemas.microsoft.com/office/2006/metadata/long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2215</TotalTime>
  <Words>762</Words>
  <Application>Microsoft Office PowerPoint</Application>
  <PresentationFormat>On-screen Show (4:3)</PresentationFormat>
  <Paragraphs>124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0" baseType="lpstr">
      <vt:lpstr>Arial</vt:lpstr>
      <vt:lpstr>Arial Rounded MT Bold</vt:lpstr>
      <vt:lpstr>Arial Unicode MS</vt:lpstr>
      <vt:lpstr>Berlin Sans FB</vt:lpstr>
      <vt:lpstr>Calibri</vt:lpstr>
      <vt:lpstr>Calibri Light</vt:lpstr>
      <vt:lpstr>Century Gothic</vt:lpstr>
      <vt:lpstr>Times New Roman</vt:lpstr>
      <vt:lpstr>Wingdings</vt:lpstr>
      <vt:lpstr>Office Theme</vt:lpstr>
      <vt:lpstr>      ADSORPTION</vt:lpstr>
      <vt:lpstr>PowerPoint Presentation</vt:lpstr>
      <vt:lpstr>PowerPoint Presentation</vt:lpstr>
      <vt:lpstr>Content</vt:lpstr>
      <vt:lpstr>PowerPoint Presentation</vt:lpstr>
      <vt:lpstr>PowerPoint Presentation</vt:lpstr>
      <vt:lpstr>Absorption vs. Adsorption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ADSORPTION</dc:title>
  <dc:creator>dell</dc:creator>
  <cp:lastModifiedBy>jannathul firdhouse</cp:lastModifiedBy>
  <cp:revision>53</cp:revision>
  <cp:lastPrinted>1601-01-01T00:00:00Z</cp:lastPrinted>
  <dcterms:created xsi:type="dcterms:W3CDTF">2012-10-11T05:05:30Z</dcterms:created>
  <dcterms:modified xsi:type="dcterms:W3CDTF">2020-08-18T16:49:08Z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2</vt:i4>
  </property>
  <property fmtid="{D5CDD505-2E9C-101B-9397-08002B2CF9AE}" pid="3" name="Markets">
    <vt:lpwstr/>
  </property>
  <property fmtid="{D5CDD505-2E9C-101B-9397-08002B2CF9AE}" pid="4" name="AssetType">
    <vt:lpwstr>TP</vt:lpwstr>
  </property>
  <property fmtid="{D5CDD505-2E9C-101B-9397-08002B2CF9AE}" pid="5" name="BugNumber">
    <vt:lpwstr>460420L</vt:lpwstr>
  </property>
  <property fmtid="{D5CDD505-2E9C-101B-9397-08002B2CF9AE}" pid="6" name="TPInstallLocation">
    <vt:lpwstr>{Document Themes}</vt:lpwstr>
  </property>
  <property fmtid="{D5CDD505-2E9C-101B-9397-08002B2CF9AE}" pid="7" name="PrimaryImageGen">
    <vt:lpwstr>1</vt:lpwstr>
  </property>
  <property fmtid="{D5CDD505-2E9C-101B-9397-08002B2CF9AE}" pid="8" name="display_urn:schemas-microsoft-com:office:office#APAuthor">
    <vt:lpwstr>REDMOND\cynvey</vt:lpwstr>
  </property>
  <property fmtid="{D5CDD505-2E9C-101B-9397-08002B2CF9AE}" pid="9" name="APAuthor">
    <vt:lpwstr>191</vt:lpwstr>
  </property>
  <property fmtid="{D5CDD505-2E9C-101B-9397-08002B2CF9AE}" pid="10" name="Milestone">
    <vt:lpwstr>Continuous</vt:lpwstr>
  </property>
  <property fmtid="{D5CDD505-2E9C-101B-9397-08002B2CF9AE}" pid="11" name="TPAppVersion">
    <vt:lpwstr>11</vt:lpwstr>
  </property>
  <property fmtid="{D5CDD505-2E9C-101B-9397-08002B2CF9AE}" pid="12" name="TPCommandLine">
    <vt:lpwstr>{PP} {FilePath}</vt:lpwstr>
  </property>
  <property fmtid="{D5CDD505-2E9C-101B-9397-08002B2CF9AE}" pid="13" name="AssetId">
    <vt:lpwstr>TS001072120</vt:lpwstr>
  </property>
  <property fmtid="{D5CDD505-2E9C-101B-9397-08002B2CF9AE}" pid="14" name="IsSearchable">
    <vt:lpwstr>0</vt:lpwstr>
  </property>
  <property fmtid="{D5CDD505-2E9C-101B-9397-08002B2CF9AE}" pid="15" name="NumericId">
    <vt:lpwstr>-1.00000000000000</vt:lpwstr>
  </property>
  <property fmtid="{D5CDD505-2E9C-101B-9397-08002B2CF9AE}" pid="16" name="PublishTargets">
    <vt:lpwstr>OfficeOnline</vt:lpwstr>
  </property>
  <property fmtid="{D5CDD505-2E9C-101B-9397-08002B2CF9AE}" pid="17" name="TPLaunchHelpLinkType">
    <vt:lpwstr>Template</vt:lpwstr>
  </property>
  <property fmtid="{D5CDD505-2E9C-101B-9397-08002B2CF9AE}" pid="18" name="TPFriendlyName">
    <vt:lpwstr>Blue and green balls design template</vt:lpwstr>
  </property>
  <property fmtid="{D5CDD505-2E9C-101B-9397-08002B2CF9AE}" pid="19" name="display_urn:schemas-microsoft-com:office:office#APEditor">
    <vt:lpwstr>REDMOND\v-luannv</vt:lpwstr>
  </property>
  <property fmtid="{D5CDD505-2E9C-101B-9397-08002B2CF9AE}" pid="20" name="APEditor">
    <vt:lpwstr>92</vt:lpwstr>
  </property>
  <property fmtid="{D5CDD505-2E9C-101B-9397-08002B2CF9AE}" pid="21" name="Provider">
    <vt:lpwstr>EY006220130</vt:lpwstr>
  </property>
  <property fmtid="{D5CDD505-2E9C-101B-9397-08002B2CF9AE}" pid="22" name="SourceTitle">
    <vt:lpwstr>Blue and green balls design template</vt:lpwstr>
  </property>
  <property fmtid="{D5CDD505-2E9C-101B-9397-08002B2CF9AE}" pid="23" name="TPApplication">
    <vt:lpwstr>PowerPoint</vt:lpwstr>
  </property>
  <property fmtid="{D5CDD505-2E9C-101B-9397-08002B2CF9AE}" pid="24" name="TPLaunchHelpLink">
    <vt:lpwstr/>
  </property>
  <property fmtid="{D5CDD505-2E9C-101B-9397-08002B2CF9AE}" pid="25" name="OpenTemplate">
    <vt:lpwstr>1</vt:lpwstr>
  </property>
  <property fmtid="{D5CDD505-2E9C-101B-9397-08002B2CF9AE}" pid="26" name="UACurrentWords">
    <vt:lpwstr>0</vt:lpwstr>
  </property>
  <property fmtid="{D5CDD505-2E9C-101B-9397-08002B2CF9AE}" pid="27" name="UALocRecommendation">
    <vt:lpwstr>Localize</vt:lpwstr>
  </property>
  <property fmtid="{D5CDD505-2E9C-101B-9397-08002B2CF9AE}" pid="28" name="Applications">
    <vt:lpwstr>182;#Office XP;#184;#Office 2000;#66;#PowerPoint - Design Templt 2003;#65;#Microsoft Office PowerPoint 2007;#79;#Template 12;#64;#PowerPoint 2003;#67;#PowerPoint - Design Templt 12</vt:lpwstr>
  </property>
  <property fmtid="{D5CDD505-2E9C-101B-9397-08002B2CF9AE}" pid="29" name="TemplateStatus">
    <vt:lpwstr>Complete</vt:lpwstr>
  </property>
  <property fmtid="{D5CDD505-2E9C-101B-9397-08002B2CF9AE}" pid="30" name="ContentTypeId">
    <vt:lpwstr>0x0101006025706CF4CD034688BEBAE97A2E701D020200C3831ACA17D8814887A164412888521E</vt:lpwstr>
  </property>
  <property fmtid="{D5CDD505-2E9C-101B-9397-08002B2CF9AE}" pid="31" name="IsDeleted">
    <vt:lpwstr>0</vt:lpwstr>
  </property>
  <property fmtid="{D5CDD505-2E9C-101B-9397-08002B2CF9AE}" pid="32" name="ShowIn">
    <vt:lpwstr>Show everywhere</vt:lpwstr>
  </property>
  <property fmtid="{D5CDD505-2E9C-101B-9397-08002B2CF9AE}" pid="33" name="UANotes">
    <vt:lpwstr>429034L. June 2003 retrofit</vt:lpwstr>
  </property>
  <property fmtid="{D5CDD505-2E9C-101B-9397-08002B2CF9AE}" pid="34" name="PublishStatusLookup">
    <vt:lpwstr>256700</vt:lpwstr>
  </property>
  <property fmtid="{D5CDD505-2E9C-101B-9397-08002B2CF9AE}" pid="35" name="TPComponent">
    <vt:lpwstr>PPTFiles</vt:lpwstr>
  </property>
  <property fmtid="{D5CDD505-2E9C-101B-9397-08002B2CF9AE}" pid="36" name="TPNamespace">
    <vt:lpwstr>POWERPNT</vt:lpwstr>
  </property>
  <property fmtid="{D5CDD505-2E9C-101B-9397-08002B2CF9AE}" pid="37" name="TPClientViewer">
    <vt:lpwstr>Microsoft Office PowerPoint</vt:lpwstr>
  </property>
  <property fmtid="{D5CDD505-2E9C-101B-9397-08002B2CF9AE}" pid="38" name="APTrustLevel">
    <vt:lpwstr>1.00000000000000</vt:lpwstr>
  </property>
  <property fmtid="{D5CDD505-2E9C-101B-9397-08002B2CF9AE}" pid="39" name="TrustLevel">
    <vt:lpwstr>Microsoft Managed Content</vt:lpwstr>
  </property>
  <property fmtid="{D5CDD505-2E9C-101B-9397-08002B2CF9AE}" pid="40" name="Content Type">
    <vt:lpwstr>OOFile</vt:lpwstr>
  </property>
  <property fmtid="{D5CDD505-2E9C-101B-9397-08002B2CF9AE}" pid="41" name="AuthoringAssetId">
    <vt:lpwstr>TP001072120</vt:lpwstr>
  </property>
  <property fmtid="{D5CDD505-2E9C-101B-9397-08002B2CF9AE}" pid="42" name="NumericAssetId">
    <vt:lpwstr/>
  </property>
  <property fmtid="{D5CDD505-2E9C-101B-9397-08002B2CF9AE}" pid="43" name="AppVer">
    <vt:lpwstr/>
  </property>
</Properties>
</file>