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F41A1-238E-4264-BEF9-513575292D21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AC548-DED4-499E-80A3-CB24011B1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B07C4-4CB5-4AFB-B3DC-CC128226B6A7}" type="slidenum">
              <a:rPr lang="en-US"/>
              <a:pPr/>
              <a:t>3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Alexander Fleming</a:t>
            </a:r>
          </a:p>
          <a:p>
            <a:pPr lvl="1"/>
            <a:r>
              <a:rPr lang="en-US"/>
              <a:t>penicillin developed in US in 1941 - spores from mold on coats of scientists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3A1C3-A330-4F1F-9A61-935D11CE6A87}" type="slidenum">
              <a:rPr lang="en-US"/>
              <a:pPr/>
              <a:t>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Selman Waksman</a:t>
            </a:r>
          </a:p>
          <a:p>
            <a:pPr lvl="1"/>
            <a:r>
              <a:rPr lang="en-US"/>
              <a:t> streptomycin - bacteria produced antibiotics too.  Many began screening soils looking for antibiotics.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725490-78E9-480F-841A-F1670787C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39351-92CA-4002-88CB-EDA8FDB450E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B0DE0-0843-44F3-A8D3-625A3229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534400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660066"/>
                </a:solidFill>
                <a:latin typeface="Arial Rounded MT Bold" pitchFamily="34" charset="0"/>
              </a:rPr>
              <a:t> ANTIBIOTICS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772480"/>
            <a:ext cx="8534400" cy="46474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</a:rPr>
              <a:t>Course code: 17UCHS51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</a:rPr>
              <a:t>Course title:–Organic and Pharmaceutical Chemistry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</a:rPr>
              <a:t>Class: III B.Sc., Chemistry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</a:rPr>
              <a:t>Unit: IV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pPr algn="r"/>
            <a:r>
              <a:rPr lang="en-US" sz="3200" b="1" dirty="0">
                <a:solidFill>
                  <a:srgbClr val="002060"/>
                </a:solidFill>
              </a:rPr>
              <a:t>Dr. M. Jannathul Firdhouse</a:t>
            </a:r>
          </a:p>
          <a:p>
            <a:pPr algn="r"/>
            <a:r>
              <a:rPr lang="en-US" sz="3200" b="1" dirty="0">
                <a:solidFill>
                  <a:srgbClr val="002060"/>
                </a:solidFill>
              </a:rPr>
              <a:t>Assistant Professor</a:t>
            </a:r>
          </a:p>
          <a:p>
            <a:pPr algn="r"/>
            <a:r>
              <a:rPr lang="en-US" sz="3200" b="1" dirty="0">
                <a:solidFill>
                  <a:srgbClr val="002060"/>
                </a:solidFill>
              </a:rPr>
              <a:t>Department of Chemistry</a:t>
            </a:r>
          </a:p>
          <a:p>
            <a:pPr algn="r"/>
            <a:r>
              <a:rPr lang="en-US" sz="3200" b="1" dirty="0" err="1">
                <a:solidFill>
                  <a:srgbClr val="002060"/>
                </a:solidFill>
              </a:rPr>
              <a:t>Hajee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Karutha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Rowther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Howdia</a:t>
            </a:r>
            <a:r>
              <a:rPr lang="en-US" sz="3200" b="1" dirty="0">
                <a:solidFill>
                  <a:srgbClr val="002060"/>
                </a:solidFill>
              </a:rPr>
              <a:t> College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6000" dirty="0"/>
              <a:t>Penicillin Amoxicillin </a:t>
            </a:r>
            <a:r>
              <a:rPr lang="en-US" sz="6000" dirty="0" err="1"/>
              <a:t>Ampicillin</a:t>
            </a:r>
            <a:r>
              <a:rPr lang="en-US" sz="6000" dirty="0"/>
              <a:t> </a:t>
            </a:r>
            <a:r>
              <a:rPr lang="en-US" sz="6000" dirty="0" err="1"/>
              <a:t>Tetracyclin</a:t>
            </a:r>
            <a:r>
              <a:rPr lang="en-US" sz="6000" dirty="0"/>
              <a:t> Streptomycin </a:t>
            </a:r>
          </a:p>
        </p:txBody>
      </p:sp>
      <p:pic>
        <p:nvPicPr>
          <p:cNvPr id="3" name="Picture 4" descr="Image result for penicil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"/>
            <a:ext cx="2714411" cy="1828800"/>
          </a:xfrm>
          <a:prstGeom prst="rect">
            <a:avLst/>
          </a:prstGeom>
          <a:noFill/>
        </p:spPr>
      </p:pic>
      <p:pic>
        <p:nvPicPr>
          <p:cNvPr id="4" name="Picture 2" descr="https://upload.wikimedia.org/wikipedia/commons/thumb/1/1e/Amoxicillin.JPG/800px-Amoxicillin.JPG"/>
          <p:cNvPicPr>
            <a:picLocks noChangeAspect="1" noChangeArrowheads="1"/>
          </p:cNvPicPr>
          <p:nvPr/>
        </p:nvPicPr>
        <p:blipFill>
          <a:blip r:embed="rId3"/>
          <a:srcRect l="4000" t="5170" r="4000" b="3069"/>
          <a:stretch>
            <a:fillRect/>
          </a:stretch>
        </p:blipFill>
        <p:spPr bwMode="auto">
          <a:xfrm>
            <a:off x="0" y="1447800"/>
            <a:ext cx="2369713" cy="1828800"/>
          </a:xfrm>
          <a:prstGeom prst="rect">
            <a:avLst/>
          </a:prstGeom>
          <a:noFill/>
        </p:spPr>
      </p:pic>
      <p:pic>
        <p:nvPicPr>
          <p:cNvPr id="5" name="Picture 4" descr="Image result for tetracycli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2514600"/>
            <a:ext cx="1838325" cy="3686176"/>
          </a:xfrm>
          <a:prstGeom prst="rect">
            <a:avLst/>
          </a:prstGeom>
          <a:noFill/>
        </p:spPr>
      </p:pic>
      <p:pic>
        <p:nvPicPr>
          <p:cNvPr id="25602" name="Picture 2" descr="Image result for ampicilli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114800"/>
            <a:ext cx="2209800" cy="2743200"/>
          </a:xfrm>
          <a:prstGeom prst="rect">
            <a:avLst/>
          </a:prstGeom>
          <a:noFill/>
        </p:spPr>
      </p:pic>
      <p:pic>
        <p:nvPicPr>
          <p:cNvPr id="25604" name="Picture 4" descr="Image result for streptomycin"/>
          <p:cNvPicPr>
            <a:picLocks noChangeAspect="1" noChangeArrowheads="1"/>
          </p:cNvPicPr>
          <p:nvPr/>
        </p:nvPicPr>
        <p:blipFill>
          <a:blip r:embed="rId6"/>
          <a:srcRect t="18518" b="22222"/>
          <a:stretch>
            <a:fillRect/>
          </a:stretch>
        </p:blipFill>
        <p:spPr bwMode="auto">
          <a:xfrm>
            <a:off x="2895600" y="4876800"/>
            <a:ext cx="360045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6106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dirty="0"/>
              <a:t>Penicillin was </a:t>
            </a:r>
            <a:r>
              <a:rPr lang="en-US" sz="3200" b="1" dirty="0">
                <a:solidFill>
                  <a:srgbClr val="C00000"/>
                </a:solidFill>
              </a:rPr>
              <a:t>discovered in 1928 by Scottish scientist Alexander Fleming.</a:t>
            </a:r>
            <a:endParaRPr lang="en-US" sz="3200" b="1" baseline="30000" dirty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200" dirty="0"/>
              <a:t>It is derived from </a:t>
            </a:r>
            <a:r>
              <a:rPr lang="en-US" sz="3200" b="1" i="1" dirty="0">
                <a:solidFill>
                  <a:srgbClr val="C00000"/>
                </a:solidFill>
              </a:rPr>
              <a:t>Penicillium</a:t>
            </a:r>
            <a:r>
              <a:rPr lang="en-US" sz="3200" b="1" dirty="0">
                <a:solidFill>
                  <a:srgbClr val="C00000"/>
                </a:solidFill>
              </a:rPr>
              <a:t> fungi</a:t>
            </a:r>
            <a:r>
              <a:rPr lang="en-US" sz="3200" dirty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/>
              <a:t>It is used to treat infections in 1942 and effective against bacteria.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2800" y="0"/>
            <a:ext cx="24830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C0099"/>
                </a:solidFill>
              </a:rPr>
              <a:t>Penicillin</a:t>
            </a:r>
          </a:p>
        </p:txBody>
      </p:sp>
      <p:pic>
        <p:nvPicPr>
          <p:cNvPr id="22530" name="Picture 2" descr="Image result for penicill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76600"/>
            <a:ext cx="4568844" cy="304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Image result for penicill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2851" y="3352800"/>
            <a:ext cx="4702549" cy="3295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b="1" dirty="0"/>
              <a:t>Penicillin</a:t>
            </a:r>
            <a:r>
              <a:rPr lang="en-US" sz="3200" dirty="0"/>
              <a:t> (</a:t>
            </a:r>
            <a:r>
              <a:rPr lang="en-US" sz="3200" b="1" dirty="0">
                <a:solidFill>
                  <a:srgbClr val="CC0099"/>
                </a:solidFill>
              </a:rPr>
              <a:t>PCN</a:t>
            </a:r>
            <a:r>
              <a:rPr lang="en-US" sz="3200" dirty="0">
                <a:solidFill>
                  <a:srgbClr val="CC0099"/>
                </a:solidFill>
              </a:rPr>
              <a:t> or </a:t>
            </a:r>
            <a:r>
              <a:rPr lang="en-US" sz="3200" b="1" dirty="0">
                <a:solidFill>
                  <a:srgbClr val="CC0099"/>
                </a:solidFill>
              </a:rPr>
              <a:t>pen</a:t>
            </a:r>
            <a:r>
              <a:rPr lang="en-US" sz="3200" dirty="0"/>
              <a:t>) is a group of antibiotics which include 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>
                <a:solidFill>
                  <a:srgbClr val="C00000"/>
                </a:solidFill>
              </a:rPr>
              <a:t>penicillin G </a:t>
            </a:r>
            <a:r>
              <a:rPr lang="en-US" sz="3200" b="1" dirty="0">
                <a:solidFill>
                  <a:srgbClr val="CC0099"/>
                </a:solidFill>
              </a:rPr>
              <a:t>(intravenous use),</a:t>
            </a:r>
            <a:r>
              <a:rPr lang="en-US" sz="3200" b="1" dirty="0">
                <a:solidFill>
                  <a:srgbClr val="C00000"/>
                </a:solidFill>
              </a:rPr>
              <a:t> 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>
                <a:solidFill>
                  <a:srgbClr val="C00000"/>
                </a:solidFill>
              </a:rPr>
              <a:t>penicillin V </a:t>
            </a:r>
            <a:r>
              <a:rPr lang="en-US" sz="3200" b="1" dirty="0">
                <a:solidFill>
                  <a:srgbClr val="CC0099"/>
                </a:solidFill>
              </a:rPr>
              <a:t>(use by mouth),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>
                <a:solidFill>
                  <a:srgbClr val="C00000"/>
                </a:solidFill>
              </a:rPr>
              <a:t>procaine penicillin, and 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dirty="0" err="1">
                <a:solidFill>
                  <a:srgbClr val="C00000"/>
                </a:solidFill>
              </a:rPr>
              <a:t>benzathine</a:t>
            </a:r>
            <a:r>
              <a:rPr lang="en-US" sz="3200" b="1" dirty="0">
                <a:solidFill>
                  <a:srgbClr val="C00000"/>
                </a:solidFill>
              </a:rPr>
              <a:t> penicillin </a:t>
            </a:r>
            <a:r>
              <a:rPr lang="en-US" sz="3200" b="1" dirty="0">
                <a:solidFill>
                  <a:srgbClr val="CC0099"/>
                </a:solidFill>
              </a:rPr>
              <a:t>(intramuscular use).</a:t>
            </a:r>
          </a:p>
        </p:txBody>
      </p:sp>
      <p:pic>
        <p:nvPicPr>
          <p:cNvPr id="39938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886200"/>
            <a:ext cx="3048000" cy="2590801"/>
          </a:xfrm>
          <a:prstGeom prst="rect">
            <a:avLst/>
          </a:prstGeom>
          <a:noFill/>
        </p:spPr>
      </p:pic>
      <p:pic>
        <p:nvPicPr>
          <p:cNvPr id="39940" name="Picture 4" descr="Image result for penicill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267200"/>
            <a:ext cx="3393014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458200" cy="550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/>
              <a:t>Amoxicillin</a:t>
            </a:r>
            <a:r>
              <a:rPr lang="en-US" sz="3200" dirty="0"/>
              <a:t> </a:t>
            </a:r>
            <a:r>
              <a:rPr lang="en-US" sz="3200" b="1" dirty="0">
                <a:solidFill>
                  <a:srgbClr val="CC0099"/>
                </a:solidFill>
              </a:rPr>
              <a:t>is an antibiotic used for the treatment of a number of bacterial infections</a:t>
            </a:r>
            <a:r>
              <a:rPr lang="en-US" sz="3200" dirty="0"/>
              <a:t>.</a:t>
            </a:r>
            <a:endParaRPr lang="en-US" sz="3200" baseline="30000" dirty="0"/>
          </a:p>
          <a:p>
            <a:pPr algn="just">
              <a:buFont typeface="Wingdings" pitchFamily="2" charset="2"/>
              <a:buChar char="Ø"/>
            </a:pPr>
            <a:r>
              <a:rPr lang="en-US" sz="3200" dirty="0"/>
              <a:t>Amoxicillin was </a:t>
            </a:r>
            <a:r>
              <a:rPr lang="en-US" sz="3200" b="1" dirty="0">
                <a:solidFill>
                  <a:srgbClr val="CC0099"/>
                </a:solidFill>
              </a:rPr>
              <a:t>discovered in 1958 </a:t>
            </a:r>
            <a:r>
              <a:rPr lang="en-US" sz="3200" dirty="0"/>
              <a:t>and came into medical </a:t>
            </a:r>
            <a:r>
              <a:rPr lang="en-US" sz="3200" b="1" dirty="0">
                <a:solidFill>
                  <a:srgbClr val="CC0099"/>
                </a:solidFill>
              </a:rPr>
              <a:t>use in 1972</a:t>
            </a:r>
            <a:r>
              <a:rPr lang="en-US" sz="3200" dirty="0"/>
              <a:t>.</a:t>
            </a:r>
            <a:endParaRPr lang="en-US" sz="3200" b="1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/>
              <a:t> It is taken by </a:t>
            </a:r>
            <a:r>
              <a:rPr lang="en-US" sz="3200" b="1" dirty="0">
                <a:solidFill>
                  <a:srgbClr val="CC0099"/>
                </a:solidFill>
              </a:rPr>
              <a:t>mouth</a:t>
            </a:r>
            <a:r>
              <a:rPr lang="en-US" sz="3200" dirty="0"/>
              <a:t>, or less commonly by injection.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/>
              <a:t>It may be used for </a:t>
            </a:r>
            <a:r>
              <a:rPr lang="en-US" sz="3200" b="1" dirty="0">
                <a:solidFill>
                  <a:srgbClr val="C00000"/>
                </a:solidFill>
              </a:rPr>
              <a:t>middle ear infection, strep throat, pneumonia, skin infections, and urinary tract infections</a:t>
            </a:r>
            <a:r>
              <a:rPr lang="en-US" sz="3200" b="1" dirty="0"/>
              <a:t>.</a:t>
            </a:r>
            <a:endParaRPr lang="en-US" sz="3200" b="1" baseline="30000" dirty="0"/>
          </a:p>
          <a:p>
            <a:pPr algn="just">
              <a:buFont typeface="Wingdings" pitchFamily="2" charset="2"/>
              <a:buChar char="Ø"/>
            </a:pPr>
            <a:r>
              <a:rPr lang="en-US" sz="3200" dirty="0"/>
              <a:t>Common adverse effects </a:t>
            </a:r>
            <a:r>
              <a:rPr lang="en-US" sz="3200" b="1" dirty="0">
                <a:solidFill>
                  <a:srgbClr val="002060"/>
                </a:solidFill>
              </a:rPr>
              <a:t>include nausea 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rgbClr val="002060"/>
                </a:solidFill>
              </a:rPr>
              <a:t>rash</a:t>
            </a:r>
            <a:r>
              <a:rPr lang="en-US" sz="3200" dirty="0"/>
              <a:t>.</a:t>
            </a:r>
            <a:endParaRPr lang="en-US" sz="3200" baseline="30000" dirty="0"/>
          </a:p>
        </p:txBody>
      </p:sp>
      <p:sp>
        <p:nvSpPr>
          <p:cNvPr id="3" name="Rectangle 2"/>
          <p:cNvSpPr/>
          <p:nvPr/>
        </p:nvSpPr>
        <p:spPr>
          <a:xfrm>
            <a:off x="2743200" y="152400"/>
            <a:ext cx="33543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baseline="0" dirty="0">
                <a:solidFill>
                  <a:srgbClr val="C00000"/>
                </a:solidFill>
              </a:rPr>
              <a:t>Amoxicillin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61060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dirty="0"/>
              <a:t>t is a </a:t>
            </a:r>
            <a:r>
              <a:rPr lang="en-US" sz="3200" b="1" dirty="0">
                <a:solidFill>
                  <a:srgbClr val="002060"/>
                </a:solidFill>
              </a:rPr>
              <a:t>moderate-spectrum, </a:t>
            </a:r>
            <a:r>
              <a:rPr lang="en-US" sz="3200" b="1" dirty="0" err="1">
                <a:solidFill>
                  <a:srgbClr val="002060"/>
                </a:solidFill>
              </a:rPr>
              <a:t>bacteriolytic</a:t>
            </a:r>
            <a:r>
              <a:rPr lang="en-US" sz="3200" b="1" dirty="0">
                <a:solidFill>
                  <a:srgbClr val="002060"/>
                </a:solidFill>
              </a:rPr>
              <a:t>, 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</a:rPr>
              <a:t>β-</a:t>
            </a:r>
            <a:r>
              <a:rPr lang="en-US" sz="3200" b="1" dirty="0" err="1">
                <a:solidFill>
                  <a:srgbClr val="002060"/>
                </a:solidFill>
              </a:rPr>
              <a:t>lactam</a:t>
            </a:r>
            <a:r>
              <a:rPr lang="en-US" sz="3200" b="1" dirty="0">
                <a:solidFill>
                  <a:srgbClr val="002060"/>
                </a:solidFill>
              </a:rPr>
              <a:t> antibiotic</a:t>
            </a:r>
            <a:r>
              <a:rPr lang="en-US" sz="3200" dirty="0"/>
              <a:t> in the amino penicillin family.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/>
              <a:t>It is used to treat </a:t>
            </a:r>
            <a:r>
              <a:rPr lang="en-US" sz="3200" b="1" dirty="0">
                <a:solidFill>
                  <a:srgbClr val="002060"/>
                </a:solidFill>
              </a:rPr>
              <a:t>susceptible Gram-positive and Gram-negative bacteria</a:t>
            </a:r>
            <a:r>
              <a:rPr lang="en-US" sz="3200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/>
              <a:t>It is usually the drug of choice within the class because </a:t>
            </a:r>
            <a:r>
              <a:rPr lang="en-US" sz="3200" b="1" dirty="0">
                <a:solidFill>
                  <a:srgbClr val="002060"/>
                </a:solidFill>
              </a:rPr>
              <a:t>it is better-absorbed</a:t>
            </a:r>
            <a:r>
              <a:rPr lang="en-US" sz="3200" dirty="0"/>
              <a:t>, following oral administration, than other β-</a:t>
            </a:r>
            <a:r>
              <a:rPr lang="en-US" sz="3200" dirty="0" err="1"/>
              <a:t>lactam</a:t>
            </a:r>
            <a:r>
              <a:rPr lang="en-US" sz="3200" dirty="0"/>
              <a:t> antibiotics. </a:t>
            </a:r>
            <a:endParaRPr lang="en-US" sz="3200" baseline="30000" dirty="0"/>
          </a:p>
        </p:txBody>
      </p:sp>
      <p:pic>
        <p:nvPicPr>
          <p:cNvPr id="23554" name="Picture 2" descr="https://upload.wikimedia.org/wikipedia/commons/thumb/1/1e/Amoxicillin.JPG/800px-Amoxicillin.JPG"/>
          <p:cNvPicPr>
            <a:picLocks noChangeAspect="1" noChangeArrowheads="1"/>
          </p:cNvPicPr>
          <p:nvPr/>
        </p:nvPicPr>
        <p:blipFill>
          <a:blip r:embed="rId2"/>
          <a:srcRect l="4000" t="5170" r="4000" b="3069"/>
          <a:stretch>
            <a:fillRect/>
          </a:stretch>
        </p:blipFill>
        <p:spPr bwMode="auto">
          <a:xfrm>
            <a:off x="228600" y="4267200"/>
            <a:ext cx="2962141" cy="2286000"/>
          </a:xfrm>
          <a:prstGeom prst="rect">
            <a:avLst/>
          </a:prstGeom>
          <a:noFill/>
        </p:spPr>
      </p:pic>
      <p:pic>
        <p:nvPicPr>
          <p:cNvPr id="23556" name="Picture 4" descr="Amoxicillin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267200"/>
            <a:ext cx="4941865" cy="2193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066800"/>
            <a:ext cx="861060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dirty="0" err="1"/>
              <a:t>Ampicillin</a:t>
            </a:r>
            <a:r>
              <a:rPr lang="en-US" sz="3200" dirty="0"/>
              <a:t> is in the </a:t>
            </a:r>
            <a:r>
              <a:rPr lang="en-US" sz="3200" b="1" dirty="0">
                <a:solidFill>
                  <a:srgbClr val="CC0099"/>
                </a:solidFill>
              </a:rPr>
              <a:t>penicillin group of beta-</a:t>
            </a:r>
            <a:r>
              <a:rPr lang="en-US" sz="3200" b="1" dirty="0" err="1">
                <a:solidFill>
                  <a:srgbClr val="CC0099"/>
                </a:solidFill>
              </a:rPr>
              <a:t>lactam</a:t>
            </a:r>
            <a:r>
              <a:rPr lang="en-US" sz="3200" b="1" dirty="0">
                <a:solidFill>
                  <a:srgbClr val="CC0099"/>
                </a:solidFill>
              </a:rPr>
              <a:t> antibiotics</a:t>
            </a:r>
            <a:r>
              <a:rPr lang="en-US" sz="3200" dirty="0"/>
              <a:t> and is part of the amino penicillin family.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222222"/>
                </a:solidFill>
                <a:latin typeface="Arial" charset="0"/>
                <a:cs typeface="Arial" charset="0"/>
              </a:rPr>
              <a:t>Ampicillin</a:t>
            </a:r>
            <a:r>
              <a:rPr lang="en-US" sz="3200" dirty="0">
                <a:solidFill>
                  <a:srgbClr val="222222"/>
                </a:solidFill>
                <a:latin typeface="Arial" charset="0"/>
                <a:cs typeface="Arial" charset="0"/>
              </a:rPr>
              <a:t> was </a:t>
            </a:r>
            <a:r>
              <a:rPr lang="en-US" sz="3200" b="1" dirty="0">
                <a:solidFill>
                  <a:srgbClr val="CC0099"/>
                </a:solidFill>
                <a:latin typeface="Arial" charset="0"/>
                <a:cs typeface="Arial" charset="0"/>
              </a:rPr>
              <a:t>discovered in 1958 </a:t>
            </a:r>
            <a:r>
              <a:rPr lang="en-US" sz="3200" dirty="0">
                <a:solidFill>
                  <a:srgbClr val="222222"/>
                </a:solidFill>
                <a:latin typeface="Arial" charset="0"/>
                <a:cs typeface="Arial" charset="0"/>
              </a:rPr>
              <a:t>and came into commercial </a:t>
            </a:r>
            <a:r>
              <a:rPr lang="en-US" sz="3200" b="1" dirty="0">
                <a:solidFill>
                  <a:srgbClr val="CC0099"/>
                </a:solidFill>
                <a:latin typeface="Arial" charset="0"/>
                <a:cs typeface="Arial" charset="0"/>
              </a:rPr>
              <a:t>use in 1961</a:t>
            </a:r>
            <a:endParaRPr lang="en-US" sz="6000" b="1" dirty="0">
              <a:solidFill>
                <a:srgbClr val="CC0099"/>
              </a:solidFill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/>
              <a:t> </a:t>
            </a:r>
            <a:r>
              <a:rPr lang="en-US" sz="3200" dirty="0" err="1"/>
              <a:t>Ampicillin</a:t>
            </a:r>
            <a:r>
              <a:rPr lang="en-US" sz="3200" dirty="0"/>
              <a:t> is comparatively less toxic than other antibiotics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228600"/>
            <a:ext cx="30508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baseline="0" dirty="0" err="1">
                <a:solidFill>
                  <a:srgbClr val="C00000"/>
                </a:solidFill>
              </a:rPr>
              <a:t>Ampicillin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5" name="Picture 2" descr="Ampicillin structure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800600"/>
            <a:ext cx="5105400" cy="1875663"/>
          </a:xfrm>
          <a:prstGeom prst="rect">
            <a:avLst/>
          </a:prstGeom>
          <a:noFill/>
        </p:spPr>
      </p:pic>
      <p:pic>
        <p:nvPicPr>
          <p:cNvPr id="41986" name="Picture 2" descr="Image result for ampicill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267200"/>
            <a:ext cx="2324100" cy="232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675" cy="66675"/>
          </a:xfrm>
          <a:prstGeom prst="rect">
            <a:avLst/>
          </a:prstGeom>
          <a:noFill/>
        </p:spPr>
      </p:pic>
      <p:pic>
        <p:nvPicPr>
          <p:cNvPr id="40965" name="Picture 5" descr="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675" cy="66675"/>
          </a:xfrm>
          <a:prstGeom prst="rect">
            <a:avLst/>
          </a:prstGeom>
          <a:noFill/>
        </p:spPr>
      </p:pic>
      <p:pic>
        <p:nvPicPr>
          <p:cNvPr id="40966" name="Picture 6" descr="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675" cy="66675"/>
          </a:xfrm>
          <a:prstGeom prst="rect">
            <a:avLst/>
          </a:prstGeom>
          <a:noFill/>
        </p:spPr>
      </p:pic>
      <p:pic>
        <p:nvPicPr>
          <p:cNvPr id="40967" name="Picture 7" descr="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675" cy="66675"/>
          </a:xfrm>
          <a:prstGeom prst="rect">
            <a:avLst/>
          </a:prstGeom>
          <a:noFill/>
        </p:spPr>
      </p:pic>
      <p:pic>
        <p:nvPicPr>
          <p:cNvPr id="40968" name="Picture 8" descr="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675" cy="66675"/>
          </a:xfrm>
          <a:prstGeom prst="rect">
            <a:avLst/>
          </a:prstGeom>
          <a:noFill/>
        </p:spPr>
      </p:pic>
      <p:pic>
        <p:nvPicPr>
          <p:cNvPr id="40969" name="Picture 9" descr="☑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675" cy="66675"/>
          </a:xfrm>
          <a:prstGeom prst="rect">
            <a:avLst/>
          </a:prstGeom>
          <a:noFill/>
        </p:spPr>
      </p:pic>
      <p:pic>
        <p:nvPicPr>
          <p:cNvPr id="40970" name="Picture 10" descr="Edit this at Wikida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81000" y="609600"/>
            <a:ext cx="8382000" cy="56938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It</a:t>
            </a:r>
            <a:r>
              <a:rPr kumimoji="0" lang="en-US" sz="2800" b="0" i="0" strike="noStrike" cap="none" normalizeH="0" dirty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is an </a:t>
            </a: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antibiotic</a:t>
            </a: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used to prevent and treat a number of </a:t>
            </a:r>
            <a:r>
              <a:rPr kumimoji="0" lang="en-US" sz="2800" b="1" i="0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" charset="0"/>
                <a:cs typeface="Arial" charset="0"/>
              </a:rPr>
              <a:t>bacterial infections, such as respiratory tract infections, urinary tract infections, meningitis, </a:t>
            </a:r>
            <a:r>
              <a:rPr kumimoji="0" lang="en-US" sz="2800" b="1" i="0" strike="noStrike" cap="none" normalizeH="0" baseline="0" dirty="0" err="1">
                <a:ln>
                  <a:noFill/>
                </a:ln>
                <a:solidFill>
                  <a:srgbClr val="CC0099"/>
                </a:solidFill>
                <a:effectLst/>
                <a:latin typeface="Arial" charset="0"/>
                <a:cs typeface="Arial" charset="0"/>
              </a:rPr>
              <a:t>salmonellosis</a:t>
            </a:r>
            <a:r>
              <a:rPr kumimoji="0" lang="en-US" sz="2800" b="1" i="0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" charset="0"/>
                <a:cs typeface="Arial" charset="0"/>
              </a:rPr>
              <a:t>, and </a:t>
            </a:r>
            <a:r>
              <a:rPr kumimoji="0" lang="en-US" sz="2800" b="1" i="0" strike="noStrike" cap="none" normalizeH="0" baseline="0" dirty="0" err="1">
                <a:ln>
                  <a:noFill/>
                </a:ln>
                <a:solidFill>
                  <a:srgbClr val="CC0099"/>
                </a:solidFill>
                <a:effectLst/>
                <a:latin typeface="Arial" charset="0"/>
                <a:cs typeface="Arial" charset="0"/>
              </a:rPr>
              <a:t>endocarditis</a:t>
            </a:r>
            <a:r>
              <a:rPr kumimoji="0" lang="en-US" sz="2800" b="1" i="0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It may also be used to prevent </a:t>
            </a: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group B streptococcal infection</a:t>
            </a: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in newborns.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It is used by mouth, by </a:t>
            </a: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injection into a muscle</a:t>
            </a: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, or intravenously.</a:t>
            </a:r>
            <a:endParaRPr kumimoji="0" lang="en-US" sz="2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Common side effects include rash, nausea, and diarrhea.  </a:t>
            </a:r>
            <a:endParaRPr kumimoji="0" lang="en-US" sz="2800" b="0" i="0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" charset="0"/>
                <a:cs typeface="Arial" charset="0"/>
              </a:rPr>
              <a:t>Its use during </a:t>
            </a: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pregnancy</a:t>
            </a: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 and </a:t>
            </a: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breast feeding appears</a:t>
            </a:r>
            <a:r>
              <a:rPr kumimoji="0" lang="en-US" sz="2800" b="0" i="0" strike="noStrike" cap="none" normalizeH="0" dirty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800" b="0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charset="0"/>
                <a:cs typeface="Arial" charset="0"/>
              </a:rPr>
              <a:t>to be generally safe.</a:t>
            </a:r>
            <a:endParaRPr kumimoji="0" lang="en-US" sz="2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03957"/>
            <a:ext cx="8686800" cy="60016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3200" dirty="0"/>
              <a:t>Streptomycin is an antibiotic produced by the soil </a:t>
            </a:r>
            <a:r>
              <a:rPr lang="en-US" sz="3200" dirty="0" err="1"/>
              <a:t>actinomycete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Streptomyces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griseus</a:t>
            </a:r>
            <a:r>
              <a:rPr lang="en-US" sz="3200" b="1" dirty="0">
                <a:solidFill>
                  <a:srgbClr val="0070C0"/>
                </a:solidFill>
              </a:rPr>
              <a:t> (1943)</a:t>
            </a:r>
            <a:endParaRPr lang="en-US" sz="3200" dirty="0"/>
          </a:p>
          <a:p>
            <a:pPr algn="just">
              <a:buFont typeface="Wingdings" pitchFamily="2" charset="2"/>
              <a:buChar char="ü"/>
            </a:pPr>
            <a:r>
              <a:rPr lang="en-US" sz="3200" dirty="0"/>
              <a:t>It acts by inhibiting the initiation and elongation processes during protein synthesis.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dirty="0"/>
              <a:t>The chemical classification of streptomycin is </a:t>
            </a:r>
            <a:r>
              <a:rPr lang="en-US" sz="3200" b="1" dirty="0" err="1">
                <a:solidFill>
                  <a:srgbClr val="0070C0"/>
                </a:solidFill>
              </a:rPr>
              <a:t>Aminoglycosides</a:t>
            </a:r>
            <a:r>
              <a:rPr lang="en-US" sz="3200" dirty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dirty="0"/>
              <a:t>Common side effects include vertigo, vomiting, numbness of the face, fever, and rash.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dirty="0"/>
              <a:t>It is used to treat </a:t>
            </a:r>
            <a:r>
              <a:rPr lang="en-US" sz="3200" b="1" dirty="0">
                <a:solidFill>
                  <a:srgbClr val="0070C0"/>
                </a:solidFill>
              </a:rPr>
              <a:t>tuberculosis, Mycobacterium </a:t>
            </a:r>
            <a:r>
              <a:rPr lang="en-US" sz="3200" b="1" dirty="0" err="1">
                <a:solidFill>
                  <a:srgbClr val="0070C0"/>
                </a:solidFill>
              </a:rPr>
              <a:t>avium</a:t>
            </a:r>
            <a:r>
              <a:rPr lang="en-US" sz="3200" b="1" dirty="0">
                <a:solidFill>
                  <a:srgbClr val="0070C0"/>
                </a:solidFill>
              </a:rPr>
              <a:t> complex, </a:t>
            </a:r>
            <a:r>
              <a:rPr lang="en-US" sz="3200" b="1" dirty="0" err="1">
                <a:solidFill>
                  <a:srgbClr val="0070C0"/>
                </a:solidFill>
              </a:rPr>
              <a:t>endocarditis</a:t>
            </a:r>
            <a:r>
              <a:rPr lang="en-US" sz="3200" b="1" dirty="0">
                <a:solidFill>
                  <a:srgbClr val="0070C0"/>
                </a:solidFill>
              </a:rPr>
              <a:t>, brucellosis, </a:t>
            </a:r>
            <a:r>
              <a:rPr lang="en-US" sz="3200" b="1" dirty="0" err="1">
                <a:solidFill>
                  <a:srgbClr val="0070C0"/>
                </a:solidFill>
              </a:rPr>
              <a:t>Burkholderia</a:t>
            </a:r>
            <a:r>
              <a:rPr lang="en-US" sz="3200" b="1" dirty="0">
                <a:solidFill>
                  <a:srgbClr val="0070C0"/>
                </a:solidFill>
              </a:rPr>
              <a:t> infection, plague, tularemia, and rat bite fever</a:t>
            </a:r>
            <a:r>
              <a:rPr lang="en-US" sz="32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5600" y="0"/>
            <a:ext cx="34313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CC0099"/>
                </a:solidFill>
              </a:rPr>
              <a:t>Streptomycin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0"/>
            <a:ext cx="89154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dirty="0">
                <a:solidFill>
                  <a:srgbClr val="002060"/>
                </a:solidFill>
              </a:rPr>
              <a:t>Tetracyclines are broad-spectrum against many bacteria.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/>
              <a:t>It was patented in </a:t>
            </a:r>
            <a:r>
              <a:rPr lang="en-US" sz="3200" dirty="0">
                <a:solidFill>
                  <a:srgbClr val="CC0099"/>
                </a:solidFill>
              </a:rPr>
              <a:t>1953 and came into commercial use in 1978.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/>
              <a:t>Well-known drugs such as: </a:t>
            </a:r>
            <a:r>
              <a:rPr lang="en-US" sz="3200" dirty="0" err="1"/>
              <a:t>doxycycline</a:t>
            </a:r>
            <a:r>
              <a:rPr lang="en-US" sz="3200" dirty="0"/>
              <a:t>, tetracycline, </a:t>
            </a:r>
            <a:r>
              <a:rPr lang="en-US" sz="3200" dirty="0" err="1"/>
              <a:t>minocycline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971800" y="152400"/>
            <a:ext cx="35671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>
                <a:solidFill>
                  <a:srgbClr val="CC0099"/>
                </a:solidFill>
              </a:rPr>
              <a:t>Tetracyclines</a:t>
            </a:r>
          </a:p>
        </p:txBody>
      </p:sp>
      <p:pic>
        <p:nvPicPr>
          <p:cNvPr id="4" name="Picture 2" descr="Tetracycline skeletal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038600"/>
            <a:ext cx="621340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57200"/>
            <a:ext cx="6400800" cy="550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200" dirty="0">
                <a:latin typeface="Arial Rounded MT Bold" pitchFamily="34" charset="0"/>
              </a:rPr>
              <a:t>Tetracycline is in the tetracyclines family of medications.</a:t>
            </a:r>
            <a:endParaRPr lang="en-US" sz="3200" baseline="300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200" dirty="0">
                <a:latin typeface="Arial Rounded MT Bold" pitchFamily="34" charset="0"/>
              </a:rPr>
              <a:t>It is used to </a:t>
            </a:r>
            <a:r>
              <a:rPr lang="en-US" sz="3200" dirty="0">
                <a:solidFill>
                  <a:srgbClr val="CC0099"/>
                </a:solidFill>
                <a:latin typeface="Arial Rounded MT Bold" pitchFamily="34" charset="0"/>
              </a:rPr>
              <a:t>treat acne, cholera, brucellosis, </a:t>
            </a:r>
          </a:p>
          <a:p>
            <a:pPr algn="just"/>
            <a:r>
              <a:rPr lang="en-US" sz="3200" dirty="0">
                <a:solidFill>
                  <a:srgbClr val="CC0099"/>
                </a:solidFill>
                <a:latin typeface="Arial Rounded MT Bold" pitchFamily="34" charset="0"/>
              </a:rPr>
              <a:t>plague, malaria and </a:t>
            </a:r>
            <a:r>
              <a:rPr lang="en-US" sz="3200" u="sng" dirty="0">
                <a:solidFill>
                  <a:srgbClr val="CC0099"/>
                </a:solidFill>
                <a:latin typeface="Arial Rounded MT Bold" pitchFamily="34" charset="0"/>
              </a:rPr>
              <a:t>syphilis.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dirty="0">
                <a:latin typeface="Arial Rounded MT Bold" pitchFamily="34" charset="0"/>
              </a:rPr>
              <a:t>It works by blocking the ability of bacteria to make proteins.</a:t>
            </a:r>
            <a:endParaRPr lang="en-US" sz="3200" u="sng" baseline="300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200" dirty="0">
                <a:solidFill>
                  <a:srgbClr val="CC0099"/>
                </a:solidFill>
                <a:latin typeface="Arial Rounded MT Bold" pitchFamily="34" charset="0"/>
              </a:rPr>
              <a:t>Common side effects include vomiting, diarrhea, rash, </a:t>
            </a:r>
            <a:r>
              <a:rPr lang="en-US" sz="3200" dirty="0">
                <a:latin typeface="Arial Rounded MT Bold" pitchFamily="34" charset="0"/>
              </a:rPr>
              <a:t>and loss of appetite.</a:t>
            </a:r>
          </a:p>
        </p:txBody>
      </p:sp>
      <p:pic>
        <p:nvPicPr>
          <p:cNvPr id="45060" name="Picture 4" descr="Image result for tetracycl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676400"/>
            <a:ext cx="1838325" cy="3686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458200" cy="44480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b="1" baseline="0" dirty="0">
                <a:solidFill>
                  <a:srgbClr val="002060"/>
                </a:solidFill>
              </a:rPr>
              <a:t>An antibiotic is a </a:t>
            </a:r>
            <a:r>
              <a:rPr lang="en-US" sz="3200" b="1" baseline="0" dirty="0">
                <a:solidFill>
                  <a:srgbClr val="CC0099"/>
                </a:solidFill>
              </a:rPr>
              <a:t>product produced by a microorganism or a similar substance produced wholly or partially by chemical synthesis</a:t>
            </a:r>
            <a:r>
              <a:rPr lang="en-US" sz="3200" b="1" baseline="0" dirty="0">
                <a:solidFill>
                  <a:srgbClr val="002060"/>
                </a:solidFill>
              </a:rPr>
              <a:t>, which in low  concentrations, inhibits the </a:t>
            </a:r>
            <a:r>
              <a:rPr lang="en-US" sz="3200" b="1" baseline="0" dirty="0">
                <a:solidFill>
                  <a:srgbClr val="CC0099"/>
                </a:solidFill>
              </a:rPr>
              <a:t>growth of other microorganisms.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b="1" dirty="0">
                <a:solidFill>
                  <a:srgbClr val="002060"/>
                </a:solidFill>
              </a:rPr>
              <a:t>Antibiotics are also called antimicrobials.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3200" y="381000"/>
            <a:ext cx="32704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baseline="0" dirty="0">
                <a:solidFill>
                  <a:srgbClr val="C00000"/>
                </a:solidFill>
              </a:rPr>
              <a:t>Antibiotics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Image result for thank yo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625276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C0099"/>
                </a:solidFill>
              </a:rPr>
              <a:t>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4000" b="1" dirty="0">
                <a:solidFill>
                  <a:srgbClr val="002060"/>
                </a:solidFill>
              </a:rPr>
              <a:t>Alexander Fleming</a:t>
            </a:r>
          </a:p>
          <a:p>
            <a:pPr lvl="1"/>
            <a:r>
              <a:rPr lang="en-US" sz="3600" b="1" dirty="0">
                <a:solidFill>
                  <a:srgbClr val="002060"/>
                </a:solidFill>
              </a:rPr>
              <a:t>  Microbes make antibiotics</a:t>
            </a:r>
          </a:p>
          <a:p>
            <a:pPr lvl="1"/>
            <a:endParaRPr lang="en-US" sz="3600" b="1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sz="3600" b="1" dirty="0">
                <a:solidFill>
                  <a:srgbClr val="002060"/>
                </a:solidFill>
              </a:rPr>
              <a:t>ORIGIN:	moldy culture plate</a:t>
            </a:r>
          </a:p>
          <a:p>
            <a:pPr lvl="1">
              <a:buFont typeface="Wingdings" pitchFamily="2" charset="2"/>
              <a:buNone/>
            </a:pPr>
            <a:r>
              <a:rPr lang="en-US" sz="3600" b="1" dirty="0">
                <a:solidFill>
                  <a:srgbClr val="002060"/>
                </a:solidFill>
              </a:rPr>
              <a:t>DRUG:		Penicillin	(1928)</a:t>
            </a:r>
          </a:p>
          <a:p>
            <a:pPr lvl="1">
              <a:buFont typeface="Wingdings" pitchFamily="2" charset="2"/>
              <a:buNone/>
            </a:pPr>
            <a:endParaRPr lang="en-US" sz="3600" b="1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sz="3600" b="1" dirty="0">
                <a:solidFill>
                  <a:srgbClr val="002060"/>
                </a:solidFill>
              </a:rPr>
              <a:t>NOBEL:		1945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C0099"/>
                </a:solidFill>
              </a:rPr>
              <a:t>History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3600" b="1" dirty="0">
                <a:solidFill>
                  <a:srgbClr val="C00000"/>
                </a:solidFill>
              </a:rPr>
              <a:t>Selman Waksman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</a:rPr>
              <a:t>  Soil </a:t>
            </a:r>
            <a:r>
              <a:rPr lang="en-US" sz="3200" b="1" dirty="0" err="1">
                <a:solidFill>
                  <a:srgbClr val="C00000"/>
                </a:solidFill>
              </a:rPr>
              <a:t>Streptomyces</a:t>
            </a:r>
            <a:r>
              <a:rPr lang="en-US" sz="3200" b="1" dirty="0">
                <a:solidFill>
                  <a:srgbClr val="C00000"/>
                </a:solidFill>
              </a:rPr>
              <a:t> make antibiotics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</a:rPr>
              <a:t>  comes up with definition of antibiotic</a:t>
            </a:r>
          </a:p>
          <a:p>
            <a:pPr lvl="1">
              <a:buFont typeface="Wingdings" pitchFamily="2" charset="2"/>
              <a:buNone/>
            </a:pPr>
            <a:endParaRPr lang="en-US" sz="3200" b="1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sz="3200" b="1" dirty="0">
                <a:solidFill>
                  <a:srgbClr val="C00000"/>
                </a:solidFill>
              </a:rPr>
              <a:t>ORIGIN:	Penicillin development</a:t>
            </a:r>
          </a:p>
          <a:p>
            <a:pPr lvl="1">
              <a:buFont typeface="Wingdings" pitchFamily="2" charset="2"/>
              <a:buNone/>
            </a:pPr>
            <a:r>
              <a:rPr lang="en-US" sz="3200" b="1" dirty="0">
                <a:solidFill>
                  <a:srgbClr val="C00000"/>
                </a:solidFill>
              </a:rPr>
              <a:t>DRUG:		Streptomycin	(1943)</a:t>
            </a:r>
          </a:p>
          <a:p>
            <a:pPr lvl="1">
              <a:buFont typeface="Wingdings" pitchFamily="2" charset="2"/>
              <a:buNone/>
            </a:pPr>
            <a:endParaRPr lang="en-US" sz="3200" b="1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sz="3200" b="1" dirty="0">
                <a:solidFill>
                  <a:srgbClr val="C00000"/>
                </a:solidFill>
              </a:rPr>
              <a:t>NOBEL:		1952</a:t>
            </a:r>
          </a:p>
          <a:p>
            <a:pPr lvl="1">
              <a:buFont typeface="Wingdings" pitchFamily="2" charset="2"/>
              <a:buNone/>
            </a:pP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714"/>
          <p:cNvSpPr txBox="1"/>
          <p:nvPr/>
        </p:nvSpPr>
        <p:spPr>
          <a:xfrm>
            <a:off x="152400" y="228600"/>
            <a:ext cx="8839200" cy="60272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1430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spcBef>
                <a:spcPts val="900"/>
              </a:spcBef>
              <a:buClr>
                <a:srgbClr val="FFCC00"/>
              </a:buClr>
              <a:buSzPct val="70312"/>
              <a:tabLst>
                <a:tab pos="354965" algn="l"/>
                <a:tab pos="355600" algn="l"/>
              </a:tabLst>
            </a:pPr>
            <a:r>
              <a:rPr lang="en-US" sz="3200" b="1" spc="-70" dirty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Classification based on the Spectrum </a:t>
            </a:r>
            <a:r>
              <a:rPr lang="en-US" sz="3200" b="1" spc="105" dirty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of</a:t>
            </a:r>
            <a:r>
              <a:rPr lang="en-US" sz="3200" b="1" spc="85" dirty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en-US" sz="3200" b="1" spc="-55" dirty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Activity</a:t>
            </a:r>
          </a:p>
          <a:p>
            <a:pPr marL="355600" indent="-342900" algn="just">
              <a:lnSpc>
                <a:spcPct val="100000"/>
              </a:lnSpc>
              <a:spcBef>
                <a:spcPts val="900"/>
              </a:spcBef>
              <a:buClr>
                <a:srgbClr val="FFCC00"/>
              </a:buClr>
              <a:buSzPct val="70312"/>
              <a:buFont typeface="Wingdings" pitchFamily="2" charset="2"/>
              <a:buChar char="ü"/>
              <a:tabLst>
                <a:tab pos="354965" algn="l"/>
                <a:tab pos="355600" algn="l"/>
              </a:tabLst>
            </a:pPr>
            <a:r>
              <a:rPr lang="en-US" sz="3200" b="1" spc="-20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Broad</a:t>
            </a:r>
            <a:r>
              <a:rPr lang="en-US" sz="3200" b="1" spc="-5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en-US" sz="3200" b="1" spc="-70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Spectrum – </a:t>
            </a:r>
            <a:r>
              <a:rPr lang="en-US" sz="3200" b="1" spc="-70" dirty="0">
                <a:solidFill>
                  <a:srgbClr val="00B050"/>
                </a:solidFill>
                <a:latin typeface="Arial Rounded MT Bold" pitchFamily="34" charset="0"/>
                <a:cs typeface="Times New Roman"/>
              </a:rPr>
              <a:t>against  large number of microorganisms and curing several aliments.</a:t>
            </a:r>
          </a:p>
          <a:p>
            <a:pPr marL="1005840" lvl="1" indent="-381000" algn="just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tabLst>
                <a:tab pos="1006475" algn="l"/>
              </a:tabLst>
            </a:pPr>
            <a:r>
              <a:rPr lang="en-US" sz="3200" b="1" spc="-70" dirty="0">
                <a:solidFill>
                  <a:srgbClr val="00B050"/>
                </a:solidFill>
                <a:latin typeface="Arial Rounded MT Bold" pitchFamily="34" charset="0"/>
                <a:cs typeface="Times New Roman"/>
              </a:rPr>
              <a:t>Ex. </a:t>
            </a:r>
            <a:r>
              <a:rPr lang="en-US" sz="2800" b="1" spc="-40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Tetracyclines,</a:t>
            </a:r>
            <a:r>
              <a:rPr lang="en-US" sz="2800" b="1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en-US" sz="2800" b="1" dirty="0" err="1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Chloramphenicol</a:t>
            </a:r>
            <a:r>
              <a:rPr lang="en-US" sz="2800" b="1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, </a:t>
            </a:r>
            <a:r>
              <a:rPr lang="en-US" sz="2800" b="1" spc="25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Penicillin</a:t>
            </a:r>
            <a:r>
              <a:rPr lang="en-US" sz="2800" b="1" spc="20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, </a:t>
            </a:r>
            <a:r>
              <a:rPr lang="en-US" sz="2800" b="1" spc="-25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Streptomycin</a:t>
            </a:r>
            <a:endParaRPr lang="en-US" sz="2400" b="1" spc="-25" dirty="0">
              <a:solidFill>
                <a:srgbClr val="CC0099"/>
              </a:solidFill>
              <a:latin typeface="Arial Rounded MT Bold" pitchFamily="34" charset="0"/>
              <a:cs typeface="Times New Roman"/>
            </a:endParaRPr>
          </a:p>
          <a:p>
            <a:pPr marL="1005840" lvl="1" indent="-381000" algn="just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Font typeface="Wingdings" pitchFamily="2" charset="2"/>
              <a:buChar char="ü"/>
              <a:tabLst>
                <a:tab pos="1006475" algn="l"/>
              </a:tabLst>
            </a:pPr>
            <a:r>
              <a:rPr lang="en-US" sz="3200" b="1" spc="-45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Narrow</a:t>
            </a:r>
            <a:r>
              <a:rPr lang="en-US" sz="3200" b="1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en-US" sz="3200" b="1" spc="-70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Spectrum – </a:t>
            </a:r>
            <a:r>
              <a:rPr lang="en-US" sz="3200" b="1" spc="-70" dirty="0">
                <a:solidFill>
                  <a:srgbClr val="00B050"/>
                </a:solidFill>
                <a:latin typeface="Arial Rounded MT Bold" pitchFamily="34" charset="0"/>
                <a:cs typeface="Times New Roman"/>
              </a:rPr>
              <a:t>specific in their action and used against some specific diseases.</a:t>
            </a:r>
            <a:endParaRPr lang="en-US" sz="3200" b="1" dirty="0">
              <a:solidFill>
                <a:srgbClr val="00B050"/>
              </a:solidFill>
              <a:latin typeface="Arial Rounded MT Bold" pitchFamily="34" charset="0"/>
              <a:cs typeface="Times New Roman"/>
            </a:endParaRPr>
          </a:p>
          <a:p>
            <a:pPr marL="1339850">
              <a:lnSpc>
                <a:spcPct val="100000"/>
              </a:lnSpc>
              <a:spcBef>
                <a:spcPts val="1400"/>
              </a:spcBef>
            </a:pPr>
            <a:r>
              <a:rPr lang="en-US" sz="2800" b="1" spc="25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Penicillin </a:t>
            </a:r>
            <a:r>
              <a:rPr lang="en-US" sz="2800" b="1" spc="20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G, </a:t>
            </a:r>
            <a:r>
              <a:rPr lang="en-US" sz="2800" b="1" spc="-25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Streptomycin,</a:t>
            </a:r>
            <a:r>
              <a:rPr lang="en-US" sz="2800" b="1" spc="-100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en-US" sz="2800" b="1" spc="-20" dirty="0">
                <a:solidFill>
                  <a:srgbClr val="CC0099"/>
                </a:solidFill>
                <a:latin typeface="Arial Rounded MT Bold" pitchFamily="34" charset="0"/>
                <a:cs typeface="Times New Roman"/>
              </a:rPr>
              <a:t>Erythromycin</a:t>
            </a:r>
          </a:p>
          <a:p>
            <a:pPr marL="1339850">
              <a:lnSpc>
                <a:spcPct val="100000"/>
              </a:lnSpc>
              <a:spcBef>
                <a:spcPts val="1400"/>
              </a:spcBef>
            </a:pPr>
            <a:endParaRPr lang="en-US" sz="2800" b="1" dirty="0">
              <a:solidFill>
                <a:srgbClr val="CC0099"/>
              </a:solidFill>
              <a:latin typeface="Arial Rounded MT Bold" pitchFamily="34" charset="0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810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-70" dirty="0">
                <a:solidFill>
                  <a:srgbClr val="002060"/>
                </a:solidFill>
                <a:latin typeface="Arial Rounded MT Bold" pitchFamily="34" charset="0"/>
                <a:cs typeface="Times New Roman"/>
              </a:rPr>
              <a:t>Classification based on the type of bacteria </a:t>
            </a:r>
            <a:endParaRPr lang="en-US" sz="3200" b="1" spc="-55" dirty="0">
              <a:solidFill>
                <a:srgbClr val="002060"/>
              </a:solidFill>
              <a:latin typeface="Arial Rounded MT Bold" pitchFamily="34" charset="0"/>
              <a:cs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en-US" sz="3600" b="1" dirty="0">
                <a:solidFill>
                  <a:srgbClr val="00B050"/>
                </a:solidFill>
              </a:rPr>
              <a:t>Gram-positive antibiotics- </a:t>
            </a:r>
            <a:r>
              <a:rPr lang="en-US" sz="3200" b="1" dirty="0"/>
              <a:t>Penicillin</a:t>
            </a:r>
            <a:r>
              <a:rPr lang="en-US" sz="3200" dirty="0"/>
              <a:t>, </a:t>
            </a:r>
            <a:r>
              <a:rPr lang="en-US" sz="3200" b="1" dirty="0" err="1"/>
              <a:t>cloxacillin</a:t>
            </a:r>
            <a:r>
              <a:rPr lang="en-US" sz="3200" b="1" dirty="0"/>
              <a:t> a</a:t>
            </a:r>
            <a:r>
              <a:rPr lang="en-US" sz="3200" dirty="0"/>
              <a:t>nd </a:t>
            </a:r>
            <a:r>
              <a:rPr lang="en-US" sz="3200" b="1" dirty="0"/>
              <a:t>erythromycin</a:t>
            </a:r>
            <a:r>
              <a:rPr lang="en-US" sz="3200" dirty="0"/>
              <a:t> should be enough to cover 90 per cent of Gram-positive infections.</a:t>
            </a:r>
            <a:endParaRPr lang="en-US" sz="3600" dirty="0"/>
          </a:p>
          <a:p>
            <a:pPr algn="just">
              <a:buFont typeface="Wingdings" pitchFamily="2" charset="2"/>
              <a:buChar char="ü"/>
            </a:pPr>
            <a:r>
              <a:rPr lang="en-US" sz="3200" dirty="0"/>
              <a:t>Gram-positive bacteria appear violet in </a:t>
            </a:r>
            <a:r>
              <a:rPr lang="en-US" sz="3200" dirty="0" err="1"/>
              <a:t>colour</a:t>
            </a:r>
            <a:r>
              <a:rPr lang="en-US" sz="3200" dirty="0"/>
              <a:t> when smeared with crystal violet and iodine solution.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>
                <a:solidFill>
                  <a:srgbClr val="00B050"/>
                </a:solidFill>
              </a:rPr>
              <a:t>Gram-negative antibiotics </a:t>
            </a:r>
            <a:r>
              <a:rPr lang="en-US" sz="3600" dirty="0"/>
              <a:t>- </a:t>
            </a:r>
            <a:r>
              <a:rPr lang="en-US" sz="3200" dirty="0" err="1"/>
              <a:t>Chloramphenicol</a:t>
            </a:r>
            <a:r>
              <a:rPr lang="en-US" sz="3200" dirty="0"/>
              <a:t>, </a:t>
            </a:r>
            <a:r>
              <a:rPr lang="en-US" sz="3200" dirty="0" err="1"/>
              <a:t>polymyxim</a:t>
            </a:r>
            <a:r>
              <a:rPr lang="en-US" sz="3200" dirty="0"/>
              <a:t> –B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Gram-negative bacteria appear red in </a:t>
            </a:r>
            <a:r>
              <a:rPr lang="en-US" sz="3200" dirty="0" err="1"/>
              <a:t>colour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712"/>
          <p:cNvSpPr txBox="1"/>
          <p:nvPr/>
        </p:nvSpPr>
        <p:spPr>
          <a:xfrm>
            <a:off x="76200" y="1219200"/>
            <a:ext cx="8839200" cy="51347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355600" marR="1771650" indent="-342900">
              <a:lnSpc>
                <a:spcPct val="100000"/>
              </a:lnSpc>
              <a:spcBef>
                <a:spcPts val="100"/>
              </a:spcBef>
              <a:buClr>
                <a:srgbClr val="FFCC00"/>
              </a:buClr>
              <a:buSzPct val="6964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3600" spc="-80" dirty="0">
                <a:latin typeface="Arial Rounded MT Bold" pitchFamily="34" charset="0"/>
                <a:cs typeface="Times New Roman"/>
              </a:rPr>
              <a:t>Beta-</a:t>
            </a:r>
            <a:r>
              <a:rPr lang="en-US" sz="3600" spc="-80" dirty="0" err="1">
                <a:latin typeface="Arial Rounded MT Bold" pitchFamily="34" charset="0"/>
                <a:cs typeface="Times New Roman"/>
              </a:rPr>
              <a:t>lactam</a:t>
            </a:r>
            <a:r>
              <a:rPr lang="en-US" sz="3600" spc="-80" dirty="0">
                <a:latin typeface="Arial Rounded MT Bold" pitchFamily="34" charset="0"/>
                <a:cs typeface="Times New Roman"/>
              </a:rPr>
              <a:t> </a:t>
            </a:r>
            <a:r>
              <a:rPr lang="en-US" sz="3600" spc="-25" dirty="0">
                <a:latin typeface="Arial Rounded MT Bold" pitchFamily="34" charset="0"/>
                <a:cs typeface="Times New Roman"/>
              </a:rPr>
              <a:t>Antibiotics:</a:t>
            </a:r>
            <a:r>
              <a:rPr lang="en-US" sz="3600" spc="-240" dirty="0">
                <a:latin typeface="Arial Rounded MT Bold" pitchFamily="34" charset="0"/>
                <a:cs typeface="Times New Roman"/>
              </a:rPr>
              <a:t> </a:t>
            </a:r>
            <a:r>
              <a:rPr lang="en-US" sz="2400" b="1" spc="-5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Penicillins</a:t>
            </a:r>
            <a:r>
              <a:rPr lang="en-US" sz="2400" b="1" spc="-5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,  </a:t>
            </a:r>
            <a:r>
              <a:rPr lang="en-US" sz="2400" b="1" spc="-15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Cephalosporins</a:t>
            </a:r>
            <a:r>
              <a:rPr lang="en-US" sz="2400" b="1" spc="-15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,</a:t>
            </a:r>
            <a:r>
              <a:rPr lang="en-US" sz="2400" b="1" spc="15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en-US" sz="2400" b="1" spc="-40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Carbapenems</a:t>
            </a:r>
            <a:endParaRPr lang="en-US" sz="2400" b="1" dirty="0">
              <a:solidFill>
                <a:srgbClr val="0070C0"/>
              </a:solidFill>
              <a:latin typeface="Arial Rounded MT Bold" pitchFamily="34" charset="0"/>
              <a:cs typeface="Times New Roman"/>
            </a:endParaRPr>
          </a:p>
          <a:p>
            <a:pPr marL="355600" marR="614680" indent="-342900">
              <a:lnSpc>
                <a:spcPct val="100000"/>
              </a:lnSpc>
              <a:spcBef>
                <a:spcPts val="450"/>
              </a:spcBef>
              <a:buClr>
                <a:srgbClr val="FFCC00"/>
              </a:buClr>
              <a:buSzPct val="6964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3600" dirty="0" err="1">
                <a:latin typeface="Arial Rounded MT Bold" pitchFamily="34" charset="0"/>
                <a:cs typeface="Times New Roman"/>
              </a:rPr>
              <a:t>Aminoglycoside</a:t>
            </a:r>
            <a:r>
              <a:rPr lang="en-US" sz="3600" dirty="0">
                <a:latin typeface="Arial Rounded MT Bold" pitchFamily="34" charset="0"/>
                <a:cs typeface="Times New Roman"/>
              </a:rPr>
              <a:t> </a:t>
            </a:r>
            <a:r>
              <a:rPr lang="en-US" sz="3600" spc="-25" dirty="0">
                <a:latin typeface="Arial Rounded MT Bold" pitchFamily="34" charset="0"/>
                <a:cs typeface="Times New Roman"/>
              </a:rPr>
              <a:t>Antibiotics: </a:t>
            </a:r>
            <a:r>
              <a:rPr lang="en-US" sz="2400" b="1" spc="-25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Streptomycin,  </a:t>
            </a:r>
            <a:r>
              <a:rPr lang="en-US" sz="2400" b="1" spc="-5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Gentamycin</a:t>
            </a:r>
            <a:r>
              <a:rPr lang="en-US" sz="2400" b="1" spc="-5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, </a:t>
            </a:r>
            <a:r>
              <a:rPr lang="en-US" sz="2400" b="1" spc="-30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Kanamycin</a:t>
            </a:r>
            <a:r>
              <a:rPr lang="en-US" sz="2400" b="1" spc="-30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,</a:t>
            </a:r>
            <a:r>
              <a:rPr lang="en-US" sz="2400" b="1" spc="10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en-US" sz="2400" b="1" spc="-20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Amikacin</a:t>
            </a:r>
            <a:endParaRPr lang="en-US" sz="2400" b="1" dirty="0">
              <a:solidFill>
                <a:srgbClr val="0070C0"/>
              </a:solidFill>
              <a:latin typeface="Arial Rounded MT Bold" pitchFamily="34" charset="0"/>
              <a:cs typeface="Times New Roman"/>
            </a:endParaRPr>
          </a:p>
          <a:p>
            <a:pPr marL="355600" marR="1604010" indent="-342900">
              <a:lnSpc>
                <a:spcPct val="99600"/>
              </a:lnSpc>
              <a:spcBef>
                <a:spcPts val="459"/>
              </a:spcBef>
              <a:buClr>
                <a:srgbClr val="FFCC00"/>
              </a:buClr>
              <a:buSzPct val="6964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3600" spc="-50" dirty="0">
                <a:latin typeface="Arial Rounded MT Bold" pitchFamily="34" charset="0"/>
                <a:cs typeface="Times New Roman"/>
              </a:rPr>
              <a:t>Tetracyclines: </a:t>
            </a:r>
            <a:r>
              <a:rPr lang="en-US" sz="2400" b="1" spc="-25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Tetracycline,  </a:t>
            </a:r>
            <a:r>
              <a:rPr lang="en-US" sz="2400" b="1" spc="-25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D</a:t>
            </a:r>
            <a:r>
              <a:rPr lang="en-US" sz="2400" b="1" spc="-15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oxycycline</a:t>
            </a:r>
            <a:r>
              <a:rPr lang="en-US" sz="2400" b="1" spc="-15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,  </a:t>
            </a:r>
            <a:r>
              <a:rPr lang="en-US" sz="2400" b="1" spc="-10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Minocycline</a:t>
            </a:r>
            <a:r>
              <a:rPr lang="en-US" sz="2400" b="1" spc="-10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,</a:t>
            </a:r>
            <a:r>
              <a:rPr lang="en-US" sz="2400" b="1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en-US" sz="2400" b="1" spc="-20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Oxytetracycline</a:t>
            </a:r>
            <a:endParaRPr lang="en-US" sz="2400" b="1" dirty="0">
              <a:solidFill>
                <a:srgbClr val="0070C0"/>
              </a:solidFill>
              <a:latin typeface="Arial Rounded MT Bold" pitchFamily="34" charset="0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0"/>
              </a:spcBef>
              <a:buClr>
                <a:srgbClr val="FFCC00"/>
              </a:buClr>
              <a:buSzPct val="6964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3600" spc="30" dirty="0" err="1">
                <a:latin typeface="Arial Rounded MT Bold" pitchFamily="34" charset="0"/>
                <a:cs typeface="Times New Roman"/>
              </a:rPr>
              <a:t>Quinolones</a:t>
            </a:r>
            <a:r>
              <a:rPr lang="en-US" sz="3600" spc="30" dirty="0">
                <a:latin typeface="Arial Rounded MT Bold" pitchFamily="34" charset="0"/>
                <a:cs typeface="Times New Roman"/>
              </a:rPr>
              <a:t>: </a:t>
            </a:r>
            <a:r>
              <a:rPr lang="en-US" sz="2400" b="1" spc="-10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Ciprofloxacin, </a:t>
            </a:r>
            <a:r>
              <a:rPr lang="en-US" sz="2400" b="1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Norfloxacin</a:t>
            </a:r>
            <a:r>
              <a:rPr lang="en-US" sz="2400" b="1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,</a:t>
            </a:r>
            <a:r>
              <a:rPr lang="en-US" sz="2400" b="1" spc="5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en-US" sz="2400" b="1" spc="5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Ofloxacin</a:t>
            </a:r>
            <a:endParaRPr lang="en-US" sz="2400" b="1" dirty="0">
              <a:solidFill>
                <a:srgbClr val="0070C0"/>
              </a:solidFill>
              <a:latin typeface="Arial Rounded MT Bold" pitchFamily="34" charset="0"/>
              <a:cs typeface="Times New Roman"/>
            </a:endParaRPr>
          </a:p>
          <a:p>
            <a:pPr marL="355600" marR="1921510" indent="-342900">
              <a:lnSpc>
                <a:spcPct val="100000"/>
              </a:lnSpc>
              <a:spcBef>
                <a:spcPts val="450"/>
              </a:spcBef>
              <a:buClr>
                <a:srgbClr val="FFCC00"/>
              </a:buClr>
              <a:buSzPct val="6964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3600" spc="-50" dirty="0" err="1">
                <a:latin typeface="Arial Rounded MT Bold" pitchFamily="34" charset="0"/>
                <a:cs typeface="Times New Roman"/>
              </a:rPr>
              <a:t>Macrolides</a:t>
            </a:r>
            <a:r>
              <a:rPr lang="en-US" sz="3600" spc="-50" dirty="0">
                <a:latin typeface="Arial Rounded MT Bold" pitchFamily="34" charset="0"/>
                <a:cs typeface="Times New Roman"/>
              </a:rPr>
              <a:t>: </a:t>
            </a:r>
            <a:r>
              <a:rPr lang="en-US" sz="2400" b="1" spc="-25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Erythromycin, </a:t>
            </a:r>
            <a:r>
              <a:rPr lang="en-US" sz="2400" b="1" spc="-10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Azithromycin</a:t>
            </a:r>
            <a:r>
              <a:rPr lang="en-US" sz="2400" b="1" spc="-10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,  </a:t>
            </a:r>
            <a:r>
              <a:rPr lang="en-US" sz="2400" b="1" spc="-20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Roxithrmycin</a:t>
            </a:r>
            <a:r>
              <a:rPr lang="en-US" sz="2400" b="1" spc="-20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,</a:t>
            </a:r>
            <a:r>
              <a:rPr lang="en-US" sz="2400" b="1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en-US" sz="2400" b="1" spc="-25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Clarithromycin</a:t>
            </a:r>
            <a:endParaRPr lang="en-US" sz="2400" b="1" dirty="0">
              <a:solidFill>
                <a:srgbClr val="0070C0"/>
              </a:solidFill>
              <a:latin typeface="Arial Rounded MT Bold" pitchFamily="34" charset="0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0"/>
              </a:spcBef>
              <a:buClr>
                <a:srgbClr val="FFCC00"/>
              </a:buClr>
              <a:buSzPct val="69642"/>
              <a:buFont typeface="Wingdings"/>
              <a:buChar char=""/>
              <a:tabLst>
                <a:tab pos="354965" algn="l"/>
                <a:tab pos="355600" algn="l"/>
                <a:tab pos="7592695" algn="l"/>
                <a:tab pos="8446770" algn="l"/>
              </a:tabLst>
            </a:pPr>
            <a:r>
              <a:rPr lang="en-US" sz="3600" spc="5" dirty="0" err="1">
                <a:latin typeface="Arial Rounded MT Bold" pitchFamily="34" charset="0"/>
                <a:cs typeface="Times New Roman"/>
              </a:rPr>
              <a:t>Nitroimidazoles</a:t>
            </a:r>
            <a:r>
              <a:rPr lang="en-US" sz="3600" spc="5" dirty="0">
                <a:latin typeface="Arial Rounded MT Bold" pitchFamily="34" charset="0"/>
                <a:cs typeface="Times New Roman"/>
              </a:rPr>
              <a:t>: </a:t>
            </a:r>
            <a:r>
              <a:rPr lang="en-US" sz="2400" b="1" spc="15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Metronidazole</a:t>
            </a:r>
            <a:r>
              <a:rPr lang="en-US" sz="2400" b="1" spc="15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,</a:t>
            </a:r>
            <a:r>
              <a:rPr lang="en-US" sz="2400" b="1" spc="-250" dirty="0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 </a:t>
            </a:r>
            <a:r>
              <a:rPr lang="en-US" sz="2400" b="1" spc="30" dirty="0" err="1">
                <a:solidFill>
                  <a:srgbClr val="0070C0"/>
                </a:solidFill>
                <a:latin typeface="Arial Rounded MT Bold" pitchFamily="34" charset="0"/>
                <a:cs typeface="Times New Roman"/>
              </a:rPr>
              <a:t>Tinidazole</a:t>
            </a:r>
            <a:r>
              <a:rPr lang="en-US" sz="2400" spc="30" dirty="0">
                <a:latin typeface="Arial Rounded MT Bold" pitchFamily="34" charset="0"/>
                <a:cs typeface="Times New Roman"/>
              </a:rPr>
              <a:t>	</a:t>
            </a:r>
            <a:r>
              <a:rPr lang="en-US" sz="2400" u="sng" spc="30" dirty="0">
                <a:uFill>
                  <a:solidFill>
                    <a:srgbClr val="00297F"/>
                  </a:solidFill>
                </a:uFill>
                <a:latin typeface="Arial Rounded MT Bold" pitchFamily="34" charset="0"/>
                <a:cs typeface="Times New Roman"/>
              </a:rPr>
              <a:t> </a:t>
            </a:r>
            <a:endParaRPr lang="en-US" sz="2400" dirty="0">
              <a:latin typeface="Arial Rounded MT Bold" pitchFamily="34" charset="0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048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 algn="ctr">
              <a:lnSpc>
                <a:spcPct val="100000"/>
              </a:lnSpc>
              <a:spcBef>
                <a:spcPts val="900"/>
              </a:spcBef>
              <a:buClr>
                <a:srgbClr val="FFCC00"/>
              </a:buClr>
              <a:buSzPct val="70312"/>
              <a:tabLst>
                <a:tab pos="354965" algn="l"/>
                <a:tab pos="355600" algn="l"/>
              </a:tabLst>
            </a:pPr>
            <a:r>
              <a:rPr lang="en-US" sz="3600" b="1" spc="-70" dirty="0">
                <a:solidFill>
                  <a:srgbClr val="CC0099"/>
                </a:solidFill>
                <a:latin typeface="Times New Roman"/>
                <a:cs typeface="Times New Roman"/>
              </a:rPr>
              <a:t>Classification based on the chemical structure</a:t>
            </a:r>
            <a:endParaRPr lang="en-US" sz="3600" b="1" dirty="0">
              <a:solidFill>
                <a:srgbClr val="CC0099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CC0099"/>
                </a:solidFill>
              </a:rPr>
              <a:t>Clinical Uses</a:t>
            </a:r>
          </a:p>
        </p:txBody>
      </p:sp>
      <p:graphicFrame>
        <p:nvGraphicFramePr>
          <p:cNvPr id="15427" name="Group 67"/>
          <p:cNvGraphicFramePr>
            <a:graphicFrameLocks noGrp="1"/>
          </p:cNvGraphicFramePr>
          <p:nvPr/>
        </p:nvGraphicFramePr>
        <p:xfrm>
          <a:off x="457200" y="1219200"/>
          <a:ext cx="8229600" cy="5306568"/>
        </p:xfrm>
        <a:graphic>
          <a:graphicData uri="http://schemas.openxmlformats.org/drawingml/2006/table">
            <a:tbl>
              <a:tblPr/>
              <a:tblGrid>
                <a:gridCol w="3036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3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PATHOGENS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TYPICAL DRUG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Gram positive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Pen-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ase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 (-)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Pen-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ase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Penicillin G (oral or IM)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Methicillin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Nafcillin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Gram negative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Enterics, etc.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Pseudomonas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B. fragilis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Ampicillin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gentamicin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, etc.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Ticarcillin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tobramycin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Clindamycin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C0099"/>
                </a:solidFill>
              </a:rPr>
              <a:t>Clinical Uses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304800" y="1600200"/>
          <a:ext cx="8458200" cy="4724400"/>
        </p:xfrm>
        <a:graphic>
          <a:graphicData uri="http://schemas.openxmlformats.org/drawingml/2006/table">
            <a:tbl>
              <a:tblPr/>
              <a:tblGrid>
                <a:gridCol w="315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PATHOGENS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TYPICAL DRUG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Mycobacterium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Streptomycin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Iso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-nicotinic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hydrazide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 (INH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Fungi: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Cutaneous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Deep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Nystatin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Amphotericin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 B,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ketoconazole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Parasites: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Plasmodium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Giardia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Chloroquine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</a:rPr>
                        <a:t>Quinacrine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891</Words>
  <Application>Microsoft Office PowerPoint</Application>
  <PresentationFormat>On-screen Show (4:3)</PresentationFormat>
  <Paragraphs>133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Rounded MT Bold</vt:lpstr>
      <vt:lpstr>Calibri</vt:lpstr>
      <vt:lpstr>Times New Roman</vt:lpstr>
      <vt:lpstr>Wingdings</vt:lpstr>
      <vt:lpstr>Office Theme</vt:lpstr>
      <vt:lpstr> ANTIBIOTICS </vt:lpstr>
      <vt:lpstr>PowerPoint Presentation</vt:lpstr>
      <vt:lpstr>History</vt:lpstr>
      <vt:lpstr>History</vt:lpstr>
      <vt:lpstr>PowerPoint Presentation</vt:lpstr>
      <vt:lpstr>PowerPoint Presentation</vt:lpstr>
      <vt:lpstr>PowerPoint Presentation</vt:lpstr>
      <vt:lpstr>Clinical Uses</vt:lpstr>
      <vt:lpstr>Clinical Uses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ANTIBIOTICS </dc:title>
  <dc:creator>Firthose</dc:creator>
  <cp:lastModifiedBy>jannathul firdhouse</cp:lastModifiedBy>
  <cp:revision>4</cp:revision>
  <dcterms:created xsi:type="dcterms:W3CDTF">2019-03-15T08:55:29Z</dcterms:created>
  <dcterms:modified xsi:type="dcterms:W3CDTF">2020-10-19T19:45:16Z</dcterms:modified>
</cp:coreProperties>
</file>