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64" r:id="rId2"/>
    <p:sldId id="265" r:id="rId3"/>
    <p:sldId id="267" r:id="rId4"/>
    <p:sldId id="275" r:id="rId5"/>
    <p:sldId id="272" r:id="rId6"/>
    <p:sldId id="273" r:id="rId7"/>
    <p:sldId id="274" r:id="rId8"/>
    <p:sldId id="271" r:id="rId9"/>
    <p:sldId id="257" r:id="rId10"/>
    <p:sldId id="266" r:id="rId11"/>
    <p:sldId id="279" r:id="rId12"/>
    <p:sldId id="262" r:id="rId13"/>
    <p:sldId id="258" r:id="rId14"/>
    <p:sldId id="259" r:id="rId15"/>
    <p:sldId id="260" r:id="rId16"/>
    <p:sldId id="276" r:id="rId17"/>
    <p:sldId id="268" r:id="rId18"/>
    <p:sldId id="269" r:id="rId19"/>
    <p:sldId id="270" r:id="rId20"/>
    <p:sldId id="261" r:id="rId21"/>
    <p:sldId id="277" r:id="rId22"/>
    <p:sldId id="283" r:id="rId23"/>
    <p:sldId id="285" r:id="rId24"/>
    <p:sldId id="284" r:id="rId25"/>
    <p:sldId id="286" r:id="rId26"/>
    <p:sldId id="287" r:id="rId27"/>
    <p:sldId id="288" r:id="rId28"/>
    <p:sldId id="289" r:id="rId29"/>
    <p:sldId id="290" r:id="rId30"/>
    <p:sldId id="291" r:id="rId31"/>
    <p:sldId id="292" r:id="rId32"/>
    <p:sldId id="298" r:id="rId33"/>
    <p:sldId id="293" r:id="rId34"/>
    <p:sldId id="297" r:id="rId35"/>
    <p:sldId id="294" r:id="rId36"/>
    <p:sldId id="299" r:id="rId37"/>
    <p:sldId id="295" r:id="rId38"/>
    <p:sldId id="296" r:id="rId39"/>
    <p:sldId id="27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60B04-694A-4806-9865-9A9A9BBE42D7}"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en-IN"/>
        </a:p>
      </dgm:t>
    </dgm:pt>
    <dgm:pt modelId="{8C9AB276-BDFB-42EE-A78A-8B8D291E6590}">
      <dgm:prSet phldrT="[Text]" custT="1"/>
      <dgm:spPr>
        <a:solidFill>
          <a:schemeClr val="accent5">
            <a:lumMod val="50000"/>
          </a:schemeClr>
        </a:solidFill>
      </dgm:spPr>
      <dgm:t>
        <a:bodyPr/>
        <a:lstStyle/>
        <a:p>
          <a:r>
            <a:rPr lang="en-US" sz="2800" b="1" dirty="0">
              <a:latin typeface="Arial" panose="020B0604020202020204" pitchFamily="34" charset="0"/>
              <a:cs typeface="Arial" panose="020B0604020202020204" pitchFamily="34" charset="0"/>
            </a:rPr>
            <a:t>CLASSIFICATION OF HARDNESS </a:t>
          </a:r>
          <a:endParaRPr lang="en-IN" sz="2800" b="1" dirty="0">
            <a:latin typeface="Arial" panose="020B0604020202020204" pitchFamily="34" charset="0"/>
            <a:cs typeface="Arial" panose="020B0604020202020204" pitchFamily="34" charset="0"/>
          </a:endParaRPr>
        </a:p>
      </dgm:t>
    </dgm:pt>
    <dgm:pt modelId="{7F0FE434-7FC4-401A-88BF-E78C787B9273}" type="parTrans" cxnId="{520E34EC-3B05-4A8D-9E68-8A31D4E409F7}">
      <dgm:prSet/>
      <dgm:spPr/>
      <dgm:t>
        <a:bodyPr/>
        <a:lstStyle/>
        <a:p>
          <a:endParaRPr lang="en-IN"/>
        </a:p>
      </dgm:t>
    </dgm:pt>
    <dgm:pt modelId="{DD0B36B4-C8A4-4517-ADF6-106AC81BF8C0}" type="sibTrans" cxnId="{520E34EC-3B05-4A8D-9E68-8A31D4E409F7}">
      <dgm:prSet/>
      <dgm:spPr/>
      <dgm:t>
        <a:bodyPr/>
        <a:lstStyle/>
        <a:p>
          <a:endParaRPr lang="en-IN"/>
        </a:p>
      </dgm:t>
    </dgm:pt>
    <dgm:pt modelId="{5BD76D38-D837-4C2A-A9B4-EC3FA813AD72}">
      <dgm:prSet phldrT="[Text]" custT="1"/>
      <dgm:spPr>
        <a:solidFill>
          <a:srgbClr val="00B050"/>
        </a:solidFill>
      </dgm:spPr>
      <dgm:t>
        <a:bodyPr/>
        <a:lstStyle/>
        <a:p>
          <a:pPr algn="ctr">
            <a:buNone/>
          </a:pPr>
          <a:r>
            <a:rPr lang="en-IN" sz="2800" b="1" dirty="0">
              <a:latin typeface="Arial" panose="020B0604020202020204" pitchFamily="34" charset="0"/>
              <a:cs typeface="Arial" panose="020B0604020202020204" pitchFamily="34" charset="0"/>
            </a:rPr>
            <a:t>Temporary Hardness</a:t>
          </a:r>
        </a:p>
        <a:p>
          <a:pPr algn="ctr">
            <a:buNone/>
          </a:pPr>
          <a:r>
            <a:rPr lang="en-IN" sz="2800" b="1" dirty="0">
              <a:solidFill>
                <a:srgbClr val="FFFF00"/>
              </a:solidFill>
              <a:latin typeface="Arial" panose="020B0604020202020204" pitchFamily="34" charset="0"/>
              <a:cs typeface="Arial" panose="020B0604020202020204" pitchFamily="34" charset="0"/>
            </a:rPr>
            <a:t>(Carbonate Hardness)</a:t>
          </a:r>
        </a:p>
        <a:p>
          <a:pPr algn="ctr">
            <a:buFont typeface="Arial" panose="020B0604020202020204" pitchFamily="34" charset="0"/>
            <a:buNone/>
          </a:pPr>
          <a:r>
            <a:rPr lang="en-IN" sz="1600" b="1" dirty="0">
              <a:latin typeface="Arial" panose="020B0604020202020204" pitchFamily="34" charset="0"/>
              <a:cs typeface="Arial" panose="020B0604020202020204" pitchFamily="34" charset="0"/>
            </a:rPr>
            <a:t>  </a:t>
          </a:r>
          <a:r>
            <a:rPr lang="en-IN" sz="2000" b="1" dirty="0">
              <a:latin typeface="Arial" panose="020B0604020202020204" pitchFamily="34" charset="0"/>
              <a:cs typeface="Arial" panose="020B0604020202020204" pitchFamily="34" charset="0"/>
            </a:rPr>
            <a:t>Calcium bicarbonate - </a:t>
          </a:r>
          <a:r>
            <a:rPr lang="en-US" sz="2000" b="1" dirty="0">
              <a:latin typeface="Arial" panose="020B0604020202020204" pitchFamily="34" charset="0"/>
              <a:cs typeface="Arial" panose="020B0604020202020204" pitchFamily="34" charset="0"/>
            </a:rPr>
            <a:t>Ca(HCO</a:t>
          </a:r>
          <a:r>
            <a:rPr lang="en-US" sz="2000" b="1" baseline="-25000" dirty="0">
              <a:latin typeface="Arial" panose="020B0604020202020204" pitchFamily="34" charset="0"/>
              <a:cs typeface="Arial" panose="020B0604020202020204" pitchFamily="34" charset="0"/>
            </a:rPr>
            <a:t>3</a:t>
          </a:r>
          <a:r>
            <a:rPr lang="en-US" sz="2000" b="1" dirty="0">
              <a:latin typeface="Arial" panose="020B0604020202020204" pitchFamily="34" charset="0"/>
              <a:cs typeface="Arial" panose="020B0604020202020204" pitchFamily="34" charset="0"/>
            </a:rPr>
            <a:t>)</a:t>
          </a:r>
          <a:r>
            <a:rPr lang="en-US" sz="2000" b="1" baseline="-25000" dirty="0">
              <a:latin typeface="Arial" panose="020B0604020202020204" pitchFamily="34" charset="0"/>
              <a:cs typeface="Arial" panose="020B0604020202020204" pitchFamily="34" charset="0"/>
            </a:rPr>
            <a:t>2</a:t>
          </a:r>
          <a:endParaRPr lang="en-IN" sz="2000" b="1" baseline="-25000" dirty="0">
            <a:latin typeface="Arial" panose="020B0604020202020204" pitchFamily="34" charset="0"/>
            <a:cs typeface="Arial" panose="020B0604020202020204" pitchFamily="34" charset="0"/>
          </a:endParaRPr>
        </a:p>
        <a:p>
          <a:pPr algn="ctr">
            <a:buFont typeface="Arial" panose="020B0604020202020204" pitchFamily="34" charset="0"/>
            <a:buNone/>
          </a:pPr>
          <a:r>
            <a:rPr lang="en-IN" sz="2000" b="1" dirty="0">
              <a:latin typeface="Arial" panose="020B0604020202020204" pitchFamily="34" charset="0"/>
              <a:cs typeface="Arial" panose="020B0604020202020204" pitchFamily="34" charset="0"/>
            </a:rPr>
            <a:t> Magnesium bicarbonate -    </a:t>
          </a:r>
          <a:r>
            <a:rPr lang="en-US" sz="2000" b="1" dirty="0">
              <a:latin typeface="Arial" panose="020B0604020202020204" pitchFamily="34" charset="0"/>
              <a:cs typeface="Arial" panose="020B0604020202020204" pitchFamily="34" charset="0"/>
            </a:rPr>
            <a:t>Mg(HCO</a:t>
          </a:r>
          <a:r>
            <a:rPr lang="en-US" sz="2000" b="1" baseline="-25000" dirty="0">
              <a:latin typeface="Arial" panose="020B0604020202020204" pitchFamily="34" charset="0"/>
              <a:cs typeface="Arial" panose="020B0604020202020204" pitchFamily="34" charset="0"/>
            </a:rPr>
            <a:t>3</a:t>
          </a:r>
          <a:r>
            <a:rPr lang="en-US" sz="2000" b="1" dirty="0">
              <a:latin typeface="Arial" panose="020B0604020202020204" pitchFamily="34" charset="0"/>
              <a:cs typeface="Arial" panose="020B0604020202020204" pitchFamily="34" charset="0"/>
            </a:rPr>
            <a:t>)</a:t>
          </a:r>
          <a:r>
            <a:rPr lang="en-US" sz="2000" b="1" baseline="-25000" dirty="0">
              <a:latin typeface="Arial" panose="020B0604020202020204" pitchFamily="34" charset="0"/>
              <a:cs typeface="Arial" panose="020B0604020202020204" pitchFamily="34" charset="0"/>
            </a:rPr>
            <a:t>2</a:t>
          </a:r>
          <a:endParaRPr lang="en-IN" sz="1600" b="1" dirty="0">
            <a:latin typeface="Arial" panose="020B0604020202020204" pitchFamily="34" charset="0"/>
            <a:cs typeface="Arial" panose="020B0604020202020204" pitchFamily="34" charset="0"/>
          </a:endParaRPr>
        </a:p>
      </dgm:t>
    </dgm:pt>
    <dgm:pt modelId="{AE297E8D-574B-44F2-857A-F1C958AD18BF}" type="parTrans" cxnId="{4E230EE7-339A-439A-9728-C63ADB12B2AF}">
      <dgm:prSet/>
      <dgm:spPr>
        <a:ln w="76200">
          <a:solidFill>
            <a:schemeClr val="tx1"/>
          </a:solidFill>
        </a:ln>
      </dgm:spPr>
      <dgm:t>
        <a:bodyPr/>
        <a:lstStyle/>
        <a:p>
          <a:endParaRPr lang="en-IN"/>
        </a:p>
      </dgm:t>
    </dgm:pt>
    <dgm:pt modelId="{454A3817-B614-49E4-96AE-43C0234E1F5E}" type="sibTrans" cxnId="{4E230EE7-339A-439A-9728-C63ADB12B2AF}">
      <dgm:prSet/>
      <dgm:spPr/>
      <dgm:t>
        <a:bodyPr/>
        <a:lstStyle/>
        <a:p>
          <a:endParaRPr lang="en-IN"/>
        </a:p>
      </dgm:t>
    </dgm:pt>
    <dgm:pt modelId="{C34F4B26-3D4F-4327-91FD-40D0B7FEED94}">
      <dgm:prSet phldrT="[Text]" custT="1"/>
      <dgm:spPr>
        <a:solidFill>
          <a:srgbClr val="990000"/>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Arial" panose="020B0604020202020204" pitchFamily="34" charset="0"/>
              <a:cs typeface="Arial" panose="020B0604020202020204" pitchFamily="34" charset="0"/>
            </a:rPr>
            <a:t>Permanent Hardness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solidFill>
                <a:srgbClr val="FFFF00"/>
              </a:solidFill>
              <a:latin typeface="Arial" panose="020B0604020202020204" pitchFamily="34" charset="0"/>
              <a:cs typeface="Arial" panose="020B0604020202020204" pitchFamily="34" charset="0"/>
            </a:rPr>
            <a:t>(Non- Carbonate hardness)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b="1" dirty="0">
            <a:solidFill>
              <a:srgbClr val="FFFF00"/>
            </a:solidFill>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Calcium sulphate - CaSO</a:t>
          </a:r>
          <a:r>
            <a:rPr lang="en-US" sz="2000" b="1" baseline="-25000" dirty="0">
              <a:latin typeface="Arial" panose="020B0604020202020204" pitchFamily="34" charset="0"/>
              <a:cs typeface="Arial" panose="020B0604020202020204" pitchFamily="34" charset="0"/>
            </a:rPr>
            <a:t>4</a:t>
          </a:r>
          <a:endParaRPr lang="en-US" sz="2000" b="1" dirty="0">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dirty="0">
              <a:latin typeface="Arial" panose="020B0604020202020204" pitchFamily="34" charset="0"/>
              <a:cs typeface="Arial" panose="020B0604020202020204" pitchFamily="34" charset="0"/>
            </a:rPr>
            <a:t>  Magnesium sulphate - MgSO</a:t>
          </a:r>
          <a:r>
            <a:rPr lang="en-US" sz="2000" b="1" baseline="-25000" dirty="0">
              <a:latin typeface="Arial" panose="020B0604020202020204" pitchFamily="34" charset="0"/>
              <a:cs typeface="Arial" panose="020B0604020202020204" pitchFamily="34" charset="0"/>
            </a:rPr>
            <a:t>4</a:t>
          </a:r>
          <a:endParaRPr lang="en-US" sz="2000" b="1" dirty="0">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2000" b="1" dirty="0">
              <a:latin typeface="Arial" panose="020B0604020202020204" pitchFamily="34" charset="0"/>
              <a:cs typeface="Arial" panose="020B0604020202020204" pitchFamily="34" charset="0"/>
            </a:rPr>
            <a:t>  Calcium nitrate- Ca(NO</a:t>
          </a:r>
          <a:r>
            <a:rPr lang="en-US" sz="2000" b="1" baseline="-25000" dirty="0">
              <a:latin typeface="Arial" panose="020B0604020202020204" pitchFamily="34" charset="0"/>
              <a:cs typeface="Arial" panose="020B0604020202020204" pitchFamily="34" charset="0"/>
            </a:rPr>
            <a:t>3</a:t>
          </a:r>
          <a:r>
            <a:rPr lang="en-US" sz="2000" b="1" dirty="0">
              <a:latin typeface="Arial" panose="020B0604020202020204" pitchFamily="34" charset="0"/>
              <a:cs typeface="Arial" panose="020B0604020202020204" pitchFamily="34" charset="0"/>
            </a:rPr>
            <a:t>)</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Magnesium nitrate - Mg(NO</a:t>
          </a:r>
          <a:r>
            <a:rPr lang="en-US" sz="2000" b="1" baseline="-25000" dirty="0">
              <a:latin typeface="Arial" panose="020B0604020202020204" pitchFamily="34" charset="0"/>
              <a:cs typeface="Arial" panose="020B0604020202020204" pitchFamily="34" charset="0"/>
            </a:rPr>
            <a:t>3</a:t>
          </a:r>
          <a:r>
            <a:rPr lang="en-US" sz="2000" b="1" dirty="0">
              <a:latin typeface="Arial" panose="020B0604020202020204" pitchFamily="34" charset="0"/>
              <a:cs typeface="Arial" panose="020B0604020202020204" pitchFamily="34" charset="0"/>
            </a:rPr>
            <a:t>)</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Calcium chloride - CaCl</a:t>
          </a:r>
          <a:r>
            <a:rPr lang="en-US" sz="2000" b="1" baseline="-25000" dirty="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2000" b="1" dirty="0">
              <a:latin typeface="Arial" panose="020B0604020202020204" pitchFamily="34" charset="0"/>
              <a:cs typeface="Arial" panose="020B0604020202020204" pitchFamily="34" charset="0"/>
            </a:rPr>
            <a:t>  Magnesium chloride - MgCl</a:t>
          </a:r>
          <a:r>
            <a:rPr lang="en-US" sz="2000" b="1" baseline="-25000" dirty="0">
              <a:latin typeface="Arial" panose="020B0604020202020204" pitchFamily="34" charset="0"/>
              <a:cs typeface="Arial" panose="020B0604020202020204" pitchFamily="34" charset="0"/>
            </a:rPr>
            <a:t>2</a:t>
          </a:r>
          <a:endParaRPr lang="en-IN" sz="2000" b="1" dirty="0">
            <a:latin typeface="Arial" panose="020B0604020202020204" pitchFamily="34" charset="0"/>
            <a:cs typeface="Arial" panose="020B0604020202020204" pitchFamily="34" charset="0"/>
          </a:endParaRPr>
        </a:p>
      </dgm:t>
    </dgm:pt>
    <dgm:pt modelId="{52B43308-ECC2-4353-A05E-9C044932449B}" type="parTrans" cxnId="{665D568C-3D1E-4BFA-AD85-A53163239BCA}">
      <dgm:prSet/>
      <dgm:spPr>
        <a:ln w="76200">
          <a:solidFill>
            <a:schemeClr val="tx1"/>
          </a:solidFill>
        </a:ln>
      </dgm:spPr>
      <dgm:t>
        <a:bodyPr/>
        <a:lstStyle/>
        <a:p>
          <a:endParaRPr lang="en-IN"/>
        </a:p>
      </dgm:t>
    </dgm:pt>
    <dgm:pt modelId="{4D9C784F-B907-40C1-B85B-DDD7847EB14B}" type="sibTrans" cxnId="{665D568C-3D1E-4BFA-AD85-A53163239BCA}">
      <dgm:prSet/>
      <dgm:spPr/>
      <dgm:t>
        <a:bodyPr/>
        <a:lstStyle/>
        <a:p>
          <a:endParaRPr lang="en-IN"/>
        </a:p>
      </dgm:t>
    </dgm:pt>
    <dgm:pt modelId="{5E860BE3-3E9B-4195-B0E9-0AC936A418D8}" type="pres">
      <dgm:prSet presAssocID="{3B860B04-694A-4806-9865-9A9A9BBE42D7}" presName="hierChild1" presStyleCnt="0">
        <dgm:presLayoutVars>
          <dgm:orgChart val="1"/>
          <dgm:chPref val="1"/>
          <dgm:dir/>
          <dgm:animOne val="branch"/>
          <dgm:animLvl val="lvl"/>
          <dgm:resizeHandles/>
        </dgm:presLayoutVars>
      </dgm:prSet>
      <dgm:spPr/>
    </dgm:pt>
    <dgm:pt modelId="{DEDDA818-EDDE-42FE-97B5-298C57AB4238}" type="pres">
      <dgm:prSet presAssocID="{8C9AB276-BDFB-42EE-A78A-8B8D291E6590}" presName="hierRoot1" presStyleCnt="0">
        <dgm:presLayoutVars>
          <dgm:hierBranch val="init"/>
        </dgm:presLayoutVars>
      </dgm:prSet>
      <dgm:spPr/>
    </dgm:pt>
    <dgm:pt modelId="{93FF7CA4-F5F5-460A-AB29-8CFBF519258C}" type="pres">
      <dgm:prSet presAssocID="{8C9AB276-BDFB-42EE-A78A-8B8D291E6590}" presName="rootComposite1" presStyleCnt="0"/>
      <dgm:spPr/>
    </dgm:pt>
    <dgm:pt modelId="{759529E2-E707-435B-A0AB-6F3012E1DBB5}" type="pres">
      <dgm:prSet presAssocID="{8C9AB276-BDFB-42EE-A78A-8B8D291E6590}" presName="rootText1" presStyleLbl="node0" presStyleIdx="0" presStyleCnt="1" custScaleX="160630">
        <dgm:presLayoutVars>
          <dgm:chPref val="3"/>
        </dgm:presLayoutVars>
      </dgm:prSet>
      <dgm:spPr/>
    </dgm:pt>
    <dgm:pt modelId="{3CFD3F7C-6026-483F-96D0-7FF6A0E3FE41}" type="pres">
      <dgm:prSet presAssocID="{8C9AB276-BDFB-42EE-A78A-8B8D291E6590}" presName="rootConnector1" presStyleLbl="node1" presStyleIdx="0" presStyleCnt="0"/>
      <dgm:spPr/>
    </dgm:pt>
    <dgm:pt modelId="{97255B91-2280-43B6-AE95-FFD892D67B7B}" type="pres">
      <dgm:prSet presAssocID="{8C9AB276-BDFB-42EE-A78A-8B8D291E6590}" presName="hierChild2" presStyleCnt="0"/>
      <dgm:spPr/>
    </dgm:pt>
    <dgm:pt modelId="{CBB8746D-CBF0-4C7E-AE5F-45CC4FA7CF9E}" type="pres">
      <dgm:prSet presAssocID="{AE297E8D-574B-44F2-857A-F1C958AD18BF}" presName="Name37" presStyleLbl="parChTrans1D2" presStyleIdx="0" presStyleCnt="2"/>
      <dgm:spPr/>
    </dgm:pt>
    <dgm:pt modelId="{90774B6C-9D3D-4093-A6AB-3DF9B29CDAC6}" type="pres">
      <dgm:prSet presAssocID="{5BD76D38-D837-4C2A-A9B4-EC3FA813AD72}" presName="hierRoot2" presStyleCnt="0">
        <dgm:presLayoutVars>
          <dgm:hierBranch val="init"/>
        </dgm:presLayoutVars>
      </dgm:prSet>
      <dgm:spPr/>
    </dgm:pt>
    <dgm:pt modelId="{55CB9A00-8159-4F53-AA7B-954913724286}" type="pres">
      <dgm:prSet presAssocID="{5BD76D38-D837-4C2A-A9B4-EC3FA813AD72}" presName="rootComposite" presStyleCnt="0"/>
      <dgm:spPr/>
    </dgm:pt>
    <dgm:pt modelId="{B145CE76-DC69-4B92-A3C4-3B5FB1258E3F}" type="pres">
      <dgm:prSet presAssocID="{5BD76D38-D837-4C2A-A9B4-EC3FA813AD72}" presName="rootText" presStyleLbl="node2" presStyleIdx="0" presStyleCnt="2" custScaleX="152049" custScaleY="253592">
        <dgm:presLayoutVars>
          <dgm:chPref val="3"/>
        </dgm:presLayoutVars>
      </dgm:prSet>
      <dgm:spPr/>
    </dgm:pt>
    <dgm:pt modelId="{023CF014-3D59-4E2E-812B-9C1E69C831B6}" type="pres">
      <dgm:prSet presAssocID="{5BD76D38-D837-4C2A-A9B4-EC3FA813AD72}" presName="rootConnector" presStyleLbl="node2" presStyleIdx="0" presStyleCnt="2"/>
      <dgm:spPr/>
    </dgm:pt>
    <dgm:pt modelId="{55E4FDAF-33D7-43E5-B252-4356042E72F6}" type="pres">
      <dgm:prSet presAssocID="{5BD76D38-D837-4C2A-A9B4-EC3FA813AD72}" presName="hierChild4" presStyleCnt="0"/>
      <dgm:spPr/>
    </dgm:pt>
    <dgm:pt modelId="{22AAC912-A497-42B3-BF27-5B52AC2E7F64}" type="pres">
      <dgm:prSet presAssocID="{5BD76D38-D837-4C2A-A9B4-EC3FA813AD72}" presName="hierChild5" presStyleCnt="0"/>
      <dgm:spPr/>
    </dgm:pt>
    <dgm:pt modelId="{AE60C0BA-FBFF-49DF-BE78-8E1EC4FE039F}" type="pres">
      <dgm:prSet presAssocID="{52B43308-ECC2-4353-A05E-9C044932449B}" presName="Name37" presStyleLbl="parChTrans1D2" presStyleIdx="1" presStyleCnt="2"/>
      <dgm:spPr/>
    </dgm:pt>
    <dgm:pt modelId="{4A5757E9-3DD3-4819-8D15-2EB40028F38F}" type="pres">
      <dgm:prSet presAssocID="{C34F4B26-3D4F-4327-91FD-40D0B7FEED94}" presName="hierRoot2" presStyleCnt="0">
        <dgm:presLayoutVars>
          <dgm:hierBranch val="init"/>
        </dgm:presLayoutVars>
      </dgm:prSet>
      <dgm:spPr/>
    </dgm:pt>
    <dgm:pt modelId="{3B09ECB5-D611-4DF0-B59A-FF809913D372}" type="pres">
      <dgm:prSet presAssocID="{C34F4B26-3D4F-4327-91FD-40D0B7FEED94}" presName="rootComposite" presStyleCnt="0"/>
      <dgm:spPr/>
    </dgm:pt>
    <dgm:pt modelId="{D3E99A43-9DDA-4B5A-AF34-C639DD38F065}" type="pres">
      <dgm:prSet presAssocID="{C34F4B26-3D4F-4327-91FD-40D0B7FEED94}" presName="rootText" presStyleLbl="node2" presStyleIdx="1" presStyleCnt="2" custScaleX="178070" custScaleY="304081">
        <dgm:presLayoutVars>
          <dgm:chPref val="3"/>
        </dgm:presLayoutVars>
      </dgm:prSet>
      <dgm:spPr/>
    </dgm:pt>
    <dgm:pt modelId="{68227582-E506-43D0-91D4-31BB3DCDD72B}" type="pres">
      <dgm:prSet presAssocID="{C34F4B26-3D4F-4327-91FD-40D0B7FEED94}" presName="rootConnector" presStyleLbl="node2" presStyleIdx="1" presStyleCnt="2"/>
      <dgm:spPr/>
    </dgm:pt>
    <dgm:pt modelId="{9E6CEEFE-18BC-4C62-A75A-B87BE1989003}" type="pres">
      <dgm:prSet presAssocID="{C34F4B26-3D4F-4327-91FD-40D0B7FEED94}" presName="hierChild4" presStyleCnt="0"/>
      <dgm:spPr/>
    </dgm:pt>
    <dgm:pt modelId="{EF144CEE-45B9-4AAB-BEE2-C74C0D49E7CF}" type="pres">
      <dgm:prSet presAssocID="{C34F4B26-3D4F-4327-91FD-40D0B7FEED94}" presName="hierChild5" presStyleCnt="0"/>
      <dgm:spPr/>
    </dgm:pt>
    <dgm:pt modelId="{F85FA0C5-295B-4BEA-A0A2-4165395E07F5}" type="pres">
      <dgm:prSet presAssocID="{8C9AB276-BDFB-42EE-A78A-8B8D291E6590}" presName="hierChild3" presStyleCnt="0"/>
      <dgm:spPr/>
    </dgm:pt>
  </dgm:ptLst>
  <dgm:cxnLst>
    <dgm:cxn modelId="{57E1E140-AD60-431A-A7A8-2D50E4D72704}" type="presOf" srcId="{3B860B04-694A-4806-9865-9A9A9BBE42D7}" destId="{5E860BE3-3E9B-4195-B0E9-0AC936A418D8}" srcOrd="0" destOrd="0" presId="urn:microsoft.com/office/officeart/2005/8/layout/orgChart1"/>
    <dgm:cxn modelId="{2AE51768-DFB1-4610-B011-E8107CBA1203}" type="presOf" srcId="{52B43308-ECC2-4353-A05E-9C044932449B}" destId="{AE60C0BA-FBFF-49DF-BE78-8E1EC4FE039F}" srcOrd="0" destOrd="0" presId="urn:microsoft.com/office/officeart/2005/8/layout/orgChart1"/>
    <dgm:cxn modelId="{FF21408B-0C46-4EA7-8CAD-F7037F9DCD82}" type="presOf" srcId="{AE297E8D-574B-44F2-857A-F1C958AD18BF}" destId="{CBB8746D-CBF0-4C7E-AE5F-45CC4FA7CF9E}" srcOrd="0" destOrd="0" presId="urn:microsoft.com/office/officeart/2005/8/layout/orgChart1"/>
    <dgm:cxn modelId="{665D568C-3D1E-4BFA-AD85-A53163239BCA}" srcId="{8C9AB276-BDFB-42EE-A78A-8B8D291E6590}" destId="{C34F4B26-3D4F-4327-91FD-40D0B7FEED94}" srcOrd="1" destOrd="0" parTransId="{52B43308-ECC2-4353-A05E-9C044932449B}" sibTransId="{4D9C784F-B907-40C1-B85B-DDD7847EB14B}"/>
    <dgm:cxn modelId="{8E7CED92-58C5-497A-B2D3-EC1B263375D2}" type="presOf" srcId="{5BD76D38-D837-4C2A-A9B4-EC3FA813AD72}" destId="{023CF014-3D59-4E2E-812B-9C1E69C831B6}" srcOrd="1" destOrd="0" presId="urn:microsoft.com/office/officeart/2005/8/layout/orgChart1"/>
    <dgm:cxn modelId="{2A97F3AD-D406-4F32-A0F1-2CB381AFCF0F}" type="presOf" srcId="{C34F4B26-3D4F-4327-91FD-40D0B7FEED94}" destId="{68227582-E506-43D0-91D4-31BB3DCDD72B}" srcOrd="1" destOrd="0" presId="urn:microsoft.com/office/officeart/2005/8/layout/orgChart1"/>
    <dgm:cxn modelId="{CD5040CB-DB53-48DA-803E-4D892EB589DA}" type="presOf" srcId="{5BD76D38-D837-4C2A-A9B4-EC3FA813AD72}" destId="{B145CE76-DC69-4B92-A3C4-3B5FB1258E3F}" srcOrd="0" destOrd="0" presId="urn:microsoft.com/office/officeart/2005/8/layout/orgChart1"/>
    <dgm:cxn modelId="{D28A4EE1-82C6-4AB4-BB17-C5B4C3450781}" type="presOf" srcId="{8C9AB276-BDFB-42EE-A78A-8B8D291E6590}" destId="{759529E2-E707-435B-A0AB-6F3012E1DBB5}" srcOrd="0" destOrd="0" presId="urn:microsoft.com/office/officeart/2005/8/layout/orgChart1"/>
    <dgm:cxn modelId="{4E230EE7-339A-439A-9728-C63ADB12B2AF}" srcId="{8C9AB276-BDFB-42EE-A78A-8B8D291E6590}" destId="{5BD76D38-D837-4C2A-A9B4-EC3FA813AD72}" srcOrd="0" destOrd="0" parTransId="{AE297E8D-574B-44F2-857A-F1C958AD18BF}" sibTransId="{454A3817-B614-49E4-96AE-43C0234E1F5E}"/>
    <dgm:cxn modelId="{C4ED87E9-F35A-4E2C-926F-39092326BB09}" type="presOf" srcId="{C34F4B26-3D4F-4327-91FD-40D0B7FEED94}" destId="{D3E99A43-9DDA-4B5A-AF34-C639DD38F065}" srcOrd="0" destOrd="0" presId="urn:microsoft.com/office/officeart/2005/8/layout/orgChart1"/>
    <dgm:cxn modelId="{520E34EC-3B05-4A8D-9E68-8A31D4E409F7}" srcId="{3B860B04-694A-4806-9865-9A9A9BBE42D7}" destId="{8C9AB276-BDFB-42EE-A78A-8B8D291E6590}" srcOrd="0" destOrd="0" parTransId="{7F0FE434-7FC4-401A-88BF-E78C787B9273}" sibTransId="{DD0B36B4-C8A4-4517-ADF6-106AC81BF8C0}"/>
    <dgm:cxn modelId="{99F322ED-A20C-48F6-A68C-B21AD535A17E}" type="presOf" srcId="{8C9AB276-BDFB-42EE-A78A-8B8D291E6590}" destId="{3CFD3F7C-6026-483F-96D0-7FF6A0E3FE41}" srcOrd="1" destOrd="0" presId="urn:microsoft.com/office/officeart/2005/8/layout/orgChart1"/>
    <dgm:cxn modelId="{986C1A8E-33E5-431F-962A-0434B29C74B0}" type="presParOf" srcId="{5E860BE3-3E9B-4195-B0E9-0AC936A418D8}" destId="{DEDDA818-EDDE-42FE-97B5-298C57AB4238}" srcOrd="0" destOrd="0" presId="urn:microsoft.com/office/officeart/2005/8/layout/orgChart1"/>
    <dgm:cxn modelId="{D7BC9951-1185-4D01-8A3A-D8A7B1CDA0E6}" type="presParOf" srcId="{DEDDA818-EDDE-42FE-97B5-298C57AB4238}" destId="{93FF7CA4-F5F5-460A-AB29-8CFBF519258C}" srcOrd="0" destOrd="0" presId="urn:microsoft.com/office/officeart/2005/8/layout/orgChart1"/>
    <dgm:cxn modelId="{53E6E378-CE68-4A30-9636-0B30701FCF06}" type="presParOf" srcId="{93FF7CA4-F5F5-460A-AB29-8CFBF519258C}" destId="{759529E2-E707-435B-A0AB-6F3012E1DBB5}" srcOrd="0" destOrd="0" presId="urn:microsoft.com/office/officeart/2005/8/layout/orgChart1"/>
    <dgm:cxn modelId="{2DA9EEB1-C294-42F4-A462-3EAAAAA2B57B}" type="presParOf" srcId="{93FF7CA4-F5F5-460A-AB29-8CFBF519258C}" destId="{3CFD3F7C-6026-483F-96D0-7FF6A0E3FE41}" srcOrd="1" destOrd="0" presId="urn:microsoft.com/office/officeart/2005/8/layout/orgChart1"/>
    <dgm:cxn modelId="{C46733A4-C441-45C1-84BC-8C0B34DCBE70}" type="presParOf" srcId="{DEDDA818-EDDE-42FE-97B5-298C57AB4238}" destId="{97255B91-2280-43B6-AE95-FFD892D67B7B}" srcOrd="1" destOrd="0" presId="urn:microsoft.com/office/officeart/2005/8/layout/orgChart1"/>
    <dgm:cxn modelId="{E4B5EECF-C8FE-4C56-A945-ED65676A8915}" type="presParOf" srcId="{97255B91-2280-43B6-AE95-FFD892D67B7B}" destId="{CBB8746D-CBF0-4C7E-AE5F-45CC4FA7CF9E}" srcOrd="0" destOrd="0" presId="urn:microsoft.com/office/officeart/2005/8/layout/orgChart1"/>
    <dgm:cxn modelId="{7C77D9E0-62AF-4471-B004-0A93A16DCFE6}" type="presParOf" srcId="{97255B91-2280-43B6-AE95-FFD892D67B7B}" destId="{90774B6C-9D3D-4093-A6AB-3DF9B29CDAC6}" srcOrd="1" destOrd="0" presId="urn:microsoft.com/office/officeart/2005/8/layout/orgChart1"/>
    <dgm:cxn modelId="{4FD5994A-E289-42DB-BF87-6658E0DCEC1F}" type="presParOf" srcId="{90774B6C-9D3D-4093-A6AB-3DF9B29CDAC6}" destId="{55CB9A00-8159-4F53-AA7B-954913724286}" srcOrd="0" destOrd="0" presId="urn:microsoft.com/office/officeart/2005/8/layout/orgChart1"/>
    <dgm:cxn modelId="{EF271374-19D0-4F2F-AE68-BCF48DDC45B2}" type="presParOf" srcId="{55CB9A00-8159-4F53-AA7B-954913724286}" destId="{B145CE76-DC69-4B92-A3C4-3B5FB1258E3F}" srcOrd="0" destOrd="0" presId="urn:microsoft.com/office/officeart/2005/8/layout/orgChart1"/>
    <dgm:cxn modelId="{3104E664-CEE4-42D8-98D5-D0E34EFA6DC2}" type="presParOf" srcId="{55CB9A00-8159-4F53-AA7B-954913724286}" destId="{023CF014-3D59-4E2E-812B-9C1E69C831B6}" srcOrd="1" destOrd="0" presId="urn:microsoft.com/office/officeart/2005/8/layout/orgChart1"/>
    <dgm:cxn modelId="{A4A619F3-20FF-4BE7-AA9B-3829B5804DE7}" type="presParOf" srcId="{90774B6C-9D3D-4093-A6AB-3DF9B29CDAC6}" destId="{55E4FDAF-33D7-43E5-B252-4356042E72F6}" srcOrd="1" destOrd="0" presId="urn:microsoft.com/office/officeart/2005/8/layout/orgChart1"/>
    <dgm:cxn modelId="{1220DF42-C59D-43CA-9602-0A75E2F828F1}" type="presParOf" srcId="{90774B6C-9D3D-4093-A6AB-3DF9B29CDAC6}" destId="{22AAC912-A497-42B3-BF27-5B52AC2E7F64}" srcOrd="2" destOrd="0" presId="urn:microsoft.com/office/officeart/2005/8/layout/orgChart1"/>
    <dgm:cxn modelId="{7C7DB3E5-1C21-4C2E-BF99-C1B0C20DB943}" type="presParOf" srcId="{97255B91-2280-43B6-AE95-FFD892D67B7B}" destId="{AE60C0BA-FBFF-49DF-BE78-8E1EC4FE039F}" srcOrd="2" destOrd="0" presId="urn:microsoft.com/office/officeart/2005/8/layout/orgChart1"/>
    <dgm:cxn modelId="{EEC127BC-E444-4097-80E0-DA281F14FCC5}" type="presParOf" srcId="{97255B91-2280-43B6-AE95-FFD892D67B7B}" destId="{4A5757E9-3DD3-4819-8D15-2EB40028F38F}" srcOrd="3" destOrd="0" presId="urn:microsoft.com/office/officeart/2005/8/layout/orgChart1"/>
    <dgm:cxn modelId="{971FF22B-BB01-42A7-9E52-AC61B73BDFA5}" type="presParOf" srcId="{4A5757E9-3DD3-4819-8D15-2EB40028F38F}" destId="{3B09ECB5-D611-4DF0-B59A-FF809913D372}" srcOrd="0" destOrd="0" presId="urn:microsoft.com/office/officeart/2005/8/layout/orgChart1"/>
    <dgm:cxn modelId="{2437506A-E37B-4C0C-BAF0-DE6D2F528528}" type="presParOf" srcId="{3B09ECB5-D611-4DF0-B59A-FF809913D372}" destId="{D3E99A43-9DDA-4B5A-AF34-C639DD38F065}" srcOrd="0" destOrd="0" presId="urn:microsoft.com/office/officeart/2005/8/layout/orgChart1"/>
    <dgm:cxn modelId="{37C705EE-9BCF-4425-84EE-94D2218EAC12}" type="presParOf" srcId="{3B09ECB5-D611-4DF0-B59A-FF809913D372}" destId="{68227582-E506-43D0-91D4-31BB3DCDD72B}" srcOrd="1" destOrd="0" presId="urn:microsoft.com/office/officeart/2005/8/layout/orgChart1"/>
    <dgm:cxn modelId="{6A539128-DB49-4177-8947-69FFE812EBEB}" type="presParOf" srcId="{4A5757E9-3DD3-4819-8D15-2EB40028F38F}" destId="{9E6CEEFE-18BC-4C62-A75A-B87BE1989003}" srcOrd="1" destOrd="0" presId="urn:microsoft.com/office/officeart/2005/8/layout/orgChart1"/>
    <dgm:cxn modelId="{CC12373C-8FDC-49CD-A84F-5CCD278B05BB}" type="presParOf" srcId="{4A5757E9-3DD3-4819-8D15-2EB40028F38F}" destId="{EF144CEE-45B9-4AAB-BEE2-C74C0D49E7CF}" srcOrd="2" destOrd="0" presId="urn:microsoft.com/office/officeart/2005/8/layout/orgChart1"/>
    <dgm:cxn modelId="{B3B4F692-1ED3-4328-BE7F-C6AF222F4B6E}" type="presParOf" srcId="{DEDDA818-EDDE-42FE-97B5-298C57AB4238}" destId="{F85FA0C5-295B-4BEA-A0A2-4165395E07F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0C0BA-FBFF-49DF-BE78-8E1EC4FE039F}">
      <dsp:nvSpPr>
        <dsp:cNvPr id="0" name=""/>
        <dsp:cNvSpPr/>
      </dsp:nvSpPr>
      <dsp:spPr>
        <a:xfrm>
          <a:off x="4359965" y="1242843"/>
          <a:ext cx="2145942" cy="520832"/>
        </a:xfrm>
        <a:custGeom>
          <a:avLst/>
          <a:gdLst/>
          <a:ahLst/>
          <a:cxnLst/>
          <a:rect l="0" t="0" r="0" b="0"/>
          <a:pathLst>
            <a:path>
              <a:moveTo>
                <a:pt x="0" y="0"/>
              </a:moveTo>
              <a:lnTo>
                <a:pt x="0" y="260416"/>
              </a:lnTo>
              <a:lnTo>
                <a:pt x="2145942" y="260416"/>
              </a:lnTo>
              <a:lnTo>
                <a:pt x="2145942" y="520832"/>
              </a:lnTo>
            </a:path>
          </a:pathLst>
        </a:custGeom>
        <a:noFill/>
        <a:ln w="76200" cap="flat" cmpd="sng" algn="ctr">
          <a:solidFill>
            <a:schemeClr val="tx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B8746D-CBF0-4C7E-AE5F-45CC4FA7CF9E}">
      <dsp:nvSpPr>
        <dsp:cNvPr id="0" name=""/>
        <dsp:cNvSpPr/>
      </dsp:nvSpPr>
      <dsp:spPr>
        <a:xfrm>
          <a:off x="1891341" y="1242843"/>
          <a:ext cx="2468623" cy="520832"/>
        </a:xfrm>
        <a:custGeom>
          <a:avLst/>
          <a:gdLst/>
          <a:ahLst/>
          <a:cxnLst/>
          <a:rect l="0" t="0" r="0" b="0"/>
          <a:pathLst>
            <a:path>
              <a:moveTo>
                <a:pt x="2468623" y="0"/>
              </a:moveTo>
              <a:lnTo>
                <a:pt x="2468623" y="260416"/>
              </a:lnTo>
              <a:lnTo>
                <a:pt x="0" y="260416"/>
              </a:lnTo>
              <a:lnTo>
                <a:pt x="0" y="520832"/>
              </a:lnTo>
            </a:path>
          </a:pathLst>
        </a:custGeom>
        <a:noFill/>
        <a:ln w="76200" cap="flat" cmpd="sng" algn="ctr">
          <a:solidFill>
            <a:schemeClr val="tx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9529E2-E707-435B-A0AB-6F3012E1DBB5}">
      <dsp:nvSpPr>
        <dsp:cNvPr id="0" name=""/>
        <dsp:cNvSpPr/>
      </dsp:nvSpPr>
      <dsp:spPr>
        <a:xfrm>
          <a:off x="2368027" y="2765"/>
          <a:ext cx="3983874" cy="1240077"/>
        </a:xfrm>
        <a:prstGeom prst="rect">
          <a:avLst/>
        </a:prstGeom>
        <a:solidFill>
          <a:schemeClr val="accent5">
            <a:lumMod val="50000"/>
          </a:schemeClr>
        </a:soli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CLASSIFICATION OF HARDNESS </a:t>
          </a:r>
          <a:endParaRPr lang="en-IN" sz="2800" b="1" kern="1200" dirty="0">
            <a:latin typeface="Arial" panose="020B0604020202020204" pitchFamily="34" charset="0"/>
            <a:cs typeface="Arial" panose="020B0604020202020204" pitchFamily="34" charset="0"/>
          </a:endParaRPr>
        </a:p>
      </dsp:txBody>
      <dsp:txXfrm>
        <a:off x="2368027" y="2765"/>
        <a:ext cx="3983874" cy="1240077"/>
      </dsp:txXfrm>
    </dsp:sp>
    <dsp:sp modelId="{B145CE76-DC69-4B92-A3C4-3B5FB1258E3F}">
      <dsp:nvSpPr>
        <dsp:cNvPr id="0" name=""/>
        <dsp:cNvSpPr/>
      </dsp:nvSpPr>
      <dsp:spPr>
        <a:xfrm>
          <a:off x="5815" y="1763676"/>
          <a:ext cx="3771052" cy="3144738"/>
        </a:xfrm>
        <a:prstGeom prst="rect">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Arial" panose="020B0604020202020204" pitchFamily="34" charset="0"/>
              <a:cs typeface="Arial" panose="020B0604020202020204" pitchFamily="34" charset="0"/>
            </a:rPr>
            <a:t>Temporary Hardness</a:t>
          </a:r>
        </a:p>
        <a:p>
          <a:pPr marL="0" lvl="0" indent="0" algn="ctr" defTabSz="1244600">
            <a:lnSpc>
              <a:spcPct val="90000"/>
            </a:lnSpc>
            <a:spcBef>
              <a:spcPct val="0"/>
            </a:spcBef>
            <a:spcAft>
              <a:spcPct val="35000"/>
            </a:spcAft>
            <a:buNone/>
          </a:pPr>
          <a:r>
            <a:rPr lang="en-IN" sz="2800" b="1" kern="1200" dirty="0">
              <a:solidFill>
                <a:srgbClr val="FFFF00"/>
              </a:solidFill>
              <a:latin typeface="Arial" panose="020B0604020202020204" pitchFamily="34" charset="0"/>
              <a:cs typeface="Arial" panose="020B0604020202020204" pitchFamily="34" charset="0"/>
            </a:rPr>
            <a:t>(Carbonate Hardness)</a:t>
          </a:r>
        </a:p>
        <a:p>
          <a:pPr marL="0" lvl="0" indent="0" algn="ctr" defTabSz="1244600">
            <a:lnSpc>
              <a:spcPct val="90000"/>
            </a:lnSpc>
            <a:spcBef>
              <a:spcPct val="0"/>
            </a:spcBef>
            <a:spcAft>
              <a:spcPct val="35000"/>
            </a:spcAft>
            <a:buFont typeface="Arial" panose="020B0604020202020204" pitchFamily="34" charset="0"/>
            <a:buNone/>
          </a:pPr>
          <a:r>
            <a:rPr lang="en-IN" sz="1600" b="1" kern="1200" dirty="0">
              <a:latin typeface="Arial" panose="020B0604020202020204" pitchFamily="34" charset="0"/>
              <a:cs typeface="Arial" panose="020B0604020202020204" pitchFamily="34" charset="0"/>
            </a:rPr>
            <a:t>  </a:t>
          </a:r>
          <a:r>
            <a:rPr lang="en-IN" sz="2000" b="1" kern="1200" dirty="0">
              <a:latin typeface="Arial" panose="020B0604020202020204" pitchFamily="34" charset="0"/>
              <a:cs typeface="Arial" panose="020B0604020202020204" pitchFamily="34" charset="0"/>
            </a:rPr>
            <a:t>Calcium bicarbonate - </a:t>
          </a:r>
          <a:r>
            <a:rPr lang="en-US" sz="2000" b="1" kern="1200" dirty="0">
              <a:latin typeface="Arial" panose="020B0604020202020204" pitchFamily="34" charset="0"/>
              <a:cs typeface="Arial" panose="020B0604020202020204" pitchFamily="34" charset="0"/>
            </a:rPr>
            <a:t>Ca(HCO</a:t>
          </a:r>
          <a:r>
            <a:rPr lang="en-US" sz="2000" b="1" kern="1200" baseline="-25000" dirty="0">
              <a:latin typeface="Arial" panose="020B0604020202020204" pitchFamily="34" charset="0"/>
              <a:cs typeface="Arial" panose="020B0604020202020204" pitchFamily="34" charset="0"/>
            </a:rPr>
            <a:t>3</a:t>
          </a:r>
          <a:r>
            <a:rPr lang="en-US" sz="2000" b="1" kern="1200" dirty="0">
              <a:latin typeface="Arial" panose="020B0604020202020204" pitchFamily="34" charset="0"/>
              <a:cs typeface="Arial" panose="020B0604020202020204" pitchFamily="34" charset="0"/>
            </a:rPr>
            <a:t>)</a:t>
          </a:r>
          <a:r>
            <a:rPr lang="en-US" sz="2000" b="1" kern="1200" baseline="-25000" dirty="0">
              <a:latin typeface="Arial" panose="020B0604020202020204" pitchFamily="34" charset="0"/>
              <a:cs typeface="Arial" panose="020B0604020202020204" pitchFamily="34" charset="0"/>
            </a:rPr>
            <a:t>2</a:t>
          </a:r>
          <a:endParaRPr lang="en-IN" sz="2000" b="1" kern="1200" baseline="-25000" dirty="0">
            <a:latin typeface="Arial" panose="020B0604020202020204" pitchFamily="34" charset="0"/>
            <a:cs typeface="Arial" panose="020B0604020202020204" pitchFamily="34" charset="0"/>
          </a:endParaRPr>
        </a:p>
        <a:p>
          <a:pPr marL="0" lvl="0" indent="0" algn="ctr" defTabSz="1244600">
            <a:lnSpc>
              <a:spcPct val="90000"/>
            </a:lnSpc>
            <a:spcBef>
              <a:spcPct val="0"/>
            </a:spcBef>
            <a:spcAft>
              <a:spcPct val="35000"/>
            </a:spcAft>
            <a:buFont typeface="Arial" panose="020B0604020202020204" pitchFamily="34" charset="0"/>
            <a:buNone/>
          </a:pPr>
          <a:r>
            <a:rPr lang="en-IN" sz="2000" b="1" kern="1200" dirty="0">
              <a:latin typeface="Arial" panose="020B0604020202020204" pitchFamily="34" charset="0"/>
              <a:cs typeface="Arial" panose="020B0604020202020204" pitchFamily="34" charset="0"/>
            </a:rPr>
            <a:t> Magnesium bicarbonate -    </a:t>
          </a:r>
          <a:r>
            <a:rPr lang="en-US" sz="2000" b="1" kern="1200" dirty="0">
              <a:latin typeface="Arial" panose="020B0604020202020204" pitchFamily="34" charset="0"/>
              <a:cs typeface="Arial" panose="020B0604020202020204" pitchFamily="34" charset="0"/>
            </a:rPr>
            <a:t>Mg(HCO</a:t>
          </a:r>
          <a:r>
            <a:rPr lang="en-US" sz="2000" b="1" kern="1200" baseline="-25000" dirty="0">
              <a:latin typeface="Arial" panose="020B0604020202020204" pitchFamily="34" charset="0"/>
              <a:cs typeface="Arial" panose="020B0604020202020204" pitchFamily="34" charset="0"/>
            </a:rPr>
            <a:t>3</a:t>
          </a:r>
          <a:r>
            <a:rPr lang="en-US" sz="2000" b="1" kern="1200" dirty="0">
              <a:latin typeface="Arial" panose="020B0604020202020204" pitchFamily="34" charset="0"/>
              <a:cs typeface="Arial" panose="020B0604020202020204" pitchFamily="34" charset="0"/>
            </a:rPr>
            <a:t>)</a:t>
          </a:r>
          <a:r>
            <a:rPr lang="en-US" sz="2000" b="1" kern="1200" baseline="-25000" dirty="0">
              <a:latin typeface="Arial" panose="020B0604020202020204" pitchFamily="34" charset="0"/>
              <a:cs typeface="Arial" panose="020B0604020202020204" pitchFamily="34" charset="0"/>
            </a:rPr>
            <a:t>2</a:t>
          </a:r>
          <a:endParaRPr lang="en-IN" sz="1600" b="1" kern="1200" dirty="0">
            <a:latin typeface="Arial" panose="020B0604020202020204" pitchFamily="34" charset="0"/>
            <a:cs typeface="Arial" panose="020B0604020202020204" pitchFamily="34" charset="0"/>
          </a:endParaRPr>
        </a:p>
      </dsp:txBody>
      <dsp:txXfrm>
        <a:off x="5815" y="1763676"/>
        <a:ext cx="3771052" cy="3144738"/>
      </dsp:txXfrm>
    </dsp:sp>
    <dsp:sp modelId="{D3E99A43-9DDA-4B5A-AF34-C639DD38F065}">
      <dsp:nvSpPr>
        <dsp:cNvPr id="0" name=""/>
        <dsp:cNvSpPr/>
      </dsp:nvSpPr>
      <dsp:spPr>
        <a:xfrm>
          <a:off x="4297700" y="1763676"/>
          <a:ext cx="4416413" cy="3770841"/>
        </a:xfrm>
        <a:prstGeom prst="rect">
          <a:avLst/>
        </a:prstGeom>
        <a:solidFill>
          <a:srgbClr val="99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a:latin typeface="Arial" panose="020B0604020202020204" pitchFamily="34" charset="0"/>
              <a:cs typeface="Arial" panose="020B0604020202020204" pitchFamily="34" charset="0"/>
            </a:rPr>
            <a:t>Permanent Hardness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a:solidFill>
                <a:srgbClr val="FFFF00"/>
              </a:solidFill>
              <a:latin typeface="Arial" panose="020B0604020202020204" pitchFamily="34" charset="0"/>
              <a:cs typeface="Arial" panose="020B0604020202020204" pitchFamily="34" charset="0"/>
            </a:rPr>
            <a:t>(Non- Carbonate hardness)</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2800" b="1" kern="1200" dirty="0">
            <a:solidFill>
              <a:srgbClr val="FFFF00"/>
            </a:solidFill>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US" sz="1600" b="1" kern="1200" dirty="0">
              <a:latin typeface="Arial" panose="020B0604020202020204" pitchFamily="34" charset="0"/>
              <a:cs typeface="Arial" panose="020B0604020202020204" pitchFamily="34" charset="0"/>
            </a:rPr>
            <a:t>  </a:t>
          </a:r>
          <a:r>
            <a:rPr lang="en-US" sz="2000" b="1" kern="1200" dirty="0">
              <a:latin typeface="Arial" panose="020B0604020202020204" pitchFamily="34" charset="0"/>
              <a:cs typeface="Arial" panose="020B0604020202020204" pitchFamily="34" charset="0"/>
            </a:rPr>
            <a:t>Calcium sulphate - CaSO</a:t>
          </a:r>
          <a:r>
            <a:rPr lang="en-US" sz="2000" b="1" kern="1200" baseline="-25000" dirty="0">
              <a:latin typeface="Arial" panose="020B0604020202020204" pitchFamily="34" charset="0"/>
              <a:cs typeface="Arial" panose="020B0604020202020204" pitchFamily="34" charset="0"/>
            </a:rPr>
            <a:t>4</a:t>
          </a:r>
          <a:endParaRPr lang="en-US" sz="2000" b="1" kern="1200" dirty="0">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US" sz="2000" b="1" kern="1200" dirty="0">
              <a:latin typeface="Arial" panose="020B0604020202020204" pitchFamily="34" charset="0"/>
              <a:cs typeface="Arial" panose="020B0604020202020204" pitchFamily="34" charset="0"/>
            </a:rPr>
            <a:t>  Magnesium sulphate - MgSO</a:t>
          </a:r>
          <a:r>
            <a:rPr lang="en-US" sz="2000" b="1" kern="1200" baseline="-25000" dirty="0">
              <a:latin typeface="Arial" panose="020B0604020202020204" pitchFamily="34" charset="0"/>
              <a:cs typeface="Arial" panose="020B0604020202020204" pitchFamily="34" charset="0"/>
            </a:rPr>
            <a:t>4</a:t>
          </a:r>
          <a:endParaRPr lang="en-US" sz="2000" b="1" kern="1200" dirty="0">
            <a:latin typeface="Arial" panose="020B0604020202020204" pitchFamily="34" charset="0"/>
            <a:cs typeface="Arial" panose="020B0604020202020204" pitchFamily="34" charset="0"/>
          </a:endParaRPr>
        </a:p>
        <a:p>
          <a:pPr algn="l">
            <a:spcBef>
              <a:spcPct val="0"/>
            </a:spcBef>
            <a:buFont typeface="Wingdings" panose="05000000000000000000" pitchFamily="2" charset="2"/>
            <a:buNone/>
          </a:pPr>
          <a:r>
            <a:rPr lang="en-US" sz="2000" b="1" kern="1200" dirty="0">
              <a:latin typeface="Arial" panose="020B0604020202020204" pitchFamily="34" charset="0"/>
              <a:cs typeface="Arial" panose="020B0604020202020204" pitchFamily="34" charset="0"/>
            </a:rPr>
            <a:t>  Calcium nitrate- Ca(NO</a:t>
          </a:r>
          <a:r>
            <a:rPr lang="en-US" sz="2000" b="1" kern="1200" baseline="-25000" dirty="0">
              <a:latin typeface="Arial" panose="020B0604020202020204" pitchFamily="34" charset="0"/>
              <a:cs typeface="Arial" panose="020B0604020202020204" pitchFamily="34" charset="0"/>
            </a:rPr>
            <a:t>3</a:t>
          </a:r>
          <a:r>
            <a:rPr lang="en-US" sz="2000" b="1" kern="1200" dirty="0">
              <a:latin typeface="Arial" panose="020B0604020202020204" pitchFamily="34" charset="0"/>
              <a:cs typeface="Arial" panose="020B0604020202020204" pitchFamily="34" charset="0"/>
            </a:rPr>
            <a:t>)</a:t>
          </a:r>
          <a:r>
            <a:rPr lang="en-US" sz="2000" b="1" kern="1200" baseline="-25000" dirty="0">
              <a:latin typeface="Arial" panose="020B0604020202020204" pitchFamily="34" charset="0"/>
              <a:cs typeface="Arial" panose="020B0604020202020204" pitchFamily="34" charset="0"/>
            </a:rPr>
            <a:t>2</a:t>
          </a:r>
          <a:r>
            <a:rPr lang="en-US" sz="2000" b="1" kern="1200" dirty="0">
              <a:latin typeface="Arial" panose="020B0604020202020204" pitchFamily="34" charset="0"/>
              <a:cs typeface="Arial" panose="020B0604020202020204" pitchFamily="34" charset="0"/>
            </a:rPr>
            <a:t>                                  Magnesium nitrate - Mg(NO</a:t>
          </a:r>
          <a:r>
            <a:rPr lang="en-US" sz="2000" b="1" kern="1200" baseline="-25000" dirty="0">
              <a:latin typeface="Arial" panose="020B0604020202020204" pitchFamily="34" charset="0"/>
              <a:cs typeface="Arial" panose="020B0604020202020204" pitchFamily="34" charset="0"/>
            </a:rPr>
            <a:t>3</a:t>
          </a:r>
          <a:r>
            <a:rPr lang="en-US" sz="2000" b="1" kern="1200" dirty="0">
              <a:latin typeface="Arial" panose="020B0604020202020204" pitchFamily="34" charset="0"/>
              <a:cs typeface="Arial" panose="020B0604020202020204" pitchFamily="34" charset="0"/>
            </a:rPr>
            <a:t>)</a:t>
          </a:r>
          <a:r>
            <a:rPr lang="en-US" sz="2000" b="1" kern="1200" baseline="-25000" dirty="0">
              <a:latin typeface="Arial" panose="020B0604020202020204" pitchFamily="34" charset="0"/>
              <a:cs typeface="Arial" panose="020B0604020202020204" pitchFamily="34" charset="0"/>
            </a:rPr>
            <a:t>2</a:t>
          </a:r>
          <a:r>
            <a:rPr lang="en-US" sz="2000" b="1" kern="1200" dirty="0">
              <a:latin typeface="Arial" panose="020B0604020202020204" pitchFamily="34" charset="0"/>
              <a:cs typeface="Arial" panose="020B0604020202020204" pitchFamily="34" charset="0"/>
            </a:rPr>
            <a:t>   Calcium chloride - CaCl</a:t>
          </a:r>
          <a:r>
            <a:rPr lang="en-US" sz="2000" b="1" kern="1200" baseline="-25000" dirty="0">
              <a:latin typeface="Arial" panose="020B0604020202020204" pitchFamily="34" charset="0"/>
              <a:cs typeface="Arial" panose="020B0604020202020204" pitchFamily="34" charset="0"/>
            </a:rPr>
            <a:t>2</a:t>
          </a:r>
          <a:endParaRPr lang="en-US" sz="2000" b="1" kern="1200" dirty="0">
            <a:latin typeface="Arial" panose="020B0604020202020204" pitchFamily="34" charset="0"/>
            <a:cs typeface="Arial" panose="020B0604020202020204" pitchFamily="34" charset="0"/>
          </a:endParaRPr>
        </a:p>
        <a:p>
          <a:pPr algn="l">
            <a:spcBef>
              <a:spcPct val="0"/>
            </a:spcBef>
            <a:buFont typeface="Wingdings" panose="05000000000000000000" pitchFamily="2" charset="2"/>
            <a:buNone/>
          </a:pPr>
          <a:r>
            <a:rPr lang="en-US" sz="2000" b="1" kern="1200" dirty="0">
              <a:latin typeface="Arial" panose="020B0604020202020204" pitchFamily="34" charset="0"/>
              <a:cs typeface="Arial" panose="020B0604020202020204" pitchFamily="34" charset="0"/>
            </a:rPr>
            <a:t>  Magnesium chloride - MgCl</a:t>
          </a:r>
          <a:r>
            <a:rPr lang="en-US" sz="2000" b="1" kern="1200" baseline="-25000" dirty="0">
              <a:latin typeface="Arial" panose="020B0604020202020204" pitchFamily="34" charset="0"/>
              <a:cs typeface="Arial" panose="020B0604020202020204" pitchFamily="34" charset="0"/>
            </a:rPr>
            <a:t>2</a:t>
          </a:r>
          <a:endParaRPr lang="en-IN" sz="2000" b="1" kern="1200" dirty="0">
            <a:latin typeface="Arial" panose="020B0604020202020204" pitchFamily="34" charset="0"/>
            <a:cs typeface="Arial" panose="020B0604020202020204" pitchFamily="34" charset="0"/>
          </a:endParaRPr>
        </a:p>
      </dsp:txBody>
      <dsp:txXfrm>
        <a:off x="4297700" y="1763676"/>
        <a:ext cx="4416413" cy="37708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412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341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805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8491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234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2854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227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51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291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957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777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668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517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4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245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968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933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174834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C17B4E-2AA4-4290-9726-D08200ED7B0C}"/>
              </a:ext>
            </a:extLst>
          </p:cNvPr>
          <p:cNvSpPr txBox="1"/>
          <p:nvPr/>
        </p:nvSpPr>
        <p:spPr>
          <a:xfrm>
            <a:off x="483700" y="2239616"/>
            <a:ext cx="8176591" cy="4524315"/>
          </a:xfrm>
          <a:prstGeom prst="rect">
            <a:avLst/>
          </a:prstGeom>
          <a:noFill/>
        </p:spPr>
        <p:txBody>
          <a:bodyPr wrap="square">
            <a:spAutoFit/>
          </a:bodyPr>
          <a:lstStyle/>
          <a:p>
            <a:r>
              <a:rPr lang="en-US" sz="2800" b="1" dirty="0"/>
              <a:t>Course code: </a:t>
            </a:r>
            <a:r>
              <a:rPr lang="en-US" sz="2800" b="1" dirty="0">
                <a:solidFill>
                  <a:srgbClr val="FFFF00"/>
                </a:solidFill>
              </a:rPr>
              <a:t>17UCHA11</a:t>
            </a:r>
          </a:p>
          <a:p>
            <a:r>
              <a:rPr lang="en-US" sz="2800" b="1" dirty="0"/>
              <a:t>Course title: </a:t>
            </a:r>
            <a:r>
              <a:rPr lang="en-US" sz="2800" b="1" dirty="0">
                <a:solidFill>
                  <a:srgbClr val="FFFF00"/>
                </a:solidFill>
              </a:rPr>
              <a:t>Ancillary Chemistry Paper-I </a:t>
            </a:r>
            <a:r>
              <a:rPr lang="en-US" sz="2800" dirty="0"/>
              <a:t>(Organic, Inorganic and Physical chemistry)</a:t>
            </a:r>
          </a:p>
          <a:p>
            <a:r>
              <a:rPr lang="en-US" sz="2800" dirty="0"/>
              <a:t>Class: II B.Sc., Physics</a:t>
            </a:r>
          </a:p>
          <a:p>
            <a:pPr algn="ctr"/>
            <a:endParaRPr lang="en-US" sz="1800" b="1" dirty="0">
              <a:solidFill>
                <a:srgbClr val="C00000"/>
              </a:solidFill>
            </a:endParaRPr>
          </a:p>
          <a:p>
            <a:pPr algn="ctr"/>
            <a:endParaRPr lang="en-US" sz="1800" b="1" dirty="0">
              <a:solidFill>
                <a:srgbClr val="C00000"/>
              </a:solidFill>
            </a:endParaRPr>
          </a:p>
          <a:p>
            <a:pPr algn="r"/>
            <a:r>
              <a:rPr lang="en-US" sz="2800" b="1" dirty="0">
                <a:latin typeface="Arial" panose="020B0604020202020204" pitchFamily="34" charset="0"/>
                <a:cs typeface="Arial" panose="020B0604020202020204" pitchFamily="34" charset="0"/>
              </a:rPr>
              <a:t>Dr. M. Jannathul Firdhouse</a:t>
            </a:r>
          </a:p>
          <a:p>
            <a:pPr algn="r"/>
            <a:r>
              <a:rPr lang="en-US" sz="2800" b="1" dirty="0">
                <a:latin typeface="Arial" panose="020B0604020202020204" pitchFamily="34" charset="0"/>
                <a:cs typeface="Arial" panose="020B0604020202020204" pitchFamily="34" charset="0"/>
              </a:rPr>
              <a:t>Assistant Professor</a:t>
            </a:r>
          </a:p>
          <a:p>
            <a:pPr algn="r"/>
            <a:r>
              <a:rPr lang="en-US" sz="2800" b="1" dirty="0">
                <a:latin typeface="Arial" panose="020B0604020202020204" pitchFamily="34" charset="0"/>
                <a:cs typeface="Arial" panose="020B0604020202020204" pitchFamily="34" charset="0"/>
              </a:rPr>
              <a:t>Department of Chemistry</a:t>
            </a:r>
          </a:p>
          <a:p>
            <a:pPr algn="r"/>
            <a:r>
              <a:rPr lang="en-US" sz="2800" b="1" dirty="0" err="1">
                <a:latin typeface="Arial" panose="020B0604020202020204" pitchFamily="34" charset="0"/>
                <a:cs typeface="Arial" panose="020B0604020202020204" pitchFamily="34" charset="0"/>
              </a:rPr>
              <a:t>Hajee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Karutha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Rowther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Howdia</a:t>
            </a:r>
            <a:r>
              <a:rPr lang="en-US" sz="2800" b="1" dirty="0">
                <a:latin typeface="Arial" panose="020B0604020202020204" pitchFamily="34" charset="0"/>
                <a:cs typeface="Arial" panose="020B0604020202020204" pitchFamily="34" charset="0"/>
              </a:rPr>
              <a:t> College</a:t>
            </a:r>
          </a:p>
          <a:p>
            <a:pPr algn="r"/>
            <a:r>
              <a:rPr lang="en-US" sz="2800" b="1" dirty="0" err="1">
                <a:latin typeface="Arial" panose="020B0604020202020204" pitchFamily="34" charset="0"/>
                <a:cs typeface="Arial" panose="020B0604020202020204" pitchFamily="34" charset="0"/>
              </a:rPr>
              <a:t>Uthamapalayam</a:t>
            </a:r>
            <a:endParaRPr lang="en-US" sz="2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7DEFB1D-2D8D-41C3-B9AE-55DE29C2F06E}"/>
              </a:ext>
            </a:extLst>
          </p:cNvPr>
          <p:cNvSpPr txBox="1"/>
          <p:nvPr/>
        </p:nvSpPr>
        <p:spPr>
          <a:xfrm>
            <a:off x="2285997" y="268896"/>
            <a:ext cx="4572000" cy="830997"/>
          </a:xfrm>
          <a:prstGeom prst="rect">
            <a:avLst/>
          </a:prstGeom>
          <a:noFill/>
        </p:spPr>
        <p:txBody>
          <a:bodyPr wrap="square">
            <a:spAutoFit/>
          </a:bodyPr>
          <a:lstStyle/>
          <a:p>
            <a:pPr algn="ctr"/>
            <a:r>
              <a:rPr lang="en-IN" sz="4800" dirty="0">
                <a:solidFill>
                  <a:srgbClr val="FFFF00"/>
                </a:solidFill>
                <a:latin typeface="Arial Rounded MT Bold" panose="020F0704030504030204" pitchFamily="34" charset="0"/>
              </a:rPr>
              <a:t>Unit – I    </a:t>
            </a:r>
          </a:p>
        </p:txBody>
      </p:sp>
      <p:sp>
        <p:nvSpPr>
          <p:cNvPr id="10" name="TextBox 9">
            <a:extLst>
              <a:ext uri="{FF2B5EF4-FFF2-40B4-BE49-F238E27FC236}">
                <a16:creationId xmlns:a16="http://schemas.microsoft.com/office/drawing/2014/main" id="{DD44B577-1D54-4E3B-A1CC-92FD38F9C596}"/>
              </a:ext>
            </a:extLst>
          </p:cNvPr>
          <p:cNvSpPr txBox="1"/>
          <p:nvPr/>
        </p:nvSpPr>
        <p:spPr>
          <a:xfrm>
            <a:off x="2882344" y="1099893"/>
            <a:ext cx="3379305"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IN" sz="6000" b="1">
                <a:solidFill>
                  <a:srgbClr val="00B0F0"/>
                </a:solidFill>
                <a:latin typeface="Arial Rounded MT Bold" panose="020F0704030504030204" pitchFamily="34" charset="0"/>
              </a:rPr>
              <a:t>Water</a:t>
            </a:r>
            <a:endParaRPr lang="en-IN" sz="6000" b="1"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323735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46AD84-3257-42FD-9566-02817118C2ED}"/>
              </a:ext>
            </a:extLst>
          </p:cNvPr>
          <p:cNvSpPr txBox="1"/>
          <p:nvPr/>
        </p:nvSpPr>
        <p:spPr>
          <a:xfrm>
            <a:off x="241852" y="512604"/>
            <a:ext cx="8660296" cy="5145639"/>
          </a:xfrm>
          <a:prstGeom prst="rect">
            <a:avLst/>
          </a:prstGeom>
          <a:noFill/>
        </p:spPr>
        <p:txBody>
          <a:bodyPr wrap="square">
            <a:spAutoFit/>
          </a:bodyPr>
          <a:lstStyle/>
          <a:p>
            <a:pPr marL="6350" marR="394970" indent="-6350" algn="just">
              <a:lnSpc>
                <a:spcPct val="150000"/>
              </a:lnSpc>
              <a:spcAft>
                <a:spcPts val="25"/>
              </a:spcAft>
            </a:pPr>
            <a:r>
              <a:rPr lang="en-IN" sz="3200" b="1" u="sng" dirty="0">
                <a:solidFill>
                  <a:srgbClr val="FFFF00"/>
                </a:solidFill>
                <a:effectLst/>
                <a:latin typeface="Arial Rounded MT Bold" panose="020F0704030504030204" pitchFamily="34" charset="0"/>
                <a:ea typeface="Times New Roman" panose="02020603050405020304" pitchFamily="18" charset="0"/>
              </a:rPr>
              <a:t>Hardness of water  </a:t>
            </a:r>
            <a:endParaRPr lang="en-IN" sz="3200" b="1" dirty="0">
              <a:solidFill>
                <a:srgbClr val="FFFF00"/>
              </a:solidFill>
              <a:effectLst/>
              <a:latin typeface="Arial Rounded MT Bold" panose="020F0704030504030204" pitchFamily="34" charset="0"/>
              <a:ea typeface="Times New Roman" panose="02020603050405020304" pitchFamily="18" charset="0"/>
            </a:endParaRPr>
          </a:p>
          <a:p>
            <a:pPr marL="349250" marR="394970" indent="-342900" algn="just">
              <a:lnSpc>
                <a:spcPct val="200000"/>
              </a:lnSpc>
              <a:spcAft>
                <a:spcPts val="25"/>
              </a:spcAft>
              <a:buFont typeface="Wingdings" panose="05000000000000000000" pitchFamily="2" charset="2"/>
              <a:buChar char="§"/>
            </a:pPr>
            <a:r>
              <a:rPr lang="en-IN" sz="2400" b="1" dirty="0">
                <a:effectLst/>
                <a:latin typeface="Arial Rounded MT Bold" panose="020F0704030504030204" pitchFamily="34" charset="0"/>
                <a:ea typeface="Times New Roman" panose="02020603050405020304" pitchFamily="18" charset="0"/>
              </a:rPr>
              <a:t>Hardness of water</a:t>
            </a:r>
            <a:r>
              <a:rPr lang="en-IN" sz="2400" dirty="0">
                <a:effectLst/>
                <a:latin typeface="Arial Rounded MT Bold" panose="020F0704030504030204" pitchFamily="34" charset="0"/>
                <a:ea typeface="Times New Roman" panose="02020603050405020304" pitchFamily="18" charset="0"/>
              </a:rPr>
              <a:t> defined as which prevent the lathering of soap.</a:t>
            </a:r>
          </a:p>
          <a:p>
            <a:pPr marL="349250" marR="394970" indent="-342900" algn="just">
              <a:lnSpc>
                <a:spcPct val="200000"/>
              </a:lnSpc>
              <a:spcAft>
                <a:spcPts val="25"/>
              </a:spcAft>
              <a:buFont typeface="Wingdings" panose="05000000000000000000" pitchFamily="2" charset="2"/>
              <a:buChar char="§"/>
            </a:pPr>
            <a:r>
              <a:rPr lang="en-IN" sz="2400" dirty="0">
                <a:effectLst/>
                <a:latin typeface="Arial Rounded MT Bold" panose="020F0704030504030204" pitchFamily="34" charset="0"/>
                <a:ea typeface="Times New Roman" panose="02020603050405020304" pitchFamily="18" charset="0"/>
              </a:rPr>
              <a:t> This is due to presence of certain salts like </a:t>
            </a:r>
            <a:r>
              <a:rPr lang="en-IN" sz="2400" dirty="0">
                <a:solidFill>
                  <a:srgbClr val="FFFF00"/>
                </a:solidFill>
                <a:effectLst/>
                <a:latin typeface="Arial Rounded MT Bold" panose="020F0704030504030204" pitchFamily="34" charset="0"/>
                <a:ea typeface="Times New Roman" panose="02020603050405020304" pitchFamily="18" charset="0"/>
              </a:rPr>
              <a:t>Ca</a:t>
            </a:r>
            <a:r>
              <a:rPr lang="en-IN" sz="2400" baseline="30000" dirty="0">
                <a:solidFill>
                  <a:srgbClr val="FFFF00"/>
                </a:solidFill>
                <a:effectLst/>
                <a:latin typeface="Arial Rounded MT Bold" panose="020F0704030504030204" pitchFamily="34" charset="0"/>
                <a:ea typeface="Times New Roman" panose="02020603050405020304" pitchFamily="18" charset="0"/>
              </a:rPr>
              <a:t>+2</a:t>
            </a:r>
            <a:r>
              <a:rPr lang="en-IN" sz="2400" dirty="0">
                <a:solidFill>
                  <a:srgbClr val="FFFF00"/>
                </a:solidFill>
                <a:effectLst/>
                <a:latin typeface="Arial Rounded MT Bold" panose="020F0704030504030204" pitchFamily="34" charset="0"/>
                <a:ea typeface="Times New Roman" panose="02020603050405020304" pitchFamily="18" charset="0"/>
              </a:rPr>
              <a:t>, Mg</a:t>
            </a:r>
            <a:r>
              <a:rPr lang="en-IN" sz="2400" baseline="30000" dirty="0">
                <a:solidFill>
                  <a:srgbClr val="FFFF00"/>
                </a:solidFill>
                <a:effectLst/>
                <a:latin typeface="Arial Rounded MT Bold" panose="020F0704030504030204" pitchFamily="34" charset="0"/>
                <a:ea typeface="Times New Roman" panose="02020603050405020304" pitchFamily="18" charset="0"/>
              </a:rPr>
              <a:t>+2</a:t>
            </a:r>
            <a:r>
              <a:rPr lang="en-IN" sz="2400" dirty="0">
                <a:solidFill>
                  <a:srgbClr val="FFFF00"/>
                </a:solidFill>
                <a:effectLst/>
                <a:latin typeface="Arial Rounded MT Bold" panose="020F0704030504030204" pitchFamily="34" charset="0"/>
                <a:ea typeface="Times New Roman" panose="02020603050405020304" pitchFamily="18" charset="0"/>
              </a:rPr>
              <a:t> and other heavy metals dissolved in water. </a:t>
            </a:r>
          </a:p>
          <a:p>
            <a:pPr marL="349250" marR="394970" indent="-342900" algn="just">
              <a:lnSpc>
                <a:spcPct val="200000"/>
              </a:lnSpc>
              <a:spcAft>
                <a:spcPts val="25"/>
              </a:spcAft>
              <a:buFont typeface="Wingdings" panose="05000000000000000000" pitchFamily="2" charset="2"/>
              <a:buChar char="§"/>
            </a:pPr>
            <a:r>
              <a:rPr lang="en-IN" sz="2400" dirty="0">
                <a:effectLst/>
                <a:latin typeface="Arial Rounded MT Bold" panose="020F0704030504030204" pitchFamily="34" charset="0"/>
                <a:ea typeface="Times New Roman" panose="02020603050405020304" pitchFamily="18" charset="0"/>
              </a:rPr>
              <a:t>Soaps (Sodium or Potassium salts of higher fatty acids) like Stearic acids (C</a:t>
            </a:r>
            <a:r>
              <a:rPr lang="en-IN" sz="2400" baseline="-25000" dirty="0">
                <a:effectLst/>
                <a:latin typeface="Arial Rounded MT Bold" panose="020F0704030504030204" pitchFamily="34" charset="0"/>
                <a:ea typeface="Times New Roman" panose="02020603050405020304" pitchFamily="18" charset="0"/>
              </a:rPr>
              <a:t>17</a:t>
            </a:r>
            <a:r>
              <a:rPr lang="en-IN" sz="2400" dirty="0">
                <a:effectLst/>
                <a:latin typeface="Arial Rounded MT Bold" panose="020F0704030504030204" pitchFamily="34" charset="0"/>
                <a:ea typeface="Times New Roman" panose="02020603050405020304" pitchFamily="18" charset="0"/>
              </a:rPr>
              <a:t>H</a:t>
            </a:r>
            <a:r>
              <a:rPr lang="en-IN" sz="2400" baseline="-25000" dirty="0">
                <a:effectLst/>
                <a:latin typeface="Arial Rounded MT Bold" panose="020F0704030504030204" pitchFamily="34" charset="0"/>
                <a:ea typeface="Times New Roman" panose="02020603050405020304" pitchFamily="18" charset="0"/>
              </a:rPr>
              <a:t>35</a:t>
            </a:r>
            <a:r>
              <a:rPr lang="en-IN" sz="2400" dirty="0">
                <a:effectLst/>
                <a:latin typeface="Arial Rounded MT Bold" panose="020F0704030504030204" pitchFamily="34" charset="0"/>
                <a:ea typeface="Times New Roman" panose="02020603050405020304" pitchFamily="18" charset="0"/>
              </a:rPr>
              <a:t>COONa). </a:t>
            </a:r>
          </a:p>
        </p:txBody>
      </p:sp>
    </p:spTree>
    <p:extLst>
      <p:ext uri="{BB962C8B-B14F-4D97-AF65-F5344CB8AC3E}">
        <p14:creationId xmlns:p14="http://schemas.microsoft.com/office/powerpoint/2010/main" val="318774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DF475B-2F77-4D30-9E6B-28BC77EC5FA7}"/>
              </a:ext>
            </a:extLst>
          </p:cNvPr>
          <p:cNvSpPr txBox="1"/>
          <p:nvPr/>
        </p:nvSpPr>
        <p:spPr>
          <a:xfrm>
            <a:off x="165652" y="351234"/>
            <a:ext cx="8812696" cy="5786199"/>
          </a:xfrm>
          <a:prstGeom prst="rect">
            <a:avLst/>
          </a:prstGeom>
          <a:noFill/>
        </p:spPr>
        <p:txBody>
          <a:bodyPr wrap="square">
            <a:spAutoFit/>
          </a:bodyPr>
          <a:lstStyle/>
          <a:p>
            <a:r>
              <a:rPr lang="en-US" sz="3200" dirty="0">
                <a:solidFill>
                  <a:srgbClr val="FFFF00"/>
                </a:solidFill>
                <a:latin typeface="Arial Rounded MT Bold" panose="020F0704030504030204" pitchFamily="34" charset="0"/>
              </a:rPr>
              <a:t>Soft Water: </a:t>
            </a:r>
          </a:p>
          <a:p>
            <a:r>
              <a:rPr lang="en-US" sz="2400" dirty="0">
                <a:latin typeface="Arial Rounded MT Bold" panose="020F0704030504030204" pitchFamily="34" charset="0"/>
              </a:rPr>
              <a:t>The water which gives more lather with soap is called soft water. </a:t>
            </a:r>
          </a:p>
          <a:p>
            <a:r>
              <a:rPr lang="en-US" sz="2400" dirty="0">
                <a:solidFill>
                  <a:srgbClr val="FFFF00"/>
                </a:solidFill>
                <a:latin typeface="Arial Rounded MT Bold" panose="020F0704030504030204" pitchFamily="34" charset="0"/>
              </a:rPr>
              <a:t>       </a:t>
            </a:r>
            <a:r>
              <a:rPr lang="en-US" sz="2000" dirty="0">
                <a:solidFill>
                  <a:srgbClr val="FFFF00"/>
                </a:solidFill>
                <a:latin typeface="Arial Rounded MT Bold" panose="020F0704030504030204" pitchFamily="34" charset="0"/>
              </a:rPr>
              <a:t>C</a:t>
            </a:r>
            <a:r>
              <a:rPr lang="en-US" sz="2000" baseline="-25000" dirty="0">
                <a:solidFill>
                  <a:srgbClr val="FFFF00"/>
                </a:solidFill>
                <a:latin typeface="Arial Rounded MT Bold" panose="020F0704030504030204" pitchFamily="34" charset="0"/>
              </a:rPr>
              <a:t>17</a:t>
            </a:r>
            <a:r>
              <a:rPr lang="en-US" sz="2000" dirty="0">
                <a:solidFill>
                  <a:srgbClr val="FFFF00"/>
                </a:solidFill>
                <a:latin typeface="Arial Rounded MT Bold" panose="020F0704030504030204" pitchFamily="34" charset="0"/>
              </a:rPr>
              <a:t>H</a:t>
            </a:r>
            <a:r>
              <a:rPr lang="en-US" sz="2000" baseline="-25000" dirty="0">
                <a:solidFill>
                  <a:srgbClr val="FFFF00"/>
                </a:solidFill>
                <a:latin typeface="Arial Rounded MT Bold" panose="020F0704030504030204" pitchFamily="34" charset="0"/>
              </a:rPr>
              <a:t>35</a:t>
            </a:r>
            <a:r>
              <a:rPr lang="en-US" sz="2000" dirty="0">
                <a:solidFill>
                  <a:srgbClr val="FFFF00"/>
                </a:solidFill>
                <a:latin typeface="Arial Rounded MT Bold" panose="020F0704030504030204" pitchFamily="34" charset="0"/>
              </a:rPr>
              <a:t>COONa   +   H</a:t>
            </a:r>
            <a:r>
              <a:rPr lang="en-US" sz="2000" baseline="-25000" dirty="0">
                <a:solidFill>
                  <a:srgbClr val="FFFF00"/>
                </a:solidFill>
                <a:latin typeface="Arial Rounded MT Bold" panose="020F0704030504030204" pitchFamily="34" charset="0"/>
              </a:rPr>
              <a:t>2</a:t>
            </a:r>
            <a:r>
              <a:rPr lang="en-US" sz="2000" dirty="0">
                <a:solidFill>
                  <a:srgbClr val="FFFF00"/>
                </a:solidFill>
                <a:latin typeface="Arial Rounded MT Bold" panose="020F0704030504030204" pitchFamily="34" charset="0"/>
              </a:rPr>
              <a:t>O     →     C</a:t>
            </a:r>
            <a:r>
              <a:rPr lang="en-US" sz="2000" baseline="-25000" dirty="0">
                <a:solidFill>
                  <a:srgbClr val="FFFF00"/>
                </a:solidFill>
                <a:latin typeface="Arial Rounded MT Bold" panose="020F0704030504030204" pitchFamily="34" charset="0"/>
              </a:rPr>
              <a:t>17</a:t>
            </a:r>
            <a:r>
              <a:rPr lang="en-US" sz="2000" dirty="0">
                <a:solidFill>
                  <a:srgbClr val="FFFF00"/>
                </a:solidFill>
                <a:latin typeface="Arial Rounded MT Bold" panose="020F0704030504030204" pitchFamily="34" charset="0"/>
              </a:rPr>
              <a:t>H</a:t>
            </a:r>
            <a:r>
              <a:rPr lang="en-US" sz="2000" baseline="-25000" dirty="0">
                <a:solidFill>
                  <a:srgbClr val="FFFF00"/>
                </a:solidFill>
                <a:latin typeface="Arial Rounded MT Bold" panose="020F0704030504030204" pitchFamily="34" charset="0"/>
              </a:rPr>
              <a:t>35</a:t>
            </a:r>
            <a:r>
              <a:rPr lang="en-US" sz="2000" dirty="0">
                <a:solidFill>
                  <a:srgbClr val="FFFF00"/>
                </a:solidFill>
                <a:latin typeface="Arial Rounded MT Bold" panose="020F0704030504030204" pitchFamily="34" charset="0"/>
              </a:rPr>
              <a:t>COOH       +     NaOH </a:t>
            </a:r>
          </a:p>
          <a:p>
            <a:r>
              <a:rPr lang="en-US" sz="2400" dirty="0">
                <a:solidFill>
                  <a:srgbClr val="FFFF00"/>
                </a:solidFill>
                <a:latin typeface="Arial Rounded MT Bold" panose="020F0704030504030204" pitchFamily="34" charset="0"/>
              </a:rPr>
              <a:t>            soap                                        Stearic acid </a:t>
            </a:r>
          </a:p>
          <a:p>
            <a:endParaRPr lang="en-US" dirty="0">
              <a:latin typeface="Arial Rounded MT Bold" panose="020F0704030504030204" pitchFamily="34" charset="0"/>
            </a:endParaRPr>
          </a:p>
          <a:p>
            <a:r>
              <a:rPr lang="en-US" sz="3200" dirty="0">
                <a:solidFill>
                  <a:srgbClr val="FFFF00"/>
                </a:solidFill>
                <a:latin typeface="Arial Rounded MT Bold" panose="020F0704030504030204" pitchFamily="34" charset="0"/>
              </a:rPr>
              <a:t> Hard Water: </a:t>
            </a:r>
          </a:p>
          <a:p>
            <a:r>
              <a:rPr lang="en-US" sz="2400" dirty="0">
                <a:latin typeface="Arial Rounded MT Bold" panose="020F0704030504030204" pitchFamily="34" charset="0"/>
              </a:rPr>
              <a:t>The water which does not give lather with soap is called hard water. This is due to presence of certain salts like Ca</a:t>
            </a:r>
            <a:r>
              <a:rPr lang="en-US" sz="2400" baseline="30000" dirty="0">
                <a:latin typeface="Arial Rounded MT Bold" panose="020F0704030504030204" pitchFamily="34" charset="0"/>
              </a:rPr>
              <a:t>+2</a:t>
            </a:r>
            <a:r>
              <a:rPr lang="en-US" sz="2400" dirty="0">
                <a:latin typeface="Arial Rounded MT Bold" panose="020F0704030504030204" pitchFamily="34" charset="0"/>
              </a:rPr>
              <a:t>, Mg</a:t>
            </a:r>
            <a:r>
              <a:rPr lang="en-US" sz="2400" baseline="30000" dirty="0">
                <a:latin typeface="Arial Rounded MT Bold" panose="020F0704030504030204" pitchFamily="34" charset="0"/>
              </a:rPr>
              <a:t>+2 </a:t>
            </a:r>
            <a:r>
              <a:rPr lang="en-US" sz="2400" dirty="0">
                <a:latin typeface="Arial Rounded MT Bold" panose="020F0704030504030204" pitchFamily="34" charset="0"/>
              </a:rPr>
              <a:t>and other heavy metals dissolved in water </a:t>
            </a:r>
          </a:p>
          <a:p>
            <a:pPr algn="r"/>
            <a:endParaRPr lang="en-US" sz="2400" dirty="0">
              <a:latin typeface="Arial Rounded MT Bold" panose="020F0704030504030204" pitchFamily="34" charset="0"/>
            </a:endParaRPr>
          </a:p>
          <a:p>
            <a:pPr algn="r"/>
            <a:r>
              <a:rPr lang="en-US" sz="2400" dirty="0">
                <a:solidFill>
                  <a:srgbClr val="FFFF00"/>
                </a:solidFill>
                <a:latin typeface="Arial Rounded MT Bold" panose="020F0704030504030204" pitchFamily="34" charset="0"/>
              </a:rPr>
              <a:t>2C</a:t>
            </a:r>
            <a:r>
              <a:rPr lang="en-US" sz="2400" baseline="-25000" dirty="0">
                <a:solidFill>
                  <a:srgbClr val="FFFF00"/>
                </a:solidFill>
                <a:latin typeface="Arial Rounded MT Bold" panose="020F0704030504030204" pitchFamily="34" charset="0"/>
              </a:rPr>
              <a:t>17</a:t>
            </a:r>
            <a:r>
              <a:rPr lang="en-US" sz="2400" dirty="0">
                <a:solidFill>
                  <a:srgbClr val="FFFF00"/>
                </a:solidFill>
                <a:latin typeface="Arial Rounded MT Bold" panose="020F0704030504030204" pitchFamily="34" charset="0"/>
              </a:rPr>
              <a:t>H</a:t>
            </a:r>
            <a:r>
              <a:rPr lang="en-US" sz="2400" baseline="-25000" dirty="0">
                <a:solidFill>
                  <a:srgbClr val="FFFF00"/>
                </a:solidFill>
                <a:latin typeface="Arial Rounded MT Bold" panose="020F0704030504030204" pitchFamily="34" charset="0"/>
              </a:rPr>
              <a:t>35</a:t>
            </a:r>
            <a:r>
              <a:rPr lang="en-US" sz="2400" dirty="0">
                <a:solidFill>
                  <a:srgbClr val="FFFF00"/>
                </a:solidFill>
                <a:latin typeface="Arial Rounded MT Bold" panose="020F0704030504030204" pitchFamily="34" charset="0"/>
              </a:rPr>
              <a:t>COONa  + CaCl</a:t>
            </a:r>
            <a:r>
              <a:rPr lang="en-US" sz="2400" baseline="-25000" dirty="0">
                <a:solidFill>
                  <a:srgbClr val="FFFF00"/>
                </a:solidFill>
                <a:latin typeface="Arial Rounded MT Bold" panose="020F0704030504030204" pitchFamily="34" charset="0"/>
              </a:rPr>
              <a:t>2</a:t>
            </a:r>
            <a:r>
              <a:rPr lang="en-US" sz="2400" dirty="0">
                <a:solidFill>
                  <a:srgbClr val="FFFF00"/>
                </a:solidFill>
                <a:latin typeface="Arial Rounded MT Bold" panose="020F0704030504030204" pitchFamily="34" charset="0"/>
              </a:rPr>
              <a:t>/MgCl</a:t>
            </a:r>
            <a:r>
              <a:rPr lang="en-US" sz="2400" baseline="-25000" dirty="0">
                <a:solidFill>
                  <a:srgbClr val="FFFF00"/>
                </a:solidFill>
                <a:latin typeface="Arial Rounded MT Bold" panose="020F0704030504030204" pitchFamily="34" charset="0"/>
              </a:rPr>
              <a:t>2</a:t>
            </a:r>
            <a:r>
              <a:rPr lang="en-US" sz="2400" dirty="0">
                <a:solidFill>
                  <a:srgbClr val="FFFF00"/>
                </a:solidFill>
                <a:latin typeface="Arial Rounded MT Bold" panose="020F0704030504030204" pitchFamily="34" charset="0"/>
              </a:rPr>
              <a:t>  →  (C</a:t>
            </a:r>
            <a:r>
              <a:rPr lang="en-US" sz="2400" baseline="-25000" dirty="0">
                <a:solidFill>
                  <a:srgbClr val="FFFF00"/>
                </a:solidFill>
                <a:latin typeface="Arial Rounded MT Bold" panose="020F0704030504030204" pitchFamily="34" charset="0"/>
              </a:rPr>
              <a:t>17</a:t>
            </a:r>
            <a:r>
              <a:rPr lang="en-US" sz="2400" dirty="0">
                <a:solidFill>
                  <a:srgbClr val="FFFF00"/>
                </a:solidFill>
                <a:latin typeface="Arial Rounded MT Bold" panose="020F0704030504030204" pitchFamily="34" charset="0"/>
              </a:rPr>
              <a:t>H</a:t>
            </a:r>
            <a:r>
              <a:rPr lang="en-US" sz="2400" baseline="-25000" dirty="0">
                <a:solidFill>
                  <a:srgbClr val="FFFF00"/>
                </a:solidFill>
                <a:latin typeface="Arial Rounded MT Bold" panose="020F0704030504030204" pitchFamily="34" charset="0"/>
              </a:rPr>
              <a:t>35</a:t>
            </a:r>
            <a:r>
              <a:rPr lang="en-US" sz="2400" dirty="0">
                <a:solidFill>
                  <a:srgbClr val="FFFF00"/>
                </a:solidFill>
                <a:latin typeface="Arial Rounded MT Bold" panose="020F0704030504030204" pitchFamily="34" charset="0"/>
              </a:rPr>
              <a:t>COO)</a:t>
            </a:r>
            <a:r>
              <a:rPr lang="en-US" sz="2400" baseline="-25000" dirty="0">
                <a:solidFill>
                  <a:srgbClr val="FFFF00"/>
                </a:solidFill>
                <a:latin typeface="Arial Rounded MT Bold" panose="020F0704030504030204" pitchFamily="34" charset="0"/>
              </a:rPr>
              <a:t>2</a:t>
            </a:r>
            <a:r>
              <a:rPr lang="en-US" sz="2400" dirty="0">
                <a:solidFill>
                  <a:srgbClr val="FFFF00"/>
                </a:solidFill>
                <a:latin typeface="Arial Rounded MT Bold" panose="020F0704030504030204" pitchFamily="34" charset="0"/>
              </a:rPr>
              <a:t>Ca/Mg             +2NaCl</a:t>
            </a:r>
          </a:p>
          <a:p>
            <a:endParaRPr lang="en-US" sz="2400" dirty="0">
              <a:solidFill>
                <a:srgbClr val="FFFF00"/>
              </a:solidFill>
              <a:latin typeface="Arial Rounded MT Bold" panose="020F0704030504030204" pitchFamily="34" charset="0"/>
            </a:endParaRPr>
          </a:p>
          <a:p>
            <a:r>
              <a:rPr lang="en-US" sz="2400" dirty="0">
                <a:solidFill>
                  <a:srgbClr val="FFFF00"/>
                </a:solidFill>
                <a:latin typeface="Arial Rounded MT Bold" panose="020F0704030504030204" pitchFamily="34" charset="0"/>
              </a:rPr>
              <a:t>        soap (soluble)        salts (soluble)          insoluble scum   </a:t>
            </a:r>
          </a:p>
        </p:txBody>
      </p:sp>
    </p:spTree>
    <p:extLst>
      <p:ext uri="{BB962C8B-B14F-4D97-AF65-F5344CB8AC3E}">
        <p14:creationId xmlns:p14="http://schemas.microsoft.com/office/powerpoint/2010/main" val="198056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193037-105F-4974-9C2A-ECF376C74B00}"/>
              </a:ext>
            </a:extLst>
          </p:cNvPr>
          <p:cNvSpPr txBox="1"/>
          <p:nvPr/>
        </p:nvSpPr>
        <p:spPr>
          <a:xfrm>
            <a:off x="291548" y="287974"/>
            <a:ext cx="8560904" cy="6432530"/>
          </a:xfrm>
          <a:prstGeom prst="rect">
            <a:avLst/>
          </a:prstGeom>
          <a:noFill/>
        </p:spPr>
        <p:txBody>
          <a:bodyPr wrap="square">
            <a:spAutoFit/>
          </a:bodyPr>
          <a:lstStyle/>
          <a:p>
            <a:r>
              <a:rPr lang="en-IN" sz="2800" b="1" dirty="0">
                <a:latin typeface="Arial" panose="020B0604020202020204" pitchFamily="34" charset="0"/>
                <a:cs typeface="Arial" panose="020B0604020202020204" pitchFamily="34" charset="0"/>
              </a:rPr>
              <a:t>WHAT CAUSED THE HARDNESS OF WATER? </a:t>
            </a:r>
          </a:p>
          <a:p>
            <a:r>
              <a:rPr lang="en-IN" sz="3200" dirty="0">
                <a:solidFill>
                  <a:srgbClr val="FFC000"/>
                </a:solidFill>
                <a:latin typeface="Arial" panose="020B0604020202020204" pitchFamily="34" charset="0"/>
                <a:cs typeface="Arial" panose="020B0604020202020204" pitchFamily="34" charset="0"/>
              </a:rPr>
              <a:t>Mainly due to Four Dissolved Compounds :</a:t>
            </a:r>
            <a:r>
              <a:rPr lang="en-IN" sz="3200" dirty="0">
                <a:solidFill>
                  <a:srgbClr val="FFFF00"/>
                </a:solidFill>
                <a:latin typeface="Arial" panose="020B0604020202020204" pitchFamily="34" charset="0"/>
                <a:cs typeface="Arial" panose="020B0604020202020204" pitchFamily="34" charset="0"/>
              </a:rPr>
              <a:t> </a:t>
            </a:r>
          </a:p>
          <a:p>
            <a:pPr marL="457200" indent="-457200">
              <a:buFont typeface="Wingdings" panose="05000000000000000000" pitchFamily="2" charset="2"/>
              <a:buChar char="Ø"/>
            </a:pPr>
            <a:r>
              <a:rPr lang="en-IN" sz="3200" b="1" dirty="0">
                <a:solidFill>
                  <a:srgbClr val="FFFF00"/>
                </a:solidFill>
                <a:latin typeface="Arial" panose="020B0604020202020204" pitchFamily="34" charset="0"/>
                <a:cs typeface="Arial" panose="020B0604020202020204" pitchFamily="34" charset="0"/>
              </a:rPr>
              <a:t>Calcium Bicarbonate </a:t>
            </a:r>
          </a:p>
          <a:p>
            <a:pPr marL="457200" indent="-457200">
              <a:buFont typeface="Wingdings" panose="05000000000000000000" pitchFamily="2" charset="2"/>
              <a:buChar char="Ø"/>
            </a:pPr>
            <a:r>
              <a:rPr lang="en-IN" sz="3200" b="1" dirty="0">
                <a:solidFill>
                  <a:srgbClr val="FFFF00"/>
                </a:solidFill>
                <a:latin typeface="Arial" panose="020B0604020202020204" pitchFamily="34" charset="0"/>
                <a:cs typeface="Arial" panose="020B0604020202020204" pitchFamily="34" charset="0"/>
              </a:rPr>
              <a:t>Magnesium Bicarbonate </a:t>
            </a:r>
          </a:p>
          <a:p>
            <a:pPr marL="457200" indent="-457200">
              <a:buFont typeface="Wingdings" panose="05000000000000000000" pitchFamily="2" charset="2"/>
              <a:buChar char="Ø"/>
            </a:pPr>
            <a:r>
              <a:rPr lang="en-IN" sz="3200" b="1" dirty="0">
                <a:solidFill>
                  <a:srgbClr val="FFFF00"/>
                </a:solidFill>
                <a:latin typeface="Arial" panose="020B0604020202020204" pitchFamily="34" charset="0"/>
                <a:cs typeface="Arial" panose="020B0604020202020204" pitchFamily="34" charset="0"/>
              </a:rPr>
              <a:t>Calcium Sulphate </a:t>
            </a:r>
          </a:p>
          <a:p>
            <a:pPr marL="457200" indent="-457200">
              <a:buFont typeface="Wingdings" panose="05000000000000000000" pitchFamily="2" charset="2"/>
              <a:buChar char="Ø"/>
            </a:pPr>
            <a:r>
              <a:rPr lang="en-IN" sz="3200" b="1" dirty="0">
                <a:solidFill>
                  <a:srgbClr val="FFFF00"/>
                </a:solidFill>
                <a:latin typeface="Arial" panose="020B0604020202020204" pitchFamily="34" charset="0"/>
                <a:cs typeface="Arial" panose="020B0604020202020204" pitchFamily="34" charset="0"/>
              </a:rPr>
              <a:t>Magnesium Sulphate </a:t>
            </a:r>
          </a:p>
          <a:p>
            <a:pPr marL="457200" indent="-457200">
              <a:buFont typeface="Wingdings" panose="05000000000000000000" pitchFamily="2" charset="2"/>
              <a:buChar char="Ø"/>
            </a:pPr>
            <a:endParaRPr lang="en-IN" sz="3200" dirty="0">
              <a:solidFill>
                <a:srgbClr val="FFFF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IN" sz="3200" dirty="0">
              <a:solidFill>
                <a:srgbClr val="FFFF00"/>
              </a:solidFill>
              <a:latin typeface="Arial" panose="020B0604020202020204" pitchFamily="34" charset="0"/>
              <a:cs typeface="Arial" panose="020B0604020202020204" pitchFamily="34" charset="0"/>
            </a:endParaRPr>
          </a:p>
          <a:p>
            <a:r>
              <a:rPr lang="en-IN" sz="3200" b="1" dirty="0">
                <a:solidFill>
                  <a:srgbClr val="FFC000"/>
                </a:solidFill>
                <a:latin typeface="Arial" panose="020B0604020202020204" pitchFamily="34" charset="0"/>
                <a:cs typeface="Arial" panose="020B0604020202020204" pitchFamily="34" charset="0"/>
              </a:rPr>
              <a:t>Less Common: </a:t>
            </a:r>
          </a:p>
          <a:p>
            <a:pPr marL="457200" indent="-457200">
              <a:buFont typeface="Wingdings" panose="05000000000000000000" pitchFamily="2" charset="2"/>
              <a:buChar char="§"/>
            </a:pPr>
            <a:r>
              <a:rPr lang="en-IN" sz="3200" dirty="0"/>
              <a:t>Calcium Chlorides and Nitrates </a:t>
            </a:r>
          </a:p>
          <a:p>
            <a:pPr marL="457200" indent="-457200">
              <a:buFont typeface="Wingdings" panose="05000000000000000000" pitchFamily="2" charset="2"/>
              <a:buChar char="§"/>
            </a:pPr>
            <a:r>
              <a:rPr lang="en-IN" sz="3200" dirty="0"/>
              <a:t>Magnesium Chloride and Nitrates </a:t>
            </a:r>
          </a:p>
          <a:p>
            <a:pPr marL="457200" indent="-457200">
              <a:buFont typeface="Wingdings" panose="05000000000000000000" pitchFamily="2" charset="2"/>
              <a:buChar char="§"/>
            </a:pPr>
            <a:r>
              <a:rPr lang="en-IN" sz="3200" dirty="0"/>
              <a:t>Iron and Manganese salts </a:t>
            </a:r>
          </a:p>
          <a:p>
            <a:pPr marL="457200" indent="-457200">
              <a:buFont typeface="Wingdings" panose="05000000000000000000" pitchFamily="2" charset="2"/>
              <a:buChar char="§"/>
            </a:pPr>
            <a:r>
              <a:rPr lang="en-IN" sz="3200" dirty="0"/>
              <a:t>Aluminium Compounds</a:t>
            </a:r>
          </a:p>
        </p:txBody>
      </p:sp>
    </p:spTree>
    <p:extLst>
      <p:ext uri="{BB962C8B-B14F-4D97-AF65-F5344CB8AC3E}">
        <p14:creationId xmlns:p14="http://schemas.microsoft.com/office/powerpoint/2010/main" val="231977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320A99-E99D-48EF-88CA-B5B40795C954}"/>
              </a:ext>
            </a:extLst>
          </p:cNvPr>
          <p:cNvSpPr txBox="1"/>
          <p:nvPr/>
        </p:nvSpPr>
        <p:spPr>
          <a:xfrm>
            <a:off x="172279" y="196875"/>
            <a:ext cx="6930886" cy="523220"/>
          </a:xfrm>
          <a:prstGeom prst="rect">
            <a:avLst/>
          </a:prstGeom>
          <a:noFill/>
        </p:spPr>
        <p:txBody>
          <a:bodyPr wrap="square">
            <a:spAutoFit/>
          </a:bodyPr>
          <a:lstStyle/>
          <a:p>
            <a:r>
              <a:rPr lang="en-IN" sz="2800" b="1" dirty="0"/>
              <a:t>HOW HARDNESS CLASSIFIED?</a:t>
            </a:r>
          </a:p>
        </p:txBody>
      </p:sp>
      <p:graphicFrame>
        <p:nvGraphicFramePr>
          <p:cNvPr id="6" name="Diagram 5">
            <a:extLst>
              <a:ext uri="{FF2B5EF4-FFF2-40B4-BE49-F238E27FC236}">
                <a16:creationId xmlns:a16="http://schemas.microsoft.com/office/drawing/2014/main" id="{B3544E2D-B614-453F-9406-22FFF2921514}"/>
              </a:ext>
            </a:extLst>
          </p:cNvPr>
          <p:cNvGraphicFramePr/>
          <p:nvPr>
            <p:extLst>
              <p:ext uri="{D42A27DB-BD31-4B8C-83A1-F6EECF244321}">
                <p14:modId xmlns:p14="http://schemas.microsoft.com/office/powerpoint/2010/main" val="1086601863"/>
              </p:ext>
            </p:extLst>
          </p:nvPr>
        </p:nvGraphicFramePr>
        <p:xfrm>
          <a:off x="172279" y="862231"/>
          <a:ext cx="8719930" cy="5537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76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673BBB-03A7-4457-BE45-5D254E2D331F}"/>
              </a:ext>
            </a:extLst>
          </p:cNvPr>
          <p:cNvSpPr txBox="1"/>
          <p:nvPr/>
        </p:nvSpPr>
        <p:spPr>
          <a:xfrm>
            <a:off x="238539" y="324610"/>
            <a:ext cx="8653670" cy="6261720"/>
          </a:xfrm>
          <a:prstGeom prst="rect">
            <a:avLst/>
          </a:prstGeom>
          <a:noFill/>
        </p:spPr>
        <p:txBody>
          <a:bodyPr wrap="square">
            <a:spAutoFit/>
          </a:bodyPr>
          <a:lstStyle/>
          <a:p>
            <a:pPr algn="just"/>
            <a:r>
              <a:rPr lang="en-US" sz="3200" b="1" dirty="0">
                <a:solidFill>
                  <a:srgbClr val="FFFF00"/>
                </a:solidFill>
                <a:latin typeface="Arial" panose="020B0604020202020204" pitchFamily="34" charset="0"/>
                <a:cs typeface="Arial" panose="020B0604020202020204" pitchFamily="34" charset="0"/>
              </a:rPr>
              <a:t>Temporary Hardness: </a:t>
            </a:r>
          </a:p>
          <a:p>
            <a:pPr marL="285750" indent="-28575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Temporary hardness is due to the presence of </a:t>
            </a:r>
            <a:r>
              <a:rPr lang="en-US" sz="2400" b="1" dirty="0">
                <a:solidFill>
                  <a:srgbClr val="FFFF00"/>
                </a:solidFill>
                <a:latin typeface="Arial" panose="020B0604020202020204" pitchFamily="34" charset="0"/>
                <a:cs typeface="Arial" panose="020B0604020202020204" pitchFamily="34" charset="0"/>
              </a:rPr>
              <a:t>bi-carbonates of calcium and magnesium. </a:t>
            </a:r>
          </a:p>
          <a:p>
            <a:pPr marL="285750" indent="-28575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Because it can be removed by easy means like </a:t>
            </a:r>
            <a:r>
              <a:rPr lang="en-US" sz="2400" b="1" dirty="0">
                <a:solidFill>
                  <a:srgbClr val="FFFF00"/>
                </a:solidFill>
                <a:latin typeface="Arial" panose="020B0604020202020204" pitchFamily="34" charset="0"/>
                <a:cs typeface="Arial" panose="020B0604020202020204" pitchFamily="34" charset="0"/>
              </a:rPr>
              <a:t>boiling</a:t>
            </a:r>
            <a:r>
              <a:rPr lang="en-US" sz="24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When temporary hard water is boiled, the carbonates decompose with liberation of carbon-dioxide </a:t>
            </a:r>
            <a:r>
              <a:rPr lang="en-US" sz="2400" b="1" dirty="0">
                <a:solidFill>
                  <a:srgbClr val="FFFF00"/>
                </a:solidFill>
                <a:latin typeface="Arial" panose="020B0604020202020204" pitchFamily="34" charset="0"/>
                <a:cs typeface="Arial" panose="020B0604020202020204" pitchFamily="34" charset="0"/>
              </a:rPr>
              <a:t>and precipitation of the insoluble Carbonates which are reformed. </a:t>
            </a:r>
          </a:p>
          <a:p>
            <a:pPr marL="285750" indent="-28575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MgCO</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is slightly soluble in water but heating will cause its hydrolysis into the much less soluble Mg(OH)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ctr"/>
            <a:r>
              <a:rPr lang="en-US" sz="2400" b="1" dirty="0">
                <a:solidFill>
                  <a:srgbClr val="FFFF00"/>
                </a:solidFill>
                <a:latin typeface="Arial" panose="020B0604020202020204" pitchFamily="34" charset="0"/>
                <a:cs typeface="Arial" panose="020B0604020202020204" pitchFamily="34" charset="0"/>
              </a:rPr>
              <a:t>MgCO</a:t>
            </a:r>
            <a:r>
              <a:rPr lang="en-US" sz="2400" b="1" baseline="-25000" dirty="0">
                <a:solidFill>
                  <a:srgbClr val="FFFF00"/>
                </a:solidFill>
                <a:latin typeface="Arial" panose="020B0604020202020204" pitchFamily="34" charset="0"/>
                <a:cs typeface="Arial" panose="020B0604020202020204" pitchFamily="34" charset="0"/>
              </a:rPr>
              <a:t>3</a:t>
            </a:r>
            <a:r>
              <a:rPr lang="en-US" sz="2400" b="1" dirty="0">
                <a:solidFill>
                  <a:srgbClr val="FFFF00"/>
                </a:solidFill>
                <a:latin typeface="Arial" panose="020B0604020202020204" pitchFamily="34" charset="0"/>
                <a:cs typeface="Arial" panose="020B0604020202020204" pitchFamily="34" charset="0"/>
              </a:rPr>
              <a:t> + H</a:t>
            </a:r>
            <a:r>
              <a:rPr lang="en-US" sz="2400" b="1" baseline="-25000" dirty="0">
                <a:solidFill>
                  <a:srgbClr val="FFFF00"/>
                </a:solidFill>
                <a:latin typeface="Arial" panose="020B0604020202020204" pitchFamily="34" charset="0"/>
                <a:cs typeface="Arial" panose="020B0604020202020204" pitchFamily="34" charset="0"/>
              </a:rPr>
              <a:t>2</a:t>
            </a:r>
            <a:r>
              <a:rPr lang="en-US" sz="2400" b="1" dirty="0">
                <a:solidFill>
                  <a:srgbClr val="FFFF00"/>
                </a:solidFill>
                <a:latin typeface="Arial" panose="020B0604020202020204" pitchFamily="34" charset="0"/>
                <a:cs typeface="Arial" panose="020B0604020202020204" pitchFamily="34" charset="0"/>
              </a:rPr>
              <a:t>O → Mg(OH)</a:t>
            </a:r>
            <a:r>
              <a:rPr lang="en-US" sz="2400" b="1" baseline="-25000" dirty="0">
                <a:solidFill>
                  <a:srgbClr val="FFFF00"/>
                </a:solidFill>
                <a:latin typeface="Arial" panose="020B0604020202020204" pitchFamily="34" charset="0"/>
                <a:cs typeface="Arial" panose="020B0604020202020204" pitchFamily="34" charset="0"/>
              </a:rPr>
              <a:t>2</a:t>
            </a:r>
            <a:r>
              <a:rPr lang="en-US" sz="2400" b="1" dirty="0">
                <a:solidFill>
                  <a:srgbClr val="FFFF00"/>
                </a:solidFill>
                <a:latin typeface="Arial" panose="020B0604020202020204" pitchFamily="34" charset="0"/>
                <a:cs typeface="Arial" panose="020B0604020202020204" pitchFamily="34" charset="0"/>
              </a:rPr>
              <a:t> + CO</a:t>
            </a:r>
            <a:r>
              <a:rPr lang="en-US" sz="2400" b="1" baseline="-25000" dirty="0">
                <a:solidFill>
                  <a:srgbClr val="FFFF00"/>
                </a:solidFill>
                <a:latin typeface="Arial" panose="020B0604020202020204" pitchFamily="34" charset="0"/>
                <a:cs typeface="Arial" panose="020B0604020202020204" pitchFamily="34" charset="0"/>
              </a:rPr>
              <a:t>2</a:t>
            </a:r>
            <a:r>
              <a:rPr lang="en-US" sz="2400" b="1" dirty="0">
                <a:solidFill>
                  <a:srgbClr val="FFFF00"/>
                </a:solidFill>
                <a:latin typeface="Arial" panose="020B0604020202020204" pitchFamily="34" charset="0"/>
                <a:cs typeface="Arial" panose="020B0604020202020204" pitchFamily="34" charset="0"/>
              </a:rPr>
              <a:t> </a:t>
            </a:r>
          </a:p>
          <a:p>
            <a:pPr algn="just"/>
            <a:r>
              <a:rPr lang="en-US" sz="2400" dirty="0">
                <a:latin typeface="Arial" panose="020B0604020202020204" pitchFamily="34" charset="0"/>
                <a:cs typeface="Arial" panose="020B0604020202020204" pitchFamily="34" charset="0"/>
              </a:rPr>
              <a:t>So simple boiling and filtering of water remove temporary hardness. </a:t>
            </a:r>
          </a:p>
          <a:p>
            <a:pPr algn="ctr"/>
            <a:r>
              <a:rPr lang="en-US" sz="2400" b="1" dirty="0">
                <a:solidFill>
                  <a:srgbClr val="FFFF00"/>
                </a:solidFill>
                <a:latin typeface="Arial" panose="020B0604020202020204" pitchFamily="34" charset="0"/>
                <a:cs typeface="Arial" panose="020B0604020202020204" pitchFamily="34" charset="0"/>
              </a:rPr>
              <a:t>Ca(HCO</a:t>
            </a:r>
            <a:r>
              <a:rPr lang="en-US" sz="2400" b="1" baseline="-25000" dirty="0">
                <a:solidFill>
                  <a:srgbClr val="FFFF00"/>
                </a:solidFill>
                <a:latin typeface="Arial" panose="020B0604020202020204" pitchFamily="34" charset="0"/>
                <a:cs typeface="Arial" panose="020B0604020202020204" pitchFamily="34" charset="0"/>
              </a:rPr>
              <a:t>3</a:t>
            </a:r>
            <a:r>
              <a:rPr lang="en-US" sz="2400" b="1" dirty="0">
                <a:solidFill>
                  <a:srgbClr val="FFFF00"/>
                </a:solidFill>
                <a:latin typeface="Arial" panose="020B0604020202020204" pitchFamily="34" charset="0"/>
                <a:cs typeface="Arial" panose="020B0604020202020204" pitchFamily="34" charset="0"/>
              </a:rPr>
              <a:t>)</a:t>
            </a:r>
            <a:r>
              <a:rPr lang="en-US" sz="2400" b="1" baseline="-25000" dirty="0">
                <a:solidFill>
                  <a:srgbClr val="FFFF00"/>
                </a:solidFill>
                <a:latin typeface="Arial" panose="020B0604020202020204" pitchFamily="34" charset="0"/>
                <a:cs typeface="Arial" panose="020B0604020202020204" pitchFamily="34" charset="0"/>
              </a:rPr>
              <a:t>2</a:t>
            </a:r>
            <a:r>
              <a:rPr lang="en-US" sz="2400" b="1" dirty="0">
                <a:solidFill>
                  <a:srgbClr val="FFFF00"/>
                </a:solidFill>
                <a:latin typeface="Arial" panose="020B0604020202020204" pitchFamily="34" charset="0"/>
                <a:cs typeface="Arial" panose="020B0604020202020204" pitchFamily="34" charset="0"/>
              </a:rPr>
              <a:t>                CaCO</a:t>
            </a:r>
            <a:r>
              <a:rPr lang="en-US" sz="2400" b="1" baseline="-25000" dirty="0">
                <a:solidFill>
                  <a:srgbClr val="FFFF00"/>
                </a:solidFill>
                <a:latin typeface="Arial" panose="020B0604020202020204" pitchFamily="34" charset="0"/>
                <a:cs typeface="Arial" panose="020B0604020202020204" pitchFamily="34" charset="0"/>
              </a:rPr>
              <a:t>3</a:t>
            </a:r>
            <a:r>
              <a:rPr lang="en-US" sz="2400" b="1" dirty="0">
                <a:solidFill>
                  <a:srgbClr val="FFFF00"/>
                </a:solidFill>
                <a:latin typeface="Arial" panose="020B0604020202020204" pitchFamily="34" charset="0"/>
                <a:cs typeface="Arial" panose="020B0604020202020204" pitchFamily="34" charset="0"/>
              </a:rPr>
              <a:t> ↓ + CO</a:t>
            </a:r>
            <a:r>
              <a:rPr lang="en-US" sz="2400" b="1" baseline="-25000" dirty="0">
                <a:solidFill>
                  <a:srgbClr val="FFFF00"/>
                </a:solidFill>
                <a:latin typeface="Arial" panose="020B0604020202020204" pitchFamily="34" charset="0"/>
                <a:cs typeface="Arial" panose="020B0604020202020204" pitchFamily="34" charset="0"/>
              </a:rPr>
              <a:t>2</a:t>
            </a:r>
            <a:r>
              <a:rPr lang="en-US" sz="2400" b="1" dirty="0">
                <a:solidFill>
                  <a:srgbClr val="FFFF00"/>
                </a:solidFill>
                <a:latin typeface="Arial" panose="020B0604020202020204" pitchFamily="34" charset="0"/>
                <a:cs typeface="Arial" panose="020B0604020202020204" pitchFamily="34" charset="0"/>
              </a:rPr>
              <a:t> + H</a:t>
            </a:r>
            <a:r>
              <a:rPr lang="en-US" sz="2400" b="1" baseline="-25000" dirty="0">
                <a:solidFill>
                  <a:srgbClr val="FFFF00"/>
                </a:solidFill>
                <a:latin typeface="Arial" panose="020B0604020202020204" pitchFamily="34" charset="0"/>
                <a:cs typeface="Arial" panose="020B0604020202020204" pitchFamily="34" charset="0"/>
              </a:rPr>
              <a:t>2</a:t>
            </a:r>
            <a:r>
              <a:rPr lang="en-US" sz="2400" b="1" dirty="0">
                <a:solidFill>
                  <a:srgbClr val="FFFF00"/>
                </a:solidFill>
                <a:latin typeface="Arial" panose="020B0604020202020204" pitchFamily="34" charset="0"/>
                <a:cs typeface="Arial" panose="020B0604020202020204" pitchFamily="34" charset="0"/>
              </a:rPr>
              <a:t>O </a:t>
            </a:r>
          </a:p>
          <a:p>
            <a:pPr algn="ctr"/>
            <a:r>
              <a:rPr lang="en-US" sz="2400" b="1" dirty="0">
                <a:solidFill>
                  <a:srgbClr val="FFFF00"/>
                </a:solidFill>
                <a:latin typeface="Arial" panose="020B0604020202020204" pitchFamily="34" charset="0"/>
                <a:cs typeface="Arial" panose="020B0604020202020204" pitchFamily="34" charset="0"/>
              </a:rPr>
              <a:t>Mg(HCO</a:t>
            </a:r>
            <a:r>
              <a:rPr lang="en-US" sz="2400" b="1" baseline="-25000" dirty="0">
                <a:solidFill>
                  <a:srgbClr val="FFFF00"/>
                </a:solidFill>
                <a:latin typeface="Arial" panose="020B0604020202020204" pitchFamily="34" charset="0"/>
                <a:cs typeface="Arial" panose="020B0604020202020204" pitchFamily="34" charset="0"/>
              </a:rPr>
              <a:t>3</a:t>
            </a:r>
            <a:r>
              <a:rPr lang="en-US" sz="2400" b="1" dirty="0">
                <a:solidFill>
                  <a:srgbClr val="FFFF00"/>
                </a:solidFill>
                <a:latin typeface="Arial" panose="020B0604020202020204" pitchFamily="34" charset="0"/>
                <a:cs typeface="Arial" panose="020B0604020202020204" pitchFamily="34" charset="0"/>
              </a:rPr>
              <a:t>)</a:t>
            </a:r>
            <a:r>
              <a:rPr lang="en-US" sz="2400" b="1" baseline="-25000" dirty="0">
                <a:solidFill>
                  <a:srgbClr val="FFFF00"/>
                </a:solidFill>
                <a:latin typeface="Arial" panose="020B0604020202020204" pitchFamily="34" charset="0"/>
                <a:cs typeface="Arial" panose="020B0604020202020204" pitchFamily="34" charset="0"/>
              </a:rPr>
              <a:t>2</a:t>
            </a:r>
            <a:r>
              <a:rPr lang="en-US" sz="2400" b="1" dirty="0">
                <a:solidFill>
                  <a:srgbClr val="FFFF00"/>
                </a:solidFill>
                <a:latin typeface="Arial" panose="020B0604020202020204" pitchFamily="34" charset="0"/>
                <a:cs typeface="Arial" panose="020B0604020202020204" pitchFamily="34" charset="0"/>
              </a:rPr>
              <a:t>                MgCO</a:t>
            </a:r>
            <a:r>
              <a:rPr lang="en-US" sz="2400" b="1" baseline="-25000" dirty="0">
                <a:solidFill>
                  <a:srgbClr val="FFFF00"/>
                </a:solidFill>
                <a:latin typeface="Arial" panose="020B0604020202020204" pitchFamily="34" charset="0"/>
                <a:cs typeface="Arial" panose="020B0604020202020204" pitchFamily="34" charset="0"/>
              </a:rPr>
              <a:t>3</a:t>
            </a:r>
            <a:r>
              <a:rPr lang="en-US" sz="2400" b="1" dirty="0">
                <a:solidFill>
                  <a:srgbClr val="FFFF00"/>
                </a:solidFill>
                <a:latin typeface="Arial" panose="020B0604020202020204" pitchFamily="34" charset="0"/>
                <a:cs typeface="Arial" panose="020B0604020202020204" pitchFamily="34" charset="0"/>
              </a:rPr>
              <a:t> ↓ + CO</a:t>
            </a:r>
            <a:r>
              <a:rPr lang="en-US" sz="2400" b="1" baseline="-25000" dirty="0">
                <a:solidFill>
                  <a:srgbClr val="FFFF00"/>
                </a:solidFill>
                <a:latin typeface="Arial" panose="020B0604020202020204" pitchFamily="34" charset="0"/>
                <a:cs typeface="Arial" panose="020B0604020202020204" pitchFamily="34" charset="0"/>
              </a:rPr>
              <a:t>2</a:t>
            </a:r>
            <a:r>
              <a:rPr lang="en-US" sz="2400" b="1" dirty="0">
                <a:solidFill>
                  <a:srgbClr val="FFFF00"/>
                </a:solidFill>
                <a:latin typeface="Arial" panose="020B0604020202020204" pitchFamily="34" charset="0"/>
                <a:cs typeface="Arial" panose="020B0604020202020204" pitchFamily="34" charset="0"/>
              </a:rPr>
              <a:t> + H</a:t>
            </a:r>
            <a:r>
              <a:rPr lang="en-US" sz="2400" b="1" baseline="-25000" dirty="0">
                <a:solidFill>
                  <a:srgbClr val="FFFF00"/>
                </a:solidFill>
                <a:latin typeface="Arial" panose="020B0604020202020204" pitchFamily="34" charset="0"/>
                <a:cs typeface="Arial" panose="020B0604020202020204" pitchFamily="34" charset="0"/>
              </a:rPr>
              <a:t>2</a:t>
            </a:r>
            <a:r>
              <a:rPr lang="en-US" sz="2400" b="1" dirty="0">
                <a:solidFill>
                  <a:srgbClr val="FFFF00"/>
                </a:solidFill>
                <a:latin typeface="Arial" panose="020B0604020202020204" pitchFamily="34" charset="0"/>
                <a:cs typeface="Arial" panose="020B0604020202020204" pitchFamily="34" charset="0"/>
              </a:rPr>
              <a:t>O</a:t>
            </a:r>
            <a:endParaRPr lang="en-IN" sz="2400" b="1" dirty="0">
              <a:solidFill>
                <a:srgbClr val="FFFF00"/>
              </a:solidFill>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52F10267-D68E-4642-85D6-B1ACEDAD0896}"/>
              </a:ext>
            </a:extLst>
          </p:cNvPr>
          <p:cNvCxnSpPr/>
          <p:nvPr/>
        </p:nvCxnSpPr>
        <p:spPr>
          <a:xfrm>
            <a:off x="3392557" y="5698435"/>
            <a:ext cx="874643" cy="0"/>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AB28E0E5-F2DE-48A8-BB4A-0429046B6926}"/>
              </a:ext>
            </a:extLst>
          </p:cNvPr>
          <p:cNvCxnSpPr/>
          <p:nvPr/>
        </p:nvCxnSpPr>
        <p:spPr>
          <a:xfrm>
            <a:off x="3392557" y="6089374"/>
            <a:ext cx="874643" cy="0"/>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410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0FD58D-9668-4461-B4F4-874DC5E362CE}"/>
              </a:ext>
            </a:extLst>
          </p:cNvPr>
          <p:cNvSpPr txBox="1"/>
          <p:nvPr/>
        </p:nvSpPr>
        <p:spPr>
          <a:xfrm>
            <a:off x="424070" y="366623"/>
            <a:ext cx="8295860" cy="6124754"/>
          </a:xfrm>
          <a:prstGeom prst="rect">
            <a:avLst/>
          </a:prstGeom>
          <a:noFill/>
        </p:spPr>
        <p:txBody>
          <a:bodyPr wrap="square">
            <a:spAutoFit/>
          </a:bodyPr>
          <a:lstStyle/>
          <a:p>
            <a:r>
              <a:rPr lang="en-US" sz="2800" b="1" dirty="0">
                <a:solidFill>
                  <a:srgbClr val="FFFF00"/>
                </a:solidFill>
              </a:rPr>
              <a:t>Permanent Hardness: </a:t>
            </a:r>
          </a:p>
          <a:p>
            <a:endParaRPr lang="en-US" sz="2800" b="1" dirty="0">
              <a:solidFill>
                <a:srgbClr val="FFFF00"/>
              </a:solidFill>
            </a:endParaRPr>
          </a:p>
          <a:p>
            <a:pPr marL="342900" indent="-342900">
              <a:buFont typeface="Wingdings" panose="05000000000000000000" pitchFamily="2" charset="2"/>
              <a:buChar char="q"/>
            </a:pPr>
            <a:r>
              <a:rPr lang="en-US" sz="2400" dirty="0"/>
              <a:t>It is due to the presence of </a:t>
            </a:r>
            <a:r>
              <a:rPr lang="en-US" sz="2400" b="1" dirty="0">
                <a:solidFill>
                  <a:srgbClr val="FFFF00"/>
                </a:solidFill>
              </a:rPr>
              <a:t>chlorides and Sulphates of Calcium and Magnesium. </a:t>
            </a:r>
          </a:p>
          <a:p>
            <a:pPr marL="342900" indent="-342900">
              <a:buFont typeface="Wingdings" panose="05000000000000000000" pitchFamily="2" charset="2"/>
              <a:buChar char="q"/>
            </a:pPr>
            <a:r>
              <a:rPr lang="en-US" sz="2400" dirty="0"/>
              <a:t>This type of hardness is called permanent hardness. </a:t>
            </a:r>
          </a:p>
          <a:p>
            <a:pPr marL="342900" indent="-342900">
              <a:buFont typeface="Wingdings" panose="05000000000000000000" pitchFamily="2" charset="2"/>
              <a:buChar char="q"/>
            </a:pPr>
            <a:r>
              <a:rPr lang="en-US" sz="2400" dirty="0"/>
              <a:t>These salts </a:t>
            </a:r>
            <a:r>
              <a:rPr lang="en-US" sz="2400" b="1" dirty="0">
                <a:solidFill>
                  <a:srgbClr val="FFFF00"/>
                </a:solidFill>
              </a:rPr>
              <a:t>do not decompose on boiling</a:t>
            </a:r>
            <a:r>
              <a:rPr lang="en-US" sz="2400" dirty="0"/>
              <a:t>. </a:t>
            </a:r>
          </a:p>
          <a:p>
            <a:pPr marL="342900" indent="-342900">
              <a:buFont typeface="Wingdings" panose="05000000000000000000" pitchFamily="2" charset="2"/>
              <a:buChar char="q"/>
            </a:pPr>
            <a:r>
              <a:rPr lang="en-US" sz="2400" dirty="0"/>
              <a:t>So permanent hardness can’t be removed easily. </a:t>
            </a:r>
          </a:p>
          <a:p>
            <a:pPr marL="342900" indent="-342900">
              <a:buFont typeface="Wingdings" panose="05000000000000000000" pitchFamily="2" charset="2"/>
              <a:buChar char="q"/>
            </a:pPr>
            <a:r>
              <a:rPr lang="en-US" sz="2400" dirty="0"/>
              <a:t>It can be removed by lime when MgSO</a:t>
            </a:r>
            <a:r>
              <a:rPr lang="en-US" sz="2400" baseline="-25000" dirty="0"/>
              <a:t>4 </a:t>
            </a:r>
            <a:r>
              <a:rPr lang="en-US" sz="2400" dirty="0"/>
              <a:t>is responsible for hardness. </a:t>
            </a:r>
          </a:p>
          <a:p>
            <a:pPr marL="342900" indent="-342900">
              <a:buFont typeface="Wingdings" panose="05000000000000000000" pitchFamily="2" charset="2"/>
              <a:buChar char="q"/>
            </a:pPr>
            <a:endParaRPr lang="en-US" sz="2400" dirty="0"/>
          </a:p>
          <a:p>
            <a:pPr algn="ctr"/>
            <a:r>
              <a:rPr lang="en-US" sz="2400" b="1" dirty="0">
                <a:solidFill>
                  <a:srgbClr val="FFFF00"/>
                </a:solidFill>
              </a:rPr>
              <a:t>CaSO</a:t>
            </a:r>
            <a:r>
              <a:rPr lang="en-US" sz="2400" b="1" baseline="-25000" dirty="0">
                <a:solidFill>
                  <a:srgbClr val="FFFF00"/>
                </a:solidFill>
              </a:rPr>
              <a:t>4</a:t>
            </a:r>
            <a:r>
              <a:rPr lang="en-US" sz="2400" b="1" dirty="0">
                <a:solidFill>
                  <a:srgbClr val="FFFF00"/>
                </a:solidFill>
              </a:rPr>
              <a:t> + Na</a:t>
            </a:r>
            <a:r>
              <a:rPr lang="en-US" sz="2400" b="1" baseline="-25000" dirty="0">
                <a:solidFill>
                  <a:srgbClr val="FFFF00"/>
                </a:solidFill>
              </a:rPr>
              <a:t>2</a:t>
            </a:r>
            <a:r>
              <a:rPr lang="en-US" sz="2400" b="1" dirty="0">
                <a:solidFill>
                  <a:srgbClr val="FFFF00"/>
                </a:solidFill>
              </a:rPr>
              <a:t>CO</a:t>
            </a:r>
            <a:r>
              <a:rPr lang="en-US" sz="2400" b="1" baseline="-25000" dirty="0">
                <a:solidFill>
                  <a:srgbClr val="FFFF00"/>
                </a:solidFill>
              </a:rPr>
              <a:t>3</a:t>
            </a:r>
            <a:r>
              <a:rPr lang="en-US" sz="2400" b="1" dirty="0">
                <a:solidFill>
                  <a:srgbClr val="FFFF00"/>
                </a:solidFill>
              </a:rPr>
              <a:t> → Na</a:t>
            </a:r>
            <a:r>
              <a:rPr lang="en-US" sz="2400" b="1" baseline="-25000" dirty="0">
                <a:solidFill>
                  <a:srgbClr val="FFFF00"/>
                </a:solidFill>
              </a:rPr>
              <a:t>2</a:t>
            </a:r>
            <a:r>
              <a:rPr lang="en-US" sz="2400" b="1" dirty="0">
                <a:solidFill>
                  <a:srgbClr val="FFFF00"/>
                </a:solidFill>
              </a:rPr>
              <a:t>SO</a:t>
            </a:r>
            <a:r>
              <a:rPr lang="en-US" sz="2400" b="1" baseline="-25000" dirty="0">
                <a:solidFill>
                  <a:srgbClr val="FFFF00"/>
                </a:solidFill>
              </a:rPr>
              <a:t>4</a:t>
            </a:r>
            <a:r>
              <a:rPr lang="en-US" sz="2400" b="1" dirty="0">
                <a:solidFill>
                  <a:srgbClr val="FFFF00"/>
                </a:solidFill>
              </a:rPr>
              <a:t> + CaCO</a:t>
            </a:r>
            <a:r>
              <a:rPr lang="en-US" sz="2400" b="1" baseline="-25000" dirty="0">
                <a:solidFill>
                  <a:srgbClr val="FFFF00"/>
                </a:solidFill>
              </a:rPr>
              <a:t>3</a:t>
            </a:r>
            <a:r>
              <a:rPr lang="en-US" sz="2400" b="1" dirty="0">
                <a:solidFill>
                  <a:srgbClr val="FFFF00"/>
                </a:solidFill>
              </a:rPr>
              <a:t> </a:t>
            </a:r>
          </a:p>
          <a:p>
            <a:pPr algn="ctr"/>
            <a:endParaRPr lang="en-US" sz="2400" b="1" dirty="0">
              <a:solidFill>
                <a:srgbClr val="FFFF00"/>
              </a:solidFill>
            </a:endParaRPr>
          </a:p>
          <a:p>
            <a:pPr algn="ctr"/>
            <a:r>
              <a:rPr lang="en-US" sz="2400" b="1" dirty="0">
                <a:solidFill>
                  <a:srgbClr val="FFFF00"/>
                </a:solidFill>
              </a:rPr>
              <a:t>MgSO</a:t>
            </a:r>
            <a:r>
              <a:rPr lang="en-US" sz="2400" b="1" baseline="-25000" dirty="0">
                <a:solidFill>
                  <a:srgbClr val="FFFF00"/>
                </a:solidFill>
              </a:rPr>
              <a:t>4</a:t>
            </a:r>
            <a:r>
              <a:rPr lang="en-US" sz="2400" b="1" dirty="0">
                <a:solidFill>
                  <a:srgbClr val="FFFF00"/>
                </a:solidFill>
              </a:rPr>
              <a:t> + Na</a:t>
            </a:r>
            <a:r>
              <a:rPr lang="en-US" sz="2400" b="1" baseline="-25000" dirty="0">
                <a:solidFill>
                  <a:srgbClr val="FFFF00"/>
                </a:solidFill>
              </a:rPr>
              <a:t>2</a:t>
            </a:r>
            <a:r>
              <a:rPr lang="en-US" sz="2400" b="1" dirty="0">
                <a:solidFill>
                  <a:srgbClr val="FFFF00"/>
                </a:solidFill>
              </a:rPr>
              <a:t>CO</a:t>
            </a:r>
            <a:r>
              <a:rPr lang="en-US" sz="2400" b="1" baseline="-25000" dirty="0">
                <a:solidFill>
                  <a:srgbClr val="FFFF00"/>
                </a:solidFill>
              </a:rPr>
              <a:t>3</a:t>
            </a:r>
            <a:r>
              <a:rPr lang="en-US" sz="2400" b="1" dirty="0">
                <a:solidFill>
                  <a:srgbClr val="FFFF00"/>
                </a:solidFill>
              </a:rPr>
              <a:t> → Na</a:t>
            </a:r>
            <a:r>
              <a:rPr lang="en-US" sz="2400" b="1" baseline="-25000" dirty="0">
                <a:solidFill>
                  <a:srgbClr val="FFFF00"/>
                </a:solidFill>
              </a:rPr>
              <a:t>2</a:t>
            </a:r>
            <a:r>
              <a:rPr lang="en-US" sz="2400" b="1" dirty="0">
                <a:solidFill>
                  <a:srgbClr val="FFFF00"/>
                </a:solidFill>
              </a:rPr>
              <a:t>SO</a:t>
            </a:r>
            <a:r>
              <a:rPr lang="en-US" sz="2400" b="1" baseline="-25000" dirty="0">
                <a:solidFill>
                  <a:srgbClr val="FFFF00"/>
                </a:solidFill>
              </a:rPr>
              <a:t>4 </a:t>
            </a:r>
            <a:r>
              <a:rPr lang="en-US" sz="2400" b="1" dirty="0">
                <a:solidFill>
                  <a:srgbClr val="FFFF00"/>
                </a:solidFill>
              </a:rPr>
              <a:t>+ MgCO</a:t>
            </a:r>
            <a:r>
              <a:rPr lang="en-US" sz="2400" b="1" baseline="-25000" dirty="0">
                <a:solidFill>
                  <a:srgbClr val="FFFF00"/>
                </a:solidFill>
              </a:rPr>
              <a:t>3</a:t>
            </a:r>
          </a:p>
          <a:p>
            <a:pPr algn="ctr"/>
            <a:r>
              <a:rPr lang="en-US" sz="2400" b="1" dirty="0">
                <a:solidFill>
                  <a:srgbClr val="FFFF00"/>
                </a:solidFill>
              </a:rPr>
              <a:t> </a:t>
            </a:r>
          </a:p>
          <a:p>
            <a:pPr algn="ctr"/>
            <a:r>
              <a:rPr lang="en-US" sz="2400" b="1" dirty="0">
                <a:solidFill>
                  <a:srgbClr val="FFFF00"/>
                </a:solidFill>
              </a:rPr>
              <a:t>MgSO</a:t>
            </a:r>
            <a:r>
              <a:rPr lang="en-US" sz="2400" b="1" baseline="-25000" dirty="0">
                <a:solidFill>
                  <a:srgbClr val="FFFF00"/>
                </a:solidFill>
              </a:rPr>
              <a:t>4 </a:t>
            </a:r>
            <a:r>
              <a:rPr lang="en-US" sz="2400" b="1" dirty="0">
                <a:solidFill>
                  <a:srgbClr val="FFFF00"/>
                </a:solidFill>
              </a:rPr>
              <a:t>+ Ca(OH)</a:t>
            </a:r>
            <a:r>
              <a:rPr lang="en-US" sz="2400" b="1" baseline="-25000" dirty="0">
                <a:solidFill>
                  <a:srgbClr val="FFFF00"/>
                </a:solidFill>
              </a:rPr>
              <a:t>2</a:t>
            </a:r>
            <a:r>
              <a:rPr lang="en-US" sz="2400" b="1" dirty="0">
                <a:solidFill>
                  <a:srgbClr val="FFFF00"/>
                </a:solidFill>
              </a:rPr>
              <a:t> (Lime) → Mg(OH)</a:t>
            </a:r>
            <a:r>
              <a:rPr lang="en-US" sz="2400" b="1" baseline="-25000" dirty="0">
                <a:solidFill>
                  <a:srgbClr val="FFFF00"/>
                </a:solidFill>
              </a:rPr>
              <a:t>2</a:t>
            </a:r>
            <a:r>
              <a:rPr lang="en-US" sz="2400" b="1" dirty="0">
                <a:solidFill>
                  <a:srgbClr val="FFFF00"/>
                </a:solidFill>
              </a:rPr>
              <a:t> + CaSO</a:t>
            </a:r>
            <a:r>
              <a:rPr lang="en-US" sz="2400" b="1" baseline="-25000" dirty="0">
                <a:solidFill>
                  <a:srgbClr val="FFFF00"/>
                </a:solidFill>
              </a:rPr>
              <a:t>4</a:t>
            </a:r>
            <a:r>
              <a:rPr lang="en-US" sz="2400" dirty="0"/>
              <a:t> </a:t>
            </a:r>
          </a:p>
          <a:p>
            <a:pPr algn="ctr"/>
            <a:endParaRPr lang="en-US" sz="2400" dirty="0"/>
          </a:p>
        </p:txBody>
      </p:sp>
    </p:spTree>
    <p:extLst>
      <p:ext uri="{BB962C8B-B14F-4D97-AF65-F5344CB8AC3E}">
        <p14:creationId xmlns:p14="http://schemas.microsoft.com/office/powerpoint/2010/main" val="146402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065BF8-24E0-4A8D-9BAD-AC669EFC4116}"/>
              </a:ext>
            </a:extLst>
          </p:cNvPr>
          <p:cNvSpPr txBox="1"/>
          <p:nvPr/>
        </p:nvSpPr>
        <p:spPr>
          <a:xfrm>
            <a:off x="1239078" y="2385392"/>
            <a:ext cx="6665843" cy="1368773"/>
          </a:xfrm>
          <a:prstGeom prst="rect">
            <a:avLst/>
          </a:prstGeom>
          <a:noFill/>
        </p:spPr>
        <p:txBody>
          <a:bodyPr wrap="square" rtlCol="0">
            <a:spAutoFit/>
          </a:bodyPr>
          <a:lstStyle/>
          <a:p>
            <a:pPr marL="6350" marR="397510" indent="-6350" algn="ctr">
              <a:lnSpc>
                <a:spcPct val="107000"/>
              </a:lnSpc>
              <a:spcAft>
                <a:spcPts val="810"/>
              </a:spcAft>
            </a:pPr>
            <a:r>
              <a:rPr lang="en-IN" sz="4000" b="1" kern="0" dirty="0">
                <a:solidFill>
                  <a:srgbClr val="FFFF00"/>
                </a:solidFill>
                <a:effectLst/>
                <a:latin typeface="Algerian" panose="04020705040A02060702" pitchFamily="82" charset="0"/>
                <a:ea typeface="Algerian" panose="04020705040A02060702" pitchFamily="82" charset="0"/>
                <a:cs typeface="Algerian" panose="04020705040A02060702" pitchFamily="82" charset="0"/>
              </a:rPr>
              <a:t>consequences of Hardness in water</a:t>
            </a:r>
          </a:p>
        </p:txBody>
      </p:sp>
    </p:spTree>
    <p:extLst>
      <p:ext uri="{BB962C8B-B14F-4D97-AF65-F5344CB8AC3E}">
        <p14:creationId xmlns:p14="http://schemas.microsoft.com/office/powerpoint/2010/main" val="105604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97F415-3EC5-4BA0-9FF2-7FC20D480C71}"/>
              </a:ext>
            </a:extLst>
          </p:cNvPr>
          <p:cNvSpPr txBox="1"/>
          <p:nvPr/>
        </p:nvSpPr>
        <p:spPr>
          <a:xfrm>
            <a:off x="145774" y="217603"/>
            <a:ext cx="8779565" cy="6377002"/>
          </a:xfrm>
          <a:prstGeom prst="rect">
            <a:avLst/>
          </a:prstGeom>
          <a:noFill/>
        </p:spPr>
        <p:txBody>
          <a:bodyPr wrap="square">
            <a:spAutoFit/>
          </a:bodyPr>
          <a:lstStyle/>
          <a:p>
            <a:r>
              <a:rPr lang="en-US" dirty="0"/>
              <a:t> </a:t>
            </a:r>
            <a:r>
              <a:rPr lang="en-US" sz="2800" b="1" dirty="0">
                <a:solidFill>
                  <a:srgbClr val="FFFF00"/>
                </a:solidFill>
                <a:latin typeface="Arial Rounded MT Bold" panose="020F0704030504030204" pitchFamily="34" charset="0"/>
              </a:rPr>
              <a:t>1. In Domestic use: </a:t>
            </a:r>
          </a:p>
          <a:p>
            <a:pPr algn="just">
              <a:lnSpc>
                <a:spcPct val="150000"/>
              </a:lnSpc>
            </a:pPr>
            <a:r>
              <a:rPr lang="en-US" dirty="0"/>
              <a:t>➢	</a:t>
            </a:r>
            <a:r>
              <a:rPr lang="en-US" sz="2400" b="1" dirty="0">
                <a:solidFill>
                  <a:srgbClr val="FFFF00"/>
                </a:solidFill>
                <a:latin typeface="Arial Rounded MT Bold" panose="020F0704030504030204" pitchFamily="34" charset="0"/>
              </a:rPr>
              <a:t>Washing: </a:t>
            </a:r>
            <a:r>
              <a:rPr lang="en-US" sz="2000" dirty="0">
                <a:latin typeface="Arial Rounded MT Bold" panose="020F0704030504030204" pitchFamily="34" charset="0"/>
              </a:rPr>
              <a:t>Hard water, when used for washing purposes, does not producing lather freely with soap. As a result, cleaning quality of soap is decreased and a lot of it is wasted.  </a:t>
            </a:r>
          </a:p>
          <a:p>
            <a:pPr algn="just">
              <a:lnSpc>
                <a:spcPct val="150000"/>
              </a:lnSpc>
            </a:pPr>
            <a:r>
              <a:rPr lang="en-US" sz="2000" dirty="0">
                <a:latin typeface="Arial Rounded MT Bold" panose="020F0704030504030204" pitchFamily="34" charset="0"/>
              </a:rPr>
              <a:t>➢	</a:t>
            </a:r>
            <a:r>
              <a:rPr lang="en-US" sz="2400" b="1" dirty="0">
                <a:solidFill>
                  <a:srgbClr val="FFFF00"/>
                </a:solidFill>
                <a:latin typeface="Arial Rounded MT Bold" panose="020F0704030504030204" pitchFamily="34" charset="0"/>
              </a:rPr>
              <a:t>Bathing: </a:t>
            </a:r>
            <a:r>
              <a:rPr lang="en-US" sz="2000" dirty="0">
                <a:latin typeface="Arial Rounded MT Bold" panose="020F0704030504030204" pitchFamily="34" charset="0"/>
              </a:rPr>
              <a:t>Hard water does not lather freely with soap solution, but produces sticky scum on the bathtub and body. Thus, the cleaning quality of soap is depressed and a lot of it is wasted. </a:t>
            </a:r>
          </a:p>
          <a:p>
            <a:pPr algn="just">
              <a:lnSpc>
                <a:spcPct val="150000"/>
              </a:lnSpc>
            </a:pPr>
            <a:r>
              <a:rPr lang="en-US" sz="2000" dirty="0">
                <a:latin typeface="Arial Rounded MT Bold" panose="020F0704030504030204" pitchFamily="34" charset="0"/>
              </a:rPr>
              <a:t>➢	</a:t>
            </a:r>
            <a:r>
              <a:rPr lang="en-US" sz="2400" b="1" dirty="0">
                <a:solidFill>
                  <a:srgbClr val="FFFF00"/>
                </a:solidFill>
                <a:latin typeface="Arial Rounded MT Bold" panose="020F0704030504030204" pitchFamily="34" charset="0"/>
              </a:rPr>
              <a:t>Cooking: </a:t>
            </a:r>
            <a:r>
              <a:rPr lang="en-US" sz="2000" dirty="0">
                <a:latin typeface="Arial Rounded MT Bold" panose="020F0704030504030204" pitchFamily="34" charset="0"/>
              </a:rPr>
              <a:t>The boiling point of water is increased because of presence of salts. Hence more fuel and time are required for cooking. </a:t>
            </a:r>
          </a:p>
          <a:p>
            <a:pPr algn="just">
              <a:lnSpc>
                <a:spcPct val="150000"/>
              </a:lnSpc>
            </a:pPr>
            <a:r>
              <a:rPr lang="en-US" sz="2000" dirty="0">
                <a:latin typeface="Arial Rounded MT Bold" panose="020F0704030504030204" pitchFamily="34" charset="0"/>
              </a:rPr>
              <a:t>➢	</a:t>
            </a:r>
            <a:r>
              <a:rPr lang="en-US" sz="2400" b="1" dirty="0">
                <a:solidFill>
                  <a:srgbClr val="FFFF00"/>
                </a:solidFill>
                <a:latin typeface="Arial Rounded MT Bold" panose="020F0704030504030204" pitchFamily="34" charset="0"/>
              </a:rPr>
              <a:t>Drinking:</a:t>
            </a:r>
            <a:r>
              <a:rPr lang="en-US" sz="2000" dirty="0">
                <a:latin typeface="Arial Rounded MT Bold" panose="020F0704030504030204" pitchFamily="34" charset="0"/>
              </a:rPr>
              <a:t> Hard water causes bad effects on our digestive system. Moreover, the possibility of forming calcium oxalate crystals in urinary tracks is increased. </a:t>
            </a:r>
          </a:p>
          <a:p>
            <a:pPr>
              <a:lnSpc>
                <a:spcPct val="150000"/>
              </a:lnSpc>
            </a:pPr>
            <a:r>
              <a:rPr lang="en-US" sz="2000" dirty="0">
                <a:latin typeface="Arial Rounded MT Bold" panose="020F0704030504030204" pitchFamily="34" charset="0"/>
              </a:rPr>
              <a:t> </a:t>
            </a:r>
            <a:endParaRPr lang="en-US" dirty="0">
              <a:latin typeface="Arial Rounded MT Bold" panose="020F0704030504030204" pitchFamily="34" charset="0"/>
            </a:endParaRPr>
          </a:p>
        </p:txBody>
      </p:sp>
    </p:spTree>
    <p:extLst>
      <p:ext uri="{BB962C8B-B14F-4D97-AF65-F5344CB8AC3E}">
        <p14:creationId xmlns:p14="http://schemas.microsoft.com/office/powerpoint/2010/main" val="254289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D6FEBA-7C99-485B-9CA6-9391B4A90F32}"/>
              </a:ext>
            </a:extLst>
          </p:cNvPr>
          <p:cNvSpPr txBox="1"/>
          <p:nvPr/>
        </p:nvSpPr>
        <p:spPr>
          <a:xfrm>
            <a:off x="278296" y="427056"/>
            <a:ext cx="8587408" cy="6003888"/>
          </a:xfrm>
          <a:prstGeom prst="rect">
            <a:avLst/>
          </a:prstGeom>
          <a:noFill/>
        </p:spPr>
        <p:txBody>
          <a:bodyPr wrap="square">
            <a:spAutoFit/>
          </a:bodyPr>
          <a:lstStyle/>
          <a:p>
            <a:r>
              <a:rPr lang="en-US" sz="2800" b="1" dirty="0">
                <a:solidFill>
                  <a:srgbClr val="FFFF00"/>
                </a:solidFill>
                <a:latin typeface="Arial Rounded MT Bold" panose="020F0704030504030204" pitchFamily="34" charset="0"/>
              </a:rPr>
              <a:t>2. Industrial Use: </a:t>
            </a:r>
          </a:p>
          <a:p>
            <a:pPr algn="just">
              <a:lnSpc>
                <a:spcPct val="150000"/>
              </a:lnSpc>
            </a:pPr>
            <a:r>
              <a:rPr lang="en-US" dirty="0"/>
              <a:t>➢	</a:t>
            </a:r>
            <a:r>
              <a:rPr lang="en-US" sz="2000" b="1" dirty="0">
                <a:solidFill>
                  <a:srgbClr val="FFFF00"/>
                </a:solidFill>
                <a:latin typeface="Arial Rounded MT Bold" panose="020F0704030504030204" pitchFamily="34" charset="0"/>
              </a:rPr>
              <a:t>Textile Industry: </a:t>
            </a:r>
            <a:r>
              <a:rPr lang="en-US" sz="2000" dirty="0">
                <a:latin typeface="Arial Rounded MT Bold" panose="020F0704030504030204" pitchFamily="34" charset="0"/>
              </a:rPr>
              <a:t>Hard water causes wastage of soap. Precipitates of calcium and magnesium soaps adhere to the fabrics and cause problem. </a:t>
            </a:r>
          </a:p>
          <a:p>
            <a:pPr algn="just">
              <a:lnSpc>
                <a:spcPct val="150000"/>
              </a:lnSpc>
            </a:pPr>
            <a:r>
              <a:rPr lang="en-US" sz="2000" dirty="0">
                <a:latin typeface="Arial Rounded MT Bold" panose="020F0704030504030204" pitchFamily="34" charset="0"/>
              </a:rPr>
              <a:t>➢</a:t>
            </a:r>
            <a:r>
              <a:rPr lang="en-US" sz="2000" b="1" dirty="0">
                <a:solidFill>
                  <a:srgbClr val="FFFF00"/>
                </a:solidFill>
                <a:latin typeface="Arial Rounded MT Bold" panose="020F0704030504030204" pitchFamily="34" charset="0"/>
              </a:rPr>
              <a:t>	Sugar Industry: </a:t>
            </a:r>
            <a:r>
              <a:rPr lang="en-US" sz="2000" dirty="0">
                <a:latin typeface="Arial Rounded MT Bold" panose="020F0704030504030204" pitchFamily="34" charset="0"/>
              </a:rPr>
              <a:t>The water which containing sulphates, nitrates, alkali carbonates are used in sugar refining, cause difficulties in the </a:t>
            </a:r>
            <a:r>
              <a:rPr lang="en-US" sz="2000" b="1" dirty="0">
                <a:solidFill>
                  <a:srgbClr val="FFFF00"/>
                </a:solidFill>
                <a:latin typeface="Arial Rounded MT Bold" panose="020F0704030504030204" pitchFamily="34" charset="0"/>
              </a:rPr>
              <a:t>crystallization of sugar.  </a:t>
            </a:r>
          </a:p>
          <a:p>
            <a:pPr algn="just">
              <a:lnSpc>
                <a:spcPct val="150000"/>
              </a:lnSpc>
            </a:pPr>
            <a:r>
              <a:rPr lang="en-US" sz="2000" dirty="0">
                <a:latin typeface="Arial Rounded MT Bold" panose="020F0704030504030204" pitchFamily="34" charset="0"/>
              </a:rPr>
              <a:t>➢	</a:t>
            </a:r>
            <a:r>
              <a:rPr lang="en-US" sz="2000" b="1" dirty="0">
                <a:solidFill>
                  <a:srgbClr val="FFFF00"/>
                </a:solidFill>
                <a:latin typeface="Arial Rounded MT Bold" panose="020F0704030504030204" pitchFamily="34" charset="0"/>
              </a:rPr>
              <a:t>Dyeing Industry: </a:t>
            </a:r>
            <a:r>
              <a:rPr lang="en-US" sz="2000" dirty="0">
                <a:latin typeface="Arial Rounded MT Bold" panose="020F0704030504030204" pitchFamily="34" charset="0"/>
              </a:rPr>
              <a:t>The dissolved salts in hard water may reacts with costly </a:t>
            </a:r>
            <a:r>
              <a:rPr lang="en-US" sz="2000" dirty="0">
                <a:solidFill>
                  <a:srgbClr val="FFFF00"/>
                </a:solidFill>
                <a:latin typeface="Arial Rounded MT Bold" panose="020F0704030504030204" pitchFamily="34" charset="0"/>
              </a:rPr>
              <a:t>dyes forming precipitates</a:t>
            </a:r>
            <a:r>
              <a:rPr lang="en-US" sz="2000" dirty="0">
                <a:latin typeface="Arial Rounded MT Bold" panose="020F0704030504030204" pitchFamily="34" charset="0"/>
              </a:rPr>
              <a:t>. </a:t>
            </a:r>
          </a:p>
          <a:p>
            <a:pPr algn="just">
              <a:lnSpc>
                <a:spcPct val="150000"/>
              </a:lnSpc>
            </a:pPr>
            <a:r>
              <a:rPr lang="en-US" sz="2000" dirty="0">
                <a:latin typeface="Arial Rounded MT Bold" panose="020F0704030504030204" pitchFamily="34" charset="0"/>
              </a:rPr>
              <a:t>➢	</a:t>
            </a:r>
            <a:r>
              <a:rPr lang="en-US" sz="2000" b="1" dirty="0">
                <a:solidFill>
                  <a:srgbClr val="FFFF00"/>
                </a:solidFill>
                <a:latin typeface="Arial Rounded MT Bold" panose="020F0704030504030204" pitchFamily="34" charset="0"/>
              </a:rPr>
              <a:t>Paper Industry: </a:t>
            </a:r>
            <a:r>
              <a:rPr lang="en-US" sz="2000" dirty="0">
                <a:latin typeface="Arial Rounded MT Bold" panose="020F0704030504030204" pitchFamily="34" charset="0"/>
              </a:rPr>
              <a:t>Calcium, magnesium, Iron salts in water may affect the </a:t>
            </a:r>
            <a:r>
              <a:rPr lang="en-US" sz="2000" b="1" dirty="0">
                <a:solidFill>
                  <a:srgbClr val="FFFF00"/>
                </a:solidFill>
                <a:latin typeface="Arial Rounded MT Bold" panose="020F0704030504030204" pitchFamily="34" charset="0"/>
              </a:rPr>
              <a:t>quality of paper. </a:t>
            </a:r>
          </a:p>
          <a:p>
            <a:pPr algn="just">
              <a:lnSpc>
                <a:spcPct val="150000"/>
              </a:lnSpc>
            </a:pPr>
            <a:r>
              <a:rPr lang="en-US" sz="2000" dirty="0">
                <a:latin typeface="Arial Rounded MT Bold" panose="020F0704030504030204" pitchFamily="34" charset="0"/>
              </a:rPr>
              <a:t>➢	</a:t>
            </a:r>
            <a:r>
              <a:rPr lang="en-US" sz="2000" b="1" dirty="0">
                <a:solidFill>
                  <a:srgbClr val="FFFF00"/>
                </a:solidFill>
                <a:latin typeface="Arial Rounded MT Bold" panose="020F0704030504030204" pitchFamily="34" charset="0"/>
              </a:rPr>
              <a:t>Pharmaceutical Industry: </a:t>
            </a:r>
            <a:r>
              <a:rPr lang="en-US" sz="2000" dirty="0">
                <a:latin typeface="Arial Rounded MT Bold" panose="020F0704030504030204" pitchFamily="34" charset="0"/>
              </a:rPr>
              <a:t>Hard water may cause some undesirable products while preparation of pharmaceutical products. </a:t>
            </a:r>
          </a:p>
        </p:txBody>
      </p:sp>
    </p:spTree>
    <p:extLst>
      <p:ext uri="{BB962C8B-B14F-4D97-AF65-F5344CB8AC3E}">
        <p14:creationId xmlns:p14="http://schemas.microsoft.com/office/powerpoint/2010/main" val="2072612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6192C-2441-44A3-A511-323BA79BC0CE}"/>
              </a:ext>
            </a:extLst>
          </p:cNvPr>
          <p:cNvSpPr txBox="1"/>
          <p:nvPr/>
        </p:nvSpPr>
        <p:spPr>
          <a:xfrm>
            <a:off x="533400" y="521589"/>
            <a:ext cx="8077200" cy="5523820"/>
          </a:xfrm>
          <a:prstGeom prst="rect">
            <a:avLst/>
          </a:prstGeom>
          <a:noFill/>
        </p:spPr>
        <p:txBody>
          <a:bodyPr wrap="square">
            <a:spAutoFit/>
          </a:bodyPr>
          <a:lstStyle/>
          <a:p>
            <a:r>
              <a:rPr lang="en-US" sz="3200" b="1" dirty="0">
                <a:solidFill>
                  <a:srgbClr val="FFFF00"/>
                </a:solidFill>
              </a:rPr>
              <a:t>3. Steam generation in Boilers: </a:t>
            </a:r>
          </a:p>
          <a:p>
            <a:endParaRPr lang="en-US" sz="3200" b="1" dirty="0">
              <a:solidFill>
                <a:srgbClr val="FFFF00"/>
              </a:solidFill>
            </a:endParaRPr>
          </a:p>
          <a:p>
            <a:pPr algn="just">
              <a:lnSpc>
                <a:spcPct val="150000"/>
              </a:lnSpc>
            </a:pPr>
            <a:r>
              <a:rPr lang="en-US" sz="2800" dirty="0"/>
              <a:t>➢ For steam generation, boilers are almost invariably employed. </a:t>
            </a:r>
          </a:p>
          <a:p>
            <a:pPr algn="just">
              <a:lnSpc>
                <a:spcPct val="150000"/>
              </a:lnSpc>
            </a:pPr>
            <a:endParaRPr lang="en-US" sz="2800" dirty="0"/>
          </a:p>
          <a:p>
            <a:pPr marL="457200" indent="-457200" algn="just">
              <a:lnSpc>
                <a:spcPct val="150000"/>
              </a:lnSpc>
              <a:buFont typeface="Wingdings" panose="05000000000000000000" pitchFamily="2" charset="2"/>
              <a:buChar char="Ø"/>
            </a:pPr>
            <a:r>
              <a:rPr lang="en-US" sz="2800" dirty="0"/>
              <a:t>If the hard water is fed directly to the boilers, there arise many troubles such as: </a:t>
            </a:r>
            <a:r>
              <a:rPr lang="en-US" sz="2800" b="1" dirty="0">
                <a:solidFill>
                  <a:srgbClr val="FFFF00"/>
                </a:solidFill>
              </a:rPr>
              <a:t>Scales &amp; sludges formation, Corrosion, Priming &amp; Foaming and Caustic embrittlement. </a:t>
            </a:r>
          </a:p>
        </p:txBody>
      </p:sp>
    </p:spTree>
    <p:extLst>
      <p:ext uri="{BB962C8B-B14F-4D97-AF65-F5344CB8AC3E}">
        <p14:creationId xmlns:p14="http://schemas.microsoft.com/office/powerpoint/2010/main" val="251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1B177D-EE00-48E5-98E0-5E141AD4DAD0}"/>
              </a:ext>
            </a:extLst>
          </p:cNvPr>
          <p:cNvSpPr txBox="1"/>
          <p:nvPr/>
        </p:nvSpPr>
        <p:spPr>
          <a:xfrm>
            <a:off x="490330" y="1404731"/>
            <a:ext cx="8163339" cy="3246273"/>
          </a:xfrm>
          <a:prstGeom prst="rect">
            <a:avLst/>
          </a:prstGeom>
          <a:noFill/>
        </p:spPr>
        <p:txBody>
          <a:bodyPr wrap="square">
            <a:spAutoFit/>
          </a:bodyPr>
          <a:lstStyle/>
          <a:p>
            <a:pPr>
              <a:lnSpc>
                <a:spcPct val="150000"/>
              </a:lnSpc>
            </a:pPr>
            <a:r>
              <a:rPr lang="en-IN" sz="2800" b="1" dirty="0">
                <a:solidFill>
                  <a:srgbClr val="FFFF00"/>
                </a:solidFill>
              </a:rPr>
              <a:t>Unit – I </a:t>
            </a:r>
          </a:p>
          <a:p>
            <a:pPr>
              <a:lnSpc>
                <a:spcPct val="150000"/>
              </a:lnSpc>
            </a:pPr>
            <a:r>
              <a:rPr lang="en-US" sz="2800" dirty="0"/>
              <a:t>Water: Hardness of water – types of hardness – removal of hardness – industrial implications of hardness in water – estimation by EDTA method (outline only) - Units of hardness of water. </a:t>
            </a:r>
            <a:endParaRPr lang="en-IN" sz="2800" dirty="0"/>
          </a:p>
        </p:txBody>
      </p:sp>
    </p:spTree>
    <p:extLst>
      <p:ext uri="{BB962C8B-B14F-4D97-AF65-F5344CB8AC3E}">
        <p14:creationId xmlns:p14="http://schemas.microsoft.com/office/powerpoint/2010/main" val="1629684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6756E2-02A7-4EA9-BD81-6098D5C76921}"/>
              </a:ext>
            </a:extLst>
          </p:cNvPr>
          <p:cNvSpPr txBox="1"/>
          <p:nvPr/>
        </p:nvSpPr>
        <p:spPr>
          <a:xfrm>
            <a:off x="300059" y="1563041"/>
            <a:ext cx="8543881" cy="4154984"/>
          </a:xfrm>
          <a:prstGeom prst="rect">
            <a:avLst/>
          </a:prstGeom>
          <a:noFill/>
        </p:spPr>
        <p:txBody>
          <a:bodyPr wrap="square">
            <a:spAutoFit/>
          </a:bodyPr>
          <a:lstStyle/>
          <a:p>
            <a:pPr algn="just"/>
            <a:r>
              <a:rPr lang="en-US" sz="2400" dirty="0">
                <a:latin typeface="Arial Rounded MT Bold" panose="020F0704030504030204" pitchFamily="34" charset="0"/>
              </a:rPr>
              <a:t>The expression of hardness producing salts usually expressed in terms of an equivalent amount of CaCO</a:t>
            </a:r>
            <a:r>
              <a:rPr lang="en-US" sz="2400" baseline="-25000" dirty="0">
                <a:latin typeface="Arial Rounded MT Bold" panose="020F0704030504030204" pitchFamily="34" charset="0"/>
              </a:rPr>
              <a:t>3</a:t>
            </a:r>
            <a:r>
              <a:rPr lang="en-US" sz="2400" dirty="0">
                <a:latin typeface="Arial Rounded MT Bold" panose="020F0704030504030204" pitchFamily="34" charset="0"/>
              </a:rPr>
              <a:t>.</a:t>
            </a:r>
          </a:p>
          <a:p>
            <a:pPr algn="just"/>
            <a:endParaRPr lang="en-US" sz="2400" dirty="0">
              <a:latin typeface="Arial Rounded MT Bold" panose="020F0704030504030204" pitchFamily="34" charset="0"/>
            </a:endParaRPr>
          </a:p>
          <a:p>
            <a:pPr algn="just"/>
            <a:r>
              <a:rPr lang="en-US" sz="2400" dirty="0">
                <a:latin typeface="Arial Rounded MT Bold" panose="020F0704030504030204" pitchFamily="34" charset="0"/>
              </a:rPr>
              <a:t> Calcium Carbonate is chosen as a standard because: </a:t>
            </a:r>
          </a:p>
          <a:p>
            <a:pPr algn="just"/>
            <a:r>
              <a:rPr lang="en-US" sz="2400" dirty="0">
                <a:latin typeface="Arial Rounded MT Bold" panose="020F0704030504030204" pitchFamily="34" charset="0"/>
              </a:rPr>
              <a:t>                                                                      </a:t>
            </a:r>
          </a:p>
          <a:p>
            <a:pPr marL="514350" indent="-514350" algn="just">
              <a:buAutoNum type="romanLcPeriod"/>
            </a:pPr>
            <a:r>
              <a:rPr lang="en-US" sz="2400" dirty="0">
                <a:latin typeface="Arial Rounded MT Bold" panose="020F0704030504030204" pitchFamily="34" charset="0"/>
              </a:rPr>
              <a:t>Its molecular weight (100) and equivalent weight (50) is a whole number, so the calculations in water analysis can be simplified.    </a:t>
            </a:r>
          </a:p>
          <a:p>
            <a:pPr marL="514350" indent="-514350" algn="just">
              <a:buAutoNum type="romanLcPeriod"/>
            </a:pPr>
            <a:r>
              <a:rPr lang="en-US" sz="2400" dirty="0">
                <a:latin typeface="Arial Rounded MT Bold" panose="020F0704030504030204" pitchFamily="34" charset="0"/>
              </a:rPr>
              <a:t>It is the most insoluble salt that can be precipitated in water treatment.  </a:t>
            </a:r>
          </a:p>
          <a:p>
            <a:pPr algn="just"/>
            <a:r>
              <a:rPr lang="en-US" sz="2400" dirty="0">
                <a:latin typeface="Arial Rounded MT Bold" panose="020F0704030504030204" pitchFamily="34" charset="0"/>
              </a:rPr>
              <a:t> </a:t>
            </a:r>
          </a:p>
        </p:txBody>
      </p:sp>
      <p:sp>
        <p:nvSpPr>
          <p:cNvPr id="7" name="TextBox 6">
            <a:extLst>
              <a:ext uri="{FF2B5EF4-FFF2-40B4-BE49-F238E27FC236}">
                <a16:creationId xmlns:a16="http://schemas.microsoft.com/office/drawing/2014/main" id="{363C9C71-96A1-47A2-9D8F-A5A7ACBB2191}"/>
              </a:ext>
            </a:extLst>
          </p:cNvPr>
          <p:cNvSpPr txBox="1"/>
          <p:nvPr/>
        </p:nvSpPr>
        <p:spPr>
          <a:xfrm>
            <a:off x="470452" y="477943"/>
            <a:ext cx="4572000" cy="646331"/>
          </a:xfrm>
          <a:prstGeom prst="rect">
            <a:avLst/>
          </a:prstGeom>
          <a:noFill/>
        </p:spPr>
        <p:txBody>
          <a:bodyPr wrap="square">
            <a:spAutoFit/>
          </a:bodyPr>
          <a:lstStyle/>
          <a:p>
            <a:r>
              <a:rPr lang="en-IN" sz="3600" b="1" dirty="0">
                <a:solidFill>
                  <a:srgbClr val="FFFF00"/>
                </a:solidFill>
              </a:rPr>
              <a:t>Units of Hardness: </a:t>
            </a:r>
          </a:p>
        </p:txBody>
      </p:sp>
    </p:spTree>
    <p:extLst>
      <p:ext uri="{BB962C8B-B14F-4D97-AF65-F5344CB8AC3E}">
        <p14:creationId xmlns:p14="http://schemas.microsoft.com/office/powerpoint/2010/main" val="2863892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472588-F8AD-485C-B212-178258C80BCA}"/>
              </a:ext>
            </a:extLst>
          </p:cNvPr>
          <p:cNvSpPr txBox="1"/>
          <p:nvPr/>
        </p:nvSpPr>
        <p:spPr>
          <a:xfrm>
            <a:off x="384313" y="652024"/>
            <a:ext cx="8415131" cy="5262979"/>
          </a:xfrm>
          <a:prstGeom prst="rect">
            <a:avLst/>
          </a:prstGeom>
          <a:noFill/>
        </p:spPr>
        <p:txBody>
          <a:bodyPr wrap="square">
            <a:spAutoFit/>
          </a:bodyPr>
          <a:lstStyle/>
          <a:p>
            <a:r>
              <a:rPr lang="en-US" sz="2400" dirty="0"/>
              <a:t>1.	Parts per Million (ppm): The number of parts of calcium carbonate equivalent hardness presents in 10</a:t>
            </a:r>
            <a:r>
              <a:rPr lang="en-US" sz="2400" baseline="30000" dirty="0"/>
              <a:t>6</a:t>
            </a:r>
            <a:r>
              <a:rPr lang="en-US" sz="2400" dirty="0"/>
              <a:t> parts of water.  </a:t>
            </a:r>
          </a:p>
          <a:p>
            <a:r>
              <a:rPr lang="en-US" sz="2400" dirty="0">
                <a:solidFill>
                  <a:srgbClr val="FFFF00"/>
                </a:solidFill>
              </a:rPr>
              <a:t>1ppm = 1 part of CaCO</a:t>
            </a:r>
            <a:r>
              <a:rPr lang="en-US" sz="2400" baseline="-25000" dirty="0">
                <a:solidFill>
                  <a:srgbClr val="FFFF00"/>
                </a:solidFill>
              </a:rPr>
              <a:t>3</a:t>
            </a:r>
            <a:r>
              <a:rPr lang="en-US" sz="2400" dirty="0">
                <a:solidFill>
                  <a:srgbClr val="FFFF00"/>
                </a:solidFill>
              </a:rPr>
              <a:t> eq hardness in 10</a:t>
            </a:r>
            <a:r>
              <a:rPr lang="en-US" sz="2400" baseline="30000" dirty="0">
                <a:solidFill>
                  <a:srgbClr val="FFFF00"/>
                </a:solidFill>
              </a:rPr>
              <a:t>6</a:t>
            </a:r>
            <a:r>
              <a:rPr lang="en-US" sz="2400" dirty="0">
                <a:solidFill>
                  <a:srgbClr val="FFFF00"/>
                </a:solidFill>
              </a:rPr>
              <a:t> parts of water.</a:t>
            </a:r>
          </a:p>
          <a:p>
            <a:endParaRPr lang="en-US" sz="2400" dirty="0"/>
          </a:p>
          <a:p>
            <a:r>
              <a:rPr lang="en-US" sz="2400" dirty="0"/>
              <a:t> </a:t>
            </a:r>
          </a:p>
          <a:p>
            <a:r>
              <a:rPr lang="en-US" sz="2400" dirty="0"/>
              <a:t>2.	Milligrams per </a:t>
            </a:r>
            <a:r>
              <a:rPr lang="en-US" sz="2400" dirty="0" err="1"/>
              <a:t>litre</a:t>
            </a:r>
            <a:r>
              <a:rPr lang="en-US" sz="2400" dirty="0"/>
              <a:t> (mg/l): The number of milligrams of   calcium carbonate equivalent hardness presents in </a:t>
            </a:r>
            <a:r>
              <a:rPr lang="en-US" sz="2400" dirty="0" err="1"/>
              <a:t>litre</a:t>
            </a:r>
            <a:r>
              <a:rPr lang="en-US" sz="2400" dirty="0"/>
              <a:t> of water. </a:t>
            </a:r>
          </a:p>
          <a:p>
            <a:r>
              <a:rPr lang="en-US" sz="2400" dirty="0">
                <a:solidFill>
                  <a:srgbClr val="FFFF00"/>
                </a:solidFill>
              </a:rPr>
              <a:t>1 mg/L = 1 mg of CaCO</a:t>
            </a:r>
            <a:r>
              <a:rPr lang="en-US" sz="2400" baseline="-25000" dirty="0">
                <a:solidFill>
                  <a:srgbClr val="FFFF00"/>
                </a:solidFill>
              </a:rPr>
              <a:t>3 </a:t>
            </a:r>
            <a:r>
              <a:rPr lang="en-US" sz="2400" dirty="0">
                <a:solidFill>
                  <a:srgbClr val="FFFF00"/>
                </a:solidFill>
              </a:rPr>
              <a:t>eq hardness in 1 </a:t>
            </a:r>
            <a:r>
              <a:rPr lang="en-US" sz="2400" dirty="0" err="1">
                <a:solidFill>
                  <a:srgbClr val="FFFF00"/>
                </a:solidFill>
              </a:rPr>
              <a:t>litre</a:t>
            </a:r>
            <a:r>
              <a:rPr lang="en-US" sz="2400" dirty="0">
                <a:solidFill>
                  <a:srgbClr val="FFFF00"/>
                </a:solidFill>
              </a:rPr>
              <a:t> of water. </a:t>
            </a:r>
          </a:p>
          <a:p>
            <a:endParaRPr lang="en-US" sz="2400" dirty="0"/>
          </a:p>
          <a:p>
            <a:endParaRPr lang="en-US" sz="2400" dirty="0"/>
          </a:p>
          <a:p>
            <a:r>
              <a:rPr lang="en-US" sz="2400" dirty="0"/>
              <a:t>But one </a:t>
            </a:r>
            <a:r>
              <a:rPr lang="en-US" sz="2400" dirty="0" err="1"/>
              <a:t>litre</a:t>
            </a:r>
            <a:r>
              <a:rPr lang="en-US" sz="2400" dirty="0"/>
              <a:t> of water weights =</a:t>
            </a:r>
            <a:r>
              <a:rPr lang="en-US" sz="2400" dirty="0">
                <a:solidFill>
                  <a:srgbClr val="FFFF00"/>
                </a:solidFill>
              </a:rPr>
              <a:t>1 kg =1000g = 1000 x 1000 mg = 10</a:t>
            </a:r>
            <a:r>
              <a:rPr lang="en-US" sz="2400" baseline="30000" dirty="0">
                <a:solidFill>
                  <a:srgbClr val="FFFF00"/>
                </a:solidFill>
              </a:rPr>
              <a:t>6</a:t>
            </a:r>
            <a:r>
              <a:rPr lang="en-US" sz="2400" dirty="0">
                <a:solidFill>
                  <a:srgbClr val="FFFF00"/>
                </a:solidFill>
              </a:rPr>
              <a:t> mg = 1 ppm. </a:t>
            </a:r>
          </a:p>
        </p:txBody>
      </p:sp>
    </p:spTree>
    <p:extLst>
      <p:ext uri="{BB962C8B-B14F-4D97-AF65-F5344CB8AC3E}">
        <p14:creationId xmlns:p14="http://schemas.microsoft.com/office/powerpoint/2010/main" val="41890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8643D0F-02A1-40C9-A275-A1166DE16F29}"/>
              </a:ext>
            </a:extLst>
          </p:cNvPr>
          <p:cNvGrpSpPr/>
          <p:nvPr/>
        </p:nvGrpSpPr>
        <p:grpSpPr>
          <a:xfrm>
            <a:off x="357446" y="2222025"/>
            <a:ext cx="8188900" cy="1307281"/>
            <a:chOff x="1268895" y="2010514"/>
            <a:chExt cx="7106479" cy="1118463"/>
          </a:xfrm>
        </p:grpSpPr>
        <p:sp>
          <p:nvSpPr>
            <p:cNvPr id="3" name="TextBox 2">
              <a:extLst>
                <a:ext uri="{FF2B5EF4-FFF2-40B4-BE49-F238E27FC236}">
                  <a16:creationId xmlns:a16="http://schemas.microsoft.com/office/drawing/2014/main" id="{7126839E-0CFB-44D9-AB4E-3D52009F7D3F}"/>
                </a:ext>
              </a:extLst>
            </p:cNvPr>
            <p:cNvSpPr txBox="1"/>
            <p:nvPr/>
          </p:nvSpPr>
          <p:spPr>
            <a:xfrm>
              <a:off x="1268895" y="2010514"/>
              <a:ext cx="7106479" cy="11184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pt-BR" sz="2400" dirty="0">
                  <a:solidFill>
                    <a:srgbClr val="FFFF00"/>
                  </a:solidFill>
                </a:rPr>
                <a:t> </a:t>
              </a:r>
              <a:r>
                <a:rPr lang="pt-BR" sz="2400" dirty="0">
                  <a:solidFill>
                    <a:schemeClr val="bg1"/>
                  </a:solidFill>
                </a:rPr>
                <a:t>Ca(HCO</a:t>
              </a:r>
              <a:r>
                <a:rPr lang="pt-BR" sz="2400" baseline="-25000" dirty="0">
                  <a:solidFill>
                    <a:schemeClr val="bg1"/>
                  </a:solidFill>
                </a:rPr>
                <a:t>3</a:t>
              </a:r>
              <a:r>
                <a:rPr lang="pt-BR" sz="2400" dirty="0">
                  <a:solidFill>
                    <a:schemeClr val="bg1"/>
                  </a:solidFill>
                </a:rPr>
                <a:t>)</a:t>
              </a:r>
              <a:r>
                <a:rPr lang="pt-BR" sz="2400" baseline="-25000" dirty="0">
                  <a:solidFill>
                    <a:schemeClr val="bg1"/>
                  </a:solidFill>
                </a:rPr>
                <a:t>2(aq)</a:t>
              </a:r>
              <a:r>
                <a:rPr lang="pt-BR" sz="2400" dirty="0">
                  <a:solidFill>
                    <a:schemeClr val="bg1"/>
                  </a:solidFill>
                </a:rPr>
                <a:t>	                      CaCO</a:t>
              </a:r>
              <a:r>
                <a:rPr lang="pt-BR" sz="2400" baseline="-25000" dirty="0">
                  <a:solidFill>
                    <a:schemeClr val="bg1"/>
                  </a:solidFill>
                </a:rPr>
                <a:t>3(s)</a:t>
              </a:r>
              <a:r>
                <a:rPr lang="pt-BR" sz="2400" dirty="0">
                  <a:solidFill>
                    <a:schemeClr val="bg1"/>
                  </a:solidFill>
                </a:rPr>
                <a:t>    </a:t>
              </a:r>
              <a:r>
                <a:rPr lang="pt-BR" sz="2800" b="1" dirty="0">
                  <a:solidFill>
                    <a:schemeClr val="bg1"/>
                  </a:solidFill>
                </a:rPr>
                <a:t>+</a:t>
              </a:r>
              <a:r>
                <a:rPr lang="pt-BR" sz="2400" dirty="0">
                  <a:solidFill>
                    <a:schemeClr val="bg1"/>
                  </a:solidFill>
                </a:rPr>
                <a:t>  CO</a:t>
              </a:r>
              <a:r>
                <a:rPr lang="pt-BR" sz="2400" baseline="-25000" dirty="0">
                  <a:solidFill>
                    <a:schemeClr val="bg1"/>
                  </a:solidFill>
                </a:rPr>
                <a:t>2(g)</a:t>
              </a:r>
              <a:r>
                <a:rPr lang="pt-BR" sz="2400" dirty="0">
                  <a:solidFill>
                    <a:schemeClr val="bg1"/>
                  </a:solidFill>
                </a:rPr>
                <a:t>  </a:t>
              </a:r>
              <a:r>
                <a:rPr lang="pt-BR" sz="2800" b="1" dirty="0">
                  <a:solidFill>
                    <a:schemeClr val="bg1"/>
                  </a:solidFill>
                </a:rPr>
                <a:t>+</a:t>
              </a:r>
              <a:r>
                <a:rPr lang="pt-BR" sz="2400" dirty="0">
                  <a:solidFill>
                    <a:schemeClr val="bg1"/>
                  </a:solidFill>
                </a:rPr>
                <a:t> H</a:t>
              </a:r>
              <a:r>
                <a:rPr lang="pt-BR" sz="2400" baseline="-25000" dirty="0">
                  <a:solidFill>
                    <a:schemeClr val="bg1"/>
                  </a:solidFill>
                </a:rPr>
                <a:t>2</a:t>
              </a:r>
              <a:r>
                <a:rPr lang="pt-BR" sz="2400" dirty="0">
                  <a:solidFill>
                    <a:schemeClr val="bg1"/>
                  </a:solidFill>
                </a:rPr>
                <a:t>O</a:t>
              </a:r>
              <a:r>
                <a:rPr lang="pt-BR" sz="2400" baseline="-25000" dirty="0">
                  <a:solidFill>
                    <a:schemeClr val="bg1"/>
                  </a:solidFill>
                </a:rPr>
                <a:t>(l)</a:t>
              </a:r>
              <a:r>
                <a:rPr lang="pt-BR" sz="2400" dirty="0">
                  <a:solidFill>
                    <a:schemeClr val="bg1"/>
                  </a:solidFill>
                </a:rPr>
                <a:t> </a:t>
              </a:r>
            </a:p>
            <a:p>
              <a:pPr>
                <a:lnSpc>
                  <a:spcPct val="150000"/>
                </a:lnSpc>
              </a:pPr>
              <a:r>
                <a:rPr lang="pt-BR" sz="2400" dirty="0">
                  <a:solidFill>
                    <a:schemeClr val="bg1"/>
                  </a:solidFill>
                </a:rPr>
                <a:t>  Mg(HCO</a:t>
              </a:r>
              <a:r>
                <a:rPr lang="pt-BR" sz="2400" baseline="-25000" dirty="0">
                  <a:solidFill>
                    <a:schemeClr val="bg1"/>
                  </a:solidFill>
                </a:rPr>
                <a:t>3</a:t>
              </a:r>
              <a:r>
                <a:rPr lang="pt-BR" sz="2400" dirty="0">
                  <a:solidFill>
                    <a:schemeClr val="bg1"/>
                  </a:solidFill>
                </a:rPr>
                <a:t>)</a:t>
              </a:r>
              <a:r>
                <a:rPr lang="pt-BR" sz="2400" baseline="-25000" dirty="0">
                  <a:solidFill>
                    <a:schemeClr val="bg1"/>
                  </a:solidFill>
                </a:rPr>
                <a:t>2(aq)</a:t>
              </a:r>
              <a:r>
                <a:rPr lang="pt-BR" sz="2400" dirty="0">
                  <a:solidFill>
                    <a:schemeClr val="bg1"/>
                  </a:solidFill>
                </a:rPr>
                <a:t>	                       MgCO</a:t>
              </a:r>
              <a:r>
                <a:rPr lang="pt-BR" sz="2400" baseline="-25000" dirty="0">
                  <a:solidFill>
                    <a:schemeClr val="bg1"/>
                  </a:solidFill>
                </a:rPr>
                <a:t>3(s)</a:t>
              </a:r>
              <a:r>
                <a:rPr lang="pt-BR" sz="2400" dirty="0">
                  <a:solidFill>
                    <a:schemeClr val="bg1"/>
                  </a:solidFill>
                </a:rPr>
                <a:t>   </a:t>
              </a:r>
              <a:r>
                <a:rPr lang="pt-BR" sz="2800" b="1" dirty="0">
                  <a:solidFill>
                    <a:schemeClr val="bg1"/>
                  </a:solidFill>
                </a:rPr>
                <a:t>+</a:t>
              </a:r>
              <a:r>
                <a:rPr lang="pt-BR" sz="2400" dirty="0">
                  <a:solidFill>
                    <a:schemeClr val="bg1"/>
                  </a:solidFill>
                </a:rPr>
                <a:t> CO</a:t>
              </a:r>
              <a:r>
                <a:rPr lang="pt-BR" sz="2400" baseline="-25000" dirty="0">
                  <a:solidFill>
                    <a:schemeClr val="bg1"/>
                  </a:solidFill>
                </a:rPr>
                <a:t>2(g)</a:t>
              </a:r>
              <a:r>
                <a:rPr lang="pt-BR" sz="2400" dirty="0">
                  <a:solidFill>
                    <a:schemeClr val="bg1"/>
                  </a:solidFill>
                </a:rPr>
                <a:t> </a:t>
              </a:r>
              <a:r>
                <a:rPr lang="pt-BR" sz="2800" b="1" dirty="0">
                  <a:solidFill>
                    <a:schemeClr val="bg1"/>
                  </a:solidFill>
                </a:rPr>
                <a:t>+</a:t>
              </a:r>
              <a:r>
                <a:rPr lang="pt-BR" sz="2400" dirty="0">
                  <a:solidFill>
                    <a:schemeClr val="bg1"/>
                  </a:solidFill>
                </a:rPr>
                <a:t>  H</a:t>
              </a:r>
              <a:r>
                <a:rPr lang="pt-BR" sz="2400" baseline="-25000" dirty="0">
                  <a:solidFill>
                    <a:schemeClr val="bg1"/>
                  </a:solidFill>
                </a:rPr>
                <a:t>2</a:t>
              </a:r>
              <a:r>
                <a:rPr lang="pt-BR" sz="2400" dirty="0">
                  <a:solidFill>
                    <a:schemeClr val="bg1"/>
                  </a:solidFill>
                </a:rPr>
                <a:t>O</a:t>
              </a:r>
              <a:r>
                <a:rPr lang="pt-BR" sz="2400" baseline="-25000" dirty="0">
                  <a:solidFill>
                    <a:schemeClr val="bg1"/>
                  </a:solidFill>
                </a:rPr>
                <a:t>(l)</a:t>
              </a:r>
              <a:endParaRPr lang="en-IN" sz="2400" dirty="0">
                <a:solidFill>
                  <a:schemeClr val="bg1"/>
                </a:solidFill>
              </a:endParaRPr>
            </a:p>
          </p:txBody>
        </p:sp>
        <p:cxnSp>
          <p:nvCxnSpPr>
            <p:cNvPr id="5" name="Straight Arrow Connector 4">
              <a:extLst>
                <a:ext uri="{FF2B5EF4-FFF2-40B4-BE49-F238E27FC236}">
                  <a16:creationId xmlns:a16="http://schemas.microsoft.com/office/drawing/2014/main" id="{9C113504-096D-4A48-941D-8D5DAC270F92}"/>
                </a:ext>
              </a:extLst>
            </p:cNvPr>
            <p:cNvCxnSpPr>
              <a:cxnSpLocks/>
            </p:cNvCxnSpPr>
            <p:nvPr/>
          </p:nvCxnSpPr>
          <p:spPr>
            <a:xfrm>
              <a:off x="3292571" y="2386089"/>
              <a:ext cx="1179442" cy="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7" name="Straight Arrow Connector 6">
              <a:extLst>
                <a:ext uri="{FF2B5EF4-FFF2-40B4-BE49-F238E27FC236}">
                  <a16:creationId xmlns:a16="http://schemas.microsoft.com/office/drawing/2014/main" id="{0A536D86-2274-46F2-B90C-4634081C1A24}"/>
                </a:ext>
              </a:extLst>
            </p:cNvPr>
            <p:cNvCxnSpPr>
              <a:cxnSpLocks/>
            </p:cNvCxnSpPr>
            <p:nvPr/>
          </p:nvCxnSpPr>
          <p:spPr>
            <a:xfrm>
              <a:off x="3331977" y="2862254"/>
              <a:ext cx="1179442" cy="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8" name="Straight Arrow Connector 7">
              <a:extLst>
                <a:ext uri="{FF2B5EF4-FFF2-40B4-BE49-F238E27FC236}">
                  <a16:creationId xmlns:a16="http://schemas.microsoft.com/office/drawing/2014/main" id="{404F00E2-30B1-493F-84A9-68A8CE8167BE}"/>
                </a:ext>
              </a:extLst>
            </p:cNvPr>
            <p:cNvCxnSpPr>
              <a:cxnSpLocks/>
            </p:cNvCxnSpPr>
            <p:nvPr/>
          </p:nvCxnSpPr>
          <p:spPr>
            <a:xfrm>
              <a:off x="6038805" y="2714156"/>
              <a:ext cx="0" cy="286469"/>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0" name="Straight Arrow Connector 9">
              <a:extLst>
                <a:ext uri="{FF2B5EF4-FFF2-40B4-BE49-F238E27FC236}">
                  <a16:creationId xmlns:a16="http://schemas.microsoft.com/office/drawing/2014/main" id="{BCD686B9-6F5B-4379-A6CF-69FA0B72DED0}"/>
                </a:ext>
              </a:extLst>
            </p:cNvPr>
            <p:cNvCxnSpPr>
              <a:cxnSpLocks/>
            </p:cNvCxnSpPr>
            <p:nvPr/>
          </p:nvCxnSpPr>
          <p:spPr>
            <a:xfrm>
              <a:off x="5939794" y="2231865"/>
              <a:ext cx="0" cy="274479"/>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sp>
        <p:nvSpPr>
          <p:cNvPr id="22" name="Rectangle 3">
            <a:extLst>
              <a:ext uri="{FF2B5EF4-FFF2-40B4-BE49-F238E27FC236}">
                <a16:creationId xmlns:a16="http://schemas.microsoft.com/office/drawing/2014/main" id="{B99F472C-BFF1-49D8-A191-8A61C05E2E30}"/>
              </a:ext>
            </a:extLst>
          </p:cNvPr>
          <p:cNvSpPr>
            <a:spLocks noChangeArrowheads="1"/>
          </p:cNvSpPr>
          <p:nvPr/>
        </p:nvSpPr>
        <p:spPr bwMode="auto">
          <a:xfrm>
            <a:off x="265044"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pSp>
        <p:nvGrpSpPr>
          <p:cNvPr id="23" name="Group 22">
            <a:extLst>
              <a:ext uri="{FF2B5EF4-FFF2-40B4-BE49-F238E27FC236}">
                <a16:creationId xmlns:a16="http://schemas.microsoft.com/office/drawing/2014/main" id="{E12ABDE1-D2E1-43D8-A50A-3C636A6B5B60}"/>
              </a:ext>
            </a:extLst>
          </p:cNvPr>
          <p:cNvGrpSpPr/>
          <p:nvPr/>
        </p:nvGrpSpPr>
        <p:grpSpPr>
          <a:xfrm>
            <a:off x="2922905" y="9543415"/>
            <a:ext cx="857250" cy="76200"/>
            <a:chOff x="0" y="0"/>
            <a:chExt cx="857250" cy="76200"/>
          </a:xfrm>
        </p:grpSpPr>
        <p:sp>
          <p:nvSpPr>
            <p:cNvPr id="24" name="Shape 448">
              <a:extLst>
                <a:ext uri="{FF2B5EF4-FFF2-40B4-BE49-F238E27FC236}">
                  <a16:creationId xmlns:a16="http://schemas.microsoft.com/office/drawing/2014/main" id="{4992FBA0-9A44-46EA-B1FE-CBD51343D159}"/>
                </a:ext>
              </a:extLst>
            </p:cNvPr>
            <p:cNvSpPr/>
            <p:nvPr/>
          </p:nvSpPr>
          <p:spPr>
            <a:xfrm>
              <a:off x="0" y="0"/>
              <a:ext cx="857250" cy="76200"/>
            </a:xfrm>
            <a:custGeom>
              <a:avLst/>
              <a:gdLst/>
              <a:ahLst/>
              <a:cxnLst/>
              <a:rect l="0" t="0" r="0" b="0"/>
              <a:pathLst>
                <a:path w="857250" h="76200">
                  <a:moveTo>
                    <a:pt x="798957" y="0"/>
                  </a:moveTo>
                  <a:lnTo>
                    <a:pt x="857250" y="38100"/>
                  </a:lnTo>
                  <a:lnTo>
                    <a:pt x="798957" y="76200"/>
                  </a:lnTo>
                  <a:lnTo>
                    <a:pt x="798957" y="44450"/>
                  </a:lnTo>
                  <a:lnTo>
                    <a:pt x="4826" y="44450"/>
                  </a:lnTo>
                  <a:cubicBezTo>
                    <a:pt x="2159" y="44450"/>
                    <a:pt x="0" y="41656"/>
                    <a:pt x="0" y="38100"/>
                  </a:cubicBezTo>
                  <a:cubicBezTo>
                    <a:pt x="0" y="34544"/>
                    <a:pt x="2159" y="31750"/>
                    <a:pt x="4826" y="31750"/>
                  </a:cubicBezTo>
                  <a:lnTo>
                    <a:pt x="798957" y="31750"/>
                  </a:lnTo>
                  <a:lnTo>
                    <a:pt x="798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IN"/>
            </a:p>
          </p:txBody>
        </p:sp>
      </p:grpSp>
      <p:grpSp>
        <p:nvGrpSpPr>
          <p:cNvPr id="32" name="Group 31">
            <a:extLst>
              <a:ext uri="{FF2B5EF4-FFF2-40B4-BE49-F238E27FC236}">
                <a16:creationId xmlns:a16="http://schemas.microsoft.com/office/drawing/2014/main" id="{4A6BA29B-5E78-4E27-870D-8296D537F3C7}"/>
              </a:ext>
            </a:extLst>
          </p:cNvPr>
          <p:cNvGrpSpPr/>
          <p:nvPr/>
        </p:nvGrpSpPr>
        <p:grpSpPr>
          <a:xfrm>
            <a:off x="225297" y="4869813"/>
            <a:ext cx="8693405" cy="1235691"/>
            <a:chOff x="118115" y="3061299"/>
            <a:chExt cx="8693405" cy="1235691"/>
          </a:xfrm>
        </p:grpSpPr>
        <p:grpSp>
          <p:nvGrpSpPr>
            <p:cNvPr id="31" name="Group 30">
              <a:extLst>
                <a:ext uri="{FF2B5EF4-FFF2-40B4-BE49-F238E27FC236}">
                  <a16:creationId xmlns:a16="http://schemas.microsoft.com/office/drawing/2014/main" id="{676491F2-7E9C-45A0-B9B8-9A793BB3E60B}"/>
                </a:ext>
              </a:extLst>
            </p:cNvPr>
            <p:cNvGrpSpPr/>
            <p:nvPr/>
          </p:nvGrpSpPr>
          <p:grpSpPr>
            <a:xfrm>
              <a:off x="118115" y="3061299"/>
              <a:ext cx="8693405" cy="1235691"/>
              <a:chOff x="118115" y="3106524"/>
              <a:chExt cx="8693405" cy="895186"/>
            </a:xfrm>
          </p:grpSpPr>
          <p:grpSp>
            <p:nvGrpSpPr>
              <p:cNvPr id="16" name="Group 15">
                <a:extLst>
                  <a:ext uri="{FF2B5EF4-FFF2-40B4-BE49-F238E27FC236}">
                    <a16:creationId xmlns:a16="http://schemas.microsoft.com/office/drawing/2014/main" id="{03084448-D87E-4D97-B2C2-2E65AFCBA7EA}"/>
                  </a:ext>
                </a:extLst>
              </p:cNvPr>
              <p:cNvGrpSpPr/>
              <p:nvPr/>
            </p:nvGrpSpPr>
            <p:grpSpPr>
              <a:xfrm>
                <a:off x="6314663" y="3136445"/>
                <a:ext cx="940904" cy="865265"/>
                <a:chOff x="6168889" y="172928"/>
                <a:chExt cx="940904" cy="865265"/>
              </a:xfrm>
            </p:grpSpPr>
            <p:cxnSp>
              <p:nvCxnSpPr>
                <p:cNvPr id="20" name="Straight Arrow Connector 19">
                  <a:extLst>
                    <a:ext uri="{FF2B5EF4-FFF2-40B4-BE49-F238E27FC236}">
                      <a16:creationId xmlns:a16="http://schemas.microsoft.com/office/drawing/2014/main" id="{1DB0AA93-F7F7-469F-8691-8D22916EE189}"/>
                    </a:ext>
                  </a:extLst>
                </p:cNvPr>
                <p:cNvCxnSpPr>
                  <a:cxnSpLocks/>
                </p:cNvCxnSpPr>
                <p:nvPr/>
              </p:nvCxnSpPr>
              <p:spPr>
                <a:xfrm>
                  <a:off x="6168889" y="751724"/>
                  <a:ext cx="0" cy="286469"/>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21" name="Straight Arrow Connector 20">
                  <a:extLst>
                    <a:ext uri="{FF2B5EF4-FFF2-40B4-BE49-F238E27FC236}">
                      <a16:creationId xmlns:a16="http://schemas.microsoft.com/office/drawing/2014/main" id="{A614BAD2-9E76-4C65-9B8D-5D5192B58070}"/>
                    </a:ext>
                  </a:extLst>
                </p:cNvPr>
                <p:cNvCxnSpPr>
                  <a:cxnSpLocks/>
                </p:cNvCxnSpPr>
                <p:nvPr/>
              </p:nvCxnSpPr>
              <p:spPr>
                <a:xfrm>
                  <a:off x="7109793" y="172928"/>
                  <a:ext cx="0" cy="274479"/>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grpSp>
          <p:grpSp>
            <p:nvGrpSpPr>
              <p:cNvPr id="27" name="Group 26">
                <a:extLst>
                  <a:ext uri="{FF2B5EF4-FFF2-40B4-BE49-F238E27FC236}">
                    <a16:creationId xmlns:a16="http://schemas.microsoft.com/office/drawing/2014/main" id="{D4AEA314-5C1C-431F-8234-ECC8202AFF3A}"/>
                  </a:ext>
                </a:extLst>
              </p:cNvPr>
              <p:cNvGrpSpPr/>
              <p:nvPr/>
            </p:nvGrpSpPr>
            <p:grpSpPr>
              <a:xfrm>
                <a:off x="118115" y="3106524"/>
                <a:ext cx="8693405" cy="334449"/>
                <a:chOff x="118115" y="3106524"/>
                <a:chExt cx="8693405" cy="334449"/>
              </a:xfrm>
            </p:grpSpPr>
            <p:sp>
              <p:nvSpPr>
                <p:cNvPr id="25" name="Rectangle 4">
                  <a:extLst>
                    <a:ext uri="{FF2B5EF4-FFF2-40B4-BE49-F238E27FC236}">
                      <a16:creationId xmlns:a16="http://schemas.microsoft.com/office/drawing/2014/main" id="{EA440315-66B0-4195-B15F-85B66DBF178F}"/>
                    </a:ext>
                  </a:extLst>
                </p:cNvPr>
                <p:cNvSpPr>
                  <a:spLocks noChangeArrowheads="1"/>
                </p:cNvSpPr>
                <p:nvPr/>
              </p:nvSpPr>
              <p:spPr bwMode="auto">
                <a:xfrm>
                  <a:off x="118115" y="3106524"/>
                  <a:ext cx="8693405" cy="334449"/>
                </a:xfrm>
                <a:prstGeom prst="rect">
                  <a:avLst/>
                </a:prstGeom>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Ca(HCO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a:t>
                  </a:r>
                  <a:r>
                    <a:rPr kumimoji="0" lang="en-US" altLang="en-US" sz="2400" b="0" i="0" u="none" strike="noStrike" cap="none" normalizeH="0" baseline="-25000" dirty="0" err="1">
                      <a:ln>
                        <a:noFill/>
                      </a:ln>
                      <a:solidFill>
                        <a:srgbClr val="000000"/>
                      </a:solidFill>
                      <a:effectLst/>
                      <a:latin typeface="Arial" panose="020B0604020202020204" pitchFamily="34" charset="0"/>
                      <a:ea typeface="Times New Roman" panose="02020603050405020304" pitchFamily="18" charset="0"/>
                    </a:rPr>
                    <a:t>aq</a:t>
                  </a:r>
                  <a:r>
                    <a:rPr kumimoji="0" lang="en-US" altLang="en-US" sz="24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Ca(OH)</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25000" dirty="0" err="1">
                      <a:ln>
                        <a:noFill/>
                      </a:ln>
                      <a:solidFill>
                        <a:srgbClr val="000000"/>
                      </a:solidFill>
                      <a:effectLst/>
                      <a:latin typeface="Arial" panose="020B0604020202020204" pitchFamily="34" charset="0"/>
                      <a:ea typeface="Times New Roman" panose="02020603050405020304" pitchFamily="18" charset="0"/>
                    </a:rPr>
                    <a:t>aq</a:t>
                  </a:r>
                  <a:r>
                    <a:rPr kumimoji="0" lang="en-US" altLang="en-US" sz="24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2CaCO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(s) </a:t>
                  </a:r>
                  <a:r>
                    <a:rPr kumimoji="0" lang="en-US" altLang="en-US" sz="2400" b="0" i="0" u="none" strike="noStrike" cap="none" normalizeH="0" baseline="-25000" dirty="0">
                      <a:ln>
                        <a:noFill/>
                      </a:ln>
                      <a:solidFill>
                        <a:srgbClr val="FFFF00"/>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+ 2H</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O</a:t>
                  </a:r>
                  <a:r>
                    <a:rPr kumimoji="0" lang="en-US" altLang="en-US" sz="24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(l) </a:t>
                  </a:r>
                  <a:endParaRPr kumimoji="0" lang="en-US" altLang="en-US" sz="3600" b="0" i="0" u="none" strike="noStrike" cap="none" normalizeH="0" baseline="-25000" dirty="0">
                    <a:ln>
                      <a:noFill/>
                    </a:ln>
                    <a:solidFill>
                      <a:schemeClr val="tx1"/>
                    </a:solidFill>
                    <a:effectLst/>
                    <a:latin typeface="Arial" panose="020B0604020202020204" pitchFamily="34" charset="0"/>
                  </a:endParaRPr>
                </a:p>
              </p:txBody>
            </p:sp>
            <p:cxnSp>
              <p:nvCxnSpPr>
                <p:cNvPr id="26" name="Straight Arrow Connector 25">
                  <a:extLst>
                    <a:ext uri="{FF2B5EF4-FFF2-40B4-BE49-F238E27FC236}">
                      <a16:creationId xmlns:a16="http://schemas.microsoft.com/office/drawing/2014/main" id="{024EEF0C-BAA7-4DC9-A967-9B11A0EA2A7A}"/>
                    </a:ext>
                  </a:extLst>
                </p:cNvPr>
                <p:cNvCxnSpPr>
                  <a:cxnSpLocks/>
                </p:cNvCxnSpPr>
                <p:nvPr/>
              </p:nvCxnSpPr>
              <p:spPr>
                <a:xfrm>
                  <a:off x="4171234" y="3267374"/>
                  <a:ext cx="1179442" cy="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grpSp>
        </p:grpSp>
        <p:grpSp>
          <p:nvGrpSpPr>
            <p:cNvPr id="28" name="Group 27">
              <a:extLst>
                <a:ext uri="{FF2B5EF4-FFF2-40B4-BE49-F238E27FC236}">
                  <a16:creationId xmlns:a16="http://schemas.microsoft.com/office/drawing/2014/main" id="{F8E40BB8-2D4A-404C-A012-DD8D4AB0BD81}"/>
                </a:ext>
              </a:extLst>
            </p:cNvPr>
            <p:cNvGrpSpPr/>
            <p:nvPr/>
          </p:nvGrpSpPr>
          <p:grpSpPr>
            <a:xfrm>
              <a:off x="304475" y="3847698"/>
              <a:ext cx="8403262" cy="400110"/>
              <a:chOff x="314385" y="3201140"/>
              <a:chExt cx="8403262" cy="400110"/>
            </a:xfrm>
          </p:grpSpPr>
          <p:sp>
            <p:nvSpPr>
              <p:cNvPr id="29" name="Rectangle 4">
                <a:extLst>
                  <a:ext uri="{FF2B5EF4-FFF2-40B4-BE49-F238E27FC236}">
                    <a16:creationId xmlns:a16="http://schemas.microsoft.com/office/drawing/2014/main" id="{4A7EA6C8-3D33-406C-A410-0BDE05A94CF9}"/>
                  </a:ext>
                </a:extLst>
              </p:cNvPr>
              <p:cNvSpPr>
                <a:spLocks noChangeArrowheads="1"/>
              </p:cNvSpPr>
              <p:nvPr/>
            </p:nvSpPr>
            <p:spPr bwMode="auto">
              <a:xfrm>
                <a:off x="314385" y="3201140"/>
                <a:ext cx="8403262" cy="400110"/>
              </a:xfrm>
              <a:prstGeom prst="rect">
                <a:avLst/>
              </a:prstGeom>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Arial" panose="020B0604020202020204" pitchFamily="34" charset="0"/>
                    <a:ea typeface="Times New Roman" panose="02020603050405020304" pitchFamily="18" charset="0"/>
                  </a:rPr>
                  <a:t>Mg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(HCO</a:t>
                </a:r>
                <a:r>
                  <a:rPr kumimoji="0" lang="en-US" altLang="en-US" sz="20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r>
                  <a:rPr kumimoji="0" lang="en-US" altLang="en-US" sz="20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0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a:t>
                </a:r>
                <a:r>
                  <a:rPr kumimoji="0" lang="en-US" altLang="en-US" sz="2000" b="0" i="0" u="none" strike="noStrike" cap="none" normalizeH="0" baseline="-25000" dirty="0" err="1">
                    <a:ln>
                      <a:noFill/>
                    </a:ln>
                    <a:solidFill>
                      <a:srgbClr val="000000"/>
                    </a:solidFill>
                    <a:effectLst/>
                    <a:latin typeface="Arial" panose="020B0604020202020204" pitchFamily="34" charset="0"/>
                    <a:ea typeface="Times New Roman" panose="02020603050405020304" pitchFamily="18" charset="0"/>
                  </a:rPr>
                  <a:t>aq</a:t>
                </a:r>
                <a:r>
                  <a:rPr kumimoji="0" lang="en-US" altLang="en-US" sz="20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+ 2Ca(OH)</a:t>
                </a:r>
                <a:r>
                  <a:rPr kumimoji="0" lang="en-US" altLang="en-US" sz="20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000" b="0" i="0" u="none" strike="noStrike" cap="none" normalizeH="0" baseline="-25000" dirty="0" err="1">
                    <a:ln>
                      <a:noFill/>
                    </a:ln>
                    <a:solidFill>
                      <a:srgbClr val="000000"/>
                    </a:solidFill>
                    <a:effectLst/>
                    <a:latin typeface="Arial" panose="020B0604020202020204" pitchFamily="34" charset="0"/>
                    <a:ea typeface="Times New Roman" panose="02020603050405020304" pitchFamily="18" charset="0"/>
                  </a:rPr>
                  <a:t>aq</a:t>
                </a:r>
                <a:r>
                  <a:rPr kumimoji="0" lang="en-US" altLang="en-US" sz="20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2CaCO</a:t>
                </a:r>
                <a:r>
                  <a:rPr kumimoji="0" lang="en-US" altLang="en-US" sz="20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0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(s)      </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Mg(OH)</a:t>
                </a:r>
                <a:r>
                  <a:rPr kumimoji="0" lang="en-US" altLang="en-US" sz="20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+2H</a:t>
                </a:r>
                <a:r>
                  <a:rPr kumimoji="0" lang="en-US" altLang="en-US" sz="20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O</a:t>
                </a:r>
                <a:r>
                  <a:rPr kumimoji="0" lang="en-US" altLang="en-US" sz="20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(l) </a:t>
                </a:r>
                <a:endParaRPr kumimoji="0" lang="en-US" altLang="en-US" sz="3200" b="0" i="0" u="none" strike="noStrike" cap="none" normalizeH="0" baseline="-25000" dirty="0">
                  <a:ln>
                    <a:noFill/>
                  </a:ln>
                  <a:solidFill>
                    <a:schemeClr val="tx1"/>
                  </a:solidFill>
                  <a:effectLst/>
                  <a:latin typeface="Arial" panose="020B0604020202020204" pitchFamily="34" charset="0"/>
                </a:endParaRPr>
              </a:p>
            </p:txBody>
          </p:sp>
          <p:cxnSp>
            <p:nvCxnSpPr>
              <p:cNvPr id="30" name="Straight Arrow Connector 29">
                <a:extLst>
                  <a:ext uri="{FF2B5EF4-FFF2-40B4-BE49-F238E27FC236}">
                    <a16:creationId xmlns:a16="http://schemas.microsoft.com/office/drawing/2014/main" id="{444E24C3-A49F-415E-A121-A71C8B4B201B}"/>
                  </a:ext>
                </a:extLst>
              </p:cNvPr>
              <p:cNvCxnSpPr>
                <a:cxnSpLocks/>
              </p:cNvCxnSpPr>
              <p:nvPr/>
            </p:nvCxnSpPr>
            <p:spPr>
              <a:xfrm>
                <a:off x="3706943" y="3452715"/>
                <a:ext cx="1179442" cy="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grpSp>
      </p:grpSp>
      <p:sp>
        <p:nvSpPr>
          <p:cNvPr id="36" name="TextBox 35">
            <a:extLst>
              <a:ext uri="{FF2B5EF4-FFF2-40B4-BE49-F238E27FC236}">
                <a16:creationId xmlns:a16="http://schemas.microsoft.com/office/drawing/2014/main" id="{BB0BBCEF-491C-4700-B569-39C507952EB1}"/>
              </a:ext>
            </a:extLst>
          </p:cNvPr>
          <p:cNvSpPr txBox="1"/>
          <p:nvPr/>
        </p:nvSpPr>
        <p:spPr>
          <a:xfrm>
            <a:off x="357446" y="3866863"/>
            <a:ext cx="4704520" cy="584775"/>
          </a:xfrm>
          <a:prstGeom prst="rect">
            <a:avLst/>
          </a:prstGeom>
          <a:noFill/>
        </p:spPr>
        <p:txBody>
          <a:bodyPr wrap="square">
            <a:spAutoFit/>
          </a:bodyPr>
          <a:lstStyle/>
          <a:p>
            <a:r>
              <a:rPr lang="en-IN" sz="3200" b="1" dirty="0">
                <a:solidFill>
                  <a:srgbClr val="FFFF00"/>
                </a:solidFill>
                <a:effectLst/>
                <a:latin typeface="Times New Roman" panose="02020603050405020304" pitchFamily="18" charset="0"/>
                <a:ea typeface="Times New Roman" panose="02020603050405020304" pitchFamily="18" charset="0"/>
              </a:rPr>
              <a:t>2. Clark’s lime process </a:t>
            </a:r>
            <a:endParaRPr lang="en-IN" sz="3200" dirty="0">
              <a:solidFill>
                <a:srgbClr val="FFFF00"/>
              </a:solidFill>
            </a:endParaRPr>
          </a:p>
        </p:txBody>
      </p:sp>
      <p:sp>
        <p:nvSpPr>
          <p:cNvPr id="38" name="TextBox 37">
            <a:extLst>
              <a:ext uri="{FF2B5EF4-FFF2-40B4-BE49-F238E27FC236}">
                <a16:creationId xmlns:a16="http://schemas.microsoft.com/office/drawing/2014/main" id="{ADA22FF4-DC48-416A-BDE0-D50FFC9BAA39}"/>
              </a:ext>
            </a:extLst>
          </p:cNvPr>
          <p:cNvSpPr txBox="1"/>
          <p:nvPr/>
        </p:nvSpPr>
        <p:spPr>
          <a:xfrm>
            <a:off x="524901" y="1367552"/>
            <a:ext cx="6558628" cy="584775"/>
          </a:xfrm>
          <a:prstGeom prst="rect">
            <a:avLst/>
          </a:prstGeom>
          <a:noFill/>
        </p:spPr>
        <p:txBody>
          <a:bodyPr wrap="square">
            <a:spAutoFit/>
          </a:bodyPr>
          <a:lstStyle/>
          <a:p>
            <a:r>
              <a:rPr lang="en-IN" sz="3200" b="1" dirty="0">
                <a:solidFill>
                  <a:srgbClr val="FFFF00"/>
                </a:solidFill>
                <a:effectLst/>
                <a:latin typeface="Times New Roman" panose="02020603050405020304" pitchFamily="18" charset="0"/>
                <a:ea typeface="Times New Roman" panose="02020603050405020304" pitchFamily="18" charset="0"/>
              </a:rPr>
              <a:t>1. Boiling (physical method)</a:t>
            </a:r>
            <a:r>
              <a:rPr lang="en-IN" sz="3200" dirty="0">
                <a:solidFill>
                  <a:srgbClr val="FFFF00"/>
                </a:solidFill>
                <a:effectLst/>
                <a:latin typeface="Times New Roman" panose="02020603050405020304" pitchFamily="18" charset="0"/>
                <a:ea typeface="Times New Roman" panose="02020603050405020304" pitchFamily="18" charset="0"/>
              </a:rPr>
              <a:t> </a:t>
            </a:r>
            <a:endParaRPr lang="en-IN" sz="3200" dirty="0">
              <a:solidFill>
                <a:srgbClr val="FFFF00"/>
              </a:solidFill>
            </a:endParaRPr>
          </a:p>
        </p:txBody>
      </p:sp>
      <p:sp>
        <p:nvSpPr>
          <p:cNvPr id="33" name="TextBox 32">
            <a:extLst>
              <a:ext uri="{FF2B5EF4-FFF2-40B4-BE49-F238E27FC236}">
                <a16:creationId xmlns:a16="http://schemas.microsoft.com/office/drawing/2014/main" id="{0319677A-F72D-400F-B7AF-D40A54072D81}"/>
              </a:ext>
            </a:extLst>
          </p:cNvPr>
          <p:cNvSpPr txBox="1"/>
          <p:nvPr/>
        </p:nvSpPr>
        <p:spPr>
          <a:xfrm>
            <a:off x="164932" y="187142"/>
            <a:ext cx="8896711" cy="742511"/>
          </a:xfrm>
          <a:prstGeom prst="rect">
            <a:avLst/>
          </a:prstGeom>
          <a:noFill/>
        </p:spPr>
        <p:txBody>
          <a:bodyPr wrap="square">
            <a:spAutoFit/>
          </a:bodyPr>
          <a:lstStyle/>
          <a:p>
            <a:pPr marL="6350" marR="398145" indent="-6350" algn="just">
              <a:lnSpc>
                <a:spcPct val="150000"/>
              </a:lnSpc>
              <a:spcAft>
                <a:spcPts val="25"/>
              </a:spcAft>
            </a:pPr>
            <a:r>
              <a:rPr lang="en-IN" sz="3200" b="1" u="sng" dirty="0">
                <a:solidFill>
                  <a:srgbClr val="FFFF00"/>
                </a:solidFill>
                <a:effectLst/>
                <a:latin typeface="Times New Roman" panose="02020603050405020304" pitchFamily="18" charset="0"/>
                <a:ea typeface="Times New Roman" panose="02020603050405020304" pitchFamily="18" charset="0"/>
              </a:rPr>
              <a:t>Removal of temporary hardness from water </a:t>
            </a:r>
          </a:p>
        </p:txBody>
      </p:sp>
    </p:spTree>
    <p:extLst>
      <p:ext uri="{BB962C8B-B14F-4D97-AF65-F5344CB8AC3E}">
        <p14:creationId xmlns:p14="http://schemas.microsoft.com/office/powerpoint/2010/main" val="333478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1C2133-874A-42BF-B8A3-0D5EDD330335}"/>
              </a:ext>
            </a:extLst>
          </p:cNvPr>
          <p:cNvPicPr>
            <a:picLocks noChangeAspect="1"/>
          </p:cNvPicPr>
          <p:nvPr/>
        </p:nvPicPr>
        <p:blipFill>
          <a:blip r:embed="rId2"/>
          <a:stretch>
            <a:fillRect/>
          </a:stretch>
        </p:blipFill>
        <p:spPr>
          <a:xfrm>
            <a:off x="303929" y="927653"/>
            <a:ext cx="8536142" cy="389613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74187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A5EA807-4829-4FB8-B8FE-A51BC6B579DD}"/>
              </a:ext>
            </a:extLst>
          </p:cNvPr>
          <p:cNvSpPr>
            <a:spLocks noChangeArrowheads="1"/>
          </p:cNvSpPr>
          <p:nvPr/>
        </p:nvSpPr>
        <p:spPr bwMode="auto">
          <a:xfrm>
            <a:off x="63013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pSp>
        <p:nvGrpSpPr>
          <p:cNvPr id="41" name="Group 40">
            <a:extLst>
              <a:ext uri="{FF2B5EF4-FFF2-40B4-BE49-F238E27FC236}">
                <a16:creationId xmlns:a16="http://schemas.microsoft.com/office/drawing/2014/main" id="{3AABF030-7205-40A5-98A4-9A0A8B7A83F6}"/>
              </a:ext>
            </a:extLst>
          </p:cNvPr>
          <p:cNvGrpSpPr/>
          <p:nvPr/>
        </p:nvGrpSpPr>
        <p:grpSpPr>
          <a:xfrm>
            <a:off x="650819" y="2522457"/>
            <a:ext cx="7863050" cy="2621106"/>
            <a:chOff x="-282222" y="1556757"/>
            <a:chExt cx="7863050" cy="2621106"/>
          </a:xfrm>
        </p:grpSpPr>
        <p:grpSp>
          <p:nvGrpSpPr>
            <p:cNvPr id="16" name="Group 15">
              <a:extLst>
                <a:ext uri="{FF2B5EF4-FFF2-40B4-BE49-F238E27FC236}">
                  <a16:creationId xmlns:a16="http://schemas.microsoft.com/office/drawing/2014/main" id="{CEC6D9FA-1676-401D-B90C-ED030A7D6081}"/>
                </a:ext>
              </a:extLst>
            </p:cNvPr>
            <p:cNvGrpSpPr/>
            <p:nvPr/>
          </p:nvGrpSpPr>
          <p:grpSpPr>
            <a:xfrm>
              <a:off x="-264593" y="2582088"/>
              <a:ext cx="7845417" cy="626928"/>
              <a:chOff x="-332107" y="4525655"/>
              <a:chExt cx="7845417" cy="617916"/>
            </a:xfrm>
          </p:grpSpPr>
          <p:sp>
            <p:nvSpPr>
              <p:cNvPr id="17" name="Rectangle 4">
                <a:extLst>
                  <a:ext uri="{FF2B5EF4-FFF2-40B4-BE49-F238E27FC236}">
                    <a16:creationId xmlns:a16="http://schemas.microsoft.com/office/drawing/2014/main" id="{501C7AD8-7B92-46F3-B079-A5F8A77C5DB1}"/>
                  </a:ext>
                </a:extLst>
              </p:cNvPr>
              <p:cNvSpPr>
                <a:spLocks noChangeArrowheads="1"/>
              </p:cNvSpPr>
              <p:nvPr/>
            </p:nvSpPr>
            <p:spPr bwMode="auto">
              <a:xfrm>
                <a:off x="-332107" y="4688543"/>
                <a:ext cx="7845417" cy="455028"/>
              </a:xfrm>
              <a:prstGeom prst="rect">
                <a:avLst/>
              </a:prstGeom>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MgSO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4</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4</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MgCO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18" name="Straight Arrow Connector 17">
                <a:extLst>
                  <a:ext uri="{FF2B5EF4-FFF2-40B4-BE49-F238E27FC236}">
                    <a16:creationId xmlns:a16="http://schemas.microsoft.com/office/drawing/2014/main" id="{4139B394-72B2-4AC7-8BA1-CF8400D66005}"/>
                  </a:ext>
                </a:extLst>
              </p:cNvPr>
              <p:cNvCxnSpPr>
                <a:cxnSpLocks/>
              </p:cNvCxnSpPr>
              <p:nvPr/>
            </p:nvCxnSpPr>
            <p:spPr>
              <a:xfrm>
                <a:off x="2694178" y="4525655"/>
                <a:ext cx="1179442" cy="0"/>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grpSp>
        <p:grpSp>
          <p:nvGrpSpPr>
            <p:cNvPr id="26" name="Group 25">
              <a:extLst>
                <a:ext uri="{FF2B5EF4-FFF2-40B4-BE49-F238E27FC236}">
                  <a16:creationId xmlns:a16="http://schemas.microsoft.com/office/drawing/2014/main" id="{03594439-B7AE-478F-A978-1F6CBE8A0854}"/>
                </a:ext>
              </a:extLst>
            </p:cNvPr>
            <p:cNvGrpSpPr/>
            <p:nvPr/>
          </p:nvGrpSpPr>
          <p:grpSpPr>
            <a:xfrm>
              <a:off x="-282222" y="1556757"/>
              <a:ext cx="7863050" cy="2621106"/>
              <a:chOff x="-282222" y="1556757"/>
              <a:chExt cx="7863050" cy="2621106"/>
            </a:xfrm>
          </p:grpSpPr>
          <p:grpSp>
            <p:nvGrpSpPr>
              <p:cNvPr id="12" name="Group 11">
                <a:extLst>
                  <a:ext uri="{FF2B5EF4-FFF2-40B4-BE49-F238E27FC236}">
                    <a16:creationId xmlns:a16="http://schemas.microsoft.com/office/drawing/2014/main" id="{CD9476F4-3976-4FAB-819D-70665944B8C6}"/>
                  </a:ext>
                </a:extLst>
              </p:cNvPr>
              <p:cNvGrpSpPr/>
              <p:nvPr/>
            </p:nvGrpSpPr>
            <p:grpSpPr>
              <a:xfrm>
                <a:off x="-282222" y="1556757"/>
                <a:ext cx="7863050" cy="461665"/>
                <a:chOff x="-242464" y="3131761"/>
                <a:chExt cx="7863050" cy="461665"/>
              </a:xfrm>
            </p:grpSpPr>
            <p:sp>
              <p:nvSpPr>
                <p:cNvPr id="9" name="Rectangle 4">
                  <a:extLst>
                    <a:ext uri="{FF2B5EF4-FFF2-40B4-BE49-F238E27FC236}">
                      <a16:creationId xmlns:a16="http://schemas.microsoft.com/office/drawing/2014/main" id="{535F45E1-3BC3-47AA-A34F-54DDD25ADE4E}"/>
                    </a:ext>
                  </a:extLst>
                </p:cNvPr>
                <p:cNvSpPr>
                  <a:spLocks noChangeArrowheads="1"/>
                </p:cNvSpPr>
                <p:nvPr/>
              </p:nvSpPr>
              <p:spPr bwMode="auto">
                <a:xfrm>
                  <a:off x="-242464" y="3131761"/>
                  <a:ext cx="7863050" cy="461665"/>
                </a:xfrm>
                <a:prstGeom prst="rect">
                  <a:avLst/>
                </a:prstGeom>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CaSO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4</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4</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CaCO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11" name="Straight Arrow Connector 10">
                  <a:extLst>
                    <a:ext uri="{FF2B5EF4-FFF2-40B4-BE49-F238E27FC236}">
                      <a16:creationId xmlns:a16="http://schemas.microsoft.com/office/drawing/2014/main" id="{A8E62C51-448A-4552-884B-B6CA4776DFA8}"/>
                    </a:ext>
                  </a:extLst>
                </p:cNvPr>
                <p:cNvCxnSpPr>
                  <a:cxnSpLocks/>
                </p:cNvCxnSpPr>
                <p:nvPr/>
              </p:nvCxnSpPr>
              <p:spPr>
                <a:xfrm>
                  <a:off x="3037581" y="3362593"/>
                  <a:ext cx="1179442" cy="0"/>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grpSp>
          <p:grpSp>
            <p:nvGrpSpPr>
              <p:cNvPr id="13" name="Group 12">
                <a:extLst>
                  <a:ext uri="{FF2B5EF4-FFF2-40B4-BE49-F238E27FC236}">
                    <a16:creationId xmlns:a16="http://schemas.microsoft.com/office/drawing/2014/main" id="{7C0DCFBB-73A8-495B-AAB0-1F13C8F96B09}"/>
                  </a:ext>
                </a:extLst>
              </p:cNvPr>
              <p:cNvGrpSpPr/>
              <p:nvPr/>
            </p:nvGrpSpPr>
            <p:grpSpPr>
              <a:xfrm>
                <a:off x="-282222" y="2145132"/>
                <a:ext cx="7863046" cy="838107"/>
                <a:chOff x="-394866" y="3649254"/>
                <a:chExt cx="7863046" cy="838107"/>
              </a:xfrm>
            </p:grpSpPr>
            <p:sp>
              <p:nvSpPr>
                <p:cNvPr id="14" name="Rectangle 4">
                  <a:extLst>
                    <a:ext uri="{FF2B5EF4-FFF2-40B4-BE49-F238E27FC236}">
                      <a16:creationId xmlns:a16="http://schemas.microsoft.com/office/drawing/2014/main" id="{EBB181D8-041F-4DB0-88C9-25E7AFB23726}"/>
                    </a:ext>
                  </a:extLst>
                </p:cNvPr>
                <p:cNvSpPr>
                  <a:spLocks noChangeArrowheads="1"/>
                </p:cNvSpPr>
                <p:nvPr/>
              </p:nvSpPr>
              <p:spPr bwMode="auto">
                <a:xfrm>
                  <a:off x="-394866" y="3649254"/>
                  <a:ext cx="7863046" cy="461665"/>
                </a:xfrm>
                <a:prstGeom prst="rect">
                  <a:avLst/>
                </a:prstGeom>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CaCl</a:t>
                  </a:r>
                  <a:r>
                    <a:rPr kumimoji="0" lang="en-US" altLang="en-US" sz="24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2 NaCl + CaCO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15" name="Straight Arrow Connector 14">
                  <a:extLst>
                    <a:ext uri="{FF2B5EF4-FFF2-40B4-BE49-F238E27FC236}">
                      <a16:creationId xmlns:a16="http://schemas.microsoft.com/office/drawing/2014/main" id="{E20DE8B8-800C-43BD-A166-38A452CD7031}"/>
                    </a:ext>
                  </a:extLst>
                </p:cNvPr>
                <p:cNvCxnSpPr>
                  <a:cxnSpLocks/>
                </p:cNvCxnSpPr>
                <p:nvPr/>
              </p:nvCxnSpPr>
              <p:spPr>
                <a:xfrm>
                  <a:off x="2872209" y="4487361"/>
                  <a:ext cx="1179442" cy="0"/>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grpSp>
          <p:grpSp>
            <p:nvGrpSpPr>
              <p:cNvPr id="19" name="Group 18">
                <a:extLst>
                  <a:ext uri="{FF2B5EF4-FFF2-40B4-BE49-F238E27FC236}">
                    <a16:creationId xmlns:a16="http://schemas.microsoft.com/office/drawing/2014/main" id="{9AC48072-DAA5-46F2-9F44-67CB6BF07D09}"/>
                  </a:ext>
                </a:extLst>
              </p:cNvPr>
              <p:cNvGrpSpPr/>
              <p:nvPr/>
            </p:nvGrpSpPr>
            <p:grpSpPr>
              <a:xfrm>
                <a:off x="-255637" y="3716198"/>
                <a:ext cx="7739619" cy="461665"/>
                <a:chOff x="-393249" y="3655402"/>
                <a:chExt cx="7739619" cy="461665"/>
              </a:xfrm>
            </p:grpSpPr>
            <p:sp>
              <p:nvSpPr>
                <p:cNvPr id="20" name="Rectangle 4">
                  <a:extLst>
                    <a:ext uri="{FF2B5EF4-FFF2-40B4-BE49-F238E27FC236}">
                      <a16:creationId xmlns:a16="http://schemas.microsoft.com/office/drawing/2014/main" id="{825CEABA-5CA1-4567-AC84-064F9A81EC73}"/>
                    </a:ext>
                  </a:extLst>
                </p:cNvPr>
                <p:cNvSpPr>
                  <a:spLocks noChangeArrowheads="1"/>
                </p:cNvSpPr>
                <p:nvPr/>
              </p:nvSpPr>
              <p:spPr bwMode="auto">
                <a:xfrm>
                  <a:off x="-393249" y="3655402"/>
                  <a:ext cx="7739619" cy="461665"/>
                </a:xfrm>
                <a:prstGeom prst="rect">
                  <a:avLst/>
                </a:prstGeom>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MgCl</a:t>
                  </a:r>
                  <a:r>
                    <a:rPr kumimoji="0" lang="en-US" altLang="en-US" sz="24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2 Na</a:t>
                  </a:r>
                  <a:r>
                    <a:rPr lang="en-US" altLang="en-US" sz="2400" dirty="0">
                      <a:solidFill>
                        <a:srgbClr val="000000"/>
                      </a:solidFill>
                      <a:latin typeface="Arial" panose="020B0604020202020204" pitchFamily="34" charset="0"/>
                      <a:ea typeface="Times New Roman" panose="02020603050405020304" pitchFamily="18" charset="0"/>
                    </a:rPr>
                    <a:t>Cl</a:t>
                  </a:r>
                  <a:r>
                    <a:rPr kumimoji="0" lang="en-US" altLang="en-US" sz="24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MgCO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21" name="Straight Arrow Connector 20">
                  <a:extLst>
                    <a:ext uri="{FF2B5EF4-FFF2-40B4-BE49-F238E27FC236}">
                      <a16:creationId xmlns:a16="http://schemas.microsoft.com/office/drawing/2014/main" id="{1D792403-6AE9-438C-B543-B57FAEBF5D57}"/>
                    </a:ext>
                  </a:extLst>
                </p:cNvPr>
                <p:cNvCxnSpPr>
                  <a:cxnSpLocks/>
                </p:cNvCxnSpPr>
                <p:nvPr/>
              </p:nvCxnSpPr>
              <p:spPr>
                <a:xfrm>
                  <a:off x="2753229" y="3886234"/>
                  <a:ext cx="1179442" cy="0"/>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grpSp>
          <p:cxnSp>
            <p:nvCxnSpPr>
              <p:cNvPr id="22" name="Straight Arrow Connector 21">
                <a:extLst>
                  <a:ext uri="{FF2B5EF4-FFF2-40B4-BE49-F238E27FC236}">
                    <a16:creationId xmlns:a16="http://schemas.microsoft.com/office/drawing/2014/main" id="{F7902760-39AF-41A6-B2C8-BA4616ABAC67}"/>
                  </a:ext>
                </a:extLst>
              </p:cNvPr>
              <p:cNvCxnSpPr>
                <a:cxnSpLocks/>
              </p:cNvCxnSpPr>
              <p:nvPr/>
            </p:nvCxnSpPr>
            <p:spPr>
              <a:xfrm>
                <a:off x="7405364" y="1644354"/>
                <a:ext cx="0" cy="286469"/>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cxnSp>
            <p:nvCxnSpPr>
              <p:cNvPr id="23" name="Straight Arrow Connector 22">
                <a:extLst>
                  <a:ext uri="{FF2B5EF4-FFF2-40B4-BE49-F238E27FC236}">
                    <a16:creationId xmlns:a16="http://schemas.microsoft.com/office/drawing/2014/main" id="{F044706A-0A4B-40CC-BDCC-17F91D2F4FD0}"/>
                  </a:ext>
                </a:extLst>
              </p:cNvPr>
              <p:cNvCxnSpPr>
                <a:cxnSpLocks/>
              </p:cNvCxnSpPr>
              <p:nvPr/>
            </p:nvCxnSpPr>
            <p:spPr>
              <a:xfrm>
                <a:off x="7226459" y="2275427"/>
                <a:ext cx="0" cy="286469"/>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cxnSp>
            <p:nvCxnSpPr>
              <p:cNvPr id="24" name="Straight Arrow Connector 23">
                <a:extLst>
                  <a:ext uri="{FF2B5EF4-FFF2-40B4-BE49-F238E27FC236}">
                    <a16:creationId xmlns:a16="http://schemas.microsoft.com/office/drawing/2014/main" id="{BBD32EB5-D61C-406A-9518-F2D12F81343C}"/>
                  </a:ext>
                </a:extLst>
              </p:cNvPr>
              <p:cNvCxnSpPr>
                <a:cxnSpLocks/>
              </p:cNvCxnSpPr>
              <p:nvPr/>
            </p:nvCxnSpPr>
            <p:spPr>
              <a:xfrm>
                <a:off x="7398148" y="2840004"/>
                <a:ext cx="0" cy="286469"/>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cxnSp>
            <p:nvCxnSpPr>
              <p:cNvPr id="25" name="Straight Arrow Connector 24">
                <a:extLst>
                  <a:ext uri="{FF2B5EF4-FFF2-40B4-BE49-F238E27FC236}">
                    <a16:creationId xmlns:a16="http://schemas.microsoft.com/office/drawing/2014/main" id="{23A981A8-FECB-40A7-B13C-C09416D8E362}"/>
                  </a:ext>
                </a:extLst>
              </p:cNvPr>
              <p:cNvCxnSpPr>
                <a:cxnSpLocks/>
              </p:cNvCxnSpPr>
              <p:nvPr/>
            </p:nvCxnSpPr>
            <p:spPr>
              <a:xfrm>
                <a:off x="7398148" y="3850919"/>
                <a:ext cx="0" cy="286469"/>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grpSp>
      </p:grpSp>
      <p:sp>
        <p:nvSpPr>
          <p:cNvPr id="117" name="TextBox 116">
            <a:extLst>
              <a:ext uri="{FF2B5EF4-FFF2-40B4-BE49-F238E27FC236}">
                <a16:creationId xmlns:a16="http://schemas.microsoft.com/office/drawing/2014/main" id="{D005DEE7-C5BF-42D4-AF27-237C7172A26B}"/>
              </a:ext>
            </a:extLst>
          </p:cNvPr>
          <p:cNvSpPr txBox="1"/>
          <p:nvPr/>
        </p:nvSpPr>
        <p:spPr>
          <a:xfrm>
            <a:off x="322273" y="72024"/>
            <a:ext cx="8408504" cy="2062103"/>
          </a:xfrm>
          <a:prstGeom prst="rect">
            <a:avLst/>
          </a:prstGeom>
          <a:noFill/>
        </p:spPr>
        <p:txBody>
          <a:bodyPr wrap="square">
            <a:spAutoFit/>
          </a:bodyPr>
          <a:lstStyle/>
          <a:p>
            <a:pPr marL="6350" marR="398145" indent="-6350" algn="just">
              <a:lnSpc>
                <a:spcPct val="150000"/>
              </a:lnSpc>
              <a:spcAft>
                <a:spcPts val="25"/>
              </a:spcAft>
            </a:pPr>
            <a:r>
              <a:rPr lang="en-IN" sz="3200" b="1" u="sng" dirty="0">
                <a:solidFill>
                  <a:srgbClr val="FFFF00"/>
                </a:solidFill>
                <a:effectLst/>
                <a:latin typeface="Times New Roman" panose="02020603050405020304" pitchFamily="18" charset="0"/>
                <a:ea typeface="Times New Roman" panose="02020603050405020304" pitchFamily="18" charset="0"/>
              </a:rPr>
              <a:t>Removal of permanent hardness from water </a:t>
            </a:r>
          </a:p>
          <a:p>
            <a:pPr marL="6350" marR="398145" indent="-6350" algn="just">
              <a:lnSpc>
                <a:spcPct val="150000"/>
              </a:lnSpc>
              <a:spcAft>
                <a:spcPts val="25"/>
              </a:spcAft>
            </a:pPr>
            <a:endParaRPr lang="en-IN" sz="3200" dirty="0">
              <a:solidFill>
                <a:srgbClr val="FFFF00"/>
              </a:solidFill>
              <a:effectLst/>
              <a:latin typeface="Times New Roman" panose="02020603050405020304" pitchFamily="18" charset="0"/>
              <a:ea typeface="Times New Roman" panose="02020603050405020304" pitchFamily="18" charset="0"/>
            </a:endParaRPr>
          </a:p>
          <a:p>
            <a:r>
              <a:rPr lang="en-IN" sz="3200" dirty="0" err="1">
                <a:solidFill>
                  <a:srgbClr val="FFFF00"/>
                </a:solidFill>
                <a:effectLst/>
                <a:latin typeface="Times New Roman" panose="02020603050405020304" pitchFamily="18" charset="0"/>
                <a:ea typeface="Times New Roman" panose="02020603050405020304" pitchFamily="18" charset="0"/>
              </a:rPr>
              <a:t>i</a:t>
            </a:r>
            <a:r>
              <a:rPr lang="en-IN" sz="3200" dirty="0">
                <a:solidFill>
                  <a:srgbClr val="FFFF00"/>
                </a:solidFill>
                <a:effectLst/>
                <a:latin typeface="Times New Roman" panose="02020603050405020304" pitchFamily="18" charset="0"/>
                <a:ea typeface="Times New Roman" panose="02020603050405020304" pitchFamily="18" charset="0"/>
              </a:rPr>
              <a:t>)</a:t>
            </a:r>
            <a:r>
              <a:rPr lang="en-IN" sz="3200" dirty="0">
                <a:solidFill>
                  <a:srgbClr val="FFFF00"/>
                </a:solidFill>
                <a:effectLst/>
                <a:latin typeface="Arial" panose="020B0604020202020204" pitchFamily="34" charset="0"/>
                <a:ea typeface="Arial" panose="020B0604020202020204" pitchFamily="34" charset="0"/>
              </a:rPr>
              <a:t> </a:t>
            </a:r>
            <a:r>
              <a:rPr lang="en-IN" sz="3200" b="1" dirty="0">
                <a:solidFill>
                  <a:srgbClr val="FFFF00"/>
                </a:solidFill>
                <a:effectLst/>
                <a:latin typeface="Times New Roman" panose="02020603050405020304" pitchFamily="18" charset="0"/>
                <a:ea typeface="Times New Roman" panose="02020603050405020304" pitchFamily="18" charset="0"/>
              </a:rPr>
              <a:t>Clark’s soda process:</a:t>
            </a:r>
            <a:endParaRPr lang="en-IN" sz="3200" dirty="0">
              <a:solidFill>
                <a:srgbClr val="FFFF00"/>
              </a:solidFill>
            </a:endParaRPr>
          </a:p>
        </p:txBody>
      </p:sp>
      <p:cxnSp>
        <p:nvCxnSpPr>
          <p:cNvPr id="118" name="Straight Arrow Connector 117">
            <a:extLst>
              <a:ext uri="{FF2B5EF4-FFF2-40B4-BE49-F238E27FC236}">
                <a16:creationId xmlns:a16="http://schemas.microsoft.com/office/drawing/2014/main" id="{8339CC28-14BA-455F-B494-A7719D5CD95F}"/>
              </a:ext>
            </a:extLst>
          </p:cNvPr>
          <p:cNvCxnSpPr>
            <a:cxnSpLocks/>
          </p:cNvCxnSpPr>
          <p:nvPr/>
        </p:nvCxnSpPr>
        <p:spPr>
          <a:xfrm>
            <a:off x="3871048" y="3384361"/>
            <a:ext cx="1179442" cy="0"/>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spTree>
    <p:extLst>
      <p:ext uri="{BB962C8B-B14F-4D97-AF65-F5344CB8AC3E}">
        <p14:creationId xmlns:p14="http://schemas.microsoft.com/office/powerpoint/2010/main" val="258042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E0846E-0DAA-40B4-A203-B41F3A534AC8}"/>
              </a:ext>
            </a:extLst>
          </p:cNvPr>
          <p:cNvPicPr>
            <a:picLocks noChangeAspect="1"/>
          </p:cNvPicPr>
          <p:nvPr/>
        </p:nvPicPr>
        <p:blipFill rotWithShape="1">
          <a:blip r:embed="rId2"/>
          <a:srcRect l="22898" t="19921" r="20725" b="8968"/>
          <a:stretch/>
        </p:blipFill>
        <p:spPr>
          <a:xfrm>
            <a:off x="2027580" y="3126020"/>
            <a:ext cx="5751446" cy="3560615"/>
          </a:xfrm>
          <a:prstGeom prst="rect">
            <a:avLst/>
          </a:prstGeom>
        </p:spPr>
      </p:pic>
      <p:sp>
        <p:nvSpPr>
          <p:cNvPr id="27" name="TextBox 26">
            <a:extLst>
              <a:ext uri="{FF2B5EF4-FFF2-40B4-BE49-F238E27FC236}">
                <a16:creationId xmlns:a16="http://schemas.microsoft.com/office/drawing/2014/main" id="{0799D372-E573-44AC-9AA3-574DC21514FE}"/>
              </a:ext>
            </a:extLst>
          </p:cNvPr>
          <p:cNvSpPr txBox="1"/>
          <p:nvPr/>
        </p:nvSpPr>
        <p:spPr>
          <a:xfrm>
            <a:off x="262051" y="171365"/>
            <a:ext cx="4578626" cy="707886"/>
          </a:xfrm>
          <a:prstGeom prst="rect">
            <a:avLst/>
          </a:prstGeom>
          <a:noFill/>
        </p:spPr>
        <p:txBody>
          <a:bodyPr wrap="square">
            <a:spAutoFit/>
          </a:bodyPr>
          <a:lstStyle/>
          <a:p>
            <a:r>
              <a:rPr lang="en-IN" sz="4000" b="1" dirty="0" err="1">
                <a:solidFill>
                  <a:srgbClr val="FFFF00"/>
                </a:solidFill>
                <a:effectLst/>
                <a:latin typeface="Times New Roman" panose="02020603050405020304" pitchFamily="18" charset="0"/>
                <a:ea typeface="Times New Roman" panose="02020603050405020304" pitchFamily="18" charset="0"/>
              </a:rPr>
              <a:t>Permutit</a:t>
            </a:r>
            <a:r>
              <a:rPr lang="en-IN" sz="4000" b="1" dirty="0">
                <a:solidFill>
                  <a:srgbClr val="FFFF00"/>
                </a:solidFill>
                <a:effectLst/>
                <a:latin typeface="Times New Roman" panose="02020603050405020304" pitchFamily="18" charset="0"/>
                <a:ea typeface="Times New Roman" panose="02020603050405020304" pitchFamily="18" charset="0"/>
              </a:rPr>
              <a:t> process</a:t>
            </a:r>
            <a:r>
              <a:rPr lang="en-IN" sz="4000" dirty="0">
                <a:solidFill>
                  <a:srgbClr val="FFFF00"/>
                </a:solidFill>
                <a:effectLst/>
                <a:latin typeface="Times New Roman" panose="02020603050405020304" pitchFamily="18" charset="0"/>
                <a:ea typeface="Times New Roman" panose="02020603050405020304" pitchFamily="18" charset="0"/>
              </a:rPr>
              <a:t>: </a:t>
            </a:r>
            <a:endParaRPr lang="en-IN" sz="4000" dirty="0">
              <a:solidFill>
                <a:srgbClr val="FFFF00"/>
              </a:solidFill>
            </a:endParaRPr>
          </a:p>
        </p:txBody>
      </p:sp>
      <p:sp>
        <p:nvSpPr>
          <p:cNvPr id="29" name="TextBox 28">
            <a:extLst>
              <a:ext uri="{FF2B5EF4-FFF2-40B4-BE49-F238E27FC236}">
                <a16:creationId xmlns:a16="http://schemas.microsoft.com/office/drawing/2014/main" id="{57CC2F10-3216-4BAF-8944-2FBAA9644FD2}"/>
              </a:ext>
            </a:extLst>
          </p:cNvPr>
          <p:cNvSpPr txBox="1"/>
          <p:nvPr/>
        </p:nvSpPr>
        <p:spPr>
          <a:xfrm>
            <a:off x="131025" y="879251"/>
            <a:ext cx="8881949" cy="2246769"/>
          </a:xfrm>
          <a:prstGeom prst="rect">
            <a:avLst/>
          </a:prstGeom>
          <a:noFill/>
        </p:spPr>
        <p:txBody>
          <a:bodyPr wrap="square">
            <a:spAutoFit/>
          </a:bodyPr>
          <a:lstStyle/>
          <a:p>
            <a:pPr marL="457200" indent="-457200" algn="just">
              <a:buFont typeface="Wingdings" panose="05000000000000000000" pitchFamily="2" charset="2"/>
              <a:buChar char="q"/>
            </a:pPr>
            <a:r>
              <a:rPr lang="en-IN" sz="2800" b="1" dirty="0">
                <a:latin typeface="Times New Roman" panose="02020603050405020304" pitchFamily="18" charset="0"/>
                <a:ea typeface="Times New Roman" panose="02020603050405020304" pitchFamily="18" charset="0"/>
              </a:rPr>
              <a:t>C</a:t>
            </a:r>
            <a:r>
              <a:rPr lang="en-IN" sz="2800" b="1" dirty="0">
                <a:effectLst/>
                <a:latin typeface="Times New Roman" panose="02020603050405020304" pitchFamily="18" charset="0"/>
                <a:ea typeface="Times New Roman" panose="02020603050405020304" pitchFamily="18" charset="0"/>
              </a:rPr>
              <a:t>onvenient method for removing both temporary and permanent hardness on a large scale. </a:t>
            </a:r>
          </a:p>
          <a:p>
            <a:pPr marL="457200" indent="-457200" algn="just">
              <a:buFont typeface="Wingdings" panose="05000000000000000000" pitchFamily="2" charset="2"/>
              <a:buChar char="q"/>
            </a:pPr>
            <a:r>
              <a:rPr lang="en-IN" sz="2800" b="1" dirty="0">
                <a:effectLst/>
                <a:latin typeface="Times New Roman" panose="02020603050405020304" pitchFamily="18" charset="0"/>
                <a:ea typeface="Times New Roman" panose="02020603050405020304" pitchFamily="18" charset="0"/>
              </a:rPr>
              <a:t>Hard water is passed through a chemical synthetic zeolite called </a:t>
            </a:r>
            <a:r>
              <a:rPr lang="en-IN" sz="2800" b="1" dirty="0" err="1">
                <a:effectLst/>
                <a:latin typeface="Times New Roman" panose="02020603050405020304" pitchFamily="18" charset="0"/>
                <a:ea typeface="Times New Roman" panose="02020603050405020304" pitchFamily="18" charset="0"/>
              </a:rPr>
              <a:t>permutit</a:t>
            </a:r>
            <a:r>
              <a:rPr lang="en-IN" sz="2800" b="1" dirty="0">
                <a:effectLst/>
                <a:latin typeface="Times New Roman" panose="02020603050405020304" pitchFamily="18" charset="0"/>
                <a:ea typeface="Times New Roman" panose="02020603050405020304" pitchFamily="18" charset="0"/>
              </a:rPr>
              <a:t>. </a:t>
            </a:r>
          </a:p>
          <a:p>
            <a:pPr marL="457200" indent="-457200" algn="just">
              <a:buFont typeface="Wingdings" panose="05000000000000000000" pitchFamily="2" charset="2"/>
              <a:buChar char="q"/>
            </a:pPr>
            <a:r>
              <a:rPr lang="en-IN" sz="2800" b="1" dirty="0">
                <a:effectLst/>
                <a:latin typeface="Times New Roman" panose="02020603050405020304" pitchFamily="18" charset="0"/>
                <a:ea typeface="Times New Roman" panose="02020603050405020304" pitchFamily="18" charset="0"/>
              </a:rPr>
              <a:t>It is generally represented as Na</a:t>
            </a:r>
            <a:r>
              <a:rPr lang="en-IN" sz="2800" b="1" baseline="-25000" dirty="0">
                <a:effectLst/>
                <a:latin typeface="Times New Roman" panose="02020603050405020304" pitchFamily="18" charset="0"/>
                <a:ea typeface="Times New Roman" panose="02020603050405020304" pitchFamily="18" charset="0"/>
              </a:rPr>
              <a:t>2</a:t>
            </a:r>
            <a:r>
              <a:rPr lang="en-IN" sz="2800" b="1" dirty="0">
                <a:effectLst/>
                <a:latin typeface="Times New Roman" panose="02020603050405020304" pitchFamily="18" charset="0"/>
                <a:ea typeface="Times New Roman" panose="02020603050405020304" pitchFamily="18" charset="0"/>
              </a:rPr>
              <a:t>Z. </a:t>
            </a:r>
            <a:endParaRPr lang="en-IN" sz="2800" b="1" dirty="0"/>
          </a:p>
        </p:txBody>
      </p:sp>
    </p:spTree>
    <p:extLst>
      <p:ext uri="{BB962C8B-B14F-4D97-AF65-F5344CB8AC3E}">
        <p14:creationId xmlns:p14="http://schemas.microsoft.com/office/powerpoint/2010/main" val="2387328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F30F60-C6F9-435B-8A07-982706FB2151}"/>
              </a:ext>
            </a:extLst>
          </p:cNvPr>
          <p:cNvGrpSpPr/>
          <p:nvPr/>
        </p:nvGrpSpPr>
        <p:grpSpPr>
          <a:xfrm>
            <a:off x="1068117" y="4124338"/>
            <a:ext cx="7193297" cy="2517247"/>
            <a:chOff x="452761" y="1873480"/>
            <a:chExt cx="6728124" cy="1874679"/>
          </a:xfrm>
        </p:grpSpPr>
        <p:grpSp>
          <p:nvGrpSpPr>
            <p:cNvPr id="3" name="Group 2">
              <a:extLst>
                <a:ext uri="{FF2B5EF4-FFF2-40B4-BE49-F238E27FC236}">
                  <a16:creationId xmlns:a16="http://schemas.microsoft.com/office/drawing/2014/main" id="{3DE982CE-9037-454A-912C-C777AEEBFB8F}"/>
                </a:ext>
              </a:extLst>
            </p:cNvPr>
            <p:cNvGrpSpPr/>
            <p:nvPr/>
          </p:nvGrpSpPr>
          <p:grpSpPr>
            <a:xfrm>
              <a:off x="693949" y="2582098"/>
              <a:ext cx="6285695" cy="727411"/>
              <a:chOff x="626435" y="4525652"/>
              <a:chExt cx="6285695" cy="716953"/>
            </a:xfrm>
          </p:grpSpPr>
          <p:sp>
            <p:nvSpPr>
              <p:cNvPr id="14" name="Rectangle 4">
                <a:extLst>
                  <a:ext uri="{FF2B5EF4-FFF2-40B4-BE49-F238E27FC236}">
                    <a16:creationId xmlns:a16="http://schemas.microsoft.com/office/drawing/2014/main" id="{159BDC6D-3F93-47B9-AEF4-2619630CBE3A}"/>
                  </a:ext>
                </a:extLst>
              </p:cNvPr>
              <p:cNvSpPr>
                <a:spLocks noChangeArrowheads="1"/>
              </p:cNvSpPr>
              <p:nvPr/>
            </p:nvSpPr>
            <p:spPr bwMode="auto">
              <a:xfrm>
                <a:off x="626435" y="4787577"/>
                <a:ext cx="6285695" cy="455028"/>
              </a:xfrm>
              <a:prstGeom prst="rect">
                <a:avLst/>
              </a:prstGeom>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Z + MgSO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4</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4</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a:t>
                </a:r>
                <a:r>
                  <a:rPr kumimoji="0" lang="en-US" altLang="en-US" sz="24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MgZ</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15" name="Straight Arrow Connector 14">
                <a:extLst>
                  <a:ext uri="{FF2B5EF4-FFF2-40B4-BE49-F238E27FC236}">
                    <a16:creationId xmlns:a16="http://schemas.microsoft.com/office/drawing/2014/main" id="{03326616-F2FD-40E6-A5BF-07FDC4ACE57C}"/>
                  </a:ext>
                </a:extLst>
              </p:cNvPr>
              <p:cNvCxnSpPr>
                <a:cxnSpLocks/>
              </p:cNvCxnSpPr>
              <p:nvPr/>
            </p:nvCxnSpPr>
            <p:spPr>
              <a:xfrm>
                <a:off x="2450949" y="4525652"/>
                <a:ext cx="1179442" cy="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grpSp>
        <p:grpSp>
          <p:nvGrpSpPr>
            <p:cNvPr id="4" name="Group 3">
              <a:extLst>
                <a:ext uri="{FF2B5EF4-FFF2-40B4-BE49-F238E27FC236}">
                  <a16:creationId xmlns:a16="http://schemas.microsoft.com/office/drawing/2014/main" id="{1FA29AD5-41E3-43C7-B96C-23D2C86299FE}"/>
                </a:ext>
              </a:extLst>
            </p:cNvPr>
            <p:cNvGrpSpPr/>
            <p:nvPr/>
          </p:nvGrpSpPr>
          <p:grpSpPr>
            <a:xfrm>
              <a:off x="452761" y="1873480"/>
              <a:ext cx="6728124" cy="1874679"/>
              <a:chOff x="452761" y="1873480"/>
              <a:chExt cx="6728124" cy="1874679"/>
            </a:xfrm>
          </p:grpSpPr>
          <p:grpSp>
            <p:nvGrpSpPr>
              <p:cNvPr id="5" name="Group 4">
                <a:extLst>
                  <a:ext uri="{FF2B5EF4-FFF2-40B4-BE49-F238E27FC236}">
                    <a16:creationId xmlns:a16="http://schemas.microsoft.com/office/drawing/2014/main" id="{244ABDCE-1D9A-407C-B83B-F9DCB0B60E3D}"/>
                  </a:ext>
                </a:extLst>
              </p:cNvPr>
              <p:cNvGrpSpPr/>
              <p:nvPr/>
            </p:nvGrpSpPr>
            <p:grpSpPr>
              <a:xfrm>
                <a:off x="452761" y="1873480"/>
                <a:ext cx="6728124" cy="461665"/>
                <a:chOff x="492519" y="3448484"/>
                <a:chExt cx="6728124" cy="461665"/>
              </a:xfrm>
            </p:grpSpPr>
            <p:sp>
              <p:nvSpPr>
                <p:cNvPr id="12" name="Rectangle 4">
                  <a:extLst>
                    <a:ext uri="{FF2B5EF4-FFF2-40B4-BE49-F238E27FC236}">
                      <a16:creationId xmlns:a16="http://schemas.microsoft.com/office/drawing/2014/main" id="{81863C78-D723-4369-BC84-E438DDBDE7BD}"/>
                    </a:ext>
                  </a:extLst>
                </p:cNvPr>
                <p:cNvSpPr>
                  <a:spLocks noChangeArrowheads="1"/>
                </p:cNvSpPr>
                <p:nvPr/>
              </p:nvSpPr>
              <p:spPr bwMode="auto">
                <a:xfrm>
                  <a:off x="492519" y="3448484"/>
                  <a:ext cx="6728124" cy="461665"/>
                </a:xfrm>
                <a:prstGeom prst="rect">
                  <a:avLst/>
                </a:prstGeom>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Z + CaSO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4</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SO</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4</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a:t>
                  </a:r>
                  <a:r>
                    <a:rPr kumimoji="0" lang="en-US" altLang="en-US" sz="24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CaZ</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13" name="Straight Arrow Connector 12">
                  <a:extLst>
                    <a:ext uri="{FF2B5EF4-FFF2-40B4-BE49-F238E27FC236}">
                      <a16:creationId xmlns:a16="http://schemas.microsoft.com/office/drawing/2014/main" id="{1D7D72DA-7BE9-494D-AB2E-10025C6E0DB0}"/>
                    </a:ext>
                  </a:extLst>
                </p:cNvPr>
                <p:cNvCxnSpPr>
                  <a:cxnSpLocks/>
                </p:cNvCxnSpPr>
                <p:nvPr/>
              </p:nvCxnSpPr>
              <p:spPr>
                <a:xfrm>
                  <a:off x="3147941" y="3679316"/>
                  <a:ext cx="1179442" cy="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grpSp>
          <p:grpSp>
            <p:nvGrpSpPr>
              <p:cNvPr id="6" name="Group 5">
                <a:extLst>
                  <a:ext uri="{FF2B5EF4-FFF2-40B4-BE49-F238E27FC236}">
                    <a16:creationId xmlns:a16="http://schemas.microsoft.com/office/drawing/2014/main" id="{CFDC6929-5635-4943-810C-6F9D76207050}"/>
                  </a:ext>
                </a:extLst>
              </p:cNvPr>
              <p:cNvGrpSpPr/>
              <p:nvPr/>
            </p:nvGrpSpPr>
            <p:grpSpPr>
              <a:xfrm>
                <a:off x="791732" y="2365404"/>
                <a:ext cx="6027612" cy="713272"/>
                <a:chOff x="679088" y="3869526"/>
                <a:chExt cx="6027612" cy="713272"/>
              </a:xfrm>
            </p:grpSpPr>
            <p:sp>
              <p:nvSpPr>
                <p:cNvPr id="10" name="Rectangle 4">
                  <a:extLst>
                    <a:ext uri="{FF2B5EF4-FFF2-40B4-BE49-F238E27FC236}">
                      <a16:creationId xmlns:a16="http://schemas.microsoft.com/office/drawing/2014/main" id="{EE5F49D6-7AA1-43FA-84DF-ED5F425C4DA7}"/>
                    </a:ext>
                  </a:extLst>
                </p:cNvPr>
                <p:cNvSpPr>
                  <a:spLocks noChangeArrowheads="1"/>
                </p:cNvSpPr>
                <p:nvPr/>
              </p:nvSpPr>
              <p:spPr bwMode="auto">
                <a:xfrm>
                  <a:off x="679088" y="3869526"/>
                  <a:ext cx="6027612" cy="461665"/>
                </a:xfrm>
                <a:prstGeom prst="rect">
                  <a:avLst/>
                </a:prstGeom>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Z + CaCl</a:t>
                  </a:r>
                  <a:r>
                    <a:rPr kumimoji="0" lang="en-US" altLang="en-US" sz="24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2 NaCl + </a:t>
                  </a:r>
                  <a:r>
                    <a:rPr kumimoji="0" lang="en-US" altLang="en-US" sz="24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CaZ</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11" name="Straight Arrow Connector 10">
                  <a:extLst>
                    <a:ext uri="{FF2B5EF4-FFF2-40B4-BE49-F238E27FC236}">
                      <a16:creationId xmlns:a16="http://schemas.microsoft.com/office/drawing/2014/main" id="{BFA310C8-C428-435C-97A5-F0896B4B5018}"/>
                    </a:ext>
                  </a:extLst>
                </p:cNvPr>
                <p:cNvCxnSpPr>
                  <a:cxnSpLocks/>
                </p:cNvCxnSpPr>
                <p:nvPr/>
              </p:nvCxnSpPr>
              <p:spPr>
                <a:xfrm>
                  <a:off x="2900683" y="4582798"/>
                  <a:ext cx="1179442" cy="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grpSp>
          <p:grpSp>
            <p:nvGrpSpPr>
              <p:cNvPr id="7" name="Group 6">
                <a:extLst>
                  <a:ext uri="{FF2B5EF4-FFF2-40B4-BE49-F238E27FC236}">
                    <a16:creationId xmlns:a16="http://schemas.microsoft.com/office/drawing/2014/main" id="{D358FC22-E4FE-4D83-85E2-87D9A9600D1C}"/>
                  </a:ext>
                </a:extLst>
              </p:cNvPr>
              <p:cNvGrpSpPr/>
              <p:nvPr/>
            </p:nvGrpSpPr>
            <p:grpSpPr>
              <a:xfrm>
                <a:off x="689519" y="3286494"/>
                <a:ext cx="6094938" cy="461665"/>
                <a:chOff x="551907" y="3225698"/>
                <a:chExt cx="6094938" cy="461665"/>
              </a:xfrm>
            </p:grpSpPr>
            <p:sp>
              <p:nvSpPr>
                <p:cNvPr id="8" name="Rectangle 4">
                  <a:extLst>
                    <a:ext uri="{FF2B5EF4-FFF2-40B4-BE49-F238E27FC236}">
                      <a16:creationId xmlns:a16="http://schemas.microsoft.com/office/drawing/2014/main" id="{12BD625E-24A3-498C-9A34-B2EE4C6D71F1}"/>
                    </a:ext>
                  </a:extLst>
                </p:cNvPr>
                <p:cNvSpPr>
                  <a:spLocks noChangeArrowheads="1"/>
                </p:cNvSpPr>
                <p:nvPr/>
              </p:nvSpPr>
              <p:spPr bwMode="auto">
                <a:xfrm>
                  <a:off x="551907" y="3225698"/>
                  <a:ext cx="6094938" cy="461665"/>
                </a:xfrm>
                <a:prstGeom prst="rect">
                  <a:avLst/>
                </a:prstGeom>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a:t>
                  </a:r>
                  <a:r>
                    <a:rPr kumimoji="0" lang="en-US"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Z + MgCl</a:t>
                  </a:r>
                  <a:r>
                    <a:rPr kumimoji="0" lang="en-US" altLang="en-US" sz="2400" b="0" i="0" u="none" strike="noStrike" cap="none" normalizeH="0" baseline="-2500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2 Na</a:t>
                  </a:r>
                  <a:r>
                    <a:rPr lang="en-US" altLang="en-US" sz="2400" dirty="0">
                      <a:solidFill>
                        <a:srgbClr val="000000"/>
                      </a:solidFill>
                      <a:latin typeface="Arial" panose="020B0604020202020204" pitchFamily="34" charset="0"/>
                      <a:ea typeface="Times New Roman" panose="02020603050405020304" pitchFamily="18" charset="0"/>
                    </a:rPr>
                    <a:t>Cl</a:t>
                  </a:r>
                  <a:r>
                    <a:rPr kumimoji="0" lang="en-US" altLang="en-US" sz="24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MgZ</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9" name="Straight Arrow Connector 8">
                  <a:extLst>
                    <a:ext uri="{FF2B5EF4-FFF2-40B4-BE49-F238E27FC236}">
                      <a16:creationId xmlns:a16="http://schemas.microsoft.com/office/drawing/2014/main" id="{2425EFB2-5590-4F07-9BBA-2E0B6D44BFCC}"/>
                    </a:ext>
                  </a:extLst>
                </p:cNvPr>
                <p:cNvCxnSpPr>
                  <a:cxnSpLocks/>
                </p:cNvCxnSpPr>
                <p:nvPr/>
              </p:nvCxnSpPr>
              <p:spPr>
                <a:xfrm>
                  <a:off x="2812745" y="3454092"/>
                  <a:ext cx="1179442" cy="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grpSp>
        </p:grpSp>
      </p:grpSp>
      <p:sp>
        <p:nvSpPr>
          <p:cNvPr id="26" name="TextBox 25">
            <a:extLst>
              <a:ext uri="{FF2B5EF4-FFF2-40B4-BE49-F238E27FC236}">
                <a16:creationId xmlns:a16="http://schemas.microsoft.com/office/drawing/2014/main" id="{956A2706-6132-4114-AADB-D47F86C62EEC}"/>
              </a:ext>
            </a:extLst>
          </p:cNvPr>
          <p:cNvSpPr txBox="1"/>
          <p:nvPr/>
        </p:nvSpPr>
        <p:spPr>
          <a:xfrm>
            <a:off x="430860" y="446119"/>
            <a:ext cx="6429535" cy="742511"/>
          </a:xfrm>
          <a:prstGeom prst="rect">
            <a:avLst/>
          </a:prstGeom>
          <a:noFill/>
        </p:spPr>
        <p:txBody>
          <a:bodyPr wrap="square">
            <a:spAutoFit/>
          </a:bodyPr>
          <a:lstStyle/>
          <a:p>
            <a:pPr marL="180340" marR="398145" indent="-6350" algn="just">
              <a:lnSpc>
                <a:spcPct val="150000"/>
              </a:lnSpc>
              <a:spcAft>
                <a:spcPts val="25"/>
              </a:spcAft>
            </a:pPr>
            <a:r>
              <a:rPr lang="en-IN" sz="3200" b="1" i="1" dirty="0">
                <a:solidFill>
                  <a:srgbClr val="FFFF00"/>
                </a:solidFill>
                <a:effectLst/>
                <a:latin typeface="Times New Roman" panose="02020603050405020304" pitchFamily="18" charset="0"/>
                <a:ea typeface="Times New Roman" panose="02020603050405020304" pitchFamily="18" charset="0"/>
              </a:rPr>
              <a:t>Removal of temporary hardness</a:t>
            </a:r>
            <a:endParaRPr lang="en-IN" sz="3200" b="1" dirty="0">
              <a:solidFill>
                <a:srgbClr val="FFFF00"/>
              </a:solidFill>
              <a:effectLst/>
              <a:latin typeface="Times New Roman" panose="02020603050405020304" pitchFamily="18" charset="0"/>
              <a:ea typeface="Times New Roman" panose="02020603050405020304" pitchFamily="18" charset="0"/>
            </a:endParaRPr>
          </a:p>
        </p:txBody>
      </p:sp>
      <p:sp>
        <p:nvSpPr>
          <p:cNvPr id="28" name="TextBox 27">
            <a:extLst>
              <a:ext uri="{FF2B5EF4-FFF2-40B4-BE49-F238E27FC236}">
                <a16:creationId xmlns:a16="http://schemas.microsoft.com/office/drawing/2014/main" id="{1F4AB763-6E12-41BC-BE74-274CB9211387}"/>
              </a:ext>
            </a:extLst>
          </p:cNvPr>
          <p:cNvSpPr txBox="1"/>
          <p:nvPr/>
        </p:nvSpPr>
        <p:spPr>
          <a:xfrm>
            <a:off x="92930" y="3037451"/>
            <a:ext cx="6429535" cy="742511"/>
          </a:xfrm>
          <a:prstGeom prst="rect">
            <a:avLst/>
          </a:prstGeom>
          <a:noFill/>
        </p:spPr>
        <p:txBody>
          <a:bodyPr wrap="square">
            <a:spAutoFit/>
          </a:bodyPr>
          <a:lstStyle/>
          <a:p>
            <a:pPr marL="180340" marR="398145" indent="-6350" algn="just">
              <a:lnSpc>
                <a:spcPct val="150000"/>
              </a:lnSpc>
              <a:spcAft>
                <a:spcPts val="25"/>
              </a:spcAft>
            </a:pPr>
            <a:r>
              <a:rPr lang="en-IN" sz="3200" b="1" i="1" dirty="0">
                <a:solidFill>
                  <a:srgbClr val="FFFF00"/>
                </a:solidFill>
                <a:effectLst/>
                <a:latin typeface="Times New Roman" panose="02020603050405020304" pitchFamily="18" charset="0"/>
                <a:ea typeface="Times New Roman" panose="02020603050405020304" pitchFamily="18" charset="0"/>
              </a:rPr>
              <a:t>Removal of temporary hardness</a:t>
            </a:r>
            <a:endParaRPr lang="en-IN" sz="3200" b="1" dirty="0">
              <a:solidFill>
                <a:srgbClr val="FFFF00"/>
              </a:solidFill>
              <a:effectLst/>
              <a:latin typeface="Times New Roman" panose="02020603050405020304" pitchFamily="18" charset="0"/>
              <a:ea typeface="Times New Roman" panose="02020603050405020304" pitchFamily="18" charset="0"/>
            </a:endParaRPr>
          </a:p>
        </p:txBody>
      </p:sp>
      <p:pic>
        <p:nvPicPr>
          <p:cNvPr id="30" name="Picture 29">
            <a:extLst>
              <a:ext uri="{FF2B5EF4-FFF2-40B4-BE49-F238E27FC236}">
                <a16:creationId xmlns:a16="http://schemas.microsoft.com/office/drawing/2014/main" id="{D3627C53-028F-4324-8502-49D9C2A6FCC4}"/>
              </a:ext>
            </a:extLst>
          </p:cNvPr>
          <p:cNvPicPr>
            <a:picLocks noChangeAspect="1"/>
          </p:cNvPicPr>
          <p:nvPr/>
        </p:nvPicPr>
        <p:blipFill>
          <a:blip r:embed="rId2"/>
          <a:stretch>
            <a:fillRect/>
          </a:stretch>
        </p:blipFill>
        <p:spPr>
          <a:xfrm>
            <a:off x="903780" y="1475038"/>
            <a:ext cx="7193298" cy="1494334"/>
          </a:xfrm>
          <a:prstGeom prst="roundRect">
            <a:avLst>
              <a:gd name="adj" fmla="val 8594"/>
            </a:avLst>
          </a:prstGeom>
          <a:solidFill>
            <a:srgbClr val="FFFFFF">
              <a:shade val="85000"/>
            </a:srgbClr>
          </a:solidFill>
          <a:ln>
            <a:noFill/>
          </a:ln>
          <a:effectLst/>
        </p:spPr>
      </p:pic>
      <p:cxnSp>
        <p:nvCxnSpPr>
          <p:cNvPr id="31" name="Straight Arrow Connector 30">
            <a:extLst>
              <a:ext uri="{FF2B5EF4-FFF2-40B4-BE49-F238E27FC236}">
                <a16:creationId xmlns:a16="http://schemas.microsoft.com/office/drawing/2014/main" id="{0E1C0364-90B0-491F-A88D-FA18B1118F31}"/>
              </a:ext>
            </a:extLst>
          </p:cNvPr>
          <p:cNvCxnSpPr>
            <a:cxnSpLocks/>
          </p:cNvCxnSpPr>
          <p:nvPr/>
        </p:nvCxnSpPr>
        <p:spPr>
          <a:xfrm>
            <a:off x="3763651" y="4997644"/>
            <a:ext cx="1260987" cy="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2206614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226A87-4C54-432C-B13C-877EEB150DF7}"/>
              </a:ext>
            </a:extLst>
          </p:cNvPr>
          <p:cNvSpPr txBox="1"/>
          <p:nvPr/>
        </p:nvSpPr>
        <p:spPr>
          <a:xfrm>
            <a:off x="172278" y="149013"/>
            <a:ext cx="8865705" cy="6299802"/>
          </a:xfrm>
          <a:prstGeom prst="rect">
            <a:avLst/>
          </a:prstGeom>
          <a:noFill/>
        </p:spPr>
        <p:txBody>
          <a:bodyPr wrap="square">
            <a:spAutoFit/>
          </a:bodyPr>
          <a:lstStyle/>
          <a:p>
            <a:pPr marL="6350" marR="394970" indent="-6350" algn="just">
              <a:lnSpc>
                <a:spcPct val="150000"/>
              </a:lnSpc>
              <a:spcAft>
                <a:spcPts val="25"/>
              </a:spcAft>
            </a:pPr>
            <a:r>
              <a:rPr lang="en-IN" sz="3200" b="1" dirty="0">
                <a:solidFill>
                  <a:srgbClr val="FFFF00"/>
                </a:solidFill>
                <a:effectLst/>
                <a:latin typeface="Arial Rounded MT Bold" panose="020F0704030504030204" pitchFamily="34" charset="0"/>
                <a:ea typeface="Times New Roman" panose="02020603050405020304" pitchFamily="18" charset="0"/>
              </a:rPr>
              <a:t>Ion-exchange process: </a:t>
            </a:r>
          </a:p>
          <a:p>
            <a:pPr marL="342900" marR="394970" indent="-342900" algn="just">
              <a:lnSpc>
                <a:spcPct val="150000"/>
              </a:lnSpc>
              <a:spcAft>
                <a:spcPts val="25"/>
              </a:spcAft>
              <a:buFont typeface="Wingdings" panose="05000000000000000000" pitchFamily="2" charset="2"/>
              <a:buChar char="q"/>
            </a:pPr>
            <a:r>
              <a:rPr lang="en-IN" sz="2400" dirty="0">
                <a:effectLst/>
                <a:latin typeface="Arial Rounded MT Bold" panose="020F0704030504030204" pitchFamily="34" charset="0"/>
                <a:ea typeface="Times New Roman" panose="02020603050405020304" pitchFamily="18" charset="0"/>
              </a:rPr>
              <a:t>It is also known as demineralization process. Ion- Exchange resins are insoluble. </a:t>
            </a:r>
          </a:p>
          <a:p>
            <a:pPr marL="342900" marR="394970" indent="-342900" algn="just">
              <a:lnSpc>
                <a:spcPct val="150000"/>
              </a:lnSpc>
              <a:spcAft>
                <a:spcPts val="25"/>
              </a:spcAft>
              <a:buFont typeface="Wingdings" panose="05000000000000000000" pitchFamily="2" charset="2"/>
              <a:buChar char="q"/>
            </a:pPr>
            <a:r>
              <a:rPr lang="en-IN" sz="2400" dirty="0">
                <a:effectLst/>
                <a:latin typeface="Arial Rounded MT Bold" panose="020F0704030504030204" pitchFamily="34" charset="0"/>
                <a:ea typeface="Times New Roman" panose="02020603050405020304" pitchFamily="18" charset="0"/>
              </a:rPr>
              <a:t>Cross linked long chain organic polymers with “functional Groups” attached to the chains</a:t>
            </a:r>
          </a:p>
          <a:p>
            <a:pPr marL="342900" marR="394970" indent="-342900" algn="just">
              <a:lnSpc>
                <a:spcPct val="150000"/>
              </a:lnSpc>
              <a:spcAft>
                <a:spcPts val="25"/>
              </a:spcAft>
              <a:buFont typeface="Wingdings" panose="05000000000000000000" pitchFamily="2" charset="2"/>
              <a:buChar char="q"/>
            </a:pPr>
            <a:r>
              <a:rPr lang="en-IN" sz="2400" dirty="0">
                <a:latin typeface="Arial Rounded MT Bold" panose="020F0704030504030204" pitchFamily="34" charset="0"/>
                <a:ea typeface="Times New Roman" panose="02020603050405020304" pitchFamily="18" charset="0"/>
              </a:rPr>
              <a:t>Cation Exchange Resins: Resins </a:t>
            </a:r>
            <a:r>
              <a:rPr lang="en-IN" sz="2400" dirty="0">
                <a:effectLst/>
                <a:latin typeface="Arial Rounded MT Bold" panose="020F0704030504030204" pitchFamily="34" charset="0"/>
                <a:ea typeface="Times New Roman" panose="02020603050405020304" pitchFamily="18" charset="0"/>
              </a:rPr>
              <a:t>with acidic functional group are capable of exchanging H</a:t>
            </a:r>
            <a:r>
              <a:rPr lang="en-IN" sz="2400" baseline="30000" dirty="0">
                <a:effectLst/>
                <a:latin typeface="Arial Rounded MT Bold" panose="020F0704030504030204" pitchFamily="34" charset="0"/>
                <a:ea typeface="Times New Roman" panose="02020603050405020304" pitchFamily="18" charset="0"/>
              </a:rPr>
              <a:t>+</a:t>
            </a:r>
            <a:r>
              <a:rPr lang="en-IN" sz="2400" dirty="0">
                <a:effectLst/>
                <a:latin typeface="Arial Rounded MT Bold" panose="020F0704030504030204" pitchFamily="34" charset="0"/>
                <a:ea typeface="Times New Roman" panose="02020603050405020304" pitchFamily="18" charset="0"/>
              </a:rPr>
              <a:t> ions with other cations. </a:t>
            </a:r>
          </a:p>
          <a:p>
            <a:pPr marL="342900" marR="394970" indent="-342900" algn="just">
              <a:lnSpc>
                <a:spcPct val="150000"/>
              </a:lnSpc>
              <a:spcAft>
                <a:spcPts val="25"/>
              </a:spcAft>
              <a:buFont typeface="Wingdings" panose="05000000000000000000" pitchFamily="2" charset="2"/>
              <a:buChar char="q"/>
            </a:pPr>
            <a:r>
              <a:rPr lang="en-IN" sz="2400" dirty="0">
                <a:latin typeface="Arial Rounded MT Bold" panose="020F0704030504030204" pitchFamily="34" charset="0"/>
                <a:ea typeface="Times New Roman" panose="02020603050405020304" pitchFamily="18" charset="0"/>
              </a:rPr>
              <a:t>Anion Exchange Resins: Resins </a:t>
            </a:r>
            <a:r>
              <a:rPr lang="en-IN" sz="2400" dirty="0">
                <a:effectLst/>
                <a:latin typeface="Arial Rounded MT Bold" panose="020F0704030504030204" pitchFamily="34" charset="0"/>
                <a:ea typeface="Times New Roman" panose="02020603050405020304" pitchFamily="18" charset="0"/>
              </a:rPr>
              <a:t>with basic functional groups are capable of exchanging OH</a:t>
            </a:r>
            <a:r>
              <a:rPr lang="en-IN" sz="2400" baseline="30000" dirty="0">
                <a:effectLst/>
                <a:latin typeface="Arial Rounded MT Bold" panose="020F0704030504030204" pitchFamily="34" charset="0"/>
                <a:ea typeface="Times New Roman" panose="02020603050405020304" pitchFamily="18" charset="0"/>
              </a:rPr>
              <a:t>−</a:t>
            </a:r>
            <a:r>
              <a:rPr lang="en-IN" sz="2400" dirty="0">
                <a:effectLst/>
                <a:latin typeface="Arial Rounded MT Bold" panose="020F0704030504030204" pitchFamily="34" charset="0"/>
                <a:ea typeface="Times New Roman" panose="02020603050405020304" pitchFamily="18" charset="0"/>
              </a:rPr>
              <a:t>ions with other anions.  </a:t>
            </a:r>
          </a:p>
        </p:txBody>
      </p:sp>
    </p:spTree>
    <p:extLst>
      <p:ext uri="{BB962C8B-B14F-4D97-AF65-F5344CB8AC3E}">
        <p14:creationId xmlns:p14="http://schemas.microsoft.com/office/powerpoint/2010/main" val="992157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1530AE-4DEF-428F-BE30-6105A1598CAB}"/>
              </a:ext>
            </a:extLst>
          </p:cNvPr>
          <p:cNvPicPr/>
          <p:nvPr/>
        </p:nvPicPr>
        <p:blipFill rotWithShape="1">
          <a:blip r:embed="rId2"/>
          <a:srcRect l="3044" t="26667" r="4130" b="2881"/>
          <a:stretch/>
        </p:blipFill>
        <p:spPr bwMode="auto">
          <a:xfrm>
            <a:off x="1396261" y="2544419"/>
            <a:ext cx="6351477" cy="343856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4E5850EB-EDA6-425A-AEBF-413F7542E348}"/>
              </a:ext>
            </a:extLst>
          </p:cNvPr>
          <p:cNvPicPr>
            <a:picLocks noChangeAspect="1"/>
          </p:cNvPicPr>
          <p:nvPr/>
        </p:nvPicPr>
        <p:blipFill>
          <a:blip r:embed="rId3"/>
          <a:stretch>
            <a:fillRect/>
          </a:stretch>
        </p:blipFill>
        <p:spPr>
          <a:xfrm>
            <a:off x="1396261" y="1091553"/>
            <a:ext cx="6184208" cy="122757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22255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7D90CF-07CD-46CE-B959-48A5F164EDA1}"/>
              </a:ext>
            </a:extLst>
          </p:cNvPr>
          <p:cNvSpPr txBox="1"/>
          <p:nvPr/>
        </p:nvSpPr>
        <p:spPr>
          <a:xfrm>
            <a:off x="427382" y="254829"/>
            <a:ext cx="8289235" cy="6348341"/>
          </a:xfrm>
          <a:prstGeom prst="rect">
            <a:avLst/>
          </a:prstGeom>
          <a:ln w="57150"/>
        </p:spPr>
        <p:style>
          <a:lnRef idx="2">
            <a:schemeClr val="accent5"/>
          </a:lnRef>
          <a:fillRef idx="1">
            <a:schemeClr val="lt1"/>
          </a:fillRef>
          <a:effectRef idx="0">
            <a:schemeClr val="accent5"/>
          </a:effectRef>
          <a:fontRef idx="minor">
            <a:schemeClr val="dk1"/>
          </a:fontRef>
        </p:style>
        <p:txBody>
          <a:bodyPr wrap="square">
            <a:spAutoFit/>
          </a:bodyPr>
          <a:lstStyle/>
          <a:p>
            <a:pPr marL="6350" marR="398145" indent="-6350" algn="l">
              <a:lnSpc>
                <a:spcPct val="150000"/>
              </a:lnSpc>
              <a:spcAft>
                <a:spcPts val="100"/>
              </a:spcAft>
            </a:pPr>
            <a:r>
              <a:rPr lang="en-IN" sz="1800" b="1" dirty="0">
                <a:solidFill>
                  <a:srgbClr val="000000"/>
                </a:solidFill>
                <a:effectLst/>
                <a:latin typeface="Arial Rounded MT Bold" panose="020F0704030504030204" pitchFamily="34" charset="0"/>
                <a:ea typeface="Times New Roman" panose="02020603050405020304" pitchFamily="18" charset="0"/>
              </a:rPr>
              <a:t>Merits </a:t>
            </a:r>
            <a:endParaRPr lang="en-IN" sz="1800" dirty="0">
              <a:solidFill>
                <a:srgbClr val="000000"/>
              </a:solidFill>
              <a:effectLst/>
              <a:latin typeface="Arial Rounded MT Bold" panose="020F0704030504030204" pitchFamily="34" charset="0"/>
              <a:ea typeface="Times New Roman" panose="02020603050405020304" pitchFamily="18" charset="0"/>
            </a:endParaRPr>
          </a:p>
          <a:p>
            <a:pPr marL="342900" marR="394970" lvl="0" indent="-342900" algn="just" fontAlgn="base">
              <a:lnSpc>
                <a:spcPct val="150000"/>
              </a:lnSpc>
              <a:spcAft>
                <a:spcPts val="25"/>
              </a:spcAft>
              <a:buClr>
                <a:srgbClr val="000000"/>
              </a:buClr>
              <a:buSzPts val="1200"/>
              <a:buFont typeface="Wingdings" panose="05000000000000000000" pitchFamily="2" charset="2"/>
              <a:buChar char="v"/>
            </a:pPr>
            <a:r>
              <a:rPr lang="en-IN" sz="2000" b="1" u="none" strike="noStrike" dirty="0">
                <a:solidFill>
                  <a:srgbClr val="0070C0"/>
                </a:solidFill>
                <a:effectLst/>
                <a:uFill>
                  <a:solidFill>
                    <a:srgbClr val="000000"/>
                  </a:solidFill>
                </a:uFill>
                <a:latin typeface="Arial Rounded MT Bold" panose="020F0704030504030204" pitchFamily="34" charset="0"/>
                <a:ea typeface="Wingdings" panose="05000000000000000000" pitchFamily="2" charset="2"/>
                <a:cs typeface="Wingdings" panose="05000000000000000000" pitchFamily="2" charset="2"/>
              </a:rPr>
              <a:t>The process can be used to soften highly acidic or alkaline water. </a:t>
            </a:r>
          </a:p>
          <a:p>
            <a:pPr marL="342900" marR="394970" lvl="0" indent="-342900" algn="just" fontAlgn="base">
              <a:lnSpc>
                <a:spcPct val="150000"/>
              </a:lnSpc>
              <a:spcAft>
                <a:spcPts val="25"/>
              </a:spcAft>
              <a:buClr>
                <a:srgbClr val="000000"/>
              </a:buClr>
              <a:buSzPts val="1200"/>
              <a:buFont typeface="Wingdings" panose="05000000000000000000" pitchFamily="2" charset="2"/>
              <a:buChar char="v"/>
            </a:pPr>
            <a:r>
              <a:rPr lang="en-IN" sz="2000" b="1" u="none" strike="noStrike" dirty="0">
                <a:solidFill>
                  <a:srgbClr val="0070C0"/>
                </a:solidFill>
                <a:effectLst/>
                <a:uFill>
                  <a:solidFill>
                    <a:srgbClr val="000000"/>
                  </a:solidFill>
                </a:uFill>
                <a:latin typeface="Arial Rounded MT Bold" panose="020F0704030504030204" pitchFamily="34" charset="0"/>
                <a:ea typeface="Wingdings" panose="05000000000000000000" pitchFamily="2" charset="2"/>
                <a:cs typeface="Wingdings" panose="05000000000000000000" pitchFamily="2" charset="2"/>
              </a:rPr>
              <a:t>It produces water of very low hardness (2ppm) </a:t>
            </a:r>
          </a:p>
          <a:p>
            <a:pPr marL="342900" marR="394970" lvl="0" indent="-342900" algn="just" fontAlgn="base">
              <a:lnSpc>
                <a:spcPct val="150000"/>
              </a:lnSpc>
              <a:spcAft>
                <a:spcPts val="25"/>
              </a:spcAft>
              <a:buClr>
                <a:srgbClr val="000000"/>
              </a:buClr>
              <a:buSzPts val="1200"/>
              <a:buFont typeface="Wingdings" panose="05000000000000000000" pitchFamily="2" charset="2"/>
              <a:buChar char="v"/>
            </a:pPr>
            <a:r>
              <a:rPr lang="en-IN" sz="2000" b="1" u="none" strike="noStrike" dirty="0">
                <a:solidFill>
                  <a:srgbClr val="0070C0"/>
                </a:solidFill>
                <a:effectLst/>
                <a:uFill>
                  <a:solidFill>
                    <a:srgbClr val="000000"/>
                  </a:solidFill>
                </a:uFill>
                <a:latin typeface="Arial Rounded MT Bold" panose="020F0704030504030204" pitchFamily="34" charset="0"/>
                <a:ea typeface="Wingdings" panose="05000000000000000000" pitchFamily="2" charset="2"/>
                <a:cs typeface="Wingdings" panose="05000000000000000000" pitchFamily="2" charset="2"/>
              </a:rPr>
              <a:t>So it is very good for treating water for use in high-pressure boilers. </a:t>
            </a:r>
          </a:p>
          <a:p>
            <a:pPr marL="228600" marR="398145" indent="-6350" algn="l">
              <a:lnSpc>
                <a:spcPct val="150000"/>
              </a:lnSpc>
              <a:spcAft>
                <a:spcPts val="80"/>
              </a:spcAft>
            </a:pPr>
            <a:r>
              <a:rPr lang="en-IN" sz="1800" dirty="0">
                <a:solidFill>
                  <a:srgbClr val="000000"/>
                </a:solidFill>
                <a:effectLst/>
                <a:latin typeface="Arial Rounded MT Bold" panose="020F0704030504030204" pitchFamily="34" charset="0"/>
                <a:ea typeface="Times New Roman" panose="02020603050405020304" pitchFamily="18" charset="0"/>
              </a:rPr>
              <a:t> </a:t>
            </a:r>
          </a:p>
          <a:p>
            <a:pPr marL="228600" marR="398145" indent="-6350" algn="l">
              <a:lnSpc>
                <a:spcPct val="150000"/>
              </a:lnSpc>
              <a:spcAft>
                <a:spcPts val="80"/>
              </a:spcAft>
            </a:pPr>
            <a:endParaRPr lang="en-IN" sz="1800" dirty="0">
              <a:solidFill>
                <a:srgbClr val="000000"/>
              </a:solidFill>
              <a:effectLst/>
              <a:latin typeface="Arial Rounded MT Bold" panose="020F0704030504030204" pitchFamily="34" charset="0"/>
              <a:ea typeface="Times New Roman" panose="02020603050405020304" pitchFamily="18" charset="0"/>
            </a:endParaRPr>
          </a:p>
          <a:p>
            <a:pPr marL="6350" marR="398145" indent="-6350" algn="l">
              <a:lnSpc>
                <a:spcPct val="150000"/>
              </a:lnSpc>
              <a:spcAft>
                <a:spcPts val="100"/>
              </a:spcAft>
            </a:pPr>
            <a:r>
              <a:rPr lang="en-IN" sz="1800" b="1" dirty="0">
                <a:solidFill>
                  <a:srgbClr val="000000"/>
                </a:solidFill>
                <a:effectLst/>
                <a:latin typeface="Arial Rounded MT Bold" panose="020F0704030504030204" pitchFamily="34" charset="0"/>
                <a:ea typeface="Times New Roman" panose="02020603050405020304" pitchFamily="18" charset="0"/>
              </a:rPr>
              <a:t>Demerits </a:t>
            </a:r>
            <a:endParaRPr lang="en-IN" b="1" dirty="0">
              <a:solidFill>
                <a:srgbClr val="000000"/>
              </a:solidFill>
              <a:latin typeface="Arial Rounded MT Bold" panose="020F0704030504030204" pitchFamily="34" charset="0"/>
              <a:ea typeface="Times New Roman" panose="02020603050405020304" pitchFamily="18" charset="0"/>
            </a:endParaRPr>
          </a:p>
          <a:p>
            <a:pPr marL="285750" marR="398145" indent="-285750" algn="l">
              <a:lnSpc>
                <a:spcPct val="150000"/>
              </a:lnSpc>
              <a:spcAft>
                <a:spcPts val="100"/>
              </a:spcAft>
              <a:buFont typeface="Wingdings" panose="05000000000000000000" pitchFamily="2" charset="2"/>
              <a:buChar char="q"/>
            </a:pPr>
            <a:r>
              <a:rPr lang="en-IN" sz="2000" b="1" u="none" strike="noStrike" dirty="0">
                <a:solidFill>
                  <a:schemeClr val="accent5">
                    <a:lumMod val="75000"/>
                  </a:schemeClr>
                </a:solidFill>
                <a:effectLst/>
                <a:uFill>
                  <a:solidFill>
                    <a:srgbClr val="000000"/>
                  </a:solidFill>
                </a:uFill>
                <a:latin typeface="Arial Rounded MT Bold" panose="020F0704030504030204" pitchFamily="34" charset="0"/>
                <a:ea typeface="Wingdings" panose="05000000000000000000" pitchFamily="2" charset="2"/>
                <a:cs typeface="Wingdings" panose="05000000000000000000" pitchFamily="2" charset="2"/>
              </a:rPr>
              <a:t>The equipment is costly and more expensive chemicals are needed. </a:t>
            </a:r>
          </a:p>
          <a:p>
            <a:pPr marL="285750" marR="398145" indent="-285750" algn="l">
              <a:lnSpc>
                <a:spcPct val="150000"/>
              </a:lnSpc>
              <a:spcAft>
                <a:spcPts val="100"/>
              </a:spcAft>
              <a:buFont typeface="Wingdings" panose="05000000000000000000" pitchFamily="2" charset="2"/>
              <a:buChar char="q"/>
            </a:pPr>
            <a:r>
              <a:rPr lang="en-IN" sz="2000" b="1" u="none" strike="noStrike" dirty="0">
                <a:solidFill>
                  <a:schemeClr val="accent5">
                    <a:lumMod val="75000"/>
                  </a:schemeClr>
                </a:solidFill>
                <a:effectLst/>
                <a:uFill>
                  <a:solidFill>
                    <a:srgbClr val="000000"/>
                  </a:solidFill>
                </a:uFill>
                <a:latin typeface="Arial Rounded MT Bold" panose="020F0704030504030204" pitchFamily="34" charset="0"/>
                <a:ea typeface="Wingdings" panose="05000000000000000000" pitchFamily="2" charset="2"/>
                <a:cs typeface="Wingdings" panose="05000000000000000000" pitchFamily="2" charset="2"/>
              </a:rPr>
              <a:t>If water contains turbidity, the output of the process is reduced. </a:t>
            </a:r>
          </a:p>
          <a:p>
            <a:pPr marL="342900" marR="394970" lvl="0" indent="-342900" algn="just" fontAlgn="base">
              <a:lnSpc>
                <a:spcPct val="150000"/>
              </a:lnSpc>
              <a:spcAft>
                <a:spcPts val="25"/>
              </a:spcAft>
              <a:buClr>
                <a:srgbClr val="000000"/>
              </a:buClr>
              <a:buSzPts val="1200"/>
              <a:buFont typeface="Arial" panose="020B0604020202020204" pitchFamily="34" charset="0"/>
              <a:buChar char="➢"/>
            </a:pPr>
            <a:endParaRPr lang="en-IN" sz="1800" u="none" strike="noStrike" dirty="0">
              <a:solidFill>
                <a:srgbClr val="000000"/>
              </a:solidFill>
              <a:effectLst/>
              <a:uFill>
                <a:solidFill>
                  <a:srgbClr val="000000"/>
                </a:solidFill>
              </a:uFill>
              <a:latin typeface="Arial Rounded MT Bold" panose="020F0704030504030204" pitchFamily="34" charset="0"/>
              <a:ea typeface="Wingdings" panose="05000000000000000000" pitchFamily="2" charset="2"/>
              <a:cs typeface="Wingdings" panose="05000000000000000000" pitchFamily="2" charset="2"/>
            </a:endParaRPr>
          </a:p>
        </p:txBody>
      </p:sp>
    </p:spTree>
    <p:extLst>
      <p:ext uri="{BB962C8B-B14F-4D97-AF65-F5344CB8AC3E}">
        <p14:creationId xmlns:p14="http://schemas.microsoft.com/office/powerpoint/2010/main" val="183357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D9F11B-CECF-419A-AFD9-9A4B1DB42D13}"/>
              </a:ext>
            </a:extLst>
          </p:cNvPr>
          <p:cNvSpPr txBox="1"/>
          <p:nvPr/>
        </p:nvSpPr>
        <p:spPr>
          <a:xfrm>
            <a:off x="377687" y="965110"/>
            <a:ext cx="8527774" cy="2308324"/>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Water is nature’s most wonderful, abundant and useful compound. </a:t>
            </a:r>
          </a:p>
          <a:p>
            <a:pPr marL="342900" indent="-342900" algn="just">
              <a:buFont typeface="Wingdings" panose="05000000000000000000" pitchFamily="2" charset="2"/>
              <a:buChar char="Ø"/>
            </a:pPr>
            <a:r>
              <a:rPr lang="en-US" sz="2400" dirty="0"/>
              <a:t>Water is not only essential for the lives of animals and plants, but also occupies a unique position in industries. </a:t>
            </a:r>
          </a:p>
          <a:p>
            <a:pPr marL="342900" indent="-342900" algn="just">
              <a:buFont typeface="Wingdings" panose="05000000000000000000" pitchFamily="2" charset="2"/>
              <a:buChar char="Ø"/>
            </a:pPr>
            <a:r>
              <a:rPr lang="en-US" sz="2400" dirty="0"/>
              <a:t>The distribution of water on the Earth’s surface is extremely uneven. </a:t>
            </a:r>
            <a:endParaRPr lang="en-IN" sz="2400" dirty="0"/>
          </a:p>
        </p:txBody>
      </p:sp>
      <p:pic>
        <p:nvPicPr>
          <p:cNvPr id="7" name="Picture 6">
            <a:extLst>
              <a:ext uri="{FF2B5EF4-FFF2-40B4-BE49-F238E27FC236}">
                <a16:creationId xmlns:a16="http://schemas.microsoft.com/office/drawing/2014/main" id="{5A143E53-F7CA-4C50-8D7E-CDC7CD9E90B5}"/>
              </a:ext>
            </a:extLst>
          </p:cNvPr>
          <p:cNvPicPr>
            <a:picLocks noChangeAspect="1"/>
          </p:cNvPicPr>
          <p:nvPr/>
        </p:nvPicPr>
        <p:blipFill>
          <a:blip r:embed="rId2"/>
          <a:stretch>
            <a:fillRect/>
          </a:stretch>
        </p:blipFill>
        <p:spPr>
          <a:xfrm>
            <a:off x="51144" y="5247860"/>
            <a:ext cx="2964761" cy="1593531"/>
          </a:xfrm>
          <a:prstGeom prst="rect">
            <a:avLst/>
          </a:prstGeom>
        </p:spPr>
      </p:pic>
      <p:pic>
        <p:nvPicPr>
          <p:cNvPr id="8" name="Picture 7">
            <a:extLst>
              <a:ext uri="{FF2B5EF4-FFF2-40B4-BE49-F238E27FC236}">
                <a16:creationId xmlns:a16="http://schemas.microsoft.com/office/drawing/2014/main" id="{C8C20A37-5289-412C-A5B3-2267C1CFCD74}"/>
              </a:ext>
            </a:extLst>
          </p:cNvPr>
          <p:cNvPicPr>
            <a:picLocks noChangeAspect="1"/>
          </p:cNvPicPr>
          <p:nvPr/>
        </p:nvPicPr>
        <p:blipFill>
          <a:blip r:embed="rId3"/>
          <a:stretch>
            <a:fillRect/>
          </a:stretch>
        </p:blipFill>
        <p:spPr>
          <a:xfrm>
            <a:off x="51146" y="3429000"/>
            <a:ext cx="2964760" cy="1810828"/>
          </a:xfrm>
          <a:prstGeom prst="rect">
            <a:avLst/>
          </a:prstGeom>
        </p:spPr>
      </p:pic>
      <p:pic>
        <p:nvPicPr>
          <p:cNvPr id="9" name="Picture 8">
            <a:extLst>
              <a:ext uri="{FF2B5EF4-FFF2-40B4-BE49-F238E27FC236}">
                <a16:creationId xmlns:a16="http://schemas.microsoft.com/office/drawing/2014/main" id="{7A74A112-4A98-4C91-A46C-1E14CA5D2BC5}"/>
              </a:ext>
            </a:extLst>
          </p:cNvPr>
          <p:cNvPicPr>
            <a:picLocks noChangeAspect="1"/>
          </p:cNvPicPr>
          <p:nvPr/>
        </p:nvPicPr>
        <p:blipFill rotWithShape="1">
          <a:blip r:embed="rId4"/>
          <a:srcRect t="25383"/>
          <a:stretch/>
        </p:blipFill>
        <p:spPr>
          <a:xfrm>
            <a:off x="3015905" y="3429000"/>
            <a:ext cx="6076950" cy="3404359"/>
          </a:xfrm>
          <a:prstGeom prst="rect">
            <a:avLst/>
          </a:prstGeom>
        </p:spPr>
      </p:pic>
      <p:sp>
        <p:nvSpPr>
          <p:cNvPr id="11" name="TextBox 10">
            <a:extLst>
              <a:ext uri="{FF2B5EF4-FFF2-40B4-BE49-F238E27FC236}">
                <a16:creationId xmlns:a16="http://schemas.microsoft.com/office/drawing/2014/main" id="{25624570-BB88-4CDB-A384-C9E731DCEE9D}"/>
              </a:ext>
            </a:extLst>
          </p:cNvPr>
          <p:cNvSpPr txBox="1"/>
          <p:nvPr/>
        </p:nvSpPr>
        <p:spPr>
          <a:xfrm>
            <a:off x="377687" y="163213"/>
            <a:ext cx="4572000" cy="646331"/>
          </a:xfrm>
          <a:prstGeom prst="rect">
            <a:avLst/>
          </a:prstGeom>
          <a:noFill/>
        </p:spPr>
        <p:txBody>
          <a:bodyPr wrap="square">
            <a:spAutoFit/>
          </a:bodyPr>
          <a:lstStyle/>
          <a:p>
            <a:r>
              <a:rPr lang="en-IN" sz="3600" b="1" dirty="0">
                <a:solidFill>
                  <a:srgbClr val="FFFF00"/>
                </a:solidFill>
                <a:latin typeface="Arial Rounded MT Bold" panose="020F0704030504030204" pitchFamily="34" charset="0"/>
              </a:rPr>
              <a:t>Introduction:</a:t>
            </a:r>
          </a:p>
        </p:txBody>
      </p:sp>
    </p:spTree>
    <p:extLst>
      <p:ext uri="{BB962C8B-B14F-4D97-AF65-F5344CB8AC3E}">
        <p14:creationId xmlns:p14="http://schemas.microsoft.com/office/powerpoint/2010/main" val="804521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3637C-C23B-4004-A6B7-8590A77787F3}"/>
              </a:ext>
            </a:extLst>
          </p:cNvPr>
          <p:cNvSpPr txBox="1"/>
          <p:nvPr/>
        </p:nvSpPr>
        <p:spPr>
          <a:xfrm>
            <a:off x="198782" y="172277"/>
            <a:ext cx="8746435" cy="5935023"/>
          </a:xfrm>
          <a:prstGeom prst="rect">
            <a:avLst/>
          </a:prstGeom>
          <a:noFill/>
        </p:spPr>
        <p:txBody>
          <a:bodyPr wrap="square">
            <a:spAutoFit/>
          </a:bodyPr>
          <a:lstStyle/>
          <a:p>
            <a:r>
              <a:rPr lang="en-US" sz="2400" b="1" dirty="0">
                <a:solidFill>
                  <a:srgbClr val="FFFF00"/>
                </a:solidFill>
              </a:rPr>
              <a:t>Determination of hardness By Complexometric Method / EDTA Method</a:t>
            </a:r>
          </a:p>
          <a:p>
            <a:endParaRPr lang="en-US" sz="2800" b="1" dirty="0">
              <a:solidFill>
                <a:srgbClr val="FFFF00"/>
              </a:solidFill>
            </a:endParaRPr>
          </a:p>
          <a:p>
            <a:endParaRPr lang="en-US" sz="2800" b="1" dirty="0">
              <a:solidFill>
                <a:srgbClr val="FFFF00"/>
              </a:solidFill>
            </a:endParaRPr>
          </a:p>
          <a:p>
            <a:r>
              <a:rPr lang="en-US" sz="2800" b="1" dirty="0"/>
              <a:t>Principle: </a:t>
            </a:r>
          </a:p>
          <a:p>
            <a:pPr marL="342900" indent="-342900" algn="just">
              <a:lnSpc>
                <a:spcPct val="150000"/>
              </a:lnSpc>
              <a:buFont typeface="Wingdings" panose="05000000000000000000" pitchFamily="2" charset="2"/>
              <a:buChar char="q"/>
            </a:pPr>
            <a:r>
              <a:rPr lang="en-US" sz="2400" dirty="0"/>
              <a:t>The determination of hardness is carried out by titrating water sample with </a:t>
            </a:r>
            <a:r>
              <a:rPr lang="en-US" sz="2400" b="1" dirty="0">
                <a:solidFill>
                  <a:srgbClr val="FFFF00"/>
                </a:solidFill>
              </a:rPr>
              <a:t>Sodium salt of Ethylene Diamine Tetra Acetic Acid (EDTA)</a:t>
            </a:r>
            <a:r>
              <a:rPr lang="en-US" sz="2400" dirty="0"/>
              <a:t> using </a:t>
            </a:r>
            <a:r>
              <a:rPr lang="en-US" sz="2400" b="1" dirty="0">
                <a:solidFill>
                  <a:srgbClr val="FFFF00"/>
                </a:solidFill>
              </a:rPr>
              <a:t>Eriochrome Black-T </a:t>
            </a:r>
            <a:r>
              <a:rPr lang="en-US" sz="2400" dirty="0"/>
              <a:t>as </a:t>
            </a:r>
            <a:r>
              <a:rPr lang="en-US" sz="2400" b="1" dirty="0">
                <a:solidFill>
                  <a:srgbClr val="FFFF00"/>
                </a:solidFill>
              </a:rPr>
              <a:t>an indicator </a:t>
            </a:r>
            <a:r>
              <a:rPr lang="en-US" sz="2400" dirty="0"/>
              <a:t>and keeping the pH of the water at 9.0 - 10.0. </a:t>
            </a:r>
          </a:p>
          <a:p>
            <a:pPr marL="342900" indent="-342900" algn="just">
              <a:lnSpc>
                <a:spcPct val="150000"/>
              </a:lnSpc>
              <a:buFont typeface="Wingdings" panose="05000000000000000000" pitchFamily="2" charset="2"/>
              <a:buChar char="q"/>
            </a:pPr>
            <a:r>
              <a:rPr lang="en-US" sz="2400" dirty="0"/>
              <a:t>The end point is the change in </a:t>
            </a:r>
            <a:r>
              <a:rPr lang="en-US" sz="2400" dirty="0" err="1"/>
              <a:t>colour</a:t>
            </a:r>
            <a:r>
              <a:rPr lang="en-US" sz="2400" dirty="0"/>
              <a:t> from wine - red to blue, when the EDTA solution complexes the calcium and magnesium salt completely. </a:t>
            </a:r>
          </a:p>
        </p:txBody>
      </p:sp>
      <p:pic>
        <p:nvPicPr>
          <p:cNvPr id="5" name="Picture 4">
            <a:extLst>
              <a:ext uri="{FF2B5EF4-FFF2-40B4-BE49-F238E27FC236}">
                <a16:creationId xmlns:a16="http://schemas.microsoft.com/office/drawing/2014/main" id="{DD0527E6-4C44-468A-A643-2C7E17A1F60E}"/>
              </a:ext>
            </a:extLst>
          </p:cNvPr>
          <p:cNvPicPr>
            <a:picLocks noChangeAspect="1"/>
          </p:cNvPicPr>
          <p:nvPr/>
        </p:nvPicPr>
        <p:blipFill>
          <a:blip r:embed="rId2"/>
          <a:stretch>
            <a:fillRect/>
          </a:stretch>
        </p:blipFill>
        <p:spPr>
          <a:xfrm>
            <a:off x="3061252" y="750700"/>
            <a:ext cx="5607576" cy="1507856"/>
          </a:xfrm>
          <a:prstGeom prst="rect">
            <a:avLst/>
          </a:prstGeom>
        </p:spPr>
      </p:pic>
    </p:spTree>
    <p:extLst>
      <p:ext uri="{BB962C8B-B14F-4D97-AF65-F5344CB8AC3E}">
        <p14:creationId xmlns:p14="http://schemas.microsoft.com/office/powerpoint/2010/main" val="2414579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58589-5A8C-430B-8FD3-C120E895B1AC}"/>
              </a:ext>
            </a:extLst>
          </p:cNvPr>
          <p:cNvPicPr>
            <a:picLocks noChangeAspect="1"/>
          </p:cNvPicPr>
          <p:nvPr/>
        </p:nvPicPr>
        <p:blipFill>
          <a:blip r:embed="rId2"/>
          <a:stretch>
            <a:fillRect/>
          </a:stretch>
        </p:blipFill>
        <p:spPr>
          <a:xfrm>
            <a:off x="198931" y="285333"/>
            <a:ext cx="8746137" cy="2332382"/>
          </a:xfrm>
          <a:prstGeom prst="roundRect">
            <a:avLst>
              <a:gd name="adj" fmla="val 8594"/>
            </a:avLst>
          </a:prstGeom>
          <a:solidFill>
            <a:srgbClr val="FFFFFF">
              <a:shade val="85000"/>
            </a:srgbClr>
          </a:solidFill>
          <a:ln>
            <a:noFill/>
          </a:ln>
          <a:effectLst/>
        </p:spPr>
      </p:pic>
      <p:sp>
        <p:nvSpPr>
          <p:cNvPr id="5" name="TextBox 4">
            <a:extLst>
              <a:ext uri="{FF2B5EF4-FFF2-40B4-BE49-F238E27FC236}">
                <a16:creationId xmlns:a16="http://schemas.microsoft.com/office/drawing/2014/main" id="{C25F01E0-962C-4D2D-B811-F30306CB94B1}"/>
              </a:ext>
            </a:extLst>
          </p:cNvPr>
          <p:cNvSpPr txBox="1"/>
          <p:nvPr/>
        </p:nvSpPr>
        <p:spPr>
          <a:xfrm>
            <a:off x="304800" y="2739310"/>
            <a:ext cx="8534400" cy="38333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6350" marR="398145" indent="-6350" algn="l">
              <a:lnSpc>
                <a:spcPct val="150000"/>
              </a:lnSpc>
              <a:spcAft>
                <a:spcPts val="110"/>
              </a:spcAft>
            </a:pPr>
            <a:r>
              <a:rPr lang="en-IN" sz="1800" b="1" i="1" dirty="0">
                <a:solidFill>
                  <a:srgbClr val="000000"/>
                </a:solidFill>
                <a:effectLst/>
                <a:latin typeface="Times New Roman" panose="02020603050405020304" pitchFamily="18" charset="0"/>
                <a:ea typeface="Times New Roman" panose="02020603050405020304" pitchFamily="18" charset="0"/>
              </a:rPr>
              <a:t>Chemicals Required:  </a:t>
            </a:r>
            <a:endParaRPr lang="en-IN" sz="1800" dirty="0">
              <a:solidFill>
                <a:srgbClr val="000000"/>
              </a:solidFill>
              <a:effectLst/>
              <a:latin typeface="Times New Roman" panose="02020603050405020304" pitchFamily="18" charset="0"/>
              <a:ea typeface="Times New Roman" panose="02020603050405020304" pitchFamily="18" charset="0"/>
            </a:endParaRPr>
          </a:p>
          <a:p>
            <a:pPr marL="6350" marR="394970" indent="-6350" algn="just">
              <a:lnSpc>
                <a:spcPct val="150000"/>
              </a:lnSpc>
              <a:spcAft>
                <a:spcPts val="25"/>
              </a:spcAft>
            </a:pPr>
            <a:r>
              <a:rPr lang="en-IN" sz="1800" b="1" dirty="0">
                <a:solidFill>
                  <a:srgbClr val="000000"/>
                </a:solidFill>
                <a:effectLst/>
                <a:latin typeface="Times New Roman" panose="02020603050405020304" pitchFamily="18" charset="0"/>
                <a:ea typeface="Times New Roman" panose="02020603050405020304" pitchFamily="18" charset="0"/>
              </a:rPr>
              <a:t>Preparation of standard hard water (0.01M): </a:t>
            </a:r>
            <a:r>
              <a:rPr lang="en-IN" sz="1800" dirty="0">
                <a:solidFill>
                  <a:srgbClr val="000000"/>
                </a:solidFill>
                <a:effectLst/>
                <a:latin typeface="Times New Roman" panose="02020603050405020304" pitchFamily="18" charset="0"/>
                <a:ea typeface="Times New Roman" panose="02020603050405020304" pitchFamily="18" charset="0"/>
              </a:rPr>
              <a:t>Dissolve 1g of pure, dry CaCO</a:t>
            </a:r>
            <a:r>
              <a:rPr lang="en-IN" sz="1800" baseline="-25000" dirty="0">
                <a:solidFill>
                  <a:srgbClr val="000000"/>
                </a:solidFill>
                <a:effectLst/>
                <a:latin typeface="Times New Roman" panose="02020603050405020304" pitchFamily="18" charset="0"/>
                <a:ea typeface="Times New Roman" panose="02020603050405020304" pitchFamily="18" charset="0"/>
              </a:rPr>
              <a:t>3</a:t>
            </a:r>
            <a:r>
              <a:rPr lang="en-IN" sz="1800" dirty="0">
                <a:solidFill>
                  <a:srgbClr val="000000"/>
                </a:solidFill>
                <a:effectLst/>
                <a:latin typeface="Times New Roman" panose="02020603050405020304" pitchFamily="18" charset="0"/>
                <a:ea typeface="Times New Roman" panose="02020603050405020304" pitchFamily="18" charset="0"/>
              </a:rPr>
              <a:t> in distilled water to make 1 Litre solution. </a:t>
            </a:r>
          </a:p>
          <a:p>
            <a:pPr marL="6350" marR="398145" indent="-6350" algn="l">
              <a:lnSpc>
                <a:spcPct val="150000"/>
              </a:lnSpc>
              <a:spcAft>
                <a:spcPts val="115"/>
              </a:spcAft>
            </a:pPr>
            <a:r>
              <a:rPr lang="en-IN" sz="1800" b="1" dirty="0">
                <a:solidFill>
                  <a:srgbClr val="000000"/>
                </a:solidFill>
                <a:effectLst/>
                <a:latin typeface="Times New Roman" panose="02020603050405020304" pitchFamily="18" charset="0"/>
                <a:ea typeface="Times New Roman" panose="02020603050405020304" pitchFamily="18" charset="0"/>
              </a:rPr>
              <a:t>Preparation of EDTA solution: </a:t>
            </a:r>
            <a:r>
              <a:rPr lang="en-IN" sz="1800" dirty="0">
                <a:solidFill>
                  <a:srgbClr val="000000"/>
                </a:solidFill>
                <a:effectLst/>
                <a:latin typeface="Times New Roman" panose="02020603050405020304" pitchFamily="18" charset="0"/>
                <a:ea typeface="Times New Roman" panose="02020603050405020304" pitchFamily="18" charset="0"/>
              </a:rPr>
              <a:t>Dissolve 4 g of pure EDTA crystals + 0.lg MgCl</a:t>
            </a:r>
            <a:r>
              <a:rPr lang="en-IN" sz="1800" baseline="-25000" dirty="0">
                <a:solidFill>
                  <a:srgbClr val="000000"/>
                </a:solidFill>
                <a:effectLst/>
                <a:latin typeface="Times New Roman" panose="02020603050405020304" pitchFamily="18" charset="0"/>
                <a:ea typeface="Times New Roman" panose="02020603050405020304" pitchFamily="18" charset="0"/>
              </a:rPr>
              <a:t>2</a:t>
            </a:r>
            <a:r>
              <a:rPr lang="en-IN" sz="1800" dirty="0">
                <a:solidFill>
                  <a:srgbClr val="000000"/>
                </a:solidFill>
                <a:effectLst/>
                <a:latin typeface="Times New Roman" panose="02020603050405020304" pitchFamily="18" charset="0"/>
                <a:ea typeface="Times New Roman" panose="02020603050405020304" pitchFamily="18" charset="0"/>
              </a:rPr>
              <a:t> in 1 Litre of distilled water. </a:t>
            </a:r>
          </a:p>
          <a:p>
            <a:pPr marL="6350" marR="398145" indent="-6350" algn="l">
              <a:lnSpc>
                <a:spcPct val="150000"/>
              </a:lnSpc>
              <a:spcAft>
                <a:spcPts val="240"/>
              </a:spcAft>
            </a:pPr>
            <a:r>
              <a:rPr lang="en-IN" sz="1800" b="1" dirty="0">
                <a:solidFill>
                  <a:srgbClr val="000000"/>
                </a:solidFill>
                <a:effectLst/>
                <a:latin typeface="Times New Roman" panose="02020603050405020304" pitchFamily="18" charset="0"/>
                <a:ea typeface="Times New Roman" panose="02020603050405020304" pitchFamily="18" charset="0"/>
              </a:rPr>
              <a:t>Preparation of Indicator (EBT): </a:t>
            </a:r>
            <a:r>
              <a:rPr lang="en-IN" sz="1800" dirty="0">
                <a:solidFill>
                  <a:srgbClr val="000000"/>
                </a:solidFill>
                <a:effectLst/>
                <a:latin typeface="Times New Roman" panose="02020603050405020304" pitchFamily="18" charset="0"/>
                <a:ea typeface="Times New Roman" panose="02020603050405020304" pitchFamily="18" charset="0"/>
              </a:rPr>
              <a:t>Dissolve 0.5 g of Eriochrome Black−T in 100mL alcohol. </a:t>
            </a:r>
          </a:p>
          <a:p>
            <a:pPr marL="6350" marR="398145" indent="-6350" algn="l">
              <a:lnSpc>
                <a:spcPct val="150000"/>
              </a:lnSpc>
              <a:spcAft>
                <a:spcPts val="130"/>
              </a:spcAft>
            </a:pPr>
            <a:r>
              <a:rPr lang="en-IN" sz="1800" b="1" dirty="0">
                <a:solidFill>
                  <a:srgbClr val="000000"/>
                </a:solidFill>
                <a:effectLst/>
                <a:latin typeface="Times New Roman" panose="02020603050405020304" pitchFamily="18" charset="0"/>
                <a:ea typeface="Times New Roman" panose="02020603050405020304" pitchFamily="18" charset="0"/>
              </a:rPr>
              <a:t>Preparation of Buffer solution: </a:t>
            </a:r>
            <a:r>
              <a:rPr lang="en-IN" sz="1800" dirty="0">
                <a:solidFill>
                  <a:srgbClr val="000000"/>
                </a:solidFill>
                <a:effectLst/>
                <a:latin typeface="Times New Roman" panose="02020603050405020304" pitchFamily="18" charset="0"/>
                <a:ea typeface="Times New Roman" panose="02020603050405020304" pitchFamily="18" charset="0"/>
              </a:rPr>
              <a:t>Add 67.5g of NH</a:t>
            </a:r>
            <a:r>
              <a:rPr lang="en-IN" sz="1800" baseline="-25000" dirty="0">
                <a:solidFill>
                  <a:srgbClr val="000000"/>
                </a:solidFill>
                <a:effectLst/>
                <a:latin typeface="Times New Roman" panose="02020603050405020304" pitchFamily="18" charset="0"/>
                <a:ea typeface="Times New Roman" panose="02020603050405020304" pitchFamily="18" charset="0"/>
              </a:rPr>
              <a:t>4</a:t>
            </a:r>
            <a:r>
              <a:rPr lang="en-IN" sz="1800" dirty="0">
                <a:solidFill>
                  <a:srgbClr val="000000"/>
                </a:solidFill>
                <a:effectLst/>
                <a:latin typeface="Times New Roman" panose="02020603050405020304" pitchFamily="18" charset="0"/>
                <a:ea typeface="Times New Roman" panose="02020603050405020304" pitchFamily="18" charset="0"/>
              </a:rPr>
              <a:t>Cl to 570 ml of Con. Ammonia solution and then dilute with distilled water to 1 Litre. </a:t>
            </a:r>
          </a:p>
        </p:txBody>
      </p:sp>
    </p:spTree>
    <p:extLst>
      <p:ext uri="{BB962C8B-B14F-4D97-AF65-F5344CB8AC3E}">
        <p14:creationId xmlns:p14="http://schemas.microsoft.com/office/powerpoint/2010/main" val="1628951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2047">
            <a:extLst>
              <a:ext uri="{FF2B5EF4-FFF2-40B4-BE49-F238E27FC236}">
                <a16:creationId xmlns:a16="http://schemas.microsoft.com/office/drawing/2014/main" id="{5BC1FEEB-FA14-4B13-90F7-E5F1CF28FC8C}"/>
              </a:ext>
            </a:extLst>
          </p:cNvPr>
          <p:cNvPicPr>
            <a:picLocks noChangeAspect="1"/>
          </p:cNvPicPr>
          <p:nvPr/>
        </p:nvPicPr>
        <p:blipFill>
          <a:blip r:embed="rId2"/>
          <a:stretch>
            <a:fillRect/>
          </a:stretch>
        </p:blipFill>
        <p:spPr>
          <a:xfrm>
            <a:off x="314147" y="556591"/>
            <a:ext cx="8604566" cy="5327374"/>
          </a:xfrm>
          <a:prstGeom prst="rect">
            <a:avLst/>
          </a:prstGeom>
        </p:spPr>
      </p:pic>
    </p:spTree>
    <p:extLst>
      <p:ext uri="{BB962C8B-B14F-4D97-AF65-F5344CB8AC3E}">
        <p14:creationId xmlns:p14="http://schemas.microsoft.com/office/powerpoint/2010/main" val="3746870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03998B-7F97-4B32-B32D-E4D134144F66}"/>
              </a:ext>
            </a:extLst>
          </p:cNvPr>
          <p:cNvSpPr txBox="1"/>
          <p:nvPr/>
        </p:nvSpPr>
        <p:spPr>
          <a:xfrm>
            <a:off x="198782" y="274290"/>
            <a:ext cx="8746435" cy="6309420"/>
          </a:xfrm>
          <a:prstGeom prst="rect">
            <a:avLst/>
          </a:prstGeom>
          <a:noFill/>
        </p:spPr>
        <p:txBody>
          <a:bodyPr wrap="square">
            <a:spAutoFit/>
          </a:bodyPr>
          <a:lstStyle/>
          <a:p>
            <a:pPr algn="just"/>
            <a:r>
              <a:rPr lang="en-US" sz="3200" b="1" dirty="0">
                <a:solidFill>
                  <a:srgbClr val="FFFF00"/>
                </a:solidFill>
              </a:rPr>
              <a:t>Various steps involved in this method</a:t>
            </a:r>
          </a:p>
          <a:p>
            <a:pPr algn="just"/>
            <a:r>
              <a:rPr lang="en-US" sz="3200" b="1" dirty="0">
                <a:solidFill>
                  <a:srgbClr val="FFFF00"/>
                </a:solidFill>
              </a:rPr>
              <a:t> </a:t>
            </a:r>
          </a:p>
          <a:p>
            <a:pPr marL="457200" indent="-457200" algn="just">
              <a:buAutoNum type="arabicPeriod"/>
            </a:pPr>
            <a:r>
              <a:rPr lang="en-US" sz="2800" b="1" dirty="0"/>
              <a:t>Standardization of EDTA solution: </a:t>
            </a:r>
          </a:p>
          <a:p>
            <a:pPr algn="just"/>
            <a:endParaRPr lang="en-US" sz="2400" b="1" dirty="0"/>
          </a:p>
          <a:p>
            <a:pPr marL="285750" indent="-285750" algn="just">
              <a:buFont typeface="Wingdings" panose="05000000000000000000" pitchFamily="2" charset="2"/>
              <a:buChar char="§"/>
            </a:pPr>
            <a:r>
              <a:rPr lang="en-US" sz="2400" dirty="0">
                <a:solidFill>
                  <a:srgbClr val="FFFF00"/>
                </a:solidFill>
              </a:rPr>
              <a:t>Rinse and fill the burette with EDTA solution. </a:t>
            </a:r>
          </a:p>
          <a:p>
            <a:pPr marL="285750" indent="-285750" algn="just">
              <a:buFont typeface="Wingdings" panose="05000000000000000000" pitchFamily="2" charset="2"/>
              <a:buChar char="§"/>
            </a:pPr>
            <a:r>
              <a:rPr lang="en-US" sz="2400" dirty="0">
                <a:solidFill>
                  <a:srgbClr val="FFFF00"/>
                </a:solidFill>
              </a:rPr>
              <a:t>Pipette out 20 ml of standard hard water (M</a:t>
            </a:r>
            <a:r>
              <a:rPr lang="en-US" sz="2400" baseline="-25000" dirty="0">
                <a:solidFill>
                  <a:srgbClr val="FFFF00"/>
                </a:solidFill>
              </a:rPr>
              <a:t>1</a:t>
            </a:r>
            <a:r>
              <a:rPr lang="en-US" sz="2400" dirty="0">
                <a:solidFill>
                  <a:srgbClr val="FFFF00"/>
                </a:solidFill>
              </a:rPr>
              <a:t>) in a conical flask. </a:t>
            </a:r>
          </a:p>
          <a:p>
            <a:pPr marL="285750" indent="-285750" algn="just">
              <a:buFont typeface="Wingdings" panose="05000000000000000000" pitchFamily="2" charset="2"/>
              <a:buChar char="§"/>
            </a:pPr>
            <a:r>
              <a:rPr lang="en-US" sz="2400" dirty="0">
                <a:solidFill>
                  <a:srgbClr val="FFFF00"/>
                </a:solidFill>
              </a:rPr>
              <a:t>Add 4ml of buffer solution and 2 drops of EBT indicator. </a:t>
            </a:r>
          </a:p>
          <a:p>
            <a:pPr marL="285750" indent="-285750" algn="just">
              <a:buFont typeface="Wingdings" panose="05000000000000000000" pitchFamily="2" charset="2"/>
              <a:buChar char="§"/>
            </a:pPr>
            <a:r>
              <a:rPr lang="en-US" sz="2400" dirty="0">
                <a:solidFill>
                  <a:srgbClr val="FFFF00"/>
                </a:solidFill>
              </a:rPr>
              <a:t>Titrate with EDTA solution till wine-red </a:t>
            </a:r>
            <a:r>
              <a:rPr lang="en-US" sz="2400" dirty="0" err="1">
                <a:solidFill>
                  <a:srgbClr val="FFFF00"/>
                </a:solidFill>
              </a:rPr>
              <a:t>colour</a:t>
            </a:r>
            <a:r>
              <a:rPr lang="en-US" sz="2400" dirty="0">
                <a:solidFill>
                  <a:srgbClr val="FFFF00"/>
                </a:solidFill>
              </a:rPr>
              <a:t> changes to clear blue. Let volume used by ‘X’ ml.  </a:t>
            </a:r>
          </a:p>
          <a:p>
            <a:pPr marL="285750" indent="-285750" algn="just">
              <a:buFont typeface="Wingdings" panose="05000000000000000000" pitchFamily="2" charset="2"/>
              <a:buChar char="§"/>
            </a:pPr>
            <a:r>
              <a:rPr lang="en-US" sz="2400" dirty="0">
                <a:solidFill>
                  <a:srgbClr val="FFFF00"/>
                </a:solidFill>
              </a:rPr>
              <a:t>        </a:t>
            </a:r>
          </a:p>
          <a:p>
            <a:pPr algn="just"/>
            <a:r>
              <a:rPr lang="en-US" sz="2400" dirty="0"/>
              <a:t>                                  M</a:t>
            </a:r>
            <a:r>
              <a:rPr lang="en-US" sz="2400" baseline="-25000" dirty="0"/>
              <a:t>1</a:t>
            </a:r>
            <a:r>
              <a:rPr lang="en-US" sz="2400" dirty="0"/>
              <a:t> V</a:t>
            </a:r>
            <a:r>
              <a:rPr lang="en-US" sz="2400" baseline="-25000" dirty="0"/>
              <a:t>1</a:t>
            </a:r>
            <a:r>
              <a:rPr lang="en-US" sz="2400" dirty="0"/>
              <a:t> = M</a:t>
            </a:r>
            <a:r>
              <a:rPr lang="en-US" sz="2400" baseline="-25000" dirty="0"/>
              <a:t>2</a:t>
            </a:r>
            <a:r>
              <a:rPr lang="en-US" sz="2400" dirty="0"/>
              <a:t> V</a:t>
            </a:r>
            <a:r>
              <a:rPr lang="en-US" sz="2400" baseline="-25000" dirty="0"/>
              <a:t>2</a:t>
            </a:r>
            <a:r>
              <a:rPr lang="en-US" sz="2400" dirty="0"/>
              <a:t> </a:t>
            </a:r>
          </a:p>
          <a:p>
            <a:pPr algn="just"/>
            <a:r>
              <a:rPr lang="en-US" sz="2400" dirty="0"/>
              <a:t> Where, M</a:t>
            </a:r>
            <a:r>
              <a:rPr lang="en-US" sz="2400" baseline="-25000" dirty="0"/>
              <a:t>1</a:t>
            </a:r>
            <a:r>
              <a:rPr lang="en-US" sz="2400" dirty="0"/>
              <a:t> = Molarity of Standard Hard water (0.01M),  </a:t>
            </a:r>
          </a:p>
          <a:p>
            <a:pPr algn="just"/>
            <a:r>
              <a:rPr lang="en-US" sz="2400" dirty="0"/>
              <a:t>               V</a:t>
            </a:r>
            <a:r>
              <a:rPr lang="en-US" sz="2400" baseline="-25000" dirty="0"/>
              <a:t>1</a:t>
            </a:r>
            <a:r>
              <a:rPr lang="en-US" sz="2400" dirty="0"/>
              <a:t> = Volume of Standard Hard water (20 ml), </a:t>
            </a:r>
          </a:p>
          <a:p>
            <a:pPr algn="just"/>
            <a:r>
              <a:rPr lang="en-US" sz="2400" dirty="0"/>
              <a:t>               M</a:t>
            </a:r>
            <a:r>
              <a:rPr lang="en-US" sz="2400" baseline="-25000" dirty="0"/>
              <a:t>2</a:t>
            </a:r>
            <a:r>
              <a:rPr lang="en-US" sz="2400" dirty="0"/>
              <a:t> = Molarity of EDTA</a:t>
            </a:r>
          </a:p>
          <a:p>
            <a:pPr algn="just"/>
            <a:r>
              <a:rPr lang="en-US" sz="2400" dirty="0"/>
              <a:t>               V</a:t>
            </a:r>
            <a:r>
              <a:rPr lang="en-US" sz="2400" baseline="-25000" dirty="0"/>
              <a:t>2</a:t>
            </a:r>
            <a:r>
              <a:rPr lang="en-US" sz="2400" dirty="0"/>
              <a:t> = Volume of EDTA (Xml). </a:t>
            </a:r>
            <a:endParaRPr lang="en-US" dirty="0"/>
          </a:p>
        </p:txBody>
      </p:sp>
    </p:spTree>
    <p:extLst>
      <p:ext uri="{BB962C8B-B14F-4D97-AF65-F5344CB8AC3E}">
        <p14:creationId xmlns:p14="http://schemas.microsoft.com/office/powerpoint/2010/main" val="3803732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53B14-2AB7-4CDB-98A5-7D10D9C85B84}"/>
              </a:ext>
            </a:extLst>
          </p:cNvPr>
          <p:cNvPicPr>
            <a:picLocks noChangeAspect="1"/>
          </p:cNvPicPr>
          <p:nvPr/>
        </p:nvPicPr>
        <p:blipFill rotWithShape="1">
          <a:blip r:embed="rId2"/>
          <a:srcRect l="11780" r="11980"/>
          <a:stretch/>
        </p:blipFill>
        <p:spPr>
          <a:xfrm>
            <a:off x="701219" y="573156"/>
            <a:ext cx="7741562" cy="5711687"/>
          </a:xfrm>
          <a:prstGeom prst="rect">
            <a:avLst/>
          </a:prstGeom>
        </p:spPr>
      </p:pic>
    </p:spTree>
    <p:extLst>
      <p:ext uri="{BB962C8B-B14F-4D97-AF65-F5344CB8AC3E}">
        <p14:creationId xmlns:p14="http://schemas.microsoft.com/office/powerpoint/2010/main" val="252939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FBB139-2D20-4D32-9B54-89B4F18D67C3}"/>
              </a:ext>
            </a:extLst>
          </p:cNvPr>
          <p:cNvSpPr txBox="1"/>
          <p:nvPr/>
        </p:nvSpPr>
        <p:spPr>
          <a:xfrm>
            <a:off x="278296" y="331305"/>
            <a:ext cx="8587408" cy="6401753"/>
          </a:xfrm>
          <a:prstGeom prst="rect">
            <a:avLst/>
          </a:prstGeom>
          <a:noFill/>
        </p:spPr>
        <p:txBody>
          <a:bodyPr wrap="square">
            <a:spAutoFit/>
          </a:bodyPr>
          <a:lstStyle/>
          <a:p>
            <a:r>
              <a:rPr lang="en-US" sz="3200" b="1" dirty="0">
                <a:solidFill>
                  <a:srgbClr val="FFFF00"/>
                </a:solidFill>
              </a:rPr>
              <a:t>Determination of Total Hardness:</a:t>
            </a:r>
            <a:r>
              <a:rPr lang="en-US" dirty="0"/>
              <a:t> </a:t>
            </a:r>
          </a:p>
          <a:p>
            <a:endParaRPr lang="en-US" dirty="0"/>
          </a:p>
          <a:p>
            <a:pPr marL="342900" indent="-342900">
              <a:buFont typeface="Wingdings" panose="05000000000000000000" pitchFamily="2" charset="2"/>
              <a:buChar char="§"/>
            </a:pPr>
            <a:r>
              <a:rPr lang="en-US" sz="2400" dirty="0"/>
              <a:t>Rinse and fill the burette with EDTA solution.</a:t>
            </a:r>
          </a:p>
          <a:p>
            <a:pPr marL="342900" indent="-342900">
              <a:buFont typeface="Wingdings" panose="05000000000000000000" pitchFamily="2" charset="2"/>
              <a:buChar char="§"/>
            </a:pPr>
            <a:r>
              <a:rPr lang="en-US" sz="2400" dirty="0"/>
              <a:t> </a:t>
            </a:r>
            <a:r>
              <a:rPr lang="en-US" sz="2400" b="1" dirty="0">
                <a:solidFill>
                  <a:srgbClr val="FFFF00"/>
                </a:solidFill>
              </a:rPr>
              <a:t>Pipette out 20 ml of sample water (V</a:t>
            </a:r>
            <a:r>
              <a:rPr lang="en-US" sz="2400" b="1" baseline="-25000" dirty="0">
                <a:solidFill>
                  <a:srgbClr val="FFFF00"/>
                </a:solidFill>
              </a:rPr>
              <a:t>3</a:t>
            </a:r>
            <a:r>
              <a:rPr lang="en-US" sz="2400" b="1" dirty="0">
                <a:solidFill>
                  <a:srgbClr val="FFFF00"/>
                </a:solidFill>
              </a:rPr>
              <a:t>) in a conical flask. </a:t>
            </a:r>
          </a:p>
          <a:p>
            <a:pPr marL="342900" indent="-342900">
              <a:buFont typeface="Wingdings" panose="05000000000000000000" pitchFamily="2" charset="2"/>
              <a:buChar char="§"/>
            </a:pPr>
            <a:r>
              <a:rPr lang="en-US" sz="2400" dirty="0"/>
              <a:t>Add 4 ml of buffer solution and 2 drops indicator. </a:t>
            </a:r>
          </a:p>
          <a:p>
            <a:pPr marL="342900" indent="-342900">
              <a:buFont typeface="Wingdings" panose="05000000000000000000" pitchFamily="2" charset="2"/>
              <a:buChar char="§"/>
            </a:pPr>
            <a:r>
              <a:rPr lang="en-US" sz="2400" dirty="0"/>
              <a:t>Titrate with EDTA solution till wine-red </a:t>
            </a:r>
            <a:r>
              <a:rPr lang="en-US" sz="2400" dirty="0" err="1"/>
              <a:t>colour</a:t>
            </a:r>
            <a:r>
              <a:rPr lang="en-US" sz="2400" dirty="0"/>
              <a:t> changes to clear blue. </a:t>
            </a:r>
          </a:p>
          <a:p>
            <a:pPr marL="342900" indent="-342900">
              <a:buFont typeface="Wingdings" panose="05000000000000000000" pitchFamily="2" charset="2"/>
              <a:buChar char="§"/>
            </a:pPr>
            <a:r>
              <a:rPr lang="en-US" sz="2400" dirty="0"/>
              <a:t>Let volume used by ‘Y’ ml.          </a:t>
            </a:r>
          </a:p>
          <a:p>
            <a:pPr algn="ctr"/>
            <a:r>
              <a:rPr lang="en-US" sz="2400" b="1" dirty="0">
                <a:solidFill>
                  <a:srgbClr val="FFFF00"/>
                </a:solidFill>
              </a:rPr>
              <a:t>M</a:t>
            </a:r>
            <a:r>
              <a:rPr lang="en-US" sz="2400" b="1" baseline="-25000" dirty="0">
                <a:solidFill>
                  <a:srgbClr val="FFFF00"/>
                </a:solidFill>
              </a:rPr>
              <a:t>2</a:t>
            </a:r>
            <a:r>
              <a:rPr lang="en-US" sz="2400" b="1" dirty="0">
                <a:solidFill>
                  <a:srgbClr val="FFFF00"/>
                </a:solidFill>
              </a:rPr>
              <a:t> V</a:t>
            </a:r>
            <a:r>
              <a:rPr lang="en-US" sz="2400" b="1" baseline="-25000" dirty="0">
                <a:solidFill>
                  <a:srgbClr val="FFFF00"/>
                </a:solidFill>
              </a:rPr>
              <a:t>2</a:t>
            </a:r>
            <a:r>
              <a:rPr lang="en-US" sz="2400" b="1" dirty="0">
                <a:solidFill>
                  <a:srgbClr val="FFFF00"/>
                </a:solidFill>
              </a:rPr>
              <a:t>    = M</a:t>
            </a:r>
            <a:r>
              <a:rPr lang="en-US" sz="2400" b="1" baseline="-25000" dirty="0">
                <a:solidFill>
                  <a:srgbClr val="FFFF00"/>
                </a:solidFill>
              </a:rPr>
              <a:t>3</a:t>
            </a:r>
            <a:r>
              <a:rPr lang="en-US" sz="2400" b="1" dirty="0">
                <a:solidFill>
                  <a:srgbClr val="FFFF00"/>
                </a:solidFill>
              </a:rPr>
              <a:t> V</a:t>
            </a:r>
            <a:r>
              <a:rPr lang="en-US" sz="2400" b="1" baseline="-25000" dirty="0">
                <a:solidFill>
                  <a:srgbClr val="FFFF00"/>
                </a:solidFill>
              </a:rPr>
              <a:t>3</a:t>
            </a:r>
            <a:r>
              <a:rPr lang="en-US" sz="2400" b="1" dirty="0">
                <a:solidFill>
                  <a:srgbClr val="FFFF00"/>
                </a:solidFill>
              </a:rPr>
              <a:t> </a:t>
            </a:r>
          </a:p>
          <a:p>
            <a:r>
              <a:rPr lang="en-US" sz="2400" dirty="0"/>
              <a:t>Where, M</a:t>
            </a:r>
            <a:r>
              <a:rPr lang="en-US" sz="2400" baseline="-25000" dirty="0"/>
              <a:t>2</a:t>
            </a:r>
            <a:r>
              <a:rPr lang="en-US" sz="2400" dirty="0"/>
              <a:t> = Molarity of EDTA             </a:t>
            </a:r>
          </a:p>
          <a:p>
            <a:r>
              <a:rPr lang="en-US" sz="2400" dirty="0"/>
              <a:t>V</a:t>
            </a:r>
            <a:r>
              <a:rPr lang="en-US" sz="2400" baseline="-25000" dirty="0"/>
              <a:t>2</a:t>
            </a:r>
            <a:r>
              <a:rPr lang="en-US" sz="2400" dirty="0"/>
              <a:t> = Volume of EDTA (Y ml)</a:t>
            </a:r>
          </a:p>
          <a:p>
            <a:r>
              <a:rPr lang="en-US" sz="2400" dirty="0"/>
              <a:t>M</a:t>
            </a:r>
            <a:r>
              <a:rPr lang="en-US" sz="2400" baseline="-25000" dirty="0"/>
              <a:t>3</a:t>
            </a:r>
            <a:r>
              <a:rPr lang="en-US" sz="2400" dirty="0"/>
              <a:t> = Molarity of sample water  </a:t>
            </a:r>
          </a:p>
          <a:p>
            <a:r>
              <a:rPr lang="en-US" sz="2400" dirty="0"/>
              <a:t>V</a:t>
            </a:r>
            <a:r>
              <a:rPr lang="en-US" sz="2400" baseline="-25000" dirty="0"/>
              <a:t>3</a:t>
            </a:r>
            <a:r>
              <a:rPr lang="en-US" sz="2400" dirty="0"/>
              <a:t> = Volume of Sample water (20 ml)</a:t>
            </a:r>
          </a:p>
          <a:p>
            <a:r>
              <a:rPr lang="en-US" sz="2400" b="1" dirty="0">
                <a:solidFill>
                  <a:srgbClr val="FFFF00"/>
                </a:solidFill>
              </a:rPr>
              <a:t>Total Hardness = M</a:t>
            </a:r>
            <a:r>
              <a:rPr lang="en-US" sz="2400" b="1" baseline="-25000" dirty="0">
                <a:solidFill>
                  <a:srgbClr val="FFFF00"/>
                </a:solidFill>
              </a:rPr>
              <a:t>3</a:t>
            </a:r>
            <a:r>
              <a:rPr lang="en-US" sz="2400" b="1" dirty="0">
                <a:solidFill>
                  <a:srgbClr val="FFFF00"/>
                </a:solidFill>
              </a:rPr>
              <a:t> × Molecular weight of CaCO</a:t>
            </a:r>
            <a:r>
              <a:rPr lang="en-US" sz="2400" b="1" baseline="-25000" dirty="0">
                <a:solidFill>
                  <a:srgbClr val="FFFF00"/>
                </a:solidFill>
              </a:rPr>
              <a:t>3</a:t>
            </a:r>
            <a:r>
              <a:rPr lang="en-US" sz="2400" b="1" dirty="0">
                <a:solidFill>
                  <a:srgbClr val="FFFF00"/>
                </a:solidFill>
              </a:rPr>
              <a:t> (100)            						× One </a:t>
            </a:r>
            <a:r>
              <a:rPr lang="en-US" sz="2400" b="1" dirty="0" err="1">
                <a:solidFill>
                  <a:srgbClr val="FFFF00"/>
                </a:solidFill>
              </a:rPr>
              <a:t>Litre</a:t>
            </a:r>
            <a:r>
              <a:rPr lang="en-US" sz="2400" b="1" dirty="0">
                <a:solidFill>
                  <a:srgbClr val="FFFF00"/>
                </a:solidFill>
              </a:rPr>
              <a:t> (1000 ml) </a:t>
            </a:r>
          </a:p>
          <a:p>
            <a:r>
              <a:rPr lang="en-US" sz="2400" b="1" dirty="0">
                <a:solidFill>
                  <a:srgbClr val="FFFF00"/>
                </a:solidFill>
              </a:rPr>
              <a:t>                         	= M</a:t>
            </a:r>
            <a:r>
              <a:rPr lang="en-US" sz="2400" b="1" baseline="-25000" dirty="0">
                <a:solidFill>
                  <a:srgbClr val="FFFF00"/>
                </a:solidFill>
              </a:rPr>
              <a:t>3</a:t>
            </a:r>
            <a:r>
              <a:rPr lang="en-US" sz="2400" b="1" dirty="0">
                <a:solidFill>
                  <a:srgbClr val="FFFF00"/>
                </a:solidFill>
              </a:rPr>
              <a:t> × 10</a:t>
            </a:r>
            <a:r>
              <a:rPr lang="en-US" sz="2400" b="1" baseline="30000" dirty="0">
                <a:solidFill>
                  <a:srgbClr val="FFFF00"/>
                </a:solidFill>
              </a:rPr>
              <a:t>5</a:t>
            </a:r>
            <a:r>
              <a:rPr lang="en-US" sz="2400" b="1" baseline="-25000" dirty="0">
                <a:solidFill>
                  <a:srgbClr val="FFFF00"/>
                </a:solidFill>
              </a:rPr>
              <a:t> </a:t>
            </a:r>
            <a:r>
              <a:rPr lang="en-US" sz="2400" b="1" dirty="0">
                <a:solidFill>
                  <a:srgbClr val="FFFF00"/>
                </a:solidFill>
              </a:rPr>
              <a:t>ppm </a:t>
            </a:r>
          </a:p>
        </p:txBody>
      </p:sp>
    </p:spTree>
    <p:extLst>
      <p:ext uri="{BB962C8B-B14F-4D97-AF65-F5344CB8AC3E}">
        <p14:creationId xmlns:p14="http://schemas.microsoft.com/office/powerpoint/2010/main" val="4038523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6C75C5-0DC9-4057-893D-9DEB99D46BF8}"/>
              </a:ext>
            </a:extLst>
          </p:cNvPr>
          <p:cNvPicPr>
            <a:picLocks noChangeAspect="1"/>
          </p:cNvPicPr>
          <p:nvPr/>
        </p:nvPicPr>
        <p:blipFill>
          <a:blip r:embed="rId2"/>
          <a:stretch>
            <a:fillRect/>
          </a:stretch>
        </p:blipFill>
        <p:spPr>
          <a:xfrm>
            <a:off x="410818" y="245165"/>
            <a:ext cx="8057322" cy="636767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465249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C0AAA7-ACE6-4731-B128-01E833216556}"/>
              </a:ext>
            </a:extLst>
          </p:cNvPr>
          <p:cNvSpPr txBox="1"/>
          <p:nvPr/>
        </p:nvSpPr>
        <p:spPr>
          <a:xfrm>
            <a:off x="397565" y="351234"/>
            <a:ext cx="8348870" cy="6032421"/>
          </a:xfrm>
          <a:prstGeom prst="rect">
            <a:avLst/>
          </a:prstGeom>
          <a:noFill/>
        </p:spPr>
        <p:txBody>
          <a:bodyPr wrap="square">
            <a:spAutoFit/>
          </a:bodyPr>
          <a:lstStyle/>
          <a:p>
            <a:pPr algn="just"/>
            <a:r>
              <a:rPr lang="en-US" sz="2800" b="1" dirty="0">
                <a:solidFill>
                  <a:srgbClr val="FFFF00"/>
                </a:solidFill>
              </a:rPr>
              <a:t>Determination of Permanent Hardness: </a:t>
            </a:r>
          </a:p>
          <a:p>
            <a:pPr algn="just"/>
            <a:endParaRPr lang="en-US" sz="2800" b="1" dirty="0">
              <a:solidFill>
                <a:srgbClr val="FFFF00"/>
              </a:solidFill>
            </a:endParaRPr>
          </a:p>
          <a:p>
            <a:pPr marL="285750" indent="-285750" algn="just">
              <a:buFont typeface="Wingdings" panose="05000000000000000000" pitchFamily="2" charset="2"/>
              <a:buChar char="q"/>
            </a:pPr>
            <a:r>
              <a:rPr lang="en-US" dirty="0"/>
              <a:t> </a:t>
            </a:r>
            <a:r>
              <a:rPr lang="en-US" sz="2400" dirty="0"/>
              <a:t>Take 100 ml of sample water in 250 ml beaker. Boil it to remove temporary hardness to about half of its volume and cool to room temperature, filter through filter paper to remove insoluble salts. </a:t>
            </a:r>
          </a:p>
          <a:p>
            <a:pPr marL="285750" indent="-285750" algn="just">
              <a:buFont typeface="Wingdings" panose="05000000000000000000" pitchFamily="2" charset="2"/>
              <a:buChar char="q"/>
            </a:pPr>
            <a:endParaRPr lang="en-US" sz="2400" dirty="0"/>
          </a:p>
          <a:p>
            <a:pPr marL="285750" indent="-285750" algn="just">
              <a:buFont typeface="Wingdings" panose="05000000000000000000" pitchFamily="2" charset="2"/>
              <a:buChar char="q"/>
            </a:pPr>
            <a:r>
              <a:rPr lang="en-US" sz="2400" dirty="0"/>
              <a:t>Make up the volume to the original 100ml by adding distilled water.  Now Pipette out 20 ml of this solution (V</a:t>
            </a:r>
            <a:r>
              <a:rPr lang="en-US" sz="2400" baseline="-25000" dirty="0"/>
              <a:t>4</a:t>
            </a:r>
            <a:r>
              <a:rPr lang="en-US" sz="2400" dirty="0"/>
              <a:t>) in a conical flask. </a:t>
            </a:r>
          </a:p>
          <a:p>
            <a:pPr marL="285750" indent="-285750" algn="just">
              <a:buFont typeface="Wingdings" panose="05000000000000000000" pitchFamily="2" charset="2"/>
              <a:buChar char="q"/>
            </a:pPr>
            <a:endParaRPr lang="en-US" sz="2400" dirty="0"/>
          </a:p>
          <a:p>
            <a:pPr marL="285750" indent="-285750" algn="just">
              <a:buFont typeface="Wingdings" panose="05000000000000000000" pitchFamily="2" charset="2"/>
              <a:buChar char="q"/>
            </a:pPr>
            <a:r>
              <a:rPr lang="en-US" sz="2400" dirty="0"/>
              <a:t>Add 4 ml of buffer solution and 2 drops indicator. </a:t>
            </a:r>
          </a:p>
          <a:p>
            <a:pPr marL="285750" indent="-285750" algn="just">
              <a:buFont typeface="Wingdings" panose="05000000000000000000" pitchFamily="2" charset="2"/>
              <a:buChar char="q"/>
            </a:pPr>
            <a:endParaRPr lang="en-US" sz="2400" dirty="0"/>
          </a:p>
          <a:p>
            <a:pPr marL="285750" indent="-285750" algn="just">
              <a:buFont typeface="Wingdings" panose="05000000000000000000" pitchFamily="2" charset="2"/>
              <a:buChar char="q"/>
            </a:pPr>
            <a:r>
              <a:rPr lang="en-US" sz="2400" dirty="0"/>
              <a:t>Titrate with EDTA solution till wine-red </a:t>
            </a:r>
            <a:r>
              <a:rPr lang="en-US" sz="2400" dirty="0" err="1"/>
              <a:t>colour</a:t>
            </a:r>
            <a:r>
              <a:rPr lang="en-US" sz="2400" dirty="0"/>
              <a:t> changes to clear blue. Let volume used by ‘Z’ ml.          </a:t>
            </a:r>
          </a:p>
          <a:p>
            <a:pPr algn="just"/>
            <a:endParaRPr lang="en-US" dirty="0"/>
          </a:p>
        </p:txBody>
      </p:sp>
    </p:spTree>
    <p:extLst>
      <p:ext uri="{BB962C8B-B14F-4D97-AF65-F5344CB8AC3E}">
        <p14:creationId xmlns:p14="http://schemas.microsoft.com/office/powerpoint/2010/main" val="2684012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CC0772-24C8-4191-B2B1-900DA4DA9794}"/>
              </a:ext>
            </a:extLst>
          </p:cNvPr>
          <p:cNvSpPr txBox="1"/>
          <p:nvPr/>
        </p:nvSpPr>
        <p:spPr>
          <a:xfrm>
            <a:off x="397565" y="609602"/>
            <a:ext cx="8309114" cy="3046988"/>
          </a:xfrm>
          <a:prstGeom prst="rect">
            <a:avLst/>
          </a:prstGeom>
          <a:noFill/>
        </p:spPr>
        <p:txBody>
          <a:bodyPr wrap="square">
            <a:spAutoFit/>
          </a:bodyPr>
          <a:lstStyle/>
          <a:p>
            <a:pPr algn="ctr"/>
            <a:r>
              <a:rPr lang="en-US" sz="2400" dirty="0"/>
              <a:t> M</a:t>
            </a:r>
            <a:r>
              <a:rPr lang="en-US" sz="2400" baseline="-25000" dirty="0"/>
              <a:t>2</a:t>
            </a:r>
            <a:r>
              <a:rPr lang="en-US" sz="2400" dirty="0"/>
              <a:t> V</a:t>
            </a:r>
            <a:r>
              <a:rPr lang="en-US" sz="2400" baseline="-25000" dirty="0"/>
              <a:t>2 </a:t>
            </a:r>
            <a:r>
              <a:rPr lang="en-US" sz="2400" dirty="0"/>
              <a:t>=  M</a:t>
            </a:r>
            <a:r>
              <a:rPr lang="en-US" sz="2400" baseline="-25000" dirty="0"/>
              <a:t>4</a:t>
            </a:r>
            <a:r>
              <a:rPr lang="en-US" sz="2400" dirty="0"/>
              <a:t> V</a:t>
            </a:r>
            <a:r>
              <a:rPr lang="en-US" sz="2400" baseline="-25000" dirty="0"/>
              <a:t>4</a:t>
            </a:r>
            <a:r>
              <a:rPr lang="en-US" sz="2400" dirty="0"/>
              <a:t> </a:t>
            </a:r>
          </a:p>
          <a:p>
            <a:pPr algn="just"/>
            <a:r>
              <a:rPr lang="en-US" sz="2400" dirty="0"/>
              <a:t>Where, M</a:t>
            </a:r>
            <a:r>
              <a:rPr lang="en-US" sz="2400" baseline="-25000" dirty="0"/>
              <a:t>2</a:t>
            </a:r>
            <a:r>
              <a:rPr lang="en-US" sz="2400" dirty="0"/>
              <a:t> = Molarity of EDTA,              </a:t>
            </a:r>
          </a:p>
          <a:p>
            <a:pPr algn="just"/>
            <a:r>
              <a:rPr lang="en-US" sz="2400" dirty="0"/>
              <a:t>               V</a:t>
            </a:r>
            <a:r>
              <a:rPr lang="en-US" sz="2400" baseline="-25000" dirty="0"/>
              <a:t>2</a:t>
            </a:r>
            <a:r>
              <a:rPr lang="en-US" sz="2400" dirty="0"/>
              <a:t>= Volume of EDTA (Z ml). </a:t>
            </a:r>
          </a:p>
          <a:p>
            <a:pPr algn="just"/>
            <a:r>
              <a:rPr lang="en-US" sz="2400" dirty="0"/>
              <a:t>               M</a:t>
            </a:r>
            <a:r>
              <a:rPr lang="en-US" sz="2400" baseline="-25000" dirty="0"/>
              <a:t>4 </a:t>
            </a:r>
            <a:r>
              <a:rPr lang="en-US" sz="2400" dirty="0"/>
              <a:t>= Molarity of Permanent hard water,  </a:t>
            </a:r>
          </a:p>
          <a:p>
            <a:pPr algn="just"/>
            <a:r>
              <a:rPr lang="en-US" sz="2400" dirty="0"/>
              <a:t>               V</a:t>
            </a:r>
            <a:r>
              <a:rPr lang="en-US" sz="2400" baseline="-25000" dirty="0"/>
              <a:t>4</a:t>
            </a:r>
            <a:r>
              <a:rPr lang="en-US" sz="2400" dirty="0"/>
              <a:t> = Volume of Permanent hard water (20 ml) </a:t>
            </a:r>
          </a:p>
          <a:p>
            <a:pPr algn="just"/>
            <a:r>
              <a:rPr lang="en-US" sz="2400" dirty="0"/>
              <a:t>Permanent Hardness = M</a:t>
            </a:r>
            <a:r>
              <a:rPr lang="en-US" sz="2400" baseline="-25000" dirty="0"/>
              <a:t>4</a:t>
            </a:r>
            <a:r>
              <a:rPr lang="en-US" sz="2400" dirty="0"/>
              <a:t> × Molecular weight of CaCO3  								(100) × One </a:t>
            </a:r>
            <a:r>
              <a:rPr lang="en-US" sz="2400" dirty="0" err="1"/>
              <a:t>Litre</a:t>
            </a:r>
            <a:r>
              <a:rPr lang="en-US" sz="2400" dirty="0"/>
              <a:t> (1000ml) </a:t>
            </a:r>
          </a:p>
          <a:p>
            <a:pPr algn="just"/>
            <a:r>
              <a:rPr lang="en-US" sz="2400" dirty="0"/>
              <a:t>                                         = M</a:t>
            </a:r>
            <a:r>
              <a:rPr lang="en-US" sz="2400" baseline="-25000" dirty="0"/>
              <a:t>4</a:t>
            </a:r>
            <a:r>
              <a:rPr lang="en-US" sz="2400" dirty="0"/>
              <a:t> × 10</a:t>
            </a:r>
            <a:r>
              <a:rPr lang="en-US" sz="2400" baseline="30000" dirty="0"/>
              <a:t>5 </a:t>
            </a:r>
            <a:r>
              <a:rPr lang="en-US" sz="2400" dirty="0"/>
              <a:t>ppm </a:t>
            </a:r>
            <a:endParaRPr lang="en-IN" sz="2400" dirty="0"/>
          </a:p>
        </p:txBody>
      </p:sp>
      <p:sp>
        <p:nvSpPr>
          <p:cNvPr id="5" name="TextBox 4">
            <a:extLst>
              <a:ext uri="{FF2B5EF4-FFF2-40B4-BE49-F238E27FC236}">
                <a16:creationId xmlns:a16="http://schemas.microsoft.com/office/drawing/2014/main" id="{A9F3B152-5BC5-4C8C-A656-D46861716D2B}"/>
              </a:ext>
            </a:extLst>
          </p:cNvPr>
          <p:cNvSpPr txBox="1"/>
          <p:nvPr/>
        </p:nvSpPr>
        <p:spPr>
          <a:xfrm>
            <a:off x="397565" y="3881329"/>
            <a:ext cx="8494643" cy="2232599"/>
          </a:xfrm>
          <a:prstGeom prst="rect">
            <a:avLst/>
          </a:prstGeom>
          <a:noFill/>
        </p:spPr>
        <p:txBody>
          <a:bodyPr wrap="square">
            <a:spAutoFit/>
          </a:bodyPr>
          <a:lstStyle/>
          <a:p>
            <a:pPr marL="6350" marR="398145" indent="-6350" algn="l">
              <a:lnSpc>
                <a:spcPct val="150000"/>
              </a:lnSpc>
              <a:spcAft>
                <a:spcPts val="100"/>
              </a:spcAft>
            </a:pPr>
            <a:r>
              <a:rPr lang="en-IN" sz="3200" dirty="0">
                <a:effectLst/>
                <a:latin typeface="Times New Roman" panose="02020603050405020304" pitchFamily="18" charset="0"/>
                <a:ea typeface="Times New Roman" panose="02020603050405020304" pitchFamily="18" charset="0"/>
              </a:rPr>
              <a:t> </a:t>
            </a:r>
            <a:r>
              <a:rPr lang="en-IN" sz="3200" b="1" dirty="0">
                <a:solidFill>
                  <a:srgbClr val="FFFF00"/>
                </a:solidFill>
                <a:effectLst/>
                <a:latin typeface="Times New Roman" panose="02020603050405020304" pitchFamily="18" charset="0"/>
                <a:ea typeface="Times New Roman" panose="02020603050405020304" pitchFamily="18" charset="0"/>
              </a:rPr>
              <a:t>Determination of Temporary Hardness:  </a:t>
            </a:r>
            <a:r>
              <a:rPr lang="en-IN" sz="3200" dirty="0">
                <a:solidFill>
                  <a:srgbClr val="FFFF00"/>
                </a:solidFill>
                <a:effectLst/>
                <a:latin typeface="Times New Roman" panose="02020603050405020304" pitchFamily="18" charset="0"/>
                <a:ea typeface="Times New Roman" panose="02020603050405020304" pitchFamily="18" charset="0"/>
              </a:rPr>
              <a:t> </a:t>
            </a:r>
          </a:p>
          <a:p>
            <a:pPr marL="6350" marR="394970" indent="-6350" algn="just">
              <a:lnSpc>
                <a:spcPct val="150000"/>
              </a:lnSpc>
              <a:spcAft>
                <a:spcPts val="25"/>
              </a:spcAft>
            </a:pPr>
            <a:r>
              <a:rPr lang="en-IN" sz="3200" dirty="0">
                <a:effectLst/>
                <a:latin typeface="Times New Roman" panose="02020603050405020304" pitchFamily="18" charset="0"/>
                <a:ea typeface="Times New Roman" panose="02020603050405020304" pitchFamily="18" charset="0"/>
              </a:rPr>
              <a:t>Temporary Hardness = Total Hardness - 											Permanent Hardness </a:t>
            </a:r>
            <a:endParaRPr lang="en-IN" sz="3200" dirty="0"/>
          </a:p>
        </p:txBody>
      </p:sp>
    </p:spTree>
    <p:extLst>
      <p:ext uri="{BB962C8B-B14F-4D97-AF65-F5344CB8AC3E}">
        <p14:creationId xmlns:p14="http://schemas.microsoft.com/office/powerpoint/2010/main" val="2683470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2C81A1-5B64-41F4-A7DE-5C23B8C99494}"/>
              </a:ext>
            </a:extLst>
          </p:cNvPr>
          <p:cNvSpPr txBox="1"/>
          <p:nvPr/>
        </p:nvSpPr>
        <p:spPr>
          <a:xfrm>
            <a:off x="1166191" y="2478157"/>
            <a:ext cx="6811618" cy="1569660"/>
          </a:xfrm>
          <a:prstGeom prst="rect">
            <a:avLst/>
          </a:prstGeom>
          <a:noFill/>
        </p:spPr>
        <p:txBody>
          <a:bodyPr wrap="square" rtlCol="0">
            <a:spAutoFit/>
          </a:bodyPr>
          <a:lstStyle/>
          <a:p>
            <a:pPr algn="ctr"/>
            <a:r>
              <a:rPr lang="en-IN" sz="9600" b="1" dirty="0">
                <a:solidFill>
                  <a:srgbClr val="FFFF00"/>
                </a:solidFill>
                <a:latin typeface="Mistral" panose="03090702030407020403" pitchFamily="66" charset="0"/>
              </a:rPr>
              <a:t>Thank you </a:t>
            </a:r>
          </a:p>
        </p:txBody>
      </p:sp>
    </p:spTree>
    <p:extLst>
      <p:ext uri="{BB962C8B-B14F-4D97-AF65-F5344CB8AC3E}">
        <p14:creationId xmlns:p14="http://schemas.microsoft.com/office/powerpoint/2010/main" val="189566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BBA4CC-02D9-4D58-A185-BC74262783E2}"/>
              </a:ext>
            </a:extLst>
          </p:cNvPr>
          <p:cNvSpPr txBox="1"/>
          <p:nvPr/>
        </p:nvSpPr>
        <p:spPr>
          <a:xfrm>
            <a:off x="212035" y="437322"/>
            <a:ext cx="8719929" cy="2677656"/>
          </a:xfrm>
          <a:prstGeom prst="rect">
            <a:avLst/>
          </a:prstGeom>
          <a:noFill/>
        </p:spPr>
        <p:txBody>
          <a:bodyPr wrap="square">
            <a:spAutoFit/>
          </a:bodyPr>
          <a:lstStyle/>
          <a:p>
            <a:pPr marL="285750" indent="-285750" algn="just">
              <a:buFont typeface="Wingdings" panose="05000000000000000000" pitchFamily="2" charset="2"/>
              <a:buChar char="q"/>
            </a:pPr>
            <a:r>
              <a:rPr lang="en-US" sz="2400" dirty="0"/>
              <a:t>Only </a:t>
            </a:r>
            <a:r>
              <a:rPr lang="en-US" sz="2400" b="1" dirty="0">
                <a:solidFill>
                  <a:srgbClr val="FFFF00"/>
                </a:solidFill>
              </a:rPr>
              <a:t>3% Of freshwa</a:t>
            </a:r>
            <a:r>
              <a:rPr lang="en-US" sz="2400" dirty="0"/>
              <a:t>ter (69% resides in glaciers, 30% underground, and less than 1% is located in lakes, rivers and swamps.) of water on the surface is fresh; the remaining 97% resides in the ocean. </a:t>
            </a:r>
          </a:p>
          <a:p>
            <a:pPr marL="285750" indent="-285750" algn="just">
              <a:buFont typeface="Wingdings" panose="05000000000000000000" pitchFamily="2" charset="2"/>
              <a:buChar char="q"/>
            </a:pPr>
            <a:r>
              <a:rPr lang="en-US" sz="2400" dirty="0"/>
              <a:t>Only </a:t>
            </a:r>
            <a:r>
              <a:rPr lang="en-US" sz="2400" b="1" dirty="0">
                <a:solidFill>
                  <a:srgbClr val="FFFF00"/>
                </a:solidFill>
              </a:rPr>
              <a:t>one percent of the water on the Earth’s surface is usable by humans, </a:t>
            </a:r>
            <a:r>
              <a:rPr lang="en-US" sz="2400" dirty="0"/>
              <a:t>and 99% of the usable quantity is situated underground. </a:t>
            </a:r>
            <a:endParaRPr lang="en-IN" sz="2400" dirty="0"/>
          </a:p>
        </p:txBody>
      </p:sp>
      <p:pic>
        <p:nvPicPr>
          <p:cNvPr id="5" name="Picture 4">
            <a:extLst>
              <a:ext uri="{FF2B5EF4-FFF2-40B4-BE49-F238E27FC236}">
                <a16:creationId xmlns:a16="http://schemas.microsoft.com/office/drawing/2014/main" id="{8A9C05C7-2D36-42AA-A20C-C67C96D87053}"/>
              </a:ext>
            </a:extLst>
          </p:cNvPr>
          <p:cNvPicPr>
            <a:picLocks noChangeAspect="1"/>
          </p:cNvPicPr>
          <p:nvPr/>
        </p:nvPicPr>
        <p:blipFill rotWithShape="1">
          <a:blip r:embed="rId2"/>
          <a:srcRect t="17113"/>
          <a:stretch/>
        </p:blipFill>
        <p:spPr>
          <a:xfrm>
            <a:off x="0" y="3220277"/>
            <a:ext cx="6558791" cy="3511827"/>
          </a:xfrm>
          <a:prstGeom prst="rect">
            <a:avLst/>
          </a:prstGeom>
        </p:spPr>
      </p:pic>
      <p:pic>
        <p:nvPicPr>
          <p:cNvPr id="6" name="Picture 5">
            <a:extLst>
              <a:ext uri="{FF2B5EF4-FFF2-40B4-BE49-F238E27FC236}">
                <a16:creationId xmlns:a16="http://schemas.microsoft.com/office/drawing/2014/main" id="{65EEF898-CBCC-420A-B765-931ED5A28291}"/>
              </a:ext>
            </a:extLst>
          </p:cNvPr>
          <p:cNvPicPr>
            <a:picLocks noChangeAspect="1"/>
          </p:cNvPicPr>
          <p:nvPr/>
        </p:nvPicPr>
        <p:blipFill>
          <a:blip r:embed="rId3"/>
          <a:stretch>
            <a:fillRect/>
          </a:stretch>
        </p:blipFill>
        <p:spPr>
          <a:xfrm>
            <a:off x="6558791" y="3220277"/>
            <a:ext cx="2466975" cy="1847850"/>
          </a:xfrm>
          <a:prstGeom prst="rect">
            <a:avLst/>
          </a:prstGeom>
        </p:spPr>
      </p:pic>
      <p:pic>
        <p:nvPicPr>
          <p:cNvPr id="7" name="Picture 6">
            <a:extLst>
              <a:ext uri="{FF2B5EF4-FFF2-40B4-BE49-F238E27FC236}">
                <a16:creationId xmlns:a16="http://schemas.microsoft.com/office/drawing/2014/main" id="{303ADAA1-7571-47A8-B58E-B74FAC10EF3A}"/>
              </a:ext>
            </a:extLst>
          </p:cNvPr>
          <p:cNvPicPr>
            <a:picLocks noChangeAspect="1"/>
          </p:cNvPicPr>
          <p:nvPr/>
        </p:nvPicPr>
        <p:blipFill>
          <a:blip r:embed="rId4"/>
          <a:stretch>
            <a:fillRect/>
          </a:stretch>
        </p:blipFill>
        <p:spPr>
          <a:xfrm>
            <a:off x="6558791" y="5068127"/>
            <a:ext cx="2466975" cy="1663977"/>
          </a:xfrm>
          <a:prstGeom prst="rect">
            <a:avLst/>
          </a:prstGeom>
        </p:spPr>
      </p:pic>
    </p:spTree>
    <p:extLst>
      <p:ext uri="{BB962C8B-B14F-4D97-AF65-F5344CB8AC3E}">
        <p14:creationId xmlns:p14="http://schemas.microsoft.com/office/powerpoint/2010/main" val="201716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9E08C9-95C3-4FE0-AE53-AB8E39ED90D5}"/>
              </a:ext>
            </a:extLst>
          </p:cNvPr>
          <p:cNvSpPr txBox="1"/>
          <p:nvPr/>
        </p:nvSpPr>
        <p:spPr>
          <a:xfrm>
            <a:off x="327991" y="494870"/>
            <a:ext cx="8488017" cy="4893647"/>
          </a:xfrm>
          <a:prstGeom prst="rect">
            <a:avLst/>
          </a:prstGeom>
          <a:noFill/>
        </p:spPr>
        <p:txBody>
          <a:bodyPr wrap="square">
            <a:spAutoFit/>
          </a:bodyPr>
          <a:lstStyle/>
          <a:p>
            <a:r>
              <a:rPr lang="en-IN" sz="3600" b="1" dirty="0">
                <a:solidFill>
                  <a:srgbClr val="FFFF00"/>
                </a:solidFill>
              </a:rPr>
              <a:t>Types of Impurities present in water: </a:t>
            </a:r>
          </a:p>
          <a:p>
            <a:endParaRPr lang="en-IN" sz="2800" b="1" dirty="0">
              <a:solidFill>
                <a:srgbClr val="FFFF00"/>
              </a:solidFill>
            </a:endParaRPr>
          </a:p>
          <a:p>
            <a:pPr marL="457200" indent="-457200" algn="just">
              <a:buFont typeface="Wingdings" panose="05000000000000000000" pitchFamily="2" charset="2"/>
              <a:buChar char="q"/>
            </a:pPr>
            <a:r>
              <a:rPr lang="en-IN" sz="2800" dirty="0"/>
              <a:t>The natural water is usually contaminated by different types of impurities.  </a:t>
            </a:r>
          </a:p>
          <a:p>
            <a:pPr marL="457200" indent="-457200" algn="just">
              <a:buFont typeface="Wingdings" panose="05000000000000000000" pitchFamily="2" charset="2"/>
              <a:buChar char="q"/>
            </a:pPr>
            <a:endParaRPr lang="en-IN" sz="2800" dirty="0"/>
          </a:p>
          <a:p>
            <a:pPr marL="457200" indent="-457200" algn="just">
              <a:buFont typeface="Wingdings" panose="05000000000000000000" pitchFamily="2" charset="2"/>
              <a:buChar char="q"/>
            </a:pPr>
            <a:r>
              <a:rPr lang="en-IN" sz="2800" dirty="0"/>
              <a:t>They are mainly three types.  </a:t>
            </a:r>
          </a:p>
          <a:p>
            <a:pPr marL="457200" indent="-457200" algn="just">
              <a:buFont typeface="Wingdings" panose="05000000000000000000" pitchFamily="2" charset="2"/>
              <a:buChar char="q"/>
            </a:pPr>
            <a:endParaRPr lang="en-IN" sz="2800" dirty="0"/>
          </a:p>
          <a:p>
            <a:r>
              <a:rPr lang="en-IN" sz="3600" dirty="0">
                <a:solidFill>
                  <a:srgbClr val="FFFF00"/>
                </a:solidFill>
              </a:rPr>
              <a:t>➢	Physical impurities            </a:t>
            </a:r>
          </a:p>
          <a:p>
            <a:r>
              <a:rPr lang="en-IN" sz="3600" dirty="0">
                <a:solidFill>
                  <a:srgbClr val="FFFF00"/>
                </a:solidFill>
              </a:rPr>
              <a:t>➢	Chemical impurities              </a:t>
            </a:r>
          </a:p>
          <a:p>
            <a:r>
              <a:rPr lang="en-IN" sz="3600" dirty="0">
                <a:solidFill>
                  <a:srgbClr val="FFFF00"/>
                </a:solidFill>
              </a:rPr>
              <a:t>➢	Biological impurities </a:t>
            </a:r>
          </a:p>
        </p:txBody>
      </p:sp>
    </p:spTree>
    <p:extLst>
      <p:ext uri="{BB962C8B-B14F-4D97-AF65-F5344CB8AC3E}">
        <p14:creationId xmlns:p14="http://schemas.microsoft.com/office/powerpoint/2010/main" val="383686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A9A5FF-7C18-4ED0-A881-5FC988E63943}"/>
              </a:ext>
            </a:extLst>
          </p:cNvPr>
          <p:cNvSpPr txBox="1"/>
          <p:nvPr/>
        </p:nvSpPr>
        <p:spPr>
          <a:xfrm>
            <a:off x="238540" y="301490"/>
            <a:ext cx="8587408" cy="6247864"/>
          </a:xfrm>
          <a:prstGeom prst="rect">
            <a:avLst/>
          </a:prstGeom>
          <a:noFill/>
        </p:spPr>
        <p:txBody>
          <a:bodyPr wrap="square">
            <a:spAutoFit/>
          </a:bodyPr>
          <a:lstStyle/>
          <a:p>
            <a:pPr marL="514350" indent="-514350" algn="just">
              <a:buAutoNum type="arabicPeriod"/>
            </a:pPr>
            <a:r>
              <a:rPr lang="en-IN" sz="3200" b="1" dirty="0">
                <a:solidFill>
                  <a:srgbClr val="FFFF00"/>
                </a:solidFill>
              </a:rPr>
              <a:t>Physical impurities: </a:t>
            </a:r>
          </a:p>
          <a:p>
            <a:pPr marL="514350" indent="-514350" algn="just">
              <a:buAutoNum type="arabicPeriod"/>
            </a:pPr>
            <a:endParaRPr lang="en-IN" sz="3200" b="1" dirty="0">
              <a:solidFill>
                <a:srgbClr val="FFFF00"/>
              </a:solidFill>
            </a:endParaRPr>
          </a:p>
          <a:p>
            <a:pPr algn="just"/>
            <a:r>
              <a:rPr lang="en-IN" sz="2400" dirty="0"/>
              <a:t>➢	</a:t>
            </a:r>
            <a:r>
              <a:rPr lang="en-IN" sz="2400" b="1" dirty="0">
                <a:solidFill>
                  <a:srgbClr val="FFFF00"/>
                </a:solidFill>
              </a:rPr>
              <a:t>Colour: </a:t>
            </a:r>
            <a:r>
              <a:rPr lang="en-IN" sz="2400" dirty="0"/>
              <a:t>in water is caused by metallic substances like salts. </a:t>
            </a:r>
          </a:p>
          <a:p>
            <a:pPr algn="just"/>
            <a:endParaRPr lang="en-IN" sz="2400" dirty="0"/>
          </a:p>
          <a:p>
            <a:pPr algn="just"/>
            <a:r>
              <a:rPr lang="en-IN" sz="2400" dirty="0"/>
              <a:t>➢	</a:t>
            </a:r>
            <a:r>
              <a:rPr lang="en-IN" sz="2400" b="1" dirty="0">
                <a:solidFill>
                  <a:srgbClr val="FFFF00"/>
                </a:solidFill>
              </a:rPr>
              <a:t>Turbidity: </a:t>
            </a:r>
            <a:r>
              <a:rPr lang="en-IN" sz="2400" dirty="0"/>
              <a:t>is due to the colloidal, extremely fine suspensions such as insoluble substances like clay, slit, and micro-organisms. </a:t>
            </a:r>
          </a:p>
          <a:p>
            <a:pPr algn="just"/>
            <a:endParaRPr lang="en-IN" sz="2400" dirty="0"/>
          </a:p>
          <a:p>
            <a:pPr algn="just"/>
            <a:r>
              <a:rPr lang="en-IN" sz="2400" dirty="0"/>
              <a:t>➢</a:t>
            </a:r>
            <a:r>
              <a:rPr lang="en-IN" sz="2400" b="1" dirty="0">
                <a:solidFill>
                  <a:srgbClr val="FFFF00"/>
                </a:solidFill>
              </a:rPr>
              <a:t>	Taste: </a:t>
            </a:r>
            <a:r>
              <a:rPr lang="en-IN" sz="2400" dirty="0"/>
              <a:t>presence of dissolved minerals in water produces taste. Bitter taste can be due to the presence of Fe, Al, Mn, Sulphates and lime. Soap taste can be due to the presence of large amount of sodium bicarbonate. </a:t>
            </a:r>
          </a:p>
          <a:p>
            <a:pPr algn="just"/>
            <a:endParaRPr lang="en-IN" sz="2400" dirty="0"/>
          </a:p>
          <a:p>
            <a:pPr algn="just"/>
            <a:r>
              <a:rPr lang="en-IN" sz="2400" dirty="0"/>
              <a:t>➢	</a:t>
            </a:r>
            <a:r>
              <a:rPr lang="en-IN" sz="2400" b="1" dirty="0">
                <a:solidFill>
                  <a:srgbClr val="FFFF00"/>
                </a:solidFill>
              </a:rPr>
              <a:t>Odour: </a:t>
            </a:r>
            <a:r>
              <a:rPr lang="en-IN" sz="2400" dirty="0"/>
              <a:t>In water is undesirable for domestic as well as industrial purpose. </a:t>
            </a:r>
          </a:p>
        </p:txBody>
      </p:sp>
    </p:spTree>
    <p:extLst>
      <p:ext uri="{BB962C8B-B14F-4D97-AF65-F5344CB8AC3E}">
        <p14:creationId xmlns:p14="http://schemas.microsoft.com/office/powerpoint/2010/main" val="13916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C97DF5-36C8-4091-BE49-02A54CC51799}"/>
              </a:ext>
            </a:extLst>
          </p:cNvPr>
          <p:cNvSpPr txBox="1"/>
          <p:nvPr/>
        </p:nvSpPr>
        <p:spPr>
          <a:xfrm>
            <a:off x="318051" y="278295"/>
            <a:ext cx="8521149" cy="6247864"/>
          </a:xfrm>
          <a:prstGeom prst="rect">
            <a:avLst/>
          </a:prstGeom>
          <a:noFill/>
        </p:spPr>
        <p:txBody>
          <a:bodyPr wrap="square">
            <a:spAutoFit/>
          </a:bodyPr>
          <a:lstStyle/>
          <a:p>
            <a:pPr algn="just"/>
            <a:r>
              <a:rPr lang="en-IN" sz="3200" b="1" dirty="0">
                <a:solidFill>
                  <a:srgbClr val="FFFF00"/>
                </a:solidFill>
              </a:rPr>
              <a:t>2. Chemical impurities: </a:t>
            </a:r>
          </a:p>
          <a:p>
            <a:pPr algn="just"/>
            <a:r>
              <a:rPr lang="en-IN" sz="2800" dirty="0"/>
              <a:t>➢	</a:t>
            </a:r>
            <a:r>
              <a:rPr lang="en-IN" sz="2800" b="1" dirty="0">
                <a:solidFill>
                  <a:srgbClr val="FFFF00"/>
                </a:solidFill>
              </a:rPr>
              <a:t>Inorganic chemicals: Cations</a:t>
            </a:r>
            <a:r>
              <a:rPr lang="en-IN" sz="2800" dirty="0"/>
              <a:t> (Al</a:t>
            </a:r>
            <a:r>
              <a:rPr lang="en-IN" sz="2800" baseline="30000" dirty="0"/>
              <a:t>+3</a:t>
            </a:r>
            <a:r>
              <a:rPr lang="en-IN" sz="2800" dirty="0"/>
              <a:t>, Ca</a:t>
            </a:r>
            <a:r>
              <a:rPr lang="en-IN" sz="2800" baseline="30000" dirty="0"/>
              <a:t>+2</a:t>
            </a:r>
            <a:r>
              <a:rPr lang="en-IN" sz="2800" dirty="0"/>
              <a:t>, Mg</a:t>
            </a:r>
            <a:r>
              <a:rPr lang="en-IN" sz="2800" baseline="30000" dirty="0"/>
              <a:t>+2</a:t>
            </a:r>
            <a:r>
              <a:rPr lang="en-IN" sz="2800" dirty="0"/>
              <a:t>, Fe</a:t>
            </a:r>
            <a:r>
              <a:rPr lang="en-IN" sz="2800" baseline="30000" dirty="0"/>
              <a:t>+2</a:t>
            </a:r>
            <a:r>
              <a:rPr lang="en-IN" sz="2800" dirty="0"/>
              <a:t>, Zn</a:t>
            </a:r>
            <a:r>
              <a:rPr lang="en-IN" sz="2800" baseline="30000" dirty="0"/>
              <a:t>+2</a:t>
            </a:r>
            <a:r>
              <a:rPr lang="en-IN" sz="2800" dirty="0"/>
              <a:t>, Cu</a:t>
            </a:r>
            <a:r>
              <a:rPr lang="en-IN" sz="2800" baseline="30000" dirty="0"/>
              <a:t>+2 </a:t>
            </a:r>
            <a:r>
              <a:rPr lang="en-IN" sz="2800" dirty="0"/>
              <a:t>Na</a:t>
            </a:r>
            <a:r>
              <a:rPr lang="en-IN" sz="2800" baseline="30000" dirty="0"/>
              <a:t>+</a:t>
            </a:r>
            <a:r>
              <a:rPr lang="en-IN" sz="2800" dirty="0"/>
              <a:t>, K</a:t>
            </a:r>
            <a:r>
              <a:rPr lang="en-IN" sz="2800" baseline="30000" dirty="0"/>
              <a:t>+</a:t>
            </a:r>
            <a:r>
              <a:rPr lang="en-IN" sz="2800" dirty="0"/>
              <a:t>), </a:t>
            </a:r>
            <a:r>
              <a:rPr lang="en-IN" sz="2800" b="1" dirty="0">
                <a:solidFill>
                  <a:srgbClr val="FFFF00"/>
                </a:solidFill>
              </a:rPr>
              <a:t>Anions</a:t>
            </a:r>
            <a:r>
              <a:rPr lang="en-IN" sz="2800" dirty="0"/>
              <a:t> (Cl</a:t>
            </a:r>
            <a:r>
              <a:rPr lang="en-IN" sz="2800" baseline="30000" dirty="0"/>
              <a:t>−</a:t>
            </a:r>
            <a:r>
              <a:rPr lang="en-IN" sz="2800" dirty="0"/>
              <a:t>, SO</a:t>
            </a:r>
            <a:r>
              <a:rPr lang="en-IN" sz="2800" baseline="-25000" dirty="0"/>
              <a:t>4</a:t>
            </a:r>
            <a:r>
              <a:rPr lang="en-IN" sz="2800" baseline="30000" dirty="0"/>
              <a:t>−2</a:t>
            </a:r>
            <a:r>
              <a:rPr lang="en-IN" sz="2800" dirty="0"/>
              <a:t>, NO</a:t>
            </a:r>
            <a:r>
              <a:rPr lang="en-IN" sz="2800" baseline="-25000" dirty="0"/>
              <a:t>3</a:t>
            </a:r>
            <a:r>
              <a:rPr lang="en-IN" sz="2800" baseline="30000" dirty="0"/>
              <a:t>−</a:t>
            </a:r>
            <a:r>
              <a:rPr lang="en-IN" sz="2800" dirty="0"/>
              <a:t>, HCO</a:t>
            </a:r>
            <a:r>
              <a:rPr lang="en-IN" sz="2800" baseline="-25000" dirty="0"/>
              <a:t>3</a:t>
            </a:r>
            <a:r>
              <a:rPr lang="en-IN" sz="2800" baseline="30000" dirty="0"/>
              <a:t>−</a:t>
            </a:r>
            <a:r>
              <a:rPr lang="en-IN" sz="2800" dirty="0"/>
              <a:t>, F</a:t>
            </a:r>
            <a:r>
              <a:rPr lang="en-IN" sz="2800" baseline="30000" dirty="0"/>
              <a:t>−</a:t>
            </a:r>
            <a:r>
              <a:rPr lang="en-IN" sz="2800" dirty="0"/>
              <a:t>, NO</a:t>
            </a:r>
            <a:r>
              <a:rPr lang="en-IN" sz="2800" baseline="-25000" dirty="0"/>
              <a:t>2</a:t>
            </a:r>
            <a:r>
              <a:rPr lang="en-IN" sz="2800" baseline="30000" dirty="0"/>
              <a:t>−</a:t>
            </a:r>
            <a:r>
              <a:rPr lang="en-IN" sz="2800" dirty="0"/>
              <a:t>) </a:t>
            </a:r>
          </a:p>
          <a:p>
            <a:pPr algn="just"/>
            <a:endParaRPr lang="en-IN" sz="2800" dirty="0"/>
          </a:p>
          <a:p>
            <a:pPr algn="just"/>
            <a:r>
              <a:rPr lang="en-IN" sz="2800" dirty="0"/>
              <a:t>➢	</a:t>
            </a:r>
            <a:r>
              <a:rPr lang="en-IN" sz="2800" b="1" dirty="0">
                <a:solidFill>
                  <a:srgbClr val="FFFF00"/>
                </a:solidFill>
              </a:rPr>
              <a:t>Organic chemicals: </a:t>
            </a:r>
            <a:r>
              <a:rPr lang="en-IN" sz="2800" dirty="0"/>
              <a:t>dyes, paints, petroleum products, pesticides, detergents, drugs textile materials, other organic related materials. </a:t>
            </a:r>
          </a:p>
          <a:p>
            <a:pPr algn="just"/>
            <a:endParaRPr lang="en-IN" sz="2800" dirty="0"/>
          </a:p>
          <a:p>
            <a:pPr algn="just"/>
            <a:endParaRPr lang="en-IN" sz="2800" dirty="0"/>
          </a:p>
          <a:p>
            <a:pPr algn="just"/>
            <a:r>
              <a:rPr lang="en-IN" sz="3200" b="1" dirty="0">
                <a:solidFill>
                  <a:srgbClr val="FFFF00"/>
                </a:solidFill>
              </a:rPr>
              <a:t>3. Biological Impurities: </a:t>
            </a:r>
          </a:p>
          <a:p>
            <a:pPr algn="just"/>
            <a:r>
              <a:rPr lang="en-IN" sz="2800" dirty="0"/>
              <a:t>➢ Biological impurities are </a:t>
            </a:r>
            <a:r>
              <a:rPr lang="en-IN" sz="2800" dirty="0">
                <a:solidFill>
                  <a:srgbClr val="FFFF00"/>
                </a:solidFill>
              </a:rPr>
              <a:t>Algae, pathogenic bacteria, fungi, viruses, pathogens, parasite-worms. </a:t>
            </a:r>
          </a:p>
        </p:txBody>
      </p:sp>
    </p:spTree>
    <p:extLst>
      <p:ext uri="{BB962C8B-B14F-4D97-AF65-F5344CB8AC3E}">
        <p14:creationId xmlns:p14="http://schemas.microsoft.com/office/powerpoint/2010/main" val="129318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B65D1B-09F5-4674-8713-7D2263BA71A6}"/>
              </a:ext>
            </a:extLst>
          </p:cNvPr>
          <p:cNvSpPr txBox="1"/>
          <p:nvPr/>
        </p:nvSpPr>
        <p:spPr>
          <a:xfrm>
            <a:off x="212035" y="341752"/>
            <a:ext cx="8719930" cy="5755422"/>
          </a:xfrm>
          <a:prstGeom prst="rect">
            <a:avLst/>
          </a:prstGeom>
          <a:noFill/>
        </p:spPr>
        <p:txBody>
          <a:bodyPr wrap="square">
            <a:spAutoFit/>
          </a:bodyPr>
          <a:lstStyle/>
          <a:p>
            <a:r>
              <a:rPr lang="en-US" sz="2400" b="1" dirty="0">
                <a:solidFill>
                  <a:srgbClr val="FFFF00"/>
                </a:solidFill>
              </a:rPr>
              <a:t>Potable water and its specifications  </a:t>
            </a:r>
          </a:p>
          <a:p>
            <a:r>
              <a:rPr lang="en-US" sz="2400" dirty="0">
                <a:solidFill>
                  <a:srgbClr val="00B0F0"/>
                </a:solidFill>
              </a:rPr>
              <a:t>Water free from contaminants or water that is safe for human consumption is called potable water. </a:t>
            </a:r>
          </a:p>
          <a:p>
            <a:r>
              <a:rPr lang="en-US" sz="2400" dirty="0"/>
              <a:t>The following are the specifications of water drinking purpose.  </a:t>
            </a:r>
          </a:p>
          <a:p>
            <a:endParaRPr lang="en-US" sz="2400" dirty="0"/>
          </a:p>
          <a:p>
            <a:pPr marL="342900" indent="-342900">
              <a:buFont typeface="Wingdings" panose="05000000000000000000" pitchFamily="2" charset="2"/>
              <a:buChar char="§"/>
            </a:pPr>
            <a:r>
              <a:rPr lang="en-US" sz="2000" dirty="0"/>
              <a:t>The water should be clear (colorless), odorless and pleasant taste. </a:t>
            </a:r>
          </a:p>
          <a:p>
            <a:pPr marL="342900" indent="-342900">
              <a:buFont typeface="Wingdings" panose="05000000000000000000" pitchFamily="2" charset="2"/>
              <a:buChar char="§"/>
            </a:pPr>
            <a:r>
              <a:rPr lang="en-US" sz="2000" dirty="0"/>
              <a:t>The optimum hardness of water must be </a:t>
            </a:r>
            <a:r>
              <a:rPr lang="en-US" sz="2000" b="1" dirty="0">
                <a:solidFill>
                  <a:srgbClr val="FFFF00"/>
                </a:solidFill>
              </a:rPr>
              <a:t>125ppm.  </a:t>
            </a:r>
          </a:p>
          <a:p>
            <a:pPr marL="342900" indent="-342900">
              <a:buFont typeface="Wingdings" panose="05000000000000000000" pitchFamily="2" charset="2"/>
              <a:buChar char="§"/>
            </a:pPr>
            <a:r>
              <a:rPr lang="en-US" sz="2000" dirty="0"/>
              <a:t>The pH of potable water should be </a:t>
            </a:r>
            <a:r>
              <a:rPr lang="en-US" sz="2000" b="1" dirty="0">
                <a:solidFill>
                  <a:srgbClr val="FFFF00"/>
                </a:solidFill>
              </a:rPr>
              <a:t>7.0 to 8.5. </a:t>
            </a:r>
          </a:p>
          <a:p>
            <a:pPr marL="342900" indent="-342900">
              <a:buFont typeface="Wingdings" panose="05000000000000000000" pitchFamily="2" charset="2"/>
              <a:buChar char="§"/>
            </a:pPr>
            <a:r>
              <a:rPr lang="en-US" sz="2000" dirty="0"/>
              <a:t>The recommended maximum concentration of total dissolved solids (TDS) in potable water must not exceed </a:t>
            </a:r>
            <a:r>
              <a:rPr lang="en-US" sz="2000" b="1" dirty="0">
                <a:solidFill>
                  <a:srgbClr val="FFFF00"/>
                </a:solidFill>
              </a:rPr>
              <a:t>500 ppm. </a:t>
            </a:r>
          </a:p>
          <a:p>
            <a:pPr marL="342900" indent="-342900">
              <a:buFont typeface="Wingdings" panose="05000000000000000000" pitchFamily="2" charset="2"/>
              <a:buChar char="§"/>
            </a:pPr>
            <a:r>
              <a:rPr lang="en-US" sz="2000" dirty="0"/>
              <a:t>The turbidity in drinking water should not exceed </a:t>
            </a:r>
            <a:r>
              <a:rPr lang="en-US" sz="2000" b="1" dirty="0">
                <a:solidFill>
                  <a:srgbClr val="FFFF00"/>
                </a:solidFill>
              </a:rPr>
              <a:t>25 ppm. </a:t>
            </a:r>
          </a:p>
          <a:p>
            <a:pPr marL="342900" indent="-342900">
              <a:buFont typeface="Wingdings" panose="05000000000000000000" pitchFamily="2" charset="2"/>
              <a:buChar char="§"/>
            </a:pPr>
            <a:r>
              <a:rPr lang="en-US" sz="2000" dirty="0"/>
              <a:t>The water must be free from heavy metals like </a:t>
            </a:r>
            <a:r>
              <a:rPr lang="en-US" sz="2000" b="1" dirty="0">
                <a:solidFill>
                  <a:srgbClr val="FFFF00"/>
                </a:solidFill>
              </a:rPr>
              <a:t>Lead, Arsenic, Chromium and Manganese. </a:t>
            </a:r>
          </a:p>
          <a:p>
            <a:pPr marL="342900" indent="-342900">
              <a:buFont typeface="Wingdings" panose="05000000000000000000" pitchFamily="2" charset="2"/>
              <a:buChar char="§"/>
            </a:pPr>
            <a:r>
              <a:rPr lang="en-US" sz="2000" dirty="0"/>
              <a:t>The water must be free from pathogenic bacteria </a:t>
            </a:r>
          </a:p>
          <a:p>
            <a:pPr marL="342900" indent="-342900">
              <a:buFont typeface="Wingdings" panose="05000000000000000000" pitchFamily="2" charset="2"/>
              <a:buChar char="§"/>
            </a:pPr>
            <a:r>
              <a:rPr lang="en-US" sz="2000" dirty="0"/>
              <a:t>The water must be free from dissolved gases like H2S, CO2 and NH3. </a:t>
            </a:r>
          </a:p>
          <a:p>
            <a:endParaRPr lang="en-US" sz="2400" dirty="0"/>
          </a:p>
        </p:txBody>
      </p:sp>
    </p:spTree>
    <p:extLst>
      <p:ext uri="{BB962C8B-B14F-4D97-AF65-F5344CB8AC3E}">
        <p14:creationId xmlns:p14="http://schemas.microsoft.com/office/powerpoint/2010/main" val="304103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8C0D7-47B1-4809-87BF-4ACA15E14541}"/>
              </a:ext>
            </a:extLst>
          </p:cNvPr>
          <p:cNvSpPr txBox="1"/>
          <p:nvPr/>
        </p:nvSpPr>
        <p:spPr>
          <a:xfrm>
            <a:off x="371061" y="293424"/>
            <a:ext cx="8401878" cy="3785652"/>
          </a:xfrm>
          <a:prstGeom prst="rect">
            <a:avLst/>
          </a:prstGeom>
          <a:noFill/>
        </p:spPr>
        <p:txBody>
          <a:bodyPr wrap="square">
            <a:spAutoFit/>
          </a:bodyPr>
          <a:lstStyle/>
          <a:p>
            <a:pPr marL="342900" indent="-34290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Generally </a:t>
            </a:r>
            <a:r>
              <a:rPr lang="en-US" sz="2400" b="1" dirty="0">
                <a:solidFill>
                  <a:srgbClr val="FFFF00"/>
                </a:solidFill>
                <a:latin typeface="Arial" panose="020B0604020202020204" pitchFamily="34" charset="0"/>
                <a:cs typeface="Arial" panose="020B0604020202020204" pitchFamily="34" charset="0"/>
              </a:rPr>
              <a:t>soaps create foam in water, </a:t>
            </a:r>
            <a:r>
              <a:rPr lang="en-US" sz="2400" dirty="0">
                <a:latin typeface="Arial" panose="020B0604020202020204" pitchFamily="34" charset="0"/>
                <a:cs typeface="Arial" panose="020B0604020202020204" pitchFamily="34" charset="0"/>
              </a:rPr>
              <a:t>but in present of some materials the foam creation is reduced and need more soap for producing foam, and </a:t>
            </a:r>
            <a:r>
              <a:rPr lang="en-US" sz="2400" b="1" dirty="0">
                <a:solidFill>
                  <a:srgbClr val="FFFF00"/>
                </a:solidFill>
                <a:latin typeface="Arial" panose="020B0604020202020204" pitchFamily="34" charset="0"/>
                <a:cs typeface="Arial" panose="020B0604020202020204" pitchFamily="34" charset="0"/>
              </a:rPr>
              <a:t>this condition of water is called water hardness. </a:t>
            </a:r>
          </a:p>
          <a:p>
            <a:pPr marL="342900" indent="-342900" algn="jus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The presence of </a:t>
            </a:r>
            <a:r>
              <a:rPr lang="en-US" sz="2400" b="1" dirty="0">
                <a:solidFill>
                  <a:srgbClr val="FFFF00"/>
                </a:solidFill>
                <a:latin typeface="Arial" panose="020B0604020202020204" pitchFamily="34" charset="0"/>
                <a:cs typeface="Arial" panose="020B0604020202020204" pitchFamily="34" charset="0"/>
              </a:rPr>
              <a:t>Calcium, Magnesium salt i.e. bicarbonates, sulphates, chloride in water is called causes of hardness of water. </a:t>
            </a:r>
            <a:r>
              <a:rPr lang="en-US" sz="2400" dirty="0">
                <a:latin typeface="Arial" panose="020B0604020202020204" pitchFamily="34" charset="0"/>
                <a:cs typeface="Arial" panose="020B0604020202020204" pitchFamily="34" charset="0"/>
              </a:rPr>
              <a:t>The water which contains these salts is called hard water. </a:t>
            </a:r>
          </a:p>
          <a:p>
            <a:pPr algn="just"/>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8BB010A-DB79-4916-A829-157C7F023E19}"/>
              </a:ext>
            </a:extLst>
          </p:cNvPr>
          <p:cNvPicPr>
            <a:picLocks noChangeAspect="1"/>
          </p:cNvPicPr>
          <p:nvPr/>
        </p:nvPicPr>
        <p:blipFill>
          <a:blip r:embed="rId3"/>
          <a:stretch>
            <a:fillRect/>
          </a:stretch>
        </p:blipFill>
        <p:spPr>
          <a:xfrm>
            <a:off x="887896" y="3829878"/>
            <a:ext cx="7620000" cy="2866197"/>
          </a:xfrm>
          <a:prstGeom prst="rect">
            <a:avLst/>
          </a:prstGeom>
        </p:spPr>
      </p:pic>
    </p:spTree>
    <p:extLst>
      <p:ext uri="{BB962C8B-B14F-4D97-AF65-F5344CB8AC3E}">
        <p14:creationId xmlns:p14="http://schemas.microsoft.com/office/powerpoint/2010/main" val="563044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779</TotalTime>
  <Words>2631</Words>
  <Application>Microsoft Office PowerPoint</Application>
  <PresentationFormat>On-screen Show (4:3)</PresentationFormat>
  <Paragraphs>256</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Algerian</vt:lpstr>
      <vt:lpstr>Arial</vt:lpstr>
      <vt:lpstr>Arial Rounded MT Bold</vt:lpstr>
      <vt:lpstr>Bookman Old Style</vt:lpstr>
      <vt:lpstr>Mistral</vt:lpstr>
      <vt:lpstr>Rockwell</vt:lpstr>
      <vt:lpstr>Times New Roman</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jannathul firdhouse</dc:creator>
  <cp:lastModifiedBy>jannathul firdhouse</cp:lastModifiedBy>
  <cp:revision>44</cp:revision>
  <dcterms:created xsi:type="dcterms:W3CDTF">2020-08-16T07:57:05Z</dcterms:created>
  <dcterms:modified xsi:type="dcterms:W3CDTF">2020-10-19T19:33:08Z</dcterms:modified>
</cp:coreProperties>
</file>