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17" r:id="rId3"/>
    <p:sldId id="257" r:id="rId4"/>
    <p:sldId id="293" r:id="rId5"/>
    <p:sldId id="258" r:id="rId6"/>
    <p:sldId id="259" r:id="rId7"/>
    <p:sldId id="260" r:id="rId8"/>
    <p:sldId id="261" r:id="rId9"/>
    <p:sldId id="263" r:id="rId10"/>
    <p:sldId id="262" r:id="rId11"/>
    <p:sldId id="265" r:id="rId12"/>
    <p:sldId id="266" r:id="rId13"/>
    <p:sldId id="267" r:id="rId14"/>
    <p:sldId id="264" r:id="rId15"/>
    <p:sldId id="270" r:id="rId16"/>
    <p:sldId id="271" r:id="rId17"/>
    <p:sldId id="272" r:id="rId18"/>
    <p:sldId id="273" r:id="rId19"/>
    <p:sldId id="294" r:id="rId20"/>
    <p:sldId id="295" r:id="rId21"/>
    <p:sldId id="296" r:id="rId22"/>
    <p:sldId id="297" r:id="rId23"/>
    <p:sldId id="274" r:id="rId24"/>
    <p:sldId id="275" r:id="rId25"/>
    <p:sldId id="276" r:id="rId26"/>
    <p:sldId id="269" r:id="rId27"/>
    <p:sldId id="277" r:id="rId28"/>
    <p:sldId id="279" r:id="rId29"/>
    <p:sldId id="278"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4" r:id="rId46"/>
    <p:sldId id="315" r:id="rId47"/>
    <p:sldId id="313" r:id="rId48"/>
    <p:sldId id="316" r:id="rId49"/>
    <p:sldId id="292"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6600"/>
    <a:srgbClr val="993366"/>
    <a:srgbClr val="4B4B4B"/>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784A64A-837F-46FD-B95C-AB1F426C1137}"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56670-4757-426D-87DA-C0201240038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84A64A-837F-46FD-B95C-AB1F426C1137}"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56670-4757-426D-87DA-C020124003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84A64A-837F-46FD-B95C-AB1F426C1137}"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56670-4757-426D-87DA-C0201240038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B784A64A-837F-46FD-B95C-AB1F426C1137}" type="datetimeFigureOut">
              <a:rPr lang="en-US" smtClean="0"/>
              <a:pPr/>
              <a:t>10/20/2020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3A56670-4757-426D-87DA-C0201240038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B784A64A-837F-46FD-B95C-AB1F426C1137}" type="datetimeFigureOut">
              <a:rPr lang="en-US" smtClean="0"/>
              <a:pPr/>
              <a:t>10/20/2020</a:t>
            </a:fld>
            <a:endParaRPr lang="en-US"/>
          </a:p>
        </p:txBody>
      </p:sp>
      <p:sp>
        <p:nvSpPr>
          <p:cNvPr id="9" name="Slide Number Placeholder 8"/>
          <p:cNvSpPr>
            <a:spLocks noGrp="1"/>
          </p:cNvSpPr>
          <p:nvPr>
            <p:ph type="sldNum" sz="quarter" idx="15"/>
          </p:nvPr>
        </p:nvSpPr>
        <p:spPr/>
        <p:txBody>
          <a:bodyPr rtlCol="0"/>
          <a:lstStyle/>
          <a:p>
            <a:fld id="{E3A56670-4757-426D-87DA-C02012400384}"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784A64A-837F-46FD-B95C-AB1F426C1137}" type="datetimeFigureOut">
              <a:rPr lang="en-US" smtClean="0"/>
              <a:pPr/>
              <a:t>10/20/2020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E3A56670-4757-426D-87DA-C0201240038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B784A64A-837F-46FD-B95C-AB1F426C1137}"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56670-4757-426D-87DA-C02012400384}"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B784A64A-837F-46FD-B95C-AB1F426C1137}" type="datetimeFigureOut">
              <a:rPr lang="en-US" smtClean="0"/>
              <a:pPr/>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A56670-4757-426D-87DA-C02012400384}"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B784A64A-837F-46FD-B95C-AB1F426C1137}" type="datetimeFigureOut">
              <a:rPr lang="en-US" smtClean="0"/>
              <a:pPr/>
              <a:t>10/20/2020</a:t>
            </a:fld>
            <a:endParaRPr lang="en-US"/>
          </a:p>
        </p:txBody>
      </p:sp>
      <p:sp>
        <p:nvSpPr>
          <p:cNvPr id="7" name="Slide Number Placeholder 6"/>
          <p:cNvSpPr>
            <a:spLocks noGrp="1"/>
          </p:cNvSpPr>
          <p:nvPr>
            <p:ph type="sldNum" sz="quarter" idx="11"/>
          </p:nvPr>
        </p:nvSpPr>
        <p:spPr/>
        <p:txBody>
          <a:bodyPr rtlCol="0"/>
          <a:lstStyle/>
          <a:p>
            <a:fld id="{E3A56670-4757-426D-87DA-C02012400384}"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84A64A-837F-46FD-B95C-AB1F426C1137}" type="datetimeFigureOut">
              <a:rPr lang="en-US" smtClean="0"/>
              <a:pPr/>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A56670-4757-426D-87DA-C0201240038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B784A64A-837F-46FD-B95C-AB1F426C1137}" type="datetimeFigureOut">
              <a:rPr lang="en-US" smtClean="0"/>
              <a:pPr/>
              <a:t>10/20/2020</a:t>
            </a:fld>
            <a:endParaRPr lang="en-US"/>
          </a:p>
        </p:txBody>
      </p:sp>
      <p:sp>
        <p:nvSpPr>
          <p:cNvPr id="22" name="Slide Number Placeholder 21"/>
          <p:cNvSpPr>
            <a:spLocks noGrp="1"/>
          </p:cNvSpPr>
          <p:nvPr>
            <p:ph type="sldNum" sz="quarter" idx="15"/>
          </p:nvPr>
        </p:nvSpPr>
        <p:spPr/>
        <p:txBody>
          <a:bodyPr rtlCol="0"/>
          <a:lstStyle/>
          <a:p>
            <a:fld id="{E3A56670-4757-426D-87DA-C02012400384}"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84A64A-837F-46FD-B95C-AB1F426C1137}"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56670-4757-426D-87DA-C0201240038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784A64A-837F-46FD-B95C-AB1F426C1137}" type="datetimeFigureOut">
              <a:rPr lang="en-US" smtClean="0"/>
              <a:pPr/>
              <a:t>10/20/2020</a:t>
            </a:fld>
            <a:endParaRPr lang="en-US"/>
          </a:p>
        </p:txBody>
      </p:sp>
      <p:sp>
        <p:nvSpPr>
          <p:cNvPr id="18" name="Slide Number Placeholder 17"/>
          <p:cNvSpPr>
            <a:spLocks noGrp="1"/>
          </p:cNvSpPr>
          <p:nvPr>
            <p:ph type="sldNum" sz="quarter" idx="11"/>
          </p:nvPr>
        </p:nvSpPr>
        <p:spPr/>
        <p:txBody>
          <a:bodyPr rtlCol="0"/>
          <a:lstStyle/>
          <a:p>
            <a:fld id="{E3A56670-4757-426D-87DA-C02012400384}"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784A64A-837F-46FD-B95C-AB1F426C1137}"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56670-4757-426D-87DA-C0201240038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784A64A-837F-46FD-B95C-AB1F426C1137}"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56670-4757-426D-87DA-C020124003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84A64A-837F-46FD-B95C-AB1F426C1137}"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56670-4757-426D-87DA-C0201240038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84A64A-837F-46FD-B95C-AB1F426C1137}"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56670-4757-426D-87DA-C020124003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84A64A-837F-46FD-B95C-AB1F426C1137}" type="datetimeFigureOut">
              <a:rPr lang="en-US" smtClean="0"/>
              <a:pPr/>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A56670-4757-426D-87DA-C020124003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84A64A-837F-46FD-B95C-AB1F426C1137}" type="datetimeFigureOut">
              <a:rPr lang="en-US" smtClean="0"/>
              <a:pPr/>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A56670-4757-426D-87DA-C020124003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84A64A-837F-46FD-B95C-AB1F426C1137}" type="datetimeFigureOut">
              <a:rPr lang="en-US" smtClean="0"/>
              <a:pPr/>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A56670-4757-426D-87DA-C020124003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84A64A-837F-46FD-B95C-AB1F426C1137}"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56670-4757-426D-87DA-C020124003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84A64A-837F-46FD-B95C-AB1F426C1137}"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56670-4757-426D-87DA-C020124003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4A64A-837F-46FD-B95C-AB1F426C1137}" type="datetimeFigureOut">
              <a:rPr lang="en-US" smtClean="0"/>
              <a:pPr/>
              <a:t>10/20/2020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56670-4757-426D-87DA-C020124003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784A64A-837F-46FD-B95C-AB1F426C1137}" type="datetimeFigureOut">
              <a:rPr lang="en-US" smtClean="0"/>
              <a:pPr/>
              <a:t>10/20/2020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3A56670-4757-426D-87DA-C020124003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files.askiitians.com/cdn1/images/20141117-153131433-9309-untitled.png"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files.askiitians.com/cdn1/images/20141117-153131433-9309-untitled.png"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files.askiitians.com/cdn1/images/20141017-162548611-6371-capture.pn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A94A69-3BDB-447B-B0CB-717C5EB2B3BA}"/>
              </a:ext>
            </a:extLst>
          </p:cNvPr>
          <p:cNvPicPr>
            <a:picLocks noChangeAspect="1" noChangeArrowheads="1"/>
          </p:cNvPicPr>
          <p:nvPr/>
        </p:nvPicPr>
        <p:blipFill>
          <a:blip r:embed="rId2"/>
          <a:srcRect r="43333" b="43357"/>
          <a:stretch>
            <a:fillRect/>
          </a:stretch>
        </p:blipFill>
        <p:spPr bwMode="auto">
          <a:xfrm>
            <a:off x="12895" y="37514"/>
            <a:ext cx="3894335" cy="2663478"/>
          </a:xfrm>
          <a:prstGeom prst="rect">
            <a:avLst/>
          </a:prstGeom>
          <a:ln>
            <a:noFill/>
          </a:ln>
          <a:effectLst>
            <a:softEdge rad="112500"/>
          </a:effectLst>
        </p:spPr>
      </p:pic>
      <p:sp>
        <p:nvSpPr>
          <p:cNvPr id="5" name="TextBox 4">
            <a:extLst>
              <a:ext uri="{FF2B5EF4-FFF2-40B4-BE49-F238E27FC236}">
                <a16:creationId xmlns:a16="http://schemas.microsoft.com/office/drawing/2014/main" id="{B9772815-8DB3-4EEC-A296-19797268742C}"/>
              </a:ext>
            </a:extLst>
          </p:cNvPr>
          <p:cNvSpPr txBox="1"/>
          <p:nvPr/>
        </p:nvSpPr>
        <p:spPr>
          <a:xfrm>
            <a:off x="159718" y="4638890"/>
            <a:ext cx="8622230" cy="193899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b="1" dirty="0"/>
              <a:t>Dr. M. </a:t>
            </a:r>
            <a:r>
              <a:rPr lang="en-US" sz="2400" b="1" dirty="0" err="1"/>
              <a:t>Jannathul</a:t>
            </a:r>
            <a:r>
              <a:rPr lang="en-US" sz="2400" b="1" dirty="0"/>
              <a:t> </a:t>
            </a:r>
            <a:r>
              <a:rPr lang="en-US" sz="2400" b="1" dirty="0" err="1"/>
              <a:t>Firdhouse</a:t>
            </a:r>
            <a:endParaRPr lang="en-US" sz="2400" b="1" dirty="0"/>
          </a:p>
          <a:p>
            <a:pPr algn="ctr"/>
            <a:r>
              <a:rPr lang="en-US" sz="2400" b="1" dirty="0"/>
              <a:t>Assistant Professor</a:t>
            </a:r>
          </a:p>
          <a:p>
            <a:pPr algn="ctr"/>
            <a:r>
              <a:rPr lang="en-US" sz="2400" b="1" dirty="0"/>
              <a:t>Department of Chemistry</a:t>
            </a:r>
          </a:p>
          <a:p>
            <a:pPr algn="ctr"/>
            <a:r>
              <a:rPr lang="en-US" sz="2400" b="1" dirty="0" err="1">
                <a:cs typeface="Arial" panose="020B0604020202020204" pitchFamily="34" charset="0"/>
              </a:rPr>
              <a:t>Hajee</a:t>
            </a:r>
            <a:r>
              <a:rPr lang="en-US" sz="2400" b="1" dirty="0">
                <a:cs typeface="Arial" panose="020B0604020202020204" pitchFamily="34" charset="0"/>
              </a:rPr>
              <a:t> </a:t>
            </a:r>
            <a:r>
              <a:rPr lang="en-US" sz="2400" b="1" dirty="0" err="1">
                <a:cs typeface="Arial" panose="020B0604020202020204" pitchFamily="34" charset="0"/>
              </a:rPr>
              <a:t>Karutha</a:t>
            </a:r>
            <a:r>
              <a:rPr lang="en-US" sz="2400" b="1" dirty="0">
                <a:cs typeface="Arial" panose="020B0604020202020204" pitchFamily="34" charset="0"/>
              </a:rPr>
              <a:t> </a:t>
            </a:r>
            <a:r>
              <a:rPr lang="en-US" sz="2400" b="1" dirty="0" err="1">
                <a:cs typeface="Arial" panose="020B0604020202020204" pitchFamily="34" charset="0"/>
              </a:rPr>
              <a:t>Rowther</a:t>
            </a:r>
            <a:r>
              <a:rPr lang="en-US" sz="2400" b="1" dirty="0">
                <a:cs typeface="Arial" panose="020B0604020202020204" pitchFamily="34" charset="0"/>
              </a:rPr>
              <a:t> </a:t>
            </a:r>
            <a:r>
              <a:rPr lang="en-US" sz="2400" b="1" dirty="0" err="1">
                <a:cs typeface="Arial" panose="020B0604020202020204" pitchFamily="34" charset="0"/>
              </a:rPr>
              <a:t>Howdia</a:t>
            </a:r>
            <a:r>
              <a:rPr lang="en-US" sz="2400" b="1" dirty="0">
                <a:cs typeface="Arial" panose="020B0604020202020204" pitchFamily="34" charset="0"/>
              </a:rPr>
              <a:t> College, </a:t>
            </a:r>
            <a:r>
              <a:rPr lang="en-US" sz="2400" b="1" dirty="0" err="1">
                <a:cs typeface="Arial" panose="020B0604020202020204" pitchFamily="34" charset="0"/>
              </a:rPr>
              <a:t>Uthamapalayam</a:t>
            </a:r>
            <a:endParaRPr lang="en-US" sz="2400" b="1" dirty="0">
              <a:cs typeface="Arial" panose="020B0604020202020204" pitchFamily="34" charset="0"/>
            </a:endParaRPr>
          </a:p>
          <a:p>
            <a:pPr algn="ctr"/>
            <a:endParaRPr lang="en-US" sz="2400" b="1" dirty="0"/>
          </a:p>
        </p:txBody>
      </p:sp>
      <p:sp>
        <p:nvSpPr>
          <p:cNvPr id="7" name="TextBox 6">
            <a:extLst>
              <a:ext uri="{FF2B5EF4-FFF2-40B4-BE49-F238E27FC236}">
                <a16:creationId xmlns:a16="http://schemas.microsoft.com/office/drawing/2014/main" id="{72953D77-E12B-4C89-BE4F-CFC995289A6A}"/>
              </a:ext>
            </a:extLst>
          </p:cNvPr>
          <p:cNvSpPr txBox="1"/>
          <p:nvPr/>
        </p:nvSpPr>
        <p:spPr>
          <a:xfrm>
            <a:off x="914399" y="2738506"/>
            <a:ext cx="8077201" cy="1815882"/>
          </a:xfrm>
          <a:prstGeom prst="rect">
            <a:avLst/>
          </a:prstGeom>
          <a:noFill/>
        </p:spPr>
        <p:txBody>
          <a:bodyPr wrap="square">
            <a:spAutoFit/>
          </a:bodyPr>
          <a:lstStyle/>
          <a:p>
            <a:r>
              <a:rPr lang="en-US" sz="2800" b="1" dirty="0">
                <a:solidFill>
                  <a:srgbClr val="002060"/>
                </a:solidFill>
              </a:rPr>
              <a:t>Course code: 17UCHA11</a:t>
            </a:r>
          </a:p>
          <a:p>
            <a:r>
              <a:rPr lang="en-US" sz="2800" b="1" dirty="0">
                <a:solidFill>
                  <a:srgbClr val="002060"/>
                </a:solidFill>
              </a:rPr>
              <a:t>Course title: Ancillary Chemistry Paper-I (Organic, Inorganic and Physical chemistry)</a:t>
            </a:r>
          </a:p>
          <a:p>
            <a:r>
              <a:rPr lang="en-US" sz="2800" b="1" dirty="0">
                <a:solidFill>
                  <a:srgbClr val="002060"/>
                </a:solidFill>
              </a:rPr>
              <a:t>Class: II B.Sc., Physics</a:t>
            </a:r>
          </a:p>
        </p:txBody>
      </p:sp>
      <p:sp>
        <p:nvSpPr>
          <p:cNvPr id="9" name="TextBox 8">
            <a:extLst>
              <a:ext uri="{FF2B5EF4-FFF2-40B4-BE49-F238E27FC236}">
                <a16:creationId xmlns:a16="http://schemas.microsoft.com/office/drawing/2014/main" id="{619A8D7A-12C0-4A76-B035-4BABAFFB1842}"/>
              </a:ext>
            </a:extLst>
          </p:cNvPr>
          <p:cNvSpPr txBox="1"/>
          <p:nvPr/>
        </p:nvSpPr>
        <p:spPr>
          <a:xfrm>
            <a:off x="4468103" y="23451"/>
            <a:ext cx="3894334" cy="1938992"/>
          </a:xfrm>
          <a:prstGeom prst="rect">
            <a:avLst/>
          </a:prstGeom>
          <a:noFill/>
        </p:spPr>
        <p:txBody>
          <a:bodyPr wrap="square">
            <a:spAutoFit/>
          </a:bodyPr>
          <a:lstStyle/>
          <a:p>
            <a:pPr algn="ctr"/>
            <a:r>
              <a:rPr lang="en-IN" sz="6000" dirty="0">
                <a:solidFill>
                  <a:srgbClr val="C00000"/>
                </a:solidFill>
                <a:latin typeface="Arial Rounded MT Bold" panose="020F0704030504030204" pitchFamily="34" charset="0"/>
              </a:rPr>
              <a:t>Unit – V</a:t>
            </a:r>
          </a:p>
          <a:p>
            <a:pPr algn="ctr"/>
            <a:r>
              <a:rPr lang="en-IN" sz="6000" dirty="0">
                <a:solidFill>
                  <a:srgbClr val="C00000"/>
                </a:solidFill>
                <a:latin typeface="Arial Rounded MT Bold" panose="020F0704030504030204" pitchFamily="34" charset="0"/>
              </a:rPr>
              <a:t>Colloids   </a:t>
            </a:r>
          </a:p>
        </p:txBody>
      </p:sp>
      <p:pic>
        <p:nvPicPr>
          <p:cNvPr id="11" name="Picture 10">
            <a:extLst>
              <a:ext uri="{FF2B5EF4-FFF2-40B4-BE49-F238E27FC236}">
                <a16:creationId xmlns:a16="http://schemas.microsoft.com/office/drawing/2014/main" id="{33100BFB-95F8-4C9C-BFCE-89CC439900BB}"/>
              </a:ext>
            </a:extLst>
          </p:cNvPr>
          <p:cNvPicPr>
            <a:picLocks noChangeAspect="1"/>
          </p:cNvPicPr>
          <p:nvPr/>
        </p:nvPicPr>
        <p:blipFill rotWithShape="1">
          <a:blip r:embed="rId3"/>
          <a:srcRect r="45060" b="59046"/>
          <a:stretch/>
        </p:blipFill>
        <p:spPr>
          <a:xfrm>
            <a:off x="198817" y="4648241"/>
            <a:ext cx="1130105" cy="1057973"/>
          </a:xfrm>
          <a:prstGeom prst="rect">
            <a:avLst/>
          </a:prstGeom>
        </p:spPr>
      </p:pic>
      <p:pic>
        <p:nvPicPr>
          <p:cNvPr id="13" name="Picture 2">
            <a:extLst>
              <a:ext uri="{FF2B5EF4-FFF2-40B4-BE49-F238E27FC236}">
                <a16:creationId xmlns:a16="http://schemas.microsoft.com/office/drawing/2014/main" id="{0F30AFC6-4A5B-4E39-9757-376E477EC150}"/>
              </a:ext>
            </a:extLst>
          </p:cNvPr>
          <p:cNvPicPr>
            <a:picLocks noChangeAspect="1" noChangeArrowheads="1"/>
          </p:cNvPicPr>
          <p:nvPr/>
        </p:nvPicPr>
        <p:blipFill rotWithShape="1">
          <a:blip r:embed="rId2"/>
          <a:srcRect l="57500" t="79934" r="19402"/>
          <a:stretch/>
        </p:blipFill>
        <p:spPr bwMode="auto">
          <a:xfrm>
            <a:off x="7315200" y="4282898"/>
            <a:ext cx="1325183" cy="1090554"/>
          </a:xfrm>
          <a:prstGeom prst="rect">
            <a:avLst/>
          </a:prstGeom>
          <a:ln>
            <a:noFill/>
          </a:ln>
          <a:effectLst>
            <a:softEdge rad="112500"/>
          </a:effectLst>
        </p:spPr>
      </p:pic>
      <p:pic>
        <p:nvPicPr>
          <p:cNvPr id="15" name="Picture 2">
            <a:extLst>
              <a:ext uri="{FF2B5EF4-FFF2-40B4-BE49-F238E27FC236}">
                <a16:creationId xmlns:a16="http://schemas.microsoft.com/office/drawing/2014/main" id="{9608FD9B-7E0F-4B56-9234-1FAD22A128E1}"/>
              </a:ext>
            </a:extLst>
          </p:cNvPr>
          <p:cNvPicPr>
            <a:picLocks noChangeAspect="1" noChangeArrowheads="1"/>
          </p:cNvPicPr>
          <p:nvPr/>
        </p:nvPicPr>
        <p:blipFill rotWithShape="1">
          <a:blip r:embed="rId2"/>
          <a:srcRect l="80488" t="34985" b="43913"/>
          <a:stretch/>
        </p:blipFill>
        <p:spPr bwMode="auto">
          <a:xfrm>
            <a:off x="6997733" y="1919442"/>
            <a:ext cx="1784215" cy="1447800"/>
          </a:xfrm>
          <a:prstGeom prst="rect">
            <a:avLst/>
          </a:prstGeom>
          <a:ln>
            <a:noFill/>
          </a:ln>
          <a:effectLst>
            <a:softEdge rad="112500"/>
          </a:effectLst>
        </p:spPr>
      </p:pic>
    </p:spTree>
    <p:extLst>
      <p:ext uri="{BB962C8B-B14F-4D97-AF65-F5344CB8AC3E}">
        <p14:creationId xmlns:p14="http://schemas.microsoft.com/office/powerpoint/2010/main" val="850682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56277" y="41694"/>
            <a:ext cx="9200277" cy="681630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b="79333"/>
          <a:stretch>
            <a:fillRect/>
          </a:stretch>
        </p:blipFill>
        <p:spPr bwMode="auto">
          <a:xfrm>
            <a:off x="0" y="0"/>
            <a:ext cx="9144000" cy="1371600"/>
          </a:xfrm>
          <a:prstGeom prst="rect">
            <a:avLst/>
          </a:prstGeom>
          <a:noFill/>
          <a:ln w="9525">
            <a:noFill/>
            <a:miter lim="800000"/>
            <a:headEnd/>
            <a:tailEnd/>
          </a:ln>
          <a:effectLst/>
        </p:spPr>
      </p:pic>
      <p:pic>
        <p:nvPicPr>
          <p:cNvPr id="3" name="Picture 4"/>
          <p:cNvPicPr>
            <a:picLocks noChangeAspect="1" noChangeArrowheads="1"/>
          </p:cNvPicPr>
          <p:nvPr/>
        </p:nvPicPr>
        <p:blipFill>
          <a:blip r:embed="rId3"/>
          <a:srcRect l="1456"/>
          <a:stretch>
            <a:fillRect/>
          </a:stretch>
        </p:blipFill>
        <p:spPr>
          <a:xfrm>
            <a:off x="68193" y="1295400"/>
            <a:ext cx="9075807" cy="55626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5715" y="0"/>
            <a:ext cx="9155431" cy="6858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5714" y="0"/>
            <a:ext cx="9149714" cy="6853718"/>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5714" y="0"/>
            <a:ext cx="9149714" cy="6853718"/>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5715" y="0"/>
            <a:ext cx="9155431" cy="6858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5715" y="0"/>
            <a:ext cx="9155431" cy="6858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5715" y="0"/>
            <a:ext cx="9155431" cy="6858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99D3933C-A0B3-428B-A7FF-CF8BE2C8D7D8}"/>
              </a:ext>
            </a:extLst>
          </p:cNvPr>
          <p:cNvSpPr>
            <a:spLocks noChangeArrowheads="1"/>
          </p:cNvSpPr>
          <p:nvPr/>
        </p:nvSpPr>
        <p:spPr bwMode="auto">
          <a:xfrm>
            <a:off x="266700" y="10886"/>
            <a:ext cx="8610600" cy="683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90500" algn="l"/>
                <a:tab pos="2971800" algn="ctr"/>
              </a:tabLst>
              <a:defRPr>
                <a:solidFill>
                  <a:schemeClr val="tx1"/>
                </a:solidFill>
                <a:latin typeface="Arial" panose="020B0604020202020204" pitchFamily="34" charset="0"/>
              </a:defRPr>
            </a:lvl1pPr>
            <a:lvl2pPr eaLnBrk="0" fontAlgn="base" hangingPunct="0">
              <a:spcBef>
                <a:spcPct val="0"/>
              </a:spcBef>
              <a:spcAft>
                <a:spcPct val="0"/>
              </a:spcAft>
              <a:tabLst>
                <a:tab pos="190500" algn="l"/>
                <a:tab pos="2971800" algn="ctr"/>
              </a:tabLst>
              <a:defRPr>
                <a:solidFill>
                  <a:schemeClr val="tx1"/>
                </a:solidFill>
                <a:latin typeface="Arial" panose="020B0604020202020204" pitchFamily="34" charset="0"/>
              </a:defRPr>
            </a:lvl2pPr>
            <a:lvl3pPr eaLnBrk="0" fontAlgn="base" hangingPunct="0">
              <a:spcBef>
                <a:spcPct val="0"/>
              </a:spcBef>
              <a:spcAft>
                <a:spcPct val="0"/>
              </a:spcAft>
              <a:tabLst>
                <a:tab pos="190500" algn="l"/>
                <a:tab pos="2971800" algn="ctr"/>
              </a:tabLst>
              <a:defRPr>
                <a:solidFill>
                  <a:schemeClr val="tx1"/>
                </a:solidFill>
                <a:latin typeface="Arial" panose="020B0604020202020204" pitchFamily="34" charset="0"/>
              </a:defRPr>
            </a:lvl3pPr>
            <a:lvl4pPr eaLnBrk="0" fontAlgn="base" hangingPunct="0">
              <a:spcBef>
                <a:spcPct val="0"/>
              </a:spcBef>
              <a:spcAft>
                <a:spcPct val="0"/>
              </a:spcAft>
              <a:tabLst>
                <a:tab pos="190500" algn="l"/>
                <a:tab pos="2971800" algn="ctr"/>
              </a:tabLst>
              <a:defRPr>
                <a:solidFill>
                  <a:schemeClr val="tx1"/>
                </a:solidFill>
                <a:latin typeface="Arial" panose="020B0604020202020204" pitchFamily="34" charset="0"/>
              </a:defRPr>
            </a:lvl4pPr>
            <a:lvl5pPr eaLnBrk="0" fontAlgn="base" hangingPunct="0">
              <a:spcBef>
                <a:spcPct val="0"/>
              </a:spcBef>
              <a:spcAft>
                <a:spcPct val="0"/>
              </a:spcAft>
              <a:tabLst>
                <a:tab pos="190500" algn="l"/>
                <a:tab pos="2971800" algn="ctr"/>
              </a:tabLst>
              <a:defRPr>
                <a:solidFill>
                  <a:schemeClr val="tx1"/>
                </a:solidFill>
                <a:latin typeface="Arial" panose="020B0604020202020204" pitchFamily="34" charset="0"/>
              </a:defRPr>
            </a:lvl5pPr>
            <a:lvl6pPr eaLnBrk="0" fontAlgn="base" hangingPunct="0">
              <a:spcBef>
                <a:spcPct val="0"/>
              </a:spcBef>
              <a:spcAft>
                <a:spcPct val="0"/>
              </a:spcAft>
              <a:tabLst>
                <a:tab pos="190500" algn="l"/>
                <a:tab pos="2971800" algn="ctr"/>
              </a:tabLst>
              <a:defRPr>
                <a:solidFill>
                  <a:schemeClr val="tx1"/>
                </a:solidFill>
                <a:latin typeface="Arial" panose="020B0604020202020204" pitchFamily="34" charset="0"/>
              </a:defRPr>
            </a:lvl6pPr>
            <a:lvl7pPr eaLnBrk="0" fontAlgn="base" hangingPunct="0">
              <a:spcBef>
                <a:spcPct val="0"/>
              </a:spcBef>
              <a:spcAft>
                <a:spcPct val="0"/>
              </a:spcAft>
              <a:tabLst>
                <a:tab pos="190500" algn="l"/>
                <a:tab pos="2971800" algn="ctr"/>
              </a:tabLst>
              <a:defRPr>
                <a:solidFill>
                  <a:schemeClr val="tx1"/>
                </a:solidFill>
                <a:latin typeface="Arial" panose="020B0604020202020204" pitchFamily="34" charset="0"/>
              </a:defRPr>
            </a:lvl7pPr>
            <a:lvl8pPr eaLnBrk="0" fontAlgn="base" hangingPunct="0">
              <a:spcBef>
                <a:spcPct val="0"/>
              </a:spcBef>
              <a:spcAft>
                <a:spcPct val="0"/>
              </a:spcAft>
              <a:tabLst>
                <a:tab pos="190500" algn="l"/>
                <a:tab pos="2971800" algn="ctr"/>
              </a:tabLst>
              <a:defRPr>
                <a:solidFill>
                  <a:schemeClr val="tx1"/>
                </a:solidFill>
                <a:latin typeface="Arial" panose="020B0604020202020204" pitchFamily="34" charset="0"/>
              </a:defRPr>
            </a:lvl8pPr>
            <a:lvl9pPr eaLnBrk="0" fontAlgn="base" hangingPunct="0">
              <a:spcBef>
                <a:spcPct val="0"/>
              </a:spcBef>
              <a:spcAft>
                <a:spcPct val="0"/>
              </a:spcAft>
              <a:tabLst>
                <a:tab pos="190500" algn="l"/>
                <a:tab pos="2971800" algn="ctr"/>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90500" algn="l"/>
                <a:tab pos="2971800" algn="ctr"/>
              </a:tabLst>
            </a:pPr>
            <a:r>
              <a:rPr kumimoji="0" lang="en-US" altLang="en-US" sz="3200" b="1" i="0" u="none" strike="noStrike" cap="none" normalizeH="0" baseline="0" dirty="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Preparation of Colloids</a:t>
            </a:r>
          </a:p>
          <a:p>
            <a:pPr marL="0" marR="0" lvl="0" indent="0" algn="just" defTabSz="914400" rtl="0" eaLnBrk="0" fontAlgn="base" latinLnBrk="0" hangingPunct="0">
              <a:lnSpc>
                <a:spcPct val="100000"/>
              </a:lnSpc>
              <a:spcBef>
                <a:spcPct val="0"/>
              </a:spcBef>
              <a:spcAft>
                <a:spcPct val="0"/>
              </a:spcAft>
              <a:buClrTx/>
              <a:buSzTx/>
              <a:buFontTx/>
              <a:buNone/>
              <a:tabLst>
                <a:tab pos="190500" algn="l"/>
                <a:tab pos="2971800" algn="ctr"/>
              </a:tabLst>
            </a:pPr>
            <a:endParaRPr kumimoji="0" lang="en-US" altLang="en-US" b="0" i="0" u="none" strike="noStrike" cap="none" normalizeH="0" baseline="0" dirty="0">
              <a:ln>
                <a:noFill/>
              </a:ln>
              <a:solidFill>
                <a:srgbClr val="0070C0"/>
              </a:solidFill>
              <a:effectLst/>
            </a:endParaRPr>
          </a:p>
          <a:p>
            <a:pPr marL="342900" marR="0" lvl="0" indent="-342900" algn="just" defTabSz="914400" rtl="0" eaLnBrk="0" fontAlgn="base" latinLnBrk="0" hangingPunct="0">
              <a:lnSpc>
                <a:spcPct val="100000"/>
              </a:lnSpc>
              <a:spcBef>
                <a:spcPct val="0"/>
              </a:spcBef>
              <a:spcAft>
                <a:spcPct val="0"/>
              </a:spcAft>
              <a:buClrTx/>
              <a:buSzTx/>
              <a:buFontTx/>
              <a:buAutoNum type="arabicPeriod"/>
              <a:tabLst>
                <a:tab pos="190500" algn="l"/>
                <a:tab pos="2971800" algn="ctr"/>
              </a:tabLst>
            </a:pPr>
            <a:r>
              <a:rPr kumimoji="0" lang="en-US" altLang="en-US" sz="2800" b="1" i="0" u="none" strike="noStrike" cap="none" normalizeH="0" baseline="0" dirty="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Preparation of lyophilic sols: </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colloidal solutions of lyophilic colloids like starch, glue, gelatin etc., can be readily prepared by dissolving these substances in water either in cold or on warming.</a:t>
            </a:r>
          </a:p>
          <a:p>
            <a:pPr marL="228600" marR="0" lvl="0" indent="-228600" algn="just" defTabSz="914400" rtl="0" eaLnBrk="0" fontAlgn="base" latinLnBrk="0" hangingPunct="0">
              <a:lnSpc>
                <a:spcPct val="100000"/>
              </a:lnSpc>
              <a:spcBef>
                <a:spcPct val="0"/>
              </a:spcBef>
              <a:spcAft>
                <a:spcPct val="0"/>
              </a:spcAft>
              <a:buClrTx/>
              <a:buSzTx/>
              <a:buFontTx/>
              <a:buAutoNum type="arabicPeriod"/>
              <a:tabLst>
                <a:tab pos="190500" algn="l"/>
                <a:tab pos="2971800" algn="ctr"/>
              </a:tabLst>
            </a:pPr>
            <a:endParaRPr kumimoji="0" lang="en-US" altLang="en-US"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190500" algn="l"/>
                <a:tab pos="2971800" algn="ctr"/>
              </a:tabLst>
            </a:pPr>
            <a:r>
              <a:rPr kumimoji="0" lang="en-US" altLang="en-US" sz="2800" b="0" i="0" u="none" strike="noStrike" cap="none" normalizeH="0" baseline="0" dirty="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2. </a:t>
            </a:r>
            <a:r>
              <a:rPr kumimoji="0" lang="en-US" altLang="en-US" sz="2800" b="1" i="0" u="none" strike="noStrike" cap="none" normalizeH="0" baseline="0" dirty="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Preparation of lyophobic sols: </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Lyophobic sols are prepared by special methods. These methods fall into two categories. </a:t>
            </a:r>
          </a:p>
          <a:p>
            <a:pPr marL="0" marR="0" lvl="0" indent="0" algn="just" defTabSz="914400" rtl="0" eaLnBrk="0" fontAlgn="base" latinLnBrk="0" hangingPunct="0">
              <a:lnSpc>
                <a:spcPct val="100000"/>
              </a:lnSpc>
              <a:spcBef>
                <a:spcPct val="0"/>
              </a:spcBef>
              <a:spcAft>
                <a:spcPct val="0"/>
              </a:spcAft>
              <a:buClrTx/>
              <a:buSzTx/>
              <a:buFontTx/>
              <a:buNone/>
              <a:tabLst>
                <a:tab pos="190500" algn="l"/>
                <a:tab pos="2971800" algn="ctr"/>
              </a:tabLst>
            </a:pPr>
            <a:endParaRPr kumimoji="0" lang="en-US" altLang="en-US" sz="1600" b="0" i="0" u="none" strike="noStrike" cap="none" normalizeH="0" baseline="0" dirty="0">
              <a:ln>
                <a:noFill/>
              </a:ln>
              <a:solidFill>
                <a:schemeClr val="tx1"/>
              </a:solidFill>
              <a:effectLst/>
            </a:endParaRPr>
          </a:p>
          <a:p>
            <a:pPr marL="400050" marR="0" lvl="0" indent="-400050" algn="just" defTabSz="914400" rtl="0" eaLnBrk="0" fontAlgn="base" latinLnBrk="0" hangingPunct="0">
              <a:lnSpc>
                <a:spcPct val="100000"/>
              </a:lnSpc>
              <a:spcBef>
                <a:spcPct val="0"/>
              </a:spcBef>
              <a:spcAft>
                <a:spcPct val="0"/>
              </a:spcAft>
              <a:buClrTx/>
              <a:buSzTx/>
              <a:buFontTx/>
              <a:buAutoNum type="romanLcPeriod"/>
              <a:tabLst>
                <a:tab pos="190500" algn="l"/>
                <a:tab pos="2971800" algn="ctr"/>
              </a:tabLst>
            </a:pPr>
            <a:r>
              <a:rPr kumimoji="0" lang="en-US" altLang="en-US" sz="2800" b="1" i="0" u="none" strike="noStrike" cap="none" normalizeH="0" baseline="0" dirty="0">
                <a:ln>
                  <a:noFill/>
                </a:ln>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Dispersion methods</a:t>
            </a:r>
            <a:r>
              <a:rPr kumimoji="0" lang="en-US" altLang="en-US" sz="2800" b="0" i="0" u="none" strike="noStrike" cap="none" normalizeH="0" baseline="0" dirty="0">
                <a:ln>
                  <a:noFill/>
                </a:ln>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By splitting macro-sized particles into colloidal size.</a:t>
            </a:r>
          </a:p>
          <a:p>
            <a:pPr marL="285750" marR="0" lvl="0" indent="-285750" algn="just" defTabSz="914400" rtl="0" eaLnBrk="0" fontAlgn="base" latinLnBrk="0" hangingPunct="0">
              <a:lnSpc>
                <a:spcPct val="100000"/>
              </a:lnSpc>
              <a:spcBef>
                <a:spcPct val="0"/>
              </a:spcBef>
              <a:spcAft>
                <a:spcPct val="0"/>
              </a:spcAft>
              <a:buClrTx/>
              <a:buSzTx/>
              <a:buFontTx/>
              <a:buAutoNum type="romanLcPeriod"/>
              <a:tabLst>
                <a:tab pos="190500" algn="l"/>
                <a:tab pos="2971800" algn="ctr"/>
              </a:tabLst>
            </a:pPr>
            <a:endParaRPr kumimoji="0" lang="en-US" altLang="en-US"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190500" algn="l"/>
                <a:tab pos="2971800" algn="ctr"/>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ii. </a:t>
            </a:r>
            <a:r>
              <a:rPr kumimoji="0" lang="en-US" altLang="en-US" sz="2800" b="1" i="0" u="none" strike="noStrike" cap="none" normalizeH="0" baseline="0" dirty="0">
                <a:ln>
                  <a:noFill/>
                </a:ln>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Aggregation or condensation methods</a:t>
            </a:r>
            <a:r>
              <a:rPr kumimoji="0" lang="en-US" altLang="en-US" sz="2800" b="0" i="0" u="none" strike="noStrike" cap="none" normalizeH="0" baseline="0" dirty="0">
                <a:ln>
                  <a:noFill/>
                </a:ln>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By aggregating small particles (single ions or molecules) into the colloidal particles</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4" name="Rectangle 4">
            <a:extLst>
              <a:ext uri="{FF2B5EF4-FFF2-40B4-BE49-F238E27FC236}">
                <a16:creationId xmlns:a16="http://schemas.microsoft.com/office/drawing/2014/main" id="{8E0684BC-2816-4866-8EFF-D21A0576DF77}"/>
              </a:ext>
            </a:extLst>
          </p:cNvPr>
          <p:cNvSpPr>
            <a:spLocks noChangeArrowheads="1"/>
          </p:cNvSpPr>
          <p:nvPr/>
        </p:nvSpPr>
        <p:spPr bwMode="auto">
          <a:xfrm>
            <a:off x="0" y="25527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Rectangle 5">
            <a:extLst>
              <a:ext uri="{FF2B5EF4-FFF2-40B4-BE49-F238E27FC236}">
                <a16:creationId xmlns:a16="http://schemas.microsoft.com/office/drawing/2014/main" id="{428AB8CC-D8BA-47C3-A444-1E5F81377485}"/>
              </a:ext>
            </a:extLst>
          </p:cNvPr>
          <p:cNvSpPr>
            <a:spLocks noChangeArrowheads="1"/>
          </p:cNvSpPr>
          <p:nvPr/>
        </p:nvSpPr>
        <p:spPr bwMode="auto">
          <a:xfrm>
            <a:off x="0" y="426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Tree>
    <p:extLst>
      <p:ext uri="{BB962C8B-B14F-4D97-AF65-F5344CB8AC3E}">
        <p14:creationId xmlns:p14="http://schemas.microsoft.com/office/powerpoint/2010/main" val="3585354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930D5C-94A3-4A90-AD6E-7A9AB4E6E3B8}"/>
              </a:ext>
            </a:extLst>
          </p:cNvPr>
          <p:cNvSpPr/>
          <p:nvPr/>
        </p:nvSpPr>
        <p:spPr>
          <a:xfrm>
            <a:off x="304800" y="228600"/>
            <a:ext cx="8534400" cy="3539430"/>
          </a:xfrm>
          <a:prstGeom prst="rect">
            <a:avLst/>
          </a:prstGeom>
        </p:spPr>
        <p:txBody>
          <a:bodyPr wrap="square">
            <a:spAutoFit/>
          </a:bodyPr>
          <a:lstStyle/>
          <a:p>
            <a:pPr lvl="0" algn="just" eaLnBrk="0" fontAlgn="base" hangingPunct="0">
              <a:spcBef>
                <a:spcPct val="0"/>
              </a:spcBef>
              <a:spcAft>
                <a:spcPct val="0"/>
              </a:spcAft>
              <a:tabLst>
                <a:tab pos="190500" algn="l"/>
                <a:tab pos="2971800" algn="ctr"/>
              </a:tabLst>
            </a:pPr>
            <a:r>
              <a:rPr lang="en-US" alt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Dispersion Methods</a:t>
            </a:r>
            <a:endParaRPr lang="en-US" altLang="en-US" sz="1600" dirty="0">
              <a:solidFill>
                <a:srgbClr val="0070C0"/>
              </a:solidFill>
            </a:endParaRPr>
          </a:p>
          <a:p>
            <a:pPr lvl="0" algn="just" eaLnBrk="0" fontAlgn="base" hangingPunct="0">
              <a:spcBef>
                <a:spcPct val="0"/>
              </a:spcBef>
              <a:spcAft>
                <a:spcPct val="0"/>
              </a:spcAft>
              <a:tabLst>
                <a:tab pos="190500" algn="l"/>
                <a:tab pos="2971800" algn="ctr"/>
              </a:tabLst>
            </a:pPr>
            <a:r>
              <a:rPr lang="en-US" alt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 Mechanical dispersion using colloidal mill</a:t>
            </a:r>
            <a:endParaRPr lang="en-US" altLang="en-US" sz="1600" dirty="0">
              <a:solidFill>
                <a:srgbClr val="0070C0"/>
              </a:solidFill>
            </a:endParaRPr>
          </a:p>
          <a:p>
            <a:pPr lvl="0" algn="just" eaLnBrk="0" fontAlgn="base" hangingPunct="0">
              <a:spcBef>
                <a:spcPct val="0"/>
              </a:spcBef>
              <a:spcAft>
                <a:spcPct val="0"/>
              </a:spcAft>
              <a:tabLst>
                <a:tab pos="190500" algn="l"/>
                <a:tab pos="2971800" algn="ctr"/>
              </a:tabLst>
            </a:pP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The solid along with the liquid is fed into a colloidal mill. The mill consists of two steel plates nearly touching each other and rotating in opposite directions with high speed. The solid particles are ground down to colloidal size and then dispersed in the liquid. Colloidal graphite (lubricant) and printing inks are made by this method.</a:t>
            </a:r>
            <a:endParaRPr lang="en-US" altLang="en-US" sz="1600" dirty="0"/>
          </a:p>
        </p:txBody>
      </p:sp>
      <p:pic>
        <p:nvPicPr>
          <p:cNvPr id="3" name="Picture 1">
            <a:extLst>
              <a:ext uri="{FF2B5EF4-FFF2-40B4-BE49-F238E27FC236}">
                <a16:creationId xmlns:a16="http://schemas.microsoft.com/office/drawing/2014/main" id="{677229FD-AF80-49F1-BFAA-CBF0433FB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768030"/>
            <a:ext cx="5029200" cy="2684066"/>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a:extLst>
              <a:ext uri="{FF2B5EF4-FFF2-40B4-BE49-F238E27FC236}">
                <a16:creationId xmlns:a16="http://schemas.microsoft.com/office/drawing/2014/main" id="{00D118D6-E672-4D11-A816-752AE5CD35A7}"/>
              </a:ext>
            </a:extLst>
          </p:cNvPr>
          <p:cNvSpPr txBox="1">
            <a:spLocks noChangeArrowheads="1"/>
          </p:cNvSpPr>
          <p:nvPr/>
        </p:nvSpPr>
        <p:spPr bwMode="auto">
          <a:xfrm>
            <a:off x="1600200" y="4965948"/>
            <a:ext cx="1876425" cy="2918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Colloidal mill</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03843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r="43333" b="43357"/>
          <a:stretch>
            <a:fillRect/>
          </a:stretch>
        </p:blipFill>
        <p:spPr bwMode="auto">
          <a:xfrm>
            <a:off x="0" y="0"/>
            <a:ext cx="5181600" cy="3886200"/>
          </a:xfrm>
          <a:prstGeom prst="rect">
            <a:avLst/>
          </a:prstGeom>
          <a:ln>
            <a:noFill/>
          </a:ln>
          <a:effectLst>
            <a:softEdge rad="112500"/>
          </a:effectLst>
        </p:spPr>
      </p:pic>
      <p:sp>
        <p:nvSpPr>
          <p:cNvPr id="3" name="TextBox 2"/>
          <p:cNvSpPr txBox="1"/>
          <p:nvPr/>
        </p:nvSpPr>
        <p:spPr>
          <a:xfrm>
            <a:off x="4267200" y="381000"/>
            <a:ext cx="4495800"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7200" b="1" dirty="0"/>
              <a:t>COLLOIDS</a:t>
            </a:r>
          </a:p>
        </p:txBody>
      </p:sp>
      <p:pic>
        <p:nvPicPr>
          <p:cNvPr id="5" name="Picture 2"/>
          <p:cNvPicPr>
            <a:picLocks noChangeAspect="1" noChangeArrowheads="1"/>
          </p:cNvPicPr>
          <p:nvPr/>
        </p:nvPicPr>
        <p:blipFill>
          <a:blip r:embed="rId2"/>
          <a:srcRect l="57500" t="28877"/>
          <a:stretch>
            <a:fillRect/>
          </a:stretch>
        </p:blipFill>
        <p:spPr bwMode="auto">
          <a:xfrm>
            <a:off x="5257800" y="1752600"/>
            <a:ext cx="3886200" cy="4879655"/>
          </a:xfrm>
          <a:prstGeom prst="rect">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4536A5-7AEC-4BEA-A855-219C0E9AAAFE}"/>
              </a:ext>
            </a:extLst>
          </p:cNvPr>
          <p:cNvSpPr/>
          <p:nvPr/>
        </p:nvSpPr>
        <p:spPr>
          <a:xfrm>
            <a:off x="381000" y="304800"/>
            <a:ext cx="8382000" cy="4278094"/>
          </a:xfrm>
          <a:prstGeom prst="rect">
            <a:avLst/>
          </a:prstGeom>
        </p:spPr>
        <p:txBody>
          <a:bodyPr wrap="square">
            <a:spAutoFit/>
          </a:bodyPr>
          <a:lstStyle/>
          <a:p>
            <a:pPr algn="just"/>
            <a:r>
              <a:rPr lang="en-US" sz="2800" dirty="0"/>
              <a:t>2. </a:t>
            </a:r>
            <a:r>
              <a:rPr lang="en-US" sz="3600" b="1" dirty="0">
                <a:solidFill>
                  <a:srgbClr val="C00000"/>
                </a:solidFill>
              </a:rPr>
              <a:t>Electro-dispersion method: (</a:t>
            </a:r>
            <a:r>
              <a:rPr lang="en-US" sz="3600" b="1" dirty="0" err="1">
                <a:solidFill>
                  <a:srgbClr val="C00000"/>
                </a:solidFill>
              </a:rPr>
              <a:t>Bredig’s</a:t>
            </a:r>
            <a:r>
              <a:rPr lang="en-US" sz="3600" b="1" dirty="0">
                <a:solidFill>
                  <a:srgbClr val="C00000"/>
                </a:solidFill>
              </a:rPr>
              <a:t> Arc Method)</a:t>
            </a:r>
          </a:p>
          <a:p>
            <a:pPr algn="just"/>
            <a:r>
              <a:rPr lang="en-US" sz="2800" dirty="0"/>
              <a:t>            </a:t>
            </a:r>
            <a:r>
              <a:rPr lang="en-US" sz="2400" dirty="0"/>
              <a:t>This method is suitable for the preparation of colloidal solution of metals like gold, silver, platinum etc. An arc is struck between the metal electrodes under the surface of water containing some </a:t>
            </a:r>
            <a:r>
              <a:rPr lang="en-US" sz="2400" dirty="0" err="1"/>
              <a:t>stabilising</a:t>
            </a:r>
            <a:r>
              <a:rPr lang="en-US" sz="2400" dirty="0"/>
              <a:t> agent such as trace of alkali. The water is cooled by immersing the container in a cold bath. The intense heat of the arc </a:t>
            </a:r>
            <a:r>
              <a:rPr lang="en-US" sz="2400" dirty="0" err="1"/>
              <a:t>vapourises</a:t>
            </a:r>
            <a:r>
              <a:rPr lang="en-US" sz="2400" dirty="0"/>
              <a:t> some of the metal which condenses under cold water.</a:t>
            </a:r>
          </a:p>
          <a:p>
            <a:pPr algn="just"/>
            <a:r>
              <a:rPr lang="en-US" sz="2800" dirty="0"/>
              <a:t> </a:t>
            </a:r>
          </a:p>
        </p:txBody>
      </p:sp>
      <p:pic>
        <p:nvPicPr>
          <p:cNvPr id="3" name="Picture 2">
            <a:extLst>
              <a:ext uri="{FF2B5EF4-FFF2-40B4-BE49-F238E27FC236}">
                <a16:creationId xmlns:a16="http://schemas.microsoft.com/office/drawing/2014/main" id="{A6F390EF-FF02-43C2-87B6-6518EBD28976}"/>
              </a:ext>
            </a:extLst>
          </p:cNvPr>
          <p:cNvPicPr/>
          <p:nvPr/>
        </p:nvPicPr>
        <p:blipFill>
          <a:blip r:embed="rId2" cstate="print"/>
          <a:srcRect/>
          <a:stretch>
            <a:fillRect/>
          </a:stretch>
        </p:blipFill>
        <p:spPr bwMode="auto">
          <a:xfrm>
            <a:off x="2743200" y="3733800"/>
            <a:ext cx="4648200" cy="2819399"/>
          </a:xfrm>
          <a:prstGeom prst="rect">
            <a:avLst/>
          </a:prstGeom>
          <a:noFill/>
          <a:ln w="9525">
            <a:noFill/>
            <a:miter lim="800000"/>
            <a:headEnd/>
            <a:tailEnd/>
          </a:ln>
        </p:spPr>
      </p:pic>
    </p:spTree>
    <p:extLst>
      <p:ext uri="{BB962C8B-B14F-4D97-AF65-F5344CB8AC3E}">
        <p14:creationId xmlns:p14="http://schemas.microsoft.com/office/powerpoint/2010/main" val="3876540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3DD28D-38B6-40ED-AB7B-8D5AC90DABB8}"/>
              </a:ext>
            </a:extLst>
          </p:cNvPr>
          <p:cNvSpPr/>
          <p:nvPr/>
        </p:nvSpPr>
        <p:spPr>
          <a:xfrm>
            <a:off x="152400" y="76200"/>
            <a:ext cx="8839200" cy="6681124"/>
          </a:xfrm>
          <a:prstGeom prst="rect">
            <a:avLst/>
          </a:prstGeom>
        </p:spPr>
        <p:txBody>
          <a:bodyPr wrap="square">
            <a:spAutoFit/>
          </a:bodyPr>
          <a:lstStyle/>
          <a:p>
            <a:pPr algn="just">
              <a:lnSpc>
                <a:spcPct val="150000"/>
              </a:lnSpc>
              <a:spcAft>
                <a:spcPts val="0"/>
              </a:spcAft>
            </a:pPr>
            <a:r>
              <a:rPr lang="en-US" sz="2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Aggregration</a:t>
            </a: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methods</a:t>
            </a:r>
            <a:endParaRPr lang="en-IN" sz="24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3</a:t>
            </a: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Chemical Methods</a:t>
            </a:r>
            <a:endParaRPr lang="en-IN" sz="24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chemical reaction in a medium in which the dispersed phase is sparingly soluble. Some of the methods are </a:t>
            </a:r>
            <a:endParaRPr lang="en-IN"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i</a:t>
            </a:r>
            <a:r>
              <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Oxidation: </a:t>
            </a:r>
            <a:r>
              <a:rPr lang="en-US" sz="2400" dirty="0">
                <a:latin typeface="Times New Roman" panose="02020603050405020304" pitchFamily="18" charset="0"/>
                <a:ea typeface="Calibri" panose="020F0502020204030204" pitchFamily="34" charset="0"/>
                <a:cs typeface="Times New Roman" panose="02020603050405020304" pitchFamily="18" charset="0"/>
              </a:rPr>
              <a:t>A colloidal solution of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sulphur</a:t>
            </a:r>
            <a:r>
              <a:rPr lang="en-US" sz="2400" dirty="0">
                <a:latin typeface="Times New Roman" panose="02020603050405020304" pitchFamily="18" charset="0"/>
                <a:ea typeface="Calibri" panose="020F0502020204030204" pitchFamily="34" charset="0"/>
                <a:cs typeface="Times New Roman" panose="02020603050405020304" pitchFamily="18" charset="0"/>
              </a:rPr>
              <a:t> is obtained by passing H</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S into a solution of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sulphur</a:t>
            </a:r>
            <a:r>
              <a:rPr lang="en-US" sz="2400" dirty="0">
                <a:latin typeface="Times New Roman" panose="02020603050405020304" pitchFamily="18" charset="0"/>
                <a:ea typeface="Calibri" panose="020F0502020204030204" pitchFamily="34" charset="0"/>
                <a:cs typeface="Times New Roman" panose="02020603050405020304" pitchFamily="18" charset="0"/>
              </a:rPr>
              <a:t> dioxide.          </a:t>
            </a:r>
          </a:p>
          <a:p>
            <a:pPr algn="ctr">
              <a:lnSpc>
                <a:spcPct val="150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2H</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S + SO</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 →2H</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O + 3S</a:t>
            </a:r>
            <a:endParaRPr lang="en-IN"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(ii) </a:t>
            </a: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Hydrolysis: </a:t>
            </a:r>
            <a:r>
              <a:rPr lang="en-US" sz="2400" dirty="0">
                <a:latin typeface="Times New Roman" panose="02020603050405020304" pitchFamily="18" charset="0"/>
                <a:ea typeface="Calibri" panose="020F0502020204030204" pitchFamily="34" charset="0"/>
                <a:cs typeface="Times New Roman" panose="02020603050405020304" pitchFamily="18" charset="0"/>
              </a:rPr>
              <a:t>Colloidal solutions of the hydroxides of Fe, Cr, Al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etc</a:t>
            </a:r>
            <a:r>
              <a:rPr lang="en-US" sz="2400" dirty="0">
                <a:latin typeface="Times New Roman" panose="02020603050405020304" pitchFamily="18" charset="0"/>
                <a:ea typeface="Calibri" panose="020F0502020204030204" pitchFamily="34" charset="0"/>
                <a:cs typeface="Times New Roman" panose="02020603050405020304" pitchFamily="18" charset="0"/>
              </a:rPr>
              <a:t> can be prepared by hydrolysis of their salts. A colloidal solution of ferric hydroxide is obtained by boiling a dilute solution of ferric chloride.  </a:t>
            </a:r>
          </a:p>
          <a:p>
            <a:pPr algn="ctr">
              <a:lnSpc>
                <a:spcPct val="150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FeCl</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3</a:t>
            </a:r>
            <a:r>
              <a:rPr lang="en-US" sz="2400" dirty="0">
                <a:latin typeface="Times New Roman" panose="02020603050405020304" pitchFamily="18" charset="0"/>
                <a:ea typeface="Calibri" panose="020F0502020204030204" pitchFamily="34" charset="0"/>
                <a:cs typeface="Times New Roman" panose="02020603050405020304" pitchFamily="18" charset="0"/>
              </a:rPr>
              <a:t> + 3H</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O → Fe(OH)</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3</a:t>
            </a:r>
            <a:r>
              <a:rPr lang="en-US" sz="2400" dirty="0">
                <a:latin typeface="Times New Roman" panose="02020603050405020304" pitchFamily="18" charset="0"/>
                <a:ea typeface="Calibri" panose="020F0502020204030204" pitchFamily="34" charset="0"/>
                <a:cs typeface="Times New Roman" panose="02020603050405020304" pitchFamily="18" charset="0"/>
              </a:rPr>
              <a:t> (red sol) + 3HCl</a:t>
            </a:r>
            <a:endParaRPr lang="en-IN"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8491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0" y="-228600"/>
            <a:ext cx="9155431" cy="5562600"/>
          </a:xfrm>
          <a:prstGeom prst="rect">
            <a:avLst/>
          </a:prstGeom>
          <a:noFill/>
          <a:ln w="9525">
            <a:noFill/>
            <a:miter lim="800000"/>
            <a:headEnd/>
            <a:tailEnd/>
          </a:ln>
          <a:effectLst/>
        </p:spPr>
      </p:pic>
      <p:sp>
        <p:nvSpPr>
          <p:cNvPr id="3" name="Rectangle 3"/>
          <p:cNvSpPr txBox="1">
            <a:spLocks noChangeArrowheads="1"/>
          </p:cNvSpPr>
          <p:nvPr/>
        </p:nvSpPr>
        <p:spPr>
          <a:xfrm>
            <a:off x="0" y="5334000"/>
            <a:ext cx="9144000" cy="1524000"/>
          </a:xfrm>
          <a:prstGeom prst="rect">
            <a:avLst/>
          </a:prstGeom>
        </p:spPr>
        <p:txBody>
          <a:bodyPr>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a:ln>
                  <a:noFill/>
                </a:ln>
                <a:solidFill>
                  <a:schemeClr val="tx1"/>
                </a:solidFill>
                <a:effectLst/>
                <a:uLnTx/>
                <a:uFillTx/>
                <a:latin typeface="+mn-lt"/>
                <a:ea typeface="+mn-ea"/>
                <a:cs typeface="+mn-cs"/>
              </a:rPr>
              <a:t>When a colloidal solution is prepared is often contains certain electrolytes which tend to destabilize it. The following methods are used for purification:</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GB" sz="28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5714" y="0"/>
            <a:ext cx="9149714" cy="6853718"/>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5714" y="0"/>
            <a:ext cx="9149714" cy="6853718"/>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sz="quarter" idx="1"/>
          </p:nvPr>
        </p:nvSpPr>
        <p:spPr>
          <a:xfrm>
            <a:off x="228600" y="152400"/>
            <a:ext cx="8588375" cy="6248400"/>
          </a:xfrm>
        </p:spPr>
        <p:txBody>
          <a:bodyPr>
            <a:normAutofit/>
          </a:bodyPr>
          <a:lstStyle/>
          <a:p>
            <a:pPr eaLnBrk="1" hangingPunct="1">
              <a:lnSpc>
                <a:spcPct val="90000"/>
              </a:lnSpc>
              <a:buFont typeface="Wingdings" pitchFamily="2" charset="2"/>
              <a:buNone/>
            </a:pPr>
            <a:r>
              <a:rPr lang="en-GB" sz="2000" b="1" dirty="0" err="1"/>
              <a:t>Electrodialysis</a:t>
            </a:r>
            <a:r>
              <a:rPr lang="en-GB" sz="2000" b="1" dirty="0"/>
              <a:t>:</a:t>
            </a:r>
          </a:p>
          <a:p>
            <a:pPr algn="just" eaLnBrk="1" hangingPunct="1">
              <a:lnSpc>
                <a:spcPct val="90000"/>
              </a:lnSpc>
              <a:buFontTx/>
              <a:buChar char="-"/>
            </a:pPr>
            <a:r>
              <a:rPr lang="en-GB" sz="2000" dirty="0"/>
              <a:t>In the dialysis unit, the movement of ions across the membrane can be speeded up by applying an electric current through the electrodes induced in the solution.</a:t>
            </a:r>
          </a:p>
          <a:p>
            <a:pPr algn="just" eaLnBrk="1" hangingPunct="1">
              <a:lnSpc>
                <a:spcPct val="90000"/>
              </a:lnSpc>
              <a:buFontTx/>
              <a:buNone/>
            </a:pPr>
            <a:endParaRPr lang="en-GB" sz="2000" dirty="0"/>
          </a:p>
          <a:p>
            <a:pPr algn="just" eaLnBrk="1" hangingPunct="1">
              <a:lnSpc>
                <a:spcPct val="90000"/>
              </a:lnSpc>
              <a:buFontTx/>
              <a:buChar char="-"/>
            </a:pPr>
            <a:r>
              <a:rPr lang="en-GB" sz="2000" dirty="0"/>
              <a:t>The most important use of dialysis is the purification of blood in artificial kidney machines.</a:t>
            </a:r>
          </a:p>
          <a:p>
            <a:pPr algn="just" eaLnBrk="1" hangingPunct="1">
              <a:lnSpc>
                <a:spcPct val="90000"/>
              </a:lnSpc>
              <a:buFontTx/>
              <a:buChar char="-"/>
            </a:pPr>
            <a:endParaRPr lang="en-GB" sz="2000" dirty="0"/>
          </a:p>
          <a:p>
            <a:pPr algn="just" eaLnBrk="1" hangingPunct="1">
              <a:lnSpc>
                <a:spcPct val="90000"/>
              </a:lnSpc>
              <a:buFontTx/>
              <a:buChar char="-"/>
            </a:pPr>
            <a:r>
              <a:rPr lang="en-GB" sz="2000" dirty="0"/>
              <a:t>The dialysis membrane allows small particles (ions) to pass through but the colloidal size particles (haemoglobin) do not pass through the membrane.</a:t>
            </a:r>
            <a:endParaRPr lang="en-US" sz="2000" dirty="0"/>
          </a:p>
        </p:txBody>
      </p:sp>
      <p:pic>
        <p:nvPicPr>
          <p:cNvPr id="18434" name="Picture 2"/>
          <p:cNvPicPr>
            <a:picLocks noChangeAspect="1" noChangeArrowheads="1"/>
          </p:cNvPicPr>
          <p:nvPr/>
        </p:nvPicPr>
        <p:blipFill>
          <a:blip r:embed="rId2"/>
          <a:srcRect t="22000" r="17041" b="4667"/>
          <a:stretch>
            <a:fillRect/>
          </a:stretch>
        </p:blipFill>
        <p:spPr bwMode="auto">
          <a:xfrm>
            <a:off x="914400" y="3733800"/>
            <a:ext cx="7239000" cy="31242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5715" y="0"/>
            <a:ext cx="9155431" cy="6858000"/>
          </a:xfrm>
          <a:prstGeom prst="rect">
            <a:avLst/>
          </a:prstGeom>
          <a:noFill/>
          <a:ln w="9525">
            <a:noFill/>
            <a:miter lim="800000"/>
            <a:headEnd/>
            <a:tailEnd/>
          </a:ln>
          <a:effectLst/>
        </p:spPr>
      </p:pic>
      <p:pic>
        <p:nvPicPr>
          <p:cNvPr id="3" name="Picture 6" descr="Electrophoresis"/>
          <p:cNvPicPr>
            <a:picLocks noChangeAspect="1" noChangeArrowheads="1"/>
          </p:cNvPicPr>
          <p:nvPr/>
        </p:nvPicPr>
        <p:blipFill>
          <a:blip r:embed="rId3">
            <a:lum bright="-18000"/>
          </a:blip>
          <a:srcRect/>
          <a:stretch>
            <a:fillRect/>
          </a:stretch>
        </p:blipFill>
        <p:spPr bwMode="auto">
          <a:xfrm>
            <a:off x="5867400" y="838200"/>
            <a:ext cx="3276600" cy="180130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5715" y="0"/>
            <a:ext cx="9155431" cy="68580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5715" y="0"/>
            <a:ext cx="9155431" cy="68580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F00A66-B877-4A08-9D08-66A7D55BFCB6}"/>
              </a:ext>
            </a:extLst>
          </p:cNvPr>
          <p:cNvSpPr/>
          <p:nvPr/>
        </p:nvSpPr>
        <p:spPr>
          <a:xfrm>
            <a:off x="152399" y="257540"/>
            <a:ext cx="8766517" cy="62194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spcAft>
                <a:spcPts val="0"/>
              </a:spcAft>
            </a:pPr>
            <a:r>
              <a:rPr lang="en-US" sz="2800" b="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Stability of Colloids</a:t>
            </a:r>
            <a:endParaRPr lang="en-IN" sz="28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q"/>
            </a:pPr>
            <a:r>
              <a:rPr lang="en-US" sz="2400" dirty="0">
                <a:solidFill>
                  <a:srgbClr val="993366"/>
                </a:solidFill>
                <a:latin typeface="Times New Roman" panose="02020603050405020304" pitchFamily="18" charset="0"/>
                <a:ea typeface="Calibri" panose="020F0502020204030204" pitchFamily="34" charset="0"/>
                <a:cs typeface="Times New Roman" panose="02020603050405020304" pitchFamily="18" charset="0"/>
              </a:rPr>
              <a:t>Coagulation or Flocculation may be defined as the phenomenon involving the precipitation of a colloidal solution by the addition of an electrolyte.</a:t>
            </a:r>
            <a:endParaRPr lang="en-IN" sz="2400" dirty="0">
              <a:solidFill>
                <a:srgbClr val="993366"/>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0"/>
              </a:spcAft>
              <a:buFont typeface="Wingdings" panose="05000000000000000000" pitchFamily="2" charset="2"/>
              <a:buChar char="q"/>
            </a:pPr>
            <a:r>
              <a:rPr lang="en-US" sz="2400" dirty="0">
                <a:latin typeface="Times New Roman" panose="02020603050405020304" pitchFamily="18" charset="0"/>
                <a:ea typeface="Calibri" panose="020F0502020204030204" pitchFamily="34" charset="0"/>
                <a:cs typeface="Times New Roman" panose="02020603050405020304" pitchFamily="18" charset="0"/>
              </a:rPr>
              <a:t>Hardy and Schulze studied the coagulation of sols by electrolyte and formulated a rule known as </a:t>
            </a:r>
            <a:r>
              <a:rPr lang="en-US" sz="2400" b="1" dirty="0">
                <a:latin typeface="Times New Roman" panose="02020603050405020304" pitchFamily="18" charset="0"/>
                <a:ea typeface="Calibri" panose="020F0502020204030204" pitchFamily="34" charset="0"/>
                <a:cs typeface="Times New Roman" panose="02020603050405020304" pitchFamily="18" charset="0"/>
              </a:rPr>
              <a:t>Hardy-Schulze rule </a:t>
            </a:r>
            <a:r>
              <a:rPr lang="en-US" sz="2400" dirty="0">
                <a:latin typeface="Times New Roman" panose="02020603050405020304" pitchFamily="18" charset="0"/>
                <a:ea typeface="Calibri" panose="020F0502020204030204" pitchFamily="34" charset="0"/>
                <a:cs typeface="Times New Roman" panose="02020603050405020304" pitchFamily="18" charset="0"/>
              </a:rPr>
              <a:t>which states </a:t>
            </a:r>
          </a:p>
          <a:p>
            <a:pPr marL="400050" indent="-400050" algn="just">
              <a:lnSpc>
                <a:spcPct val="150000"/>
              </a:lnSpc>
              <a:spcAft>
                <a:spcPts val="0"/>
              </a:spcAft>
              <a:buAutoNum type="romanLcParenBoth"/>
            </a:pP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the ion which is effective in causing coagulation of sol (known as counter ion) is the one with charge opposite to that of dispersed phase (counter-ion) and </a:t>
            </a:r>
          </a:p>
          <a:p>
            <a:pPr marL="400050" indent="-400050" algn="just">
              <a:lnSpc>
                <a:spcPct val="150000"/>
              </a:lnSpc>
              <a:spcAft>
                <a:spcPts val="0"/>
              </a:spcAft>
              <a:buAutoNum type="romanLcParenBoth"/>
            </a:pP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greater the charge of counter-ion, greater is the coagulation power of the electrolyte.</a:t>
            </a:r>
            <a:endParaRPr lang="en-IN"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5595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90600"/>
            <a:ext cx="8153400" cy="5078313"/>
          </a:xfrm>
          <a:prstGeom prst="rect">
            <a:avLst/>
          </a:prstGeom>
        </p:spPr>
        <p:txBody>
          <a:bodyPr wrap="square">
            <a:spAutoFit/>
          </a:bodyPr>
          <a:lstStyle/>
          <a:p>
            <a:pPr algn="just"/>
            <a:r>
              <a:rPr lang="en-US" sz="3600" b="1" dirty="0"/>
              <a:t>Unit - V Colloids Colloidal states of matter – various types – classification - Sols – dialysis – electro osmosis – electrophoresis – stability of colloids – protective action – Hardy Schulze law – gold number - Emulsion: Types of emulsions – emulsifier with examples - Gels : Classification, preparation - Applications of colloids. </a:t>
            </a:r>
            <a:endParaRPr 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937FE5-8C1B-42F0-AC76-5D00B72D3056}"/>
              </a:ext>
            </a:extLst>
          </p:cNvPr>
          <p:cNvSpPr/>
          <p:nvPr/>
        </p:nvSpPr>
        <p:spPr>
          <a:xfrm>
            <a:off x="381000" y="152400"/>
            <a:ext cx="8382000" cy="6542625"/>
          </a:xfrm>
          <a:prstGeom prst="rect">
            <a:avLst/>
          </a:prstGeom>
        </p:spPr>
        <p:txBody>
          <a:bodyPr wrap="square">
            <a:spAutoFit/>
          </a:bodyPr>
          <a:lstStyle/>
          <a:p>
            <a:pPr indent="457200" algn="just">
              <a:lnSpc>
                <a:spcPct val="150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For a negatively charged sol, the flocculation power of counter ions will be in the order Na</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&lt; Ba</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 &lt; Al</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3+ </a:t>
            </a:r>
            <a:r>
              <a:rPr lang="en-US" sz="2400" dirty="0">
                <a:latin typeface="Times New Roman" panose="02020603050405020304" pitchFamily="18" charset="0"/>
                <a:ea typeface="Calibri" panose="020F0502020204030204" pitchFamily="34" charset="0"/>
                <a:cs typeface="Times New Roman" panose="02020603050405020304" pitchFamily="18" charset="0"/>
              </a:rPr>
              <a:t>and</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for a positively charged sol, the flocculation power of counter ions will be in the order Cl</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&lt; SO</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4</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&lt; PO</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4</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3- . </a:t>
            </a:r>
          </a:p>
          <a:p>
            <a:pPr indent="457200" algn="just">
              <a:lnSpc>
                <a:spcPct val="150000"/>
              </a:lnSpc>
              <a:spcAft>
                <a:spcPts val="0"/>
              </a:spcAft>
            </a:pPr>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Flocculation</a:t>
            </a:r>
            <a:r>
              <a:rPr lang="en-US" sz="2400" b="1" baseline="30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value </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is defined as the minimum concentration of milli-moles of electrolyte required for coagulation of one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litre</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sol.</a:t>
            </a:r>
          </a:p>
          <a:p>
            <a:pPr indent="457200" algn="just">
              <a:lnSpc>
                <a:spcPct val="150000"/>
              </a:lnSpc>
              <a:spcAft>
                <a:spcPts val="0"/>
              </a:spcAft>
            </a:pPr>
            <a:endParaRPr lang="en-IN"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57200" algn="l"/>
              </a:tabLst>
            </a:pPr>
            <a:r>
              <a:rPr lang="en-US" sz="2400" b="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In addition, the colloids can be coagulated by many other ways.</a:t>
            </a:r>
            <a:endParaRPr lang="en-IN" sz="24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57200" algn="l"/>
              </a:tabLst>
            </a:pPr>
            <a:r>
              <a:rPr lang="en-US" sz="2400" b="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1.	Increase in temperature</a:t>
            </a:r>
            <a:endParaRPr lang="en-IN" sz="24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57200" algn="l"/>
              </a:tabLst>
            </a:pPr>
            <a:r>
              <a:rPr lang="en-US" sz="2400" b="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2.	Presence of impurities</a:t>
            </a:r>
            <a:endParaRPr lang="en-IN" sz="24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57200" algn="l"/>
              </a:tabLst>
            </a:pPr>
            <a:r>
              <a:rPr lang="en-US" sz="2400" b="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3.	Agitation</a:t>
            </a:r>
            <a:endParaRPr lang="en-IN"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4388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FD62C4-F1FC-411D-9675-AAC5CD02DA27}"/>
              </a:ext>
            </a:extLst>
          </p:cNvPr>
          <p:cNvSpPr/>
          <p:nvPr/>
        </p:nvSpPr>
        <p:spPr>
          <a:xfrm>
            <a:off x="228600" y="304800"/>
            <a:ext cx="8763000" cy="4435189"/>
          </a:xfrm>
          <a:prstGeom prst="rect">
            <a:avLst/>
          </a:prstGeom>
        </p:spPr>
        <p:txBody>
          <a:bodyPr wrap="square">
            <a:spAutoFit/>
          </a:bodyPr>
          <a:lstStyle/>
          <a:p>
            <a:pPr algn="just">
              <a:lnSpc>
                <a:spcPct val="150000"/>
              </a:lnSpc>
              <a:spcAft>
                <a:spcPts val="0"/>
              </a:spcAft>
            </a:pPr>
            <a: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Protective action of colloids</a:t>
            </a:r>
            <a:r>
              <a:rPr lang="en-US" sz="2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endParaRPr lang="en-IN"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0"/>
              </a:spcAft>
              <a:buFont typeface="Wingdings" panose="05000000000000000000" pitchFamily="2" charset="2"/>
              <a:buChar char="q"/>
            </a:pP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The property of lyophilic sols to prevent the precipitation of lyophobic sol is called protection. </a:t>
            </a:r>
          </a:p>
          <a:p>
            <a:pPr marL="342900" indent="-342900" algn="just">
              <a:lnSpc>
                <a:spcPct val="150000"/>
              </a:lnSpc>
              <a:spcAft>
                <a:spcPts val="0"/>
              </a:spcAft>
              <a:buFont typeface="Wingdings" panose="05000000000000000000" pitchFamily="2" charset="2"/>
              <a:buChar char="q"/>
            </a:pP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The lyophilic colloids forms a coating around lyophobic sol thus it prevents the lyophobic sol from precipitation is referred to as a protective colloid. </a:t>
            </a:r>
          </a:p>
          <a:p>
            <a:pPr indent="457200" algn="just">
              <a:lnSpc>
                <a:spcPct val="150000"/>
              </a:lnSpc>
              <a:spcAft>
                <a:spcPts val="0"/>
              </a:spcAft>
            </a:pP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Ex: hydrophilic sols like gelatin, glue, starch, albumin.</a:t>
            </a:r>
          </a:p>
          <a:p>
            <a:pPr indent="457200" algn="just">
              <a:lnSpc>
                <a:spcPct val="150000"/>
              </a:lnSpc>
              <a:spcAft>
                <a:spcPts val="0"/>
              </a:spcAft>
            </a:pPr>
            <a:endParaRPr lang="en-IN"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4">
            <a:extLst>
              <a:ext uri="{FF2B5EF4-FFF2-40B4-BE49-F238E27FC236}">
                <a16:creationId xmlns:a16="http://schemas.microsoft.com/office/drawing/2014/main" id="{B10EB5C3-93B7-4D9B-BCE5-1139F5609BBA}"/>
              </a:ext>
            </a:extLst>
          </p:cNvPr>
          <p:cNvPicPr>
            <a:picLocks noChangeAspect="1" noChangeArrowheads="1"/>
          </p:cNvPicPr>
          <p:nvPr/>
        </p:nvPicPr>
        <p:blipFill>
          <a:blip r:embed="rId2">
            <a:lum bright="-24000"/>
          </a:blip>
          <a:srcRect/>
          <a:stretch>
            <a:fillRect/>
          </a:stretch>
        </p:blipFill>
        <p:spPr bwMode="auto">
          <a:xfrm>
            <a:off x="2590799" y="4647656"/>
            <a:ext cx="1753117" cy="1859436"/>
          </a:xfrm>
          <a:prstGeom prst="rect">
            <a:avLst/>
          </a:prstGeom>
          <a:noFill/>
          <a:ln w="9525">
            <a:noFill/>
            <a:miter lim="800000"/>
            <a:headEnd/>
            <a:tailEnd/>
          </a:ln>
        </p:spPr>
      </p:pic>
      <p:pic>
        <p:nvPicPr>
          <p:cNvPr id="4" name="Picture 5">
            <a:extLst>
              <a:ext uri="{FF2B5EF4-FFF2-40B4-BE49-F238E27FC236}">
                <a16:creationId xmlns:a16="http://schemas.microsoft.com/office/drawing/2014/main" id="{B1124654-D90A-45AB-A139-C530285181F3}"/>
              </a:ext>
            </a:extLst>
          </p:cNvPr>
          <p:cNvPicPr>
            <a:picLocks noChangeAspect="1" noChangeArrowheads="1"/>
          </p:cNvPicPr>
          <p:nvPr/>
        </p:nvPicPr>
        <p:blipFill>
          <a:blip r:embed="rId3">
            <a:lum bright="-30000"/>
          </a:blip>
          <a:srcRect/>
          <a:stretch>
            <a:fillRect/>
          </a:stretch>
        </p:blipFill>
        <p:spPr bwMode="auto">
          <a:xfrm>
            <a:off x="4648200" y="4800056"/>
            <a:ext cx="2667000" cy="1744068"/>
          </a:xfrm>
          <a:prstGeom prst="rect">
            <a:avLst/>
          </a:prstGeom>
          <a:noFill/>
          <a:ln w="9525">
            <a:noFill/>
            <a:miter lim="800000"/>
            <a:headEnd/>
            <a:tailEnd/>
          </a:ln>
        </p:spPr>
      </p:pic>
    </p:spTree>
    <p:extLst>
      <p:ext uri="{BB962C8B-B14F-4D97-AF65-F5344CB8AC3E}">
        <p14:creationId xmlns:p14="http://schemas.microsoft.com/office/powerpoint/2010/main" val="2163638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C7D793-F479-4D10-96CB-9E951DAFA4F5}"/>
              </a:ext>
            </a:extLst>
          </p:cNvPr>
          <p:cNvSpPr/>
          <p:nvPr/>
        </p:nvSpPr>
        <p:spPr>
          <a:xfrm>
            <a:off x="397669" y="304800"/>
            <a:ext cx="8348662" cy="6127127"/>
          </a:xfrm>
          <a:prstGeom prst="rect">
            <a:avLst/>
          </a:prstGeom>
        </p:spPr>
        <p:txBody>
          <a:bodyPr wrap="square">
            <a:spAutoFit/>
          </a:bodyPr>
          <a:lstStyle/>
          <a:p>
            <a:pPr algn="just">
              <a:lnSpc>
                <a:spcPct val="150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Gold number: I</a:t>
            </a:r>
            <a:r>
              <a:rPr lang="en-US" sz="2400" dirty="0">
                <a:latin typeface="Times New Roman" panose="02020603050405020304" pitchFamily="18" charset="0"/>
                <a:ea typeface="Calibri" panose="020F0502020204030204" pitchFamily="34" charset="0"/>
                <a:cs typeface="Times New Roman" panose="02020603050405020304" pitchFamily="18" charset="0"/>
              </a:rPr>
              <a:t>t is used to describe the protecting power of many protecting colloids. </a:t>
            </a:r>
          </a:p>
          <a:p>
            <a:pPr algn="just">
              <a:lnSpc>
                <a:spcPct val="150000"/>
              </a:lnSpc>
              <a:spcAft>
                <a:spcPts val="0"/>
              </a:spcAft>
            </a:pPr>
            <a:r>
              <a:rPr lang="en-US" sz="2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It is defined as “the number of milligrams of protective colloid that must added to 10 ml of the standard gold sol so that addition of 1 ml of 10% NaCl solution just prevents its coagulation”.</a:t>
            </a:r>
          </a:p>
          <a:p>
            <a:pPr algn="just">
              <a:lnSpc>
                <a:spcPct val="150000"/>
              </a:lnSpc>
              <a:spcAft>
                <a:spcPts val="0"/>
              </a:spcAft>
            </a:pPr>
            <a:endParaRPr lang="en-IN"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57200" algn="l"/>
              </a:tabLst>
            </a:pP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Smaller the gold number greater is the protective power of lyophilic colloid. </a:t>
            </a:r>
          </a:p>
          <a:p>
            <a:pPr algn="just">
              <a:lnSpc>
                <a:spcPct val="150000"/>
              </a:lnSpc>
              <a:spcAft>
                <a:spcPts val="0"/>
              </a:spcAft>
              <a:tabLst>
                <a:tab pos="457200" algn="l"/>
              </a:tabLst>
            </a:pP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Protective action of colloids is very useful in making of ice-cream, use of Ag sols in medicine, etc.</a:t>
            </a:r>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endParaRPr lang="en-IN" sz="24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6372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525B6A-0CB7-42AC-88BD-40D1F0D43A07}"/>
              </a:ext>
            </a:extLst>
          </p:cNvPr>
          <p:cNvSpPr/>
          <p:nvPr/>
        </p:nvSpPr>
        <p:spPr>
          <a:xfrm>
            <a:off x="457200" y="762000"/>
            <a:ext cx="8305800" cy="472385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spcAft>
                <a:spcPts val="0"/>
              </a:spcAft>
            </a:pPr>
            <a:r>
              <a:rPr lang="en-US" sz="36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Emulsions </a:t>
            </a:r>
            <a:endParaRPr lang="en-IN" sz="36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latin typeface="Times New Roman" panose="02020603050405020304" pitchFamily="18" charset="0"/>
                <a:ea typeface="Times New Roman" panose="02020603050405020304" pitchFamily="18" charset="0"/>
              </a:rPr>
              <a:t>	The liquid-liquid colloidal dispersions are called emulsions. An emulsion may be defined as follows: </a:t>
            </a:r>
          </a:p>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800" b="1" dirty="0">
              <a:solidFill>
                <a:srgbClr val="000000"/>
              </a:solidFill>
              <a:latin typeface="Times New Roman" panose="02020603050405020304" pitchFamily="18" charset="0"/>
              <a:ea typeface="Times New Roman" panose="02020603050405020304" pitchFamily="18" charset="0"/>
            </a:endParaRPr>
          </a:p>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b="1" dirty="0">
                <a:solidFill>
                  <a:srgbClr val="0070C0"/>
                </a:solidFill>
                <a:latin typeface="Times New Roman" panose="02020603050405020304" pitchFamily="18" charset="0"/>
                <a:ea typeface="Times New Roman" panose="02020603050405020304" pitchFamily="18" charset="0"/>
              </a:rPr>
              <a:t>The colloidal dispersion of two immiscible liquids in which one liquid acts as the dispersion medium and the other as dispersed phase is called an emulsion. </a:t>
            </a:r>
            <a:endParaRPr lang="en-IN" sz="32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69006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236F92-5F8F-498D-AC43-312A2F87CFE9}"/>
              </a:ext>
            </a:extLst>
          </p:cNvPr>
          <p:cNvSpPr/>
          <p:nvPr/>
        </p:nvSpPr>
        <p:spPr>
          <a:xfrm>
            <a:off x="304800" y="228600"/>
            <a:ext cx="8610600" cy="3785011"/>
          </a:xfrm>
          <a:prstGeom prst="rect">
            <a:avLst/>
          </a:prstGeom>
        </p:spPr>
        <p:txBody>
          <a:bodyPr wrap="square">
            <a:spAutoFit/>
          </a:bodyPr>
          <a:lstStyle/>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b="1" dirty="0">
                <a:solidFill>
                  <a:srgbClr val="993366"/>
                </a:solidFill>
                <a:latin typeface="Times New Roman" panose="02020603050405020304" pitchFamily="18" charset="0"/>
                <a:ea typeface="Times New Roman" panose="02020603050405020304" pitchFamily="18" charset="0"/>
                <a:cs typeface="Times New Roman" panose="02020603050405020304" pitchFamily="18" charset="0"/>
              </a:rPr>
              <a:t>Types of Emulsion</a:t>
            </a:r>
            <a:endParaRPr lang="en-IN" sz="3200" dirty="0">
              <a:solidFill>
                <a:srgbClr val="99336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325"/>
              </a:spcBef>
              <a:spcAft>
                <a:spcPts val="52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Depending upon the nature of dispersed phase, emulsions can be classified into following two types. </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325"/>
              </a:spcBef>
              <a:spcAft>
                <a:spcPts val="520"/>
              </a:spcAft>
              <a:buSzPts val="1000"/>
              <a:buFont typeface="Symbol" panose="05050102010706020507" pitchFamily="18"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Oil-in-water (O/W) type emulsions:</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In oil-in-water emulsions, an oil acts as the dispersed phase while water acts as the dispersion medium. The most common example of oil in water type emulsion is milk which consists of liquid fat globules dispersed in water. </a:t>
            </a:r>
            <a:endParaRPr lang="en-IN"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Water-in-oil (W/O) type emulsions">
            <a:hlinkClick r:id="rId2" tgtFrame="&quot;_blank&quot;"/>
            <a:extLst>
              <a:ext uri="{FF2B5EF4-FFF2-40B4-BE49-F238E27FC236}">
                <a16:creationId xmlns:a16="http://schemas.microsoft.com/office/drawing/2014/main" id="{E60D523C-5CEC-4ECA-8797-61394CCE311F}"/>
              </a:ext>
            </a:extLst>
          </p:cNvPr>
          <p:cNvPicPr/>
          <p:nvPr/>
        </p:nvPicPr>
        <p:blipFill rotWithShape="1">
          <a:blip r:embed="rId3"/>
          <a:srcRect l="46613"/>
          <a:stretch/>
        </p:blipFill>
        <p:spPr bwMode="auto">
          <a:xfrm>
            <a:off x="1779270" y="4191000"/>
            <a:ext cx="5002530" cy="2286000"/>
          </a:xfrm>
          <a:prstGeom prst="rect">
            <a:avLst/>
          </a:prstGeom>
          <a:noFill/>
          <a:ln w="9525">
            <a:noFill/>
            <a:miter lim="800000"/>
            <a:headEnd/>
            <a:tailEnd/>
          </a:ln>
        </p:spPr>
      </p:pic>
    </p:spTree>
    <p:extLst>
      <p:ext uri="{BB962C8B-B14F-4D97-AF65-F5344CB8AC3E}">
        <p14:creationId xmlns:p14="http://schemas.microsoft.com/office/powerpoint/2010/main" val="1480858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ABB244-8786-4805-A345-2B1F94D6EA6A}"/>
              </a:ext>
            </a:extLst>
          </p:cNvPr>
          <p:cNvSpPr/>
          <p:nvPr/>
        </p:nvSpPr>
        <p:spPr>
          <a:xfrm>
            <a:off x="228600" y="228600"/>
            <a:ext cx="8382000" cy="3357137"/>
          </a:xfrm>
          <a:prstGeom prst="rect">
            <a:avLst/>
          </a:prstGeom>
        </p:spPr>
        <p:txBody>
          <a:bodyPr wrap="square">
            <a:spAutoFit/>
          </a:bodyPr>
          <a:lstStyle/>
          <a:p>
            <a:pPr lvl="0" algn="just">
              <a:lnSpc>
                <a:spcPct val="150000"/>
              </a:lnSpc>
              <a:spcAft>
                <a:spcPts val="0"/>
              </a:spcAft>
              <a:buSzPts val="1000"/>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Water-in-oil (W/O) type emulsions:</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marL="342900" lvl="0" indent="-342900" algn="just">
              <a:lnSpc>
                <a:spcPct val="150000"/>
              </a:lnSpc>
              <a:spcAft>
                <a:spcPts val="0"/>
              </a:spcAft>
              <a:buSzPts val="1000"/>
              <a:buFont typeface="Wingdings" panose="05000000000000000000" pitchFamily="2" charset="2"/>
              <a:buChar char="v"/>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 water-in-oil type emulsions, water acts as the dispersed phase, whereas oil acts as the dispersion medium. This type of emulsions is also referred to as oil emulsions. </a:t>
            </a:r>
          </a:p>
          <a:p>
            <a:pPr marL="342900" lvl="0" indent="-342900" algn="just">
              <a:lnSpc>
                <a:spcPct val="150000"/>
              </a:lnSpc>
              <a:spcAft>
                <a:spcPts val="0"/>
              </a:spcAft>
              <a:buSzPts val="1000"/>
              <a:buFont typeface="Wingdings" panose="05000000000000000000" pitchFamily="2" charset="2"/>
              <a:buChar char="v"/>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Cod liver oil emulsion is a typical example of this type of emulsions in which water is dispersed in cod liver oil. </a:t>
            </a:r>
            <a:endParaRPr lang="en-IN"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Water-in-oil (W/O) type emulsions">
            <a:hlinkClick r:id="rId2" tgtFrame="&quot;_blank&quot;"/>
            <a:extLst>
              <a:ext uri="{FF2B5EF4-FFF2-40B4-BE49-F238E27FC236}">
                <a16:creationId xmlns:a16="http://schemas.microsoft.com/office/drawing/2014/main" id="{87142F61-F44A-4DAF-8266-E88C34CC80BD}"/>
              </a:ext>
            </a:extLst>
          </p:cNvPr>
          <p:cNvPicPr/>
          <p:nvPr/>
        </p:nvPicPr>
        <p:blipFill rotWithShape="1">
          <a:blip r:embed="rId3"/>
          <a:srcRect r="51930"/>
          <a:stretch/>
        </p:blipFill>
        <p:spPr bwMode="auto">
          <a:xfrm>
            <a:off x="1524000" y="3886200"/>
            <a:ext cx="4953000" cy="2590800"/>
          </a:xfrm>
          <a:prstGeom prst="rect">
            <a:avLst/>
          </a:prstGeom>
          <a:noFill/>
          <a:ln w="9525">
            <a:noFill/>
            <a:miter lim="800000"/>
            <a:headEnd/>
            <a:tailEnd/>
          </a:ln>
        </p:spPr>
      </p:pic>
    </p:spTree>
    <p:extLst>
      <p:ext uri="{BB962C8B-B14F-4D97-AF65-F5344CB8AC3E}">
        <p14:creationId xmlns:p14="http://schemas.microsoft.com/office/powerpoint/2010/main" val="4102021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82848F6-FCEA-4C6A-9662-4C62FEF509F2}"/>
              </a:ext>
            </a:extLst>
          </p:cNvPr>
          <p:cNvGraphicFramePr>
            <a:graphicFrameLocks noGrp="1"/>
          </p:cNvGraphicFramePr>
          <p:nvPr>
            <p:extLst>
              <p:ext uri="{D42A27DB-BD31-4B8C-83A1-F6EECF244321}">
                <p14:modId xmlns:p14="http://schemas.microsoft.com/office/powerpoint/2010/main" val="2425223964"/>
              </p:ext>
            </p:extLst>
          </p:nvPr>
        </p:nvGraphicFramePr>
        <p:xfrm>
          <a:off x="228600" y="666203"/>
          <a:ext cx="8610599" cy="5505997"/>
        </p:xfrm>
        <a:graphic>
          <a:graphicData uri="http://schemas.openxmlformats.org/drawingml/2006/table">
            <a:tbl>
              <a:tblPr firstRow="1" firstCol="1" bandRow="1">
                <a:tableStyleId>{5C22544A-7EE6-4342-B048-85BDC9FD1C3A}</a:tableStyleId>
              </a:tblPr>
              <a:tblGrid>
                <a:gridCol w="2975528">
                  <a:extLst>
                    <a:ext uri="{9D8B030D-6E8A-4147-A177-3AD203B41FA5}">
                      <a16:colId xmlns:a16="http://schemas.microsoft.com/office/drawing/2014/main" val="4282768603"/>
                    </a:ext>
                  </a:extLst>
                </a:gridCol>
                <a:gridCol w="3072080">
                  <a:extLst>
                    <a:ext uri="{9D8B030D-6E8A-4147-A177-3AD203B41FA5}">
                      <a16:colId xmlns:a16="http://schemas.microsoft.com/office/drawing/2014/main" val="1418001986"/>
                    </a:ext>
                  </a:extLst>
                </a:gridCol>
                <a:gridCol w="2562991">
                  <a:extLst>
                    <a:ext uri="{9D8B030D-6E8A-4147-A177-3AD203B41FA5}">
                      <a16:colId xmlns:a16="http://schemas.microsoft.com/office/drawing/2014/main" val="3788942246"/>
                    </a:ext>
                  </a:extLst>
                </a:gridCol>
              </a:tblGrid>
              <a:tr h="529042">
                <a:tc>
                  <a:txBody>
                    <a:bodyPr/>
                    <a:lstStyle/>
                    <a:p>
                      <a:pPr>
                        <a:lnSpc>
                          <a:spcPct val="100000"/>
                        </a:lnSpc>
                        <a:spcAft>
                          <a:spcPts val="0"/>
                        </a:spcAft>
                      </a:pPr>
                      <a:r>
                        <a:rPr lang="en-US" sz="2800" dirty="0">
                          <a:effectLst/>
                        </a:rPr>
                        <a:t>Property</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US" sz="2800">
                          <a:effectLst/>
                        </a:rPr>
                        <a:t>Oil in water</a:t>
                      </a:r>
                      <a:endParaRPr lang="en-I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US" sz="2800">
                          <a:effectLst/>
                        </a:rPr>
                        <a:t>Water in oil</a:t>
                      </a:r>
                      <a:endParaRPr lang="en-I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594460"/>
                  </a:ext>
                </a:extLst>
              </a:tr>
              <a:tr h="529042">
                <a:tc>
                  <a:txBody>
                    <a:bodyPr/>
                    <a:lstStyle/>
                    <a:p>
                      <a:pPr>
                        <a:lnSpc>
                          <a:spcPct val="100000"/>
                        </a:lnSpc>
                        <a:spcAft>
                          <a:spcPts val="0"/>
                        </a:spcAft>
                      </a:pPr>
                      <a:r>
                        <a:rPr lang="en-US" sz="2800" dirty="0">
                          <a:effectLst/>
                        </a:rPr>
                        <a:t>Dispersion medium</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US" sz="2800">
                          <a:effectLst/>
                        </a:rPr>
                        <a:t>Water</a:t>
                      </a:r>
                      <a:endParaRPr lang="en-I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US" sz="2800">
                          <a:effectLst/>
                        </a:rPr>
                        <a:t>oil</a:t>
                      </a:r>
                      <a:endParaRPr lang="en-I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8125718"/>
                  </a:ext>
                </a:extLst>
              </a:tr>
              <a:tr h="529042">
                <a:tc>
                  <a:txBody>
                    <a:bodyPr/>
                    <a:lstStyle/>
                    <a:p>
                      <a:pPr>
                        <a:lnSpc>
                          <a:spcPct val="100000"/>
                        </a:lnSpc>
                        <a:spcAft>
                          <a:spcPts val="0"/>
                        </a:spcAft>
                      </a:pPr>
                      <a:r>
                        <a:rPr lang="en-US" sz="2800">
                          <a:effectLst/>
                        </a:rPr>
                        <a:t>Dispersed phase</a:t>
                      </a:r>
                      <a:endParaRPr lang="en-I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US" sz="2800">
                          <a:effectLst/>
                        </a:rPr>
                        <a:t>Oil</a:t>
                      </a:r>
                      <a:endParaRPr lang="en-I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US" sz="2800">
                          <a:effectLst/>
                        </a:rPr>
                        <a:t>water</a:t>
                      </a:r>
                      <a:endParaRPr lang="en-I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1042965"/>
                  </a:ext>
                </a:extLst>
              </a:tr>
              <a:tr h="942740">
                <a:tc>
                  <a:txBody>
                    <a:bodyPr/>
                    <a:lstStyle/>
                    <a:p>
                      <a:pPr>
                        <a:lnSpc>
                          <a:spcPct val="100000"/>
                        </a:lnSpc>
                        <a:spcAft>
                          <a:spcPts val="0"/>
                        </a:spcAft>
                      </a:pPr>
                      <a:r>
                        <a:rPr lang="en-US" sz="2800">
                          <a:effectLst/>
                        </a:rPr>
                        <a:t>viscosity</a:t>
                      </a:r>
                      <a:endParaRPr lang="en-I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US" sz="2800">
                          <a:effectLst/>
                        </a:rPr>
                        <a:t>Slightly more than water</a:t>
                      </a:r>
                      <a:endParaRPr lang="en-I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US" sz="2800">
                          <a:effectLst/>
                        </a:rPr>
                        <a:t>More than water</a:t>
                      </a:r>
                      <a:endParaRPr lang="en-I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1373348"/>
                  </a:ext>
                </a:extLst>
              </a:tr>
              <a:tr h="942740">
                <a:tc>
                  <a:txBody>
                    <a:bodyPr/>
                    <a:lstStyle/>
                    <a:p>
                      <a:pPr>
                        <a:lnSpc>
                          <a:spcPct val="100000"/>
                        </a:lnSpc>
                        <a:spcAft>
                          <a:spcPts val="0"/>
                        </a:spcAft>
                      </a:pPr>
                      <a:r>
                        <a:rPr lang="en-US" sz="2800">
                          <a:effectLst/>
                        </a:rPr>
                        <a:t>Electrical conductivity</a:t>
                      </a:r>
                      <a:endParaRPr lang="en-I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US" sz="2800">
                          <a:effectLst/>
                        </a:rPr>
                        <a:t>Nearly equal to that of water</a:t>
                      </a:r>
                      <a:endParaRPr lang="en-I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US" sz="2800">
                          <a:effectLst/>
                        </a:rPr>
                        <a:t>Very low</a:t>
                      </a:r>
                      <a:endParaRPr lang="en-I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0045759"/>
                  </a:ext>
                </a:extLst>
              </a:tr>
              <a:tr h="1708993">
                <a:tc>
                  <a:txBody>
                    <a:bodyPr/>
                    <a:lstStyle/>
                    <a:p>
                      <a:pPr>
                        <a:lnSpc>
                          <a:spcPct val="100000"/>
                        </a:lnSpc>
                        <a:spcAft>
                          <a:spcPts val="0"/>
                        </a:spcAft>
                      </a:pPr>
                      <a:r>
                        <a:rPr lang="en-US" sz="2800">
                          <a:effectLst/>
                        </a:rPr>
                        <a:t>Dye test – addition of oil soluble dye like methylene blue</a:t>
                      </a:r>
                      <a:endParaRPr lang="en-I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US" sz="2800">
                          <a:effectLst/>
                        </a:rPr>
                        <a:t>Dye remains insoluble in the form of coloured spots</a:t>
                      </a:r>
                      <a:endParaRPr lang="en-I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US" sz="2800" dirty="0">
                          <a:effectLst/>
                        </a:rPr>
                        <a:t>Dye dissolves giving a bright </a:t>
                      </a:r>
                      <a:r>
                        <a:rPr lang="en-US" sz="2800" dirty="0" err="1">
                          <a:effectLst/>
                        </a:rPr>
                        <a:t>colour</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3157977"/>
                  </a:ext>
                </a:extLst>
              </a:tr>
            </a:tbl>
          </a:graphicData>
        </a:graphic>
      </p:graphicFrame>
    </p:spTree>
    <p:extLst>
      <p:ext uri="{BB962C8B-B14F-4D97-AF65-F5344CB8AC3E}">
        <p14:creationId xmlns:p14="http://schemas.microsoft.com/office/powerpoint/2010/main" val="3503098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F93EDF-4BC3-4D6D-A831-F92FCF5ABECC}"/>
              </a:ext>
            </a:extLst>
          </p:cNvPr>
          <p:cNvSpPr/>
          <p:nvPr/>
        </p:nvSpPr>
        <p:spPr>
          <a:xfrm>
            <a:off x="304800" y="345387"/>
            <a:ext cx="8610600" cy="5750613"/>
          </a:xfrm>
          <a:prstGeom prst="rect">
            <a:avLst/>
          </a:prstGeom>
        </p:spPr>
        <p:txBody>
          <a:bodyPr wrap="square">
            <a:spAutoFit/>
          </a:bodyPr>
          <a:lstStyle/>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b="1" dirty="0">
                <a:solidFill>
                  <a:srgbClr val="C00000"/>
                </a:solidFill>
                <a:latin typeface="Times New Roman" panose="02020603050405020304" pitchFamily="18" charset="0"/>
                <a:ea typeface="Times New Roman" panose="02020603050405020304" pitchFamily="18" charset="0"/>
              </a:rPr>
              <a:t>Preparation of Emulsions</a:t>
            </a:r>
            <a:endParaRPr lang="en-IN" sz="4800" b="1" dirty="0">
              <a:solidFill>
                <a:srgbClr val="C00000"/>
              </a:solidFill>
              <a:latin typeface="Times New Roman" panose="02020603050405020304" pitchFamily="18" charset="0"/>
              <a:ea typeface="Times New Roman" panose="02020603050405020304" pitchFamily="18" charset="0"/>
            </a:endParaRPr>
          </a:p>
          <a:p>
            <a:pPr marL="285750" indent="-285750" algn="just">
              <a:lnSpc>
                <a:spcPct val="150000"/>
              </a:lnSpc>
              <a:spcAft>
                <a:spcPts val="0"/>
              </a:spcAft>
              <a:buFont typeface="Wingdings" panose="05000000000000000000" pitchFamily="2" charset="2"/>
              <a:buChar char="q"/>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0070C0"/>
                </a:solidFill>
                <a:latin typeface="Times New Roman" panose="02020603050405020304" pitchFamily="18" charset="0"/>
                <a:ea typeface="Times New Roman" panose="02020603050405020304" pitchFamily="18" charset="0"/>
              </a:rPr>
              <a:t>Emulsions are usually prepared by vigorously mixing the two liquids by using either a high speed mixing machine or by using ultrasonic vibrators. The process is known as emulsification. </a:t>
            </a:r>
          </a:p>
          <a:p>
            <a:pPr marL="285750" indent="-285750" algn="just">
              <a:lnSpc>
                <a:spcPct val="150000"/>
              </a:lnSpc>
              <a:spcAft>
                <a:spcPts val="0"/>
              </a:spcAft>
              <a:buFont typeface="Wingdings" panose="05000000000000000000" pitchFamily="2" charset="2"/>
              <a:buChar char="q"/>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b="1" dirty="0">
              <a:solidFill>
                <a:srgbClr val="0070C0"/>
              </a:solidFill>
              <a:latin typeface="Times New Roman" panose="02020603050405020304" pitchFamily="18" charset="0"/>
              <a:ea typeface="Times New Roman" panose="02020603050405020304" pitchFamily="18" charset="0"/>
            </a:endParaRPr>
          </a:p>
          <a:p>
            <a:pPr marL="342900" indent="-342900" algn="just">
              <a:lnSpc>
                <a:spcPct val="150000"/>
              </a:lnSpc>
              <a:spcAft>
                <a:spcPts val="0"/>
              </a:spcAft>
              <a:buFont typeface="Wingdings" panose="05000000000000000000" pitchFamily="2" charset="2"/>
              <a:buChar char="q"/>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993366"/>
                </a:solidFill>
                <a:latin typeface="Times New Roman" panose="02020603050405020304" pitchFamily="18" charset="0"/>
                <a:ea typeface="Times New Roman" panose="02020603050405020304" pitchFamily="18" charset="0"/>
              </a:rPr>
              <a:t>Since the two liquids used for the preparation of an emulsion are completely immiscible, a stabilizing substance, known as emulsifying agent or emulsifier is required to stabilize the resulting emulsion.</a:t>
            </a:r>
            <a:endParaRPr lang="en-IN" sz="2800" b="1" dirty="0">
              <a:solidFill>
                <a:srgbClr val="993366"/>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69885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127469-DE66-480B-AB02-8BA5E4D5B8A9}"/>
              </a:ext>
            </a:extLst>
          </p:cNvPr>
          <p:cNvSpPr/>
          <p:nvPr/>
        </p:nvSpPr>
        <p:spPr>
          <a:xfrm>
            <a:off x="457200" y="533400"/>
            <a:ext cx="8229600" cy="5185522"/>
          </a:xfrm>
          <a:prstGeom prst="rect">
            <a:avLst/>
          </a:prstGeom>
        </p:spPr>
        <p:txBody>
          <a:bodyPr wrap="square">
            <a:spAutoFit/>
          </a:bodyPr>
          <a:lstStyle/>
          <a:p>
            <a:pPr marL="457200" indent="-457200" algn="just">
              <a:lnSpc>
                <a:spcPct val="150000"/>
              </a:lnSpc>
              <a:spcAft>
                <a:spcPts val="0"/>
              </a:spcAft>
              <a:buFont typeface="Wingdings" panose="05000000000000000000" pitchFamily="2" charset="2"/>
              <a:buChar char="q"/>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latin typeface="Times New Roman" panose="02020603050405020304" pitchFamily="18" charset="0"/>
                <a:ea typeface="Times New Roman" panose="02020603050405020304" pitchFamily="18" charset="0"/>
              </a:rPr>
              <a:t>In the absence of emulsifying agent, the dispersed phase particles of colloidal size combine together resulting in the breaking up of emulsion into two separate layers. </a:t>
            </a:r>
          </a:p>
          <a:p>
            <a:pPr marL="457200" indent="-457200" algn="just">
              <a:lnSpc>
                <a:spcPct val="150000"/>
              </a:lnSpc>
              <a:spcAft>
                <a:spcPts val="0"/>
              </a:spcAft>
              <a:buFont typeface="Wingdings" panose="05000000000000000000" pitchFamily="2" charset="2"/>
              <a:buChar char="q"/>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latin typeface="Times New Roman" panose="02020603050405020304" pitchFamily="18" charset="0"/>
                <a:ea typeface="Times New Roman" panose="02020603050405020304" pitchFamily="18" charset="0"/>
              </a:rPr>
              <a:t>Some of the important emulsifying agents are soaps, detergents, proteins, gums and agar. </a:t>
            </a:r>
          </a:p>
          <a:p>
            <a:pPr marL="457200" indent="-457200" algn="just">
              <a:lnSpc>
                <a:spcPct val="150000"/>
              </a:lnSpc>
              <a:spcAft>
                <a:spcPts val="0"/>
              </a:spcAft>
              <a:buFont typeface="Wingdings" panose="05000000000000000000" pitchFamily="2" charset="2"/>
              <a:buChar char="q"/>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latin typeface="Times New Roman" panose="02020603050405020304" pitchFamily="18" charset="0"/>
                <a:ea typeface="Times New Roman" panose="02020603050405020304" pitchFamily="18" charset="0"/>
              </a:rPr>
              <a:t>Among these, soaps and detergents are most commonly used emulsifiers. </a:t>
            </a:r>
            <a:endParaRPr lang="en-IN"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5203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F88FD2-64F7-4770-A6A1-0B81C2B00770}"/>
              </a:ext>
            </a:extLst>
          </p:cNvPr>
          <p:cNvSpPr/>
          <p:nvPr/>
        </p:nvSpPr>
        <p:spPr>
          <a:xfrm>
            <a:off x="304800" y="280482"/>
            <a:ext cx="5334000" cy="6304611"/>
          </a:xfrm>
          <a:prstGeom prst="rect">
            <a:avLst/>
          </a:prstGeom>
        </p:spPr>
        <p:txBody>
          <a:bodyPr wrap="square">
            <a:spAutoFit/>
          </a:bodyPr>
          <a:lstStyle/>
          <a:p>
            <a:pPr algn="just">
              <a:lnSpc>
                <a:spcPct val="150000"/>
              </a:lnSpc>
              <a:spcBef>
                <a:spcPts val="1000"/>
              </a:spcBef>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b="1" dirty="0">
                <a:solidFill>
                  <a:srgbClr val="993366"/>
                </a:solidFill>
                <a:latin typeface="Cambria" panose="02040503050406030204" pitchFamily="18" charset="0"/>
                <a:ea typeface="Times New Roman" panose="02020603050405020304" pitchFamily="18" charset="0"/>
                <a:cs typeface="Times New Roman" panose="02020603050405020304" pitchFamily="18" charset="0"/>
              </a:rPr>
              <a:t>Role of Emulsifier</a:t>
            </a:r>
            <a:endParaRPr lang="en-IN" sz="3200" b="1" dirty="0">
              <a:solidFill>
                <a:srgbClr val="993366"/>
              </a:solidFill>
              <a:latin typeface="Cambria" panose="02040503050406030204" pitchFamily="18" charset="0"/>
              <a:ea typeface="Times New Roman" panose="02020603050405020304" pitchFamily="18" charset="0"/>
              <a:cs typeface="Times New Roman" panose="02020603050405020304" pitchFamily="18" charset="0"/>
            </a:endParaRPr>
          </a:p>
          <a:p>
            <a:pPr marL="342900" indent="-342900" algn="just">
              <a:lnSpc>
                <a:spcPct val="150000"/>
              </a:lnSpc>
              <a:spcAft>
                <a:spcPts val="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C00000"/>
                </a:solidFill>
                <a:latin typeface="Times New Roman" panose="02020603050405020304" pitchFamily="18" charset="0"/>
                <a:ea typeface="Times New Roman" panose="02020603050405020304" pitchFamily="18" charset="0"/>
              </a:rPr>
              <a:t>The emulsifiers form a protective film around the oil droplets dispersed in water. </a:t>
            </a:r>
          </a:p>
          <a:p>
            <a:pPr marL="342900" indent="-342900" algn="just">
              <a:lnSpc>
                <a:spcPct val="150000"/>
              </a:lnSpc>
              <a:spcAft>
                <a:spcPts val="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C00000"/>
                </a:solidFill>
                <a:latin typeface="Times New Roman" panose="02020603050405020304" pitchFamily="18" charset="0"/>
                <a:ea typeface="Times New Roman" panose="02020603050405020304" pitchFamily="18" charset="0"/>
              </a:rPr>
              <a:t>This prevents them to come closer and to coalesce, i.e. to combine together. Thus, the emulsion gets stabilized. </a:t>
            </a:r>
          </a:p>
          <a:p>
            <a:pPr marL="342900" indent="-342900" algn="just">
              <a:lnSpc>
                <a:spcPct val="150000"/>
              </a:lnSpc>
              <a:spcAft>
                <a:spcPts val="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C00000"/>
                </a:solidFill>
                <a:latin typeface="Times New Roman" panose="02020603050405020304" pitchFamily="18" charset="0"/>
                <a:ea typeface="Times New Roman" panose="02020603050405020304" pitchFamily="18" charset="0"/>
              </a:rPr>
              <a:t>For example, let us consider the role of soap which acts as an emulsifier for an oil-in-water emulsion.</a:t>
            </a:r>
            <a:endParaRPr lang="en-IN" sz="2800" b="1" dirty="0">
              <a:solidFill>
                <a:srgbClr val="C00000"/>
              </a:solidFill>
              <a:latin typeface="Times New Roman" panose="02020603050405020304" pitchFamily="18" charset="0"/>
              <a:ea typeface="Times New Roman" panose="02020603050405020304" pitchFamily="18" charset="0"/>
            </a:endParaRPr>
          </a:p>
        </p:txBody>
      </p:sp>
      <p:pic>
        <p:nvPicPr>
          <p:cNvPr id="3" name="Picture 2" descr="Emulsification of an oil droplet by soap">
            <a:hlinkClick r:id="rId2" tgtFrame="&quot;_blank&quot;"/>
            <a:extLst>
              <a:ext uri="{FF2B5EF4-FFF2-40B4-BE49-F238E27FC236}">
                <a16:creationId xmlns:a16="http://schemas.microsoft.com/office/drawing/2014/main" id="{1343CC07-9950-443A-8DDD-9D50AEA8E53E}"/>
              </a:ext>
            </a:extLst>
          </p:cNvPr>
          <p:cNvPicPr/>
          <p:nvPr/>
        </p:nvPicPr>
        <p:blipFill>
          <a:blip r:embed="rId3"/>
          <a:srcRect/>
          <a:stretch>
            <a:fillRect/>
          </a:stretch>
        </p:blipFill>
        <p:spPr bwMode="auto">
          <a:xfrm>
            <a:off x="5791199" y="1447800"/>
            <a:ext cx="3048001" cy="3124200"/>
          </a:xfrm>
          <a:prstGeom prst="rect">
            <a:avLst/>
          </a:prstGeom>
          <a:noFill/>
          <a:ln w="9525">
            <a:noFill/>
            <a:miter lim="800000"/>
            <a:headEnd/>
            <a:tailEnd/>
          </a:ln>
        </p:spPr>
      </p:pic>
    </p:spTree>
    <p:extLst>
      <p:ext uri="{BB962C8B-B14F-4D97-AF65-F5344CB8AC3E}">
        <p14:creationId xmlns:p14="http://schemas.microsoft.com/office/powerpoint/2010/main" val="715368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2864"/>
            <a:ext cx="9144000" cy="6863729"/>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738CC8-69CB-4F9D-B1E5-8205B738DE64}"/>
              </a:ext>
            </a:extLst>
          </p:cNvPr>
          <p:cNvSpPr/>
          <p:nvPr/>
        </p:nvSpPr>
        <p:spPr>
          <a:xfrm>
            <a:off x="457200" y="445650"/>
            <a:ext cx="8229600" cy="566546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spcAft>
                <a:spcPts val="0"/>
              </a:spcAft>
            </a:pPr>
            <a: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Gels </a:t>
            </a:r>
            <a:endParaRPr lang="en-IN"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0"/>
              </a:spcAft>
              <a:buFont typeface="Wingdings" panose="05000000000000000000" pitchFamily="2" charset="2"/>
              <a:buChar char="§"/>
            </a:pPr>
            <a:r>
              <a:rPr lang="en-US" sz="2400" b="1"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A gel is a jelly-like colloidal system in which a liquid is dispersed in a solid medium. </a:t>
            </a:r>
          </a:p>
          <a:p>
            <a:pPr marL="342900" indent="-342900" algn="just">
              <a:lnSpc>
                <a:spcPct val="150000"/>
              </a:lnSpc>
              <a:spcAft>
                <a:spcPts val="0"/>
              </a:spcAft>
              <a:buFont typeface="Wingdings" panose="05000000000000000000" pitchFamily="2" charset="2"/>
              <a:buChar char="§"/>
            </a:pPr>
            <a:r>
              <a:rPr lang="en-US" sz="2400" b="1"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The gel possesses honey-comb like structure. </a:t>
            </a:r>
          </a:p>
          <a:p>
            <a:pPr marL="342900" indent="-342900" algn="just">
              <a:lnSpc>
                <a:spcPct val="150000"/>
              </a:lnSpc>
              <a:spcAft>
                <a:spcPts val="0"/>
              </a:spcAft>
              <a:buFont typeface="Wingdings" panose="05000000000000000000" pitchFamily="2" charset="2"/>
              <a:buChar char="§"/>
            </a:pPr>
            <a:r>
              <a:rPr lang="en-US" sz="2400" b="1"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The dispersion medium of the gel will be hydrated colloid particles. </a:t>
            </a:r>
          </a:p>
          <a:p>
            <a:pPr marL="342900" indent="-342900" algn="just">
              <a:lnSpc>
                <a:spcPct val="150000"/>
              </a:lnSpc>
              <a:spcAft>
                <a:spcPts val="0"/>
              </a:spcAft>
              <a:buFont typeface="Wingdings" panose="05000000000000000000" pitchFamily="2" charset="2"/>
              <a:buChar char="§"/>
            </a:pPr>
            <a:r>
              <a:rPr lang="en-US" sz="2400" b="1"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The gel can be converted into sol by heating. It cannot be dehydrated. </a:t>
            </a:r>
          </a:p>
          <a:p>
            <a:pPr marL="342900" indent="-342900" algn="just">
              <a:lnSpc>
                <a:spcPct val="150000"/>
              </a:lnSpc>
              <a:spcAft>
                <a:spcPts val="0"/>
              </a:spcAft>
              <a:buFont typeface="Wingdings" panose="05000000000000000000" pitchFamily="2" charset="2"/>
              <a:buChar char="§"/>
            </a:pPr>
            <a:r>
              <a:rPr lang="en-US" sz="2400" b="1"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Viscosity of the gel is very high. The process of transformation of a sol into a gel is known as gelation. </a:t>
            </a:r>
            <a:endParaRPr lang="en-IN" sz="2400" b="1" dirty="0">
              <a:solidFill>
                <a:srgbClr val="660066"/>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0240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DA5CD1-D1A6-4128-AB93-207B1334BCCC}"/>
              </a:ext>
            </a:extLst>
          </p:cNvPr>
          <p:cNvSpPr/>
          <p:nvPr/>
        </p:nvSpPr>
        <p:spPr>
          <a:xfrm>
            <a:off x="304800" y="152400"/>
            <a:ext cx="8534400" cy="6681124"/>
          </a:xfrm>
          <a:prstGeom prst="rect">
            <a:avLst/>
          </a:prstGeom>
        </p:spPr>
        <p:txBody>
          <a:bodyPr wrap="square">
            <a:spAutoFit/>
          </a:bodyPr>
          <a:lstStyle/>
          <a:p>
            <a:pPr algn="just">
              <a:lnSpc>
                <a:spcPct val="150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Gel may be classified into two types:</a:t>
            </a:r>
            <a:endParaRPr lang="en-IN"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Elastic gels:</a:t>
            </a:r>
            <a:r>
              <a:rPr lang="en-US" sz="2400"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These are those gels which possess the property of elasticity. </a:t>
            </a:r>
            <a:r>
              <a:rPr lang="en-US" sz="2400" dirty="0">
                <a:latin typeface="Times New Roman" panose="02020603050405020304" pitchFamily="18" charset="0"/>
                <a:ea typeface="Calibri" panose="020F0502020204030204" pitchFamily="34" charset="0"/>
                <a:cs typeface="Times New Roman" panose="02020603050405020304" pitchFamily="18" charset="0"/>
              </a:rPr>
              <a:t>They change their shape when external force is applied on them but restore their original shape when the force is removed. In elastic gel, the phases are held by electrostatic forces. These are reversible. </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Examples: Gelatin, agar-agar and jellies.</a:t>
            </a:r>
            <a:endParaRPr lang="en-IN" sz="24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Non- elastic gels:</a:t>
            </a:r>
            <a:r>
              <a:rPr lang="en-US" sz="2400"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These are the gels which are rigid, due to a network of chemical bonds. </a:t>
            </a:r>
            <a:r>
              <a:rPr lang="en-US" sz="2400" dirty="0">
                <a:latin typeface="Times New Roman" panose="02020603050405020304" pitchFamily="18" charset="0"/>
                <a:ea typeface="Calibri" panose="020F0502020204030204" pitchFamily="34" charset="0"/>
                <a:cs typeface="Times New Roman" panose="02020603050405020304" pitchFamily="18" charset="0"/>
              </a:rPr>
              <a:t>These gels are prepared by appropriate chemical action. Silica gel is an example of non-elastic gels which is produced by adding concentrated hydrochloric acid to sodium silicate solution of the correct concentration. These are irreversible. </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Examples are silica, alumina and ferric hydroxide gels.</a:t>
            </a:r>
            <a:endParaRPr lang="en-IN" sz="24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2093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E5A758-8DA5-4C0A-A393-840E94F7FBB7}"/>
              </a:ext>
            </a:extLst>
          </p:cNvPr>
          <p:cNvSpPr/>
          <p:nvPr/>
        </p:nvSpPr>
        <p:spPr>
          <a:xfrm>
            <a:off x="228600" y="203797"/>
            <a:ext cx="8686800" cy="6229269"/>
          </a:xfrm>
          <a:prstGeom prst="rect">
            <a:avLst/>
          </a:prstGeom>
        </p:spPr>
        <p:txBody>
          <a:bodyPr wrap="square">
            <a:spAutoFit/>
          </a:bodyPr>
          <a:lstStyle/>
          <a:p>
            <a:pPr algn="just">
              <a:lnSpc>
                <a:spcPct val="150000"/>
              </a:lnSpc>
              <a:spcAft>
                <a:spcPts val="0"/>
              </a:spcAft>
            </a:pPr>
            <a:r>
              <a:rPr lang="en-US" sz="2800" b="1" dirty="0">
                <a:solidFill>
                  <a:srgbClr val="993366"/>
                </a:solidFill>
                <a:latin typeface="Times New Roman" panose="02020603050405020304" pitchFamily="18" charset="0"/>
                <a:ea typeface="Calibri" panose="020F0502020204030204" pitchFamily="34" charset="0"/>
                <a:cs typeface="Times New Roman" panose="02020603050405020304" pitchFamily="18" charset="0"/>
              </a:rPr>
              <a:t>Preparation of gels</a:t>
            </a:r>
            <a:endParaRPr lang="en-IN" sz="2800" b="1" dirty="0">
              <a:solidFill>
                <a:srgbClr val="99336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Gels can be prepared by any one of the following methods</a:t>
            </a:r>
            <a:endParaRPr lang="en-IN" sz="2000" b="1"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50000"/>
              </a:lnSpc>
              <a:spcAft>
                <a:spcPts val="0"/>
              </a:spcAft>
              <a:buAutoNum type="arabicPeriod"/>
            </a:pPr>
            <a:r>
              <a:rPr lang="en-US" sz="2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Cooling of sols of moderate concentrations – gels of gelatin and agar-agar, are obtained by cooling their sol of moderate concentrations prepared in hot water.</a:t>
            </a:r>
          </a:p>
          <a:p>
            <a:pPr marL="457200" indent="-457200" algn="just">
              <a:lnSpc>
                <a:spcPct val="150000"/>
              </a:lnSpc>
              <a:spcAft>
                <a:spcPts val="0"/>
              </a:spcAft>
              <a:buAutoNum type="arabicPeriod"/>
            </a:pPr>
            <a:endParaRPr lang="en-IN" sz="20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2. </a:t>
            </a:r>
            <a:r>
              <a:rPr lang="en-US" sz="2000" b="1"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Double decomposition – the hydrophobic sols like silicic acid and </a:t>
            </a:r>
            <a:r>
              <a:rPr lang="en-US" sz="2000" b="1"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aluminium</a:t>
            </a:r>
            <a:r>
              <a:rPr lang="en-US" sz="2000" b="1"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hydroxide (silica gel and alumina gel) are prepared by this method. By adding hydrochloric acid to an aqueous solution of sodium silicate, silicic acid gets precipitated which is allowed to stand then set into a gel.</a:t>
            </a:r>
          </a:p>
          <a:p>
            <a:pPr algn="just">
              <a:lnSpc>
                <a:spcPct val="150000"/>
              </a:lnSpc>
              <a:spcAft>
                <a:spcPts val="0"/>
              </a:spcAft>
            </a:pPr>
            <a:endParaRPr lang="en-IN" sz="20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3</a:t>
            </a:r>
            <a:r>
              <a:rPr lang="en-US"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Change of solvent – when ethanol is added to a solution of calcium acetate and allowed to stand, a semi-rigid gel of calcium acetate is formed.</a:t>
            </a:r>
            <a:endParaRPr lang="en-IN"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98338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361AF3-39D9-4264-ACA3-1EE281CE6811}"/>
              </a:ext>
            </a:extLst>
          </p:cNvPr>
          <p:cNvSpPr/>
          <p:nvPr/>
        </p:nvSpPr>
        <p:spPr>
          <a:xfrm>
            <a:off x="288387" y="659423"/>
            <a:ext cx="8567225" cy="5840189"/>
          </a:xfrm>
          <a:prstGeom prst="rect">
            <a:avLst/>
          </a:prstGeom>
        </p:spPr>
        <p:txBody>
          <a:bodyPr wrap="square">
            <a:spAutoFit/>
          </a:bodyPr>
          <a:lstStyle/>
          <a:p>
            <a:pPr marL="285750" lvl="0" indent="-285750" algn="just">
              <a:lnSpc>
                <a:spcPct val="150000"/>
              </a:lnSpc>
              <a:spcAft>
                <a:spcPts val="0"/>
              </a:spcAft>
              <a:buFont typeface="Wingdings" panose="05000000000000000000" pitchFamily="2" charset="2"/>
              <a:buChar char="q"/>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Food and medicines</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Many of the food materials which we eat are of colloidal nature. Milk and also many milk products like </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cheese, cream butter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etc. are colloids. Bread is colloidal system in which air is dispersed in baked dough. Colloids also have applications in the form of medicines. </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Colloidal medicines are competitively more effective as they are easily absorbed by the body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That is why many medicines are emulsion. Examples: </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antibiotics like penicillin and streptomycin. </a:t>
            </a:r>
            <a:endParaRPr lang="en-IN" sz="28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a16="http://schemas.microsoft.com/office/drawing/2014/main" id="{3D43654D-C314-4FC1-8F88-DA863C38CF82}"/>
              </a:ext>
            </a:extLst>
          </p:cNvPr>
          <p:cNvSpPr txBox="1">
            <a:spLocks noChangeArrowheads="1"/>
          </p:cNvSpPr>
          <p:nvPr/>
        </p:nvSpPr>
        <p:spPr>
          <a:xfrm>
            <a:off x="457200" y="7620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002060"/>
                </a:solidFill>
              </a:rPr>
              <a:t>Applications of colloidal solutions</a:t>
            </a:r>
            <a:br>
              <a:rPr lang="en-US" sz="4000" b="1" dirty="0">
                <a:solidFill>
                  <a:srgbClr val="002060"/>
                </a:solidFill>
              </a:rPr>
            </a:br>
            <a:endParaRPr lang="en-US" sz="4000" b="1" dirty="0">
              <a:solidFill>
                <a:srgbClr val="002060"/>
              </a:solidFill>
            </a:endParaRPr>
          </a:p>
        </p:txBody>
      </p:sp>
    </p:spTree>
    <p:extLst>
      <p:ext uri="{BB962C8B-B14F-4D97-AF65-F5344CB8AC3E}">
        <p14:creationId xmlns:p14="http://schemas.microsoft.com/office/powerpoint/2010/main" val="25297409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126E06-6B66-427B-86CB-33E047E55D57}"/>
              </a:ext>
            </a:extLst>
          </p:cNvPr>
          <p:cNvSpPr/>
          <p:nvPr/>
        </p:nvSpPr>
        <p:spPr>
          <a:xfrm>
            <a:off x="533400" y="304800"/>
            <a:ext cx="8001000" cy="6127127"/>
          </a:xfrm>
          <a:prstGeom prst="rect">
            <a:avLst/>
          </a:prstGeom>
        </p:spPr>
        <p:txBody>
          <a:bodyPr wrap="square">
            <a:spAutoFit/>
          </a:bodyPr>
          <a:lstStyle/>
          <a:p>
            <a:pPr marL="342900" indent="-342900" algn="just">
              <a:lnSpc>
                <a:spcPct val="150000"/>
              </a:lnSpc>
              <a:buFont typeface="Wingdings" panose="05000000000000000000" pitchFamily="2" charset="2"/>
              <a:buChar char="q"/>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Water Purification: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One of the very popular methods used for </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water purification is the addition of electrolytes like potash alum.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Addition of these electrolytes results in coagulation of the impurity which can be separated by filtration. </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It usually contains dispersed colloidal particles which cannot be removed by filtration. </a:t>
            </a:r>
            <a:endParaRPr lang="en-IN" sz="24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q"/>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Sewage disposal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The charged particles of impurities present in sewage may be removed by electrophoresis.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For this purpose the sewage water is passed through a tunnel which is fitted with metallic electrodes and is maintained at a high potential difference.</a:t>
            </a:r>
            <a:endParaRPr lang="en-IN"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0230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A876A2-1982-48C6-8CCA-54CD4F8EFE4A}"/>
              </a:ext>
            </a:extLst>
          </p:cNvPr>
          <p:cNvSpPr/>
          <p:nvPr/>
        </p:nvSpPr>
        <p:spPr>
          <a:xfrm>
            <a:off x="304800" y="304800"/>
            <a:ext cx="8534400" cy="5573129"/>
          </a:xfrm>
          <a:prstGeom prst="rect">
            <a:avLst/>
          </a:prstGeom>
        </p:spPr>
        <p:txBody>
          <a:bodyPr wrap="square">
            <a:spAutoFit/>
          </a:bodyPr>
          <a:lstStyle/>
          <a:p>
            <a:pPr marL="457200" indent="-457200" algn="just">
              <a:lnSpc>
                <a:spcPct val="150000"/>
              </a:lnSpc>
              <a:buFont typeface="Wingdings" panose="05000000000000000000" pitchFamily="2" charset="2"/>
              <a:buChar char="q"/>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Smoke precipitation: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Smoke is also a colloidal system which mainly consists of charged particles of carbon depressed in air. For this again the process of electrophoresis is used.</a:t>
            </a:r>
          </a:p>
          <a:p>
            <a:pPr algn="just">
              <a:lnSpc>
                <a:spcPct val="150000"/>
              </a:lnSpc>
            </a:pPr>
            <a:endParaRPr lang="en-IN" sz="24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gn="just">
              <a:lnSpc>
                <a:spcPct val="150000"/>
              </a:lnSpc>
              <a:spcAft>
                <a:spcPts val="0"/>
              </a:spcAft>
              <a:buFont typeface="Wingdings" panose="05000000000000000000" pitchFamily="2" charset="2"/>
              <a:buChar char="q"/>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Artificial rain: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Clouds are also colloidal system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The water molecules present in cloud have electric charge on them and are of colloidal size. So, if the charged on the molecules is neutralized somehow, they will start raining. </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Sometimes it is done by spraying some electrolytes over the clouds and the rain resulted from this is called artificial rain. </a:t>
            </a:r>
            <a:endParaRPr lang="en-IN" sz="24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17955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491C4A-2841-4B0F-B2C2-5724911B18F1}"/>
              </a:ext>
            </a:extLst>
          </p:cNvPr>
          <p:cNvSpPr/>
          <p:nvPr/>
        </p:nvSpPr>
        <p:spPr>
          <a:xfrm>
            <a:off x="228600" y="277181"/>
            <a:ext cx="8610600" cy="6003375"/>
          </a:xfrm>
          <a:prstGeom prst="rect">
            <a:avLst/>
          </a:prstGeom>
        </p:spPr>
        <p:txBody>
          <a:bodyPr wrap="square">
            <a:spAutoFit/>
          </a:bodyPr>
          <a:lstStyle/>
          <a:p>
            <a:pPr marL="285750" lvl="0" indent="-285750" algn="just">
              <a:lnSpc>
                <a:spcPct val="150000"/>
              </a:lnSpc>
              <a:spcAft>
                <a:spcPts val="0"/>
              </a:spcAft>
              <a:buFont typeface="Wingdings" panose="05000000000000000000" pitchFamily="2" charset="2"/>
              <a:buChar char="q"/>
            </a:pP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Rubber industry: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rubber is synthesized from the latex obtained from the rubber trees. </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This latex is an emulsion in which negatively charged particles of rubber are dispersed in water.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This coagulated mass is then vulcanized to solidify as natural rubber.</a:t>
            </a:r>
            <a:endParaRPr lang="en-IN" sz="24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50000"/>
              </a:lnSpc>
              <a:spcAft>
                <a:spcPts val="0"/>
              </a:spcAft>
              <a:buFont typeface="Wingdings" panose="05000000000000000000" pitchFamily="2" charset="2"/>
              <a:buChar char="q"/>
            </a:pP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Leather tanning</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Tanning is the process of treating the skins of animals to obtain the leather. Skin of animals is also a colloidal system in which the colloidal particles are positively charged. During the process, the </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charged particles of skin are coagulated using negatively charged material like tannin and some compounds of aluminum and chromium.</a:t>
            </a:r>
            <a:endParaRPr lang="en-IN" sz="24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IN" dirty="0"/>
          </a:p>
        </p:txBody>
      </p:sp>
    </p:spTree>
    <p:extLst>
      <p:ext uri="{BB962C8B-B14F-4D97-AF65-F5344CB8AC3E}">
        <p14:creationId xmlns:p14="http://schemas.microsoft.com/office/powerpoint/2010/main" val="32209902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87F60E-F1EA-46B9-9B62-066591224820}"/>
              </a:ext>
            </a:extLst>
          </p:cNvPr>
          <p:cNvSpPr/>
          <p:nvPr/>
        </p:nvSpPr>
        <p:spPr>
          <a:xfrm>
            <a:off x="228600" y="349873"/>
            <a:ext cx="8610600" cy="6127127"/>
          </a:xfrm>
          <a:prstGeom prst="rect">
            <a:avLst/>
          </a:prstGeom>
        </p:spPr>
        <p:txBody>
          <a:bodyPr wrap="square">
            <a:spAutoFit/>
          </a:bodyPr>
          <a:lstStyle/>
          <a:p>
            <a:pPr marL="285750" lvl="0" indent="-285750" algn="just">
              <a:lnSpc>
                <a:spcPct val="150000"/>
              </a:lnSpc>
              <a:spcAft>
                <a:spcPts val="0"/>
              </a:spcAft>
              <a:buFont typeface="Wingdings" panose="05000000000000000000" pitchFamily="2" charset="2"/>
              <a:buChar char="q"/>
            </a:pP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Cleansing action of soaps</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soap solution is a colloidal system and </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it removes the oil and dirt by forming water soluble emulsions. </a:t>
            </a:r>
            <a:endParaRPr lang="en-IN" sz="2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50000"/>
              </a:lnSpc>
              <a:spcAft>
                <a:spcPts val="0"/>
              </a:spcAft>
              <a:buFont typeface="Wingdings" panose="05000000000000000000" pitchFamily="2" charset="2"/>
              <a:buChar char="q"/>
            </a:pPr>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Blue </a:t>
            </a:r>
            <a:r>
              <a:rPr lang="en-US" sz="24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colour</a:t>
            </a:r>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of the sky</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The blue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colour</a:t>
            </a:r>
            <a:r>
              <a:rPr lang="en-US" sz="2400" dirty="0">
                <a:latin typeface="Times New Roman" panose="02020603050405020304" pitchFamily="18" charset="0"/>
                <a:ea typeface="Calibri" panose="020F0502020204030204" pitchFamily="34" charset="0"/>
                <a:cs typeface="Times New Roman" panose="02020603050405020304" pitchFamily="18" charset="0"/>
              </a:rPr>
              <a:t> of sly is due to scattering of the blue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colour</a:t>
            </a:r>
            <a:r>
              <a:rPr lang="en-US" sz="2400" dirty="0">
                <a:latin typeface="Times New Roman" panose="02020603050405020304" pitchFamily="18" charset="0"/>
                <a:ea typeface="Calibri" panose="020F0502020204030204" pitchFamily="34" charset="0"/>
                <a:cs typeface="Times New Roman" panose="02020603050405020304" pitchFamily="18" charset="0"/>
              </a:rPr>
              <a:t> of sun light by the </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colloidal particles of dust dispersed in the air present in atmosphere</a:t>
            </a:r>
            <a:r>
              <a:rPr lang="en-US" sz="2400" dirty="0">
                <a:latin typeface="Times New Roman" panose="02020603050405020304" pitchFamily="18" charset="0"/>
                <a:ea typeface="Calibri" panose="020F0502020204030204" pitchFamily="34" charset="0"/>
                <a:cs typeface="Times New Roman" panose="02020603050405020304" pitchFamily="18" charset="0"/>
              </a:rPr>
              <a:t>. (Tyndall effect). </a:t>
            </a:r>
            <a:endParaRPr lang="en-IN" sz="24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50000"/>
              </a:lnSpc>
              <a:spcAft>
                <a:spcPts val="0"/>
              </a:spcAft>
              <a:buFont typeface="Wingdings" panose="05000000000000000000" pitchFamily="2" charset="2"/>
              <a:buChar char="q"/>
            </a:pPr>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Preparation of Nano-materials</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Nano-materials which are used as catalyst are prepared by using reverse micelles. </a:t>
            </a:r>
            <a:endParaRPr lang="en-IN" sz="24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50000"/>
              </a:lnSpc>
              <a:spcAft>
                <a:spcPts val="0"/>
              </a:spcAft>
              <a:buFont typeface="Wingdings" panose="05000000000000000000" pitchFamily="2" charset="2"/>
              <a:buChar char="q"/>
            </a:pPr>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Metallurgical operations</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The froth floatation process used for metallurgy of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sulphide</a:t>
            </a:r>
            <a:r>
              <a:rPr lang="en-US" sz="2400" dirty="0">
                <a:latin typeface="Times New Roman" panose="02020603050405020304" pitchFamily="18" charset="0"/>
                <a:ea typeface="Calibri" panose="020F0502020204030204" pitchFamily="34" charset="0"/>
                <a:cs typeface="Times New Roman" panose="02020603050405020304" pitchFamily="18" charset="0"/>
              </a:rPr>
              <a:t> ores involves the treatment of the ore in emulsion of pine oil.</a:t>
            </a:r>
            <a:endParaRPr lang="en-IN"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89510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2"/>
          <a:srcRect/>
          <a:stretch>
            <a:fillRect/>
          </a:stretch>
        </p:blipFill>
        <p:spPr bwMode="auto">
          <a:xfrm>
            <a:off x="299466" y="228599"/>
            <a:ext cx="8539734" cy="6396804"/>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715" y="0"/>
            <a:ext cx="9155431" cy="6858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5714" y="0"/>
            <a:ext cx="9149714" cy="685371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5715" y="0"/>
            <a:ext cx="9155431" cy="6858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5715" y="0"/>
            <a:ext cx="9155431" cy="6858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5714" y="0"/>
            <a:ext cx="9149714" cy="6853718"/>
          </a:xfrm>
          <a:prstGeom prst="rect">
            <a:avLst/>
          </a:prstGeom>
          <a:noFill/>
          <a:ln w="9525">
            <a:noFill/>
            <a:miter lim="800000"/>
            <a:headEnd/>
            <a:tailEnd/>
          </a:ln>
          <a:effectLst/>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2168</Words>
  <Application>Microsoft Office PowerPoint</Application>
  <PresentationFormat>On-screen Show (4:3)</PresentationFormat>
  <Paragraphs>131</Paragraphs>
  <Slides>48</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48</vt:i4>
      </vt:variant>
    </vt:vector>
  </HeadingPairs>
  <TitlesOfParts>
    <vt:vector size="59" baseType="lpstr">
      <vt:lpstr>Arial</vt:lpstr>
      <vt:lpstr>Arial Rounded MT Bold</vt:lpstr>
      <vt:lpstr>Calibri</vt:lpstr>
      <vt:lpstr>Cambria</vt:lpstr>
      <vt:lpstr>Century Schoolbook</vt:lpstr>
      <vt:lpstr>Symbol</vt:lpstr>
      <vt:lpstr>Times New Roman</vt:lpstr>
      <vt:lpstr>Wingdings</vt:lpstr>
      <vt:lpstr>Wingdings 2</vt:lpstr>
      <vt:lpstr>Office Theme</vt: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Firthose</dc:creator>
  <cp:lastModifiedBy>jannathul firdhouse</cp:lastModifiedBy>
  <cp:revision>27</cp:revision>
  <dcterms:created xsi:type="dcterms:W3CDTF">2018-09-30T15:33:41Z</dcterms:created>
  <dcterms:modified xsi:type="dcterms:W3CDTF">2020-10-19T19:41:25Z</dcterms:modified>
</cp:coreProperties>
</file>