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412" r:id="rId3"/>
    <p:sldId id="381" r:id="rId4"/>
    <p:sldId id="414"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309"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8A754-9980-46EF-BE23-45EDE056DBB4}" type="datetimeFigureOut">
              <a:rPr lang="en-IN" smtClean="0"/>
              <a:pPr/>
              <a:t>20-10-2020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D423-B23A-479C-A100-EB58A90062FC}" type="slidenum">
              <a:rPr lang="en-IN" smtClean="0"/>
              <a:pPr/>
              <a:t>‹#›</a:t>
            </a:fld>
            <a:endParaRPr lang="en-IN"/>
          </a:p>
        </p:txBody>
      </p:sp>
    </p:spTree>
    <p:extLst>
      <p:ext uri="{BB962C8B-B14F-4D97-AF65-F5344CB8AC3E}">
        <p14:creationId xmlns:p14="http://schemas.microsoft.com/office/powerpoint/2010/main" val="38294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93FBB3F-0071-4940-894D-66DE56799797}" type="datetime1">
              <a:rPr lang="en-IN" smtClean="0">
                <a:solidFill>
                  <a:prstClr val="black">
                    <a:tint val="75000"/>
                  </a:prstClr>
                </a:solidFill>
              </a:rPr>
              <a:pPr/>
              <a:t>20-10-2020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0425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89FA590-5012-4EC6-BCF0-75A8B975F343}" type="datetime1">
              <a:rPr lang="en-IN" smtClean="0">
                <a:solidFill>
                  <a:prstClr val="black">
                    <a:tint val="75000"/>
                  </a:prstClr>
                </a:solidFill>
              </a:rPr>
              <a:pPr/>
              <a:t>20-10-2020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9601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0FCAC-8892-447B-8AFB-A9A64B7DDD60}" type="datetime1">
              <a:rPr lang="en-IN" smtClean="0">
                <a:solidFill>
                  <a:prstClr val="black">
                    <a:tint val="75000"/>
                  </a:prstClr>
                </a:solidFill>
              </a:rPr>
              <a:pPr/>
              <a:t>20-10-2020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4451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95CE06B-2167-468C-B4BF-D8A15FBDE546}" type="datetime1">
              <a:rPr lang="en-IN" smtClean="0">
                <a:solidFill>
                  <a:prstClr val="black">
                    <a:tint val="75000"/>
                  </a:prstClr>
                </a:solidFill>
              </a:rPr>
              <a:pPr/>
              <a:t>20-10-2020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28675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66CC8FC-B5B0-479B-8158-A0F7CBCBA85B}" type="datetime1">
              <a:rPr lang="en-IN" smtClean="0">
                <a:solidFill>
                  <a:prstClr val="black">
                    <a:tint val="75000"/>
                  </a:prstClr>
                </a:solidFill>
              </a:rPr>
              <a:pPr/>
              <a:t>20-10-2020</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5347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FF1B279-7886-4A08-8A92-5E5F7BF672D3}" type="datetime1">
              <a:rPr lang="en-IN" smtClean="0">
                <a:solidFill>
                  <a:prstClr val="black">
                    <a:tint val="75000"/>
                  </a:prstClr>
                </a:solidFill>
              </a:rPr>
              <a:pPr/>
              <a:t>20-10-2020</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989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5ED6F-F648-4E33-B836-132367F2F97D}" type="datetime1">
              <a:rPr lang="en-IN" smtClean="0">
                <a:solidFill>
                  <a:prstClr val="black">
                    <a:tint val="75000"/>
                  </a:prstClr>
                </a:solidFill>
              </a:rPr>
              <a:pPr/>
              <a:t>20-10-2020</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2466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EBE47-A388-4E78-9932-EF3333073BA3}" type="datetime1">
              <a:rPr lang="en-IN" smtClean="0">
                <a:solidFill>
                  <a:prstClr val="black">
                    <a:tint val="75000"/>
                  </a:prstClr>
                </a:solidFill>
              </a:rPr>
              <a:pPr/>
              <a:t>20-10-2020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229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F5467-F4D6-412E-9FAE-16F3FD73E13F}" type="datetime1">
              <a:rPr lang="en-IN" smtClean="0">
                <a:solidFill>
                  <a:prstClr val="black">
                    <a:tint val="75000"/>
                  </a:prstClr>
                </a:solidFill>
              </a:rPr>
              <a:pPr/>
              <a:t>20-10-2020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67038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60AC241-1C4C-46FA-AC96-4FE40C3B75CC}" type="datetime1">
              <a:rPr lang="en-IN" smtClean="0">
                <a:solidFill>
                  <a:prstClr val="black">
                    <a:tint val="75000"/>
                  </a:prstClr>
                </a:solidFill>
              </a:rPr>
              <a:pPr/>
              <a:t>20-10-2020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3246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FF1585D-3485-48DE-9837-95A3BD93736C}" type="datetime1">
              <a:rPr lang="en-IN" smtClean="0">
                <a:solidFill>
                  <a:prstClr val="black">
                    <a:tint val="75000"/>
                  </a:prstClr>
                </a:solidFill>
              </a:rPr>
              <a:pPr/>
              <a:t>20-10-2020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2899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CE9D3-8BBA-40C6-8B0B-DC6B6CABA998}" type="datetimeFigureOut">
              <a:rPr lang="en-IN" smtClean="0"/>
              <a:pPr/>
              <a:t>20-10-2020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FEA3C-0FD4-4A56-8428-BAC43689874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9939C-E117-4843-9EB9-801461233B1C}" type="datetime1">
              <a:rPr lang="en-IN" smtClean="0">
                <a:solidFill>
                  <a:prstClr val="black">
                    <a:tint val="75000"/>
                  </a:prstClr>
                </a:solidFill>
              </a:rPr>
              <a:pPr/>
              <a:t>20-10-2020</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FEA3C-0FD4-4A56-8428-BAC43689874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96425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5.jpeg"/><Relationship Id="rId12"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23.jpeg"/><Relationship Id="rId5" Type="http://schemas.openxmlformats.org/officeDocument/2006/relationships/image" Target="../media/image12.jpeg"/><Relationship Id="rId10" Type="http://schemas.openxmlformats.org/officeDocument/2006/relationships/image" Target="../media/image22.png"/><Relationship Id="rId4" Type="http://schemas.openxmlformats.org/officeDocument/2006/relationships/image" Target="../media/image11.jpe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0000" r="-10000"/>
          </a:stretch>
        </a:blipFill>
        <a:effectLst/>
      </p:bgPr>
    </p:bg>
    <p:spTree>
      <p:nvGrpSpPr>
        <p:cNvPr id="1" name=""/>
        <p:cNvGrpSpPr/>
        <p:nvPr/>
      </p:nvGrpSpPr>
      <p:grpSpPr>
        <a:xfrm>
          <a:off x="0" y="0"/>
          <a:ext cx="0" cy="0"/>
          <a:chOff x="0" y="0"/>
          <a:chExt cx="0" cy="0"/>
        </a:xfrm>
      </p:grpSpPr>
      <p:pic>
        <p:nvPicPr>
          <p:cNvPr id="8" name="Picture 2" descr="scientist animation à®à¯à®à®¾à®© à®ªà® à®®à¯à®à®¿à®µà¯"/>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13" t="10028" r="20572" b="13014"/>
          <a:stretch/>
        </p:blipFill>
        <p:spPr bwMode="auto">
          <a:xfrm>
            <a:off x="7093412" y="4365104"/>
            <a:ext cx="1553384" cy="22737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43488" y="404664"/>
            <a:ext cx="8712968" cy="546198"/>
          </a:xfrm>
          <a:prstGeom prst="rect">
            <a:avLst/>
          </a:prstGeom>
          <a:solidFill>
            <a:srgbClr val="FFFF00"/>
          </a:solidFill>
          <a:effectLst>
            <a:outerShdw blurRad="50800" dist="38100" dir="5400000" algn="t" rotWithShape="0">
              <a:prstClr val="black">
                <a:alpha val="40000"/>
              </a:prstClr>
            </a:outerShd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omic Sans MS" pitchFamily="66" charset="0"/>
              </a:rPr>
              <a:t>VITAMINS</a:t>
            </a:r>
            <a:endParaRPr lang="en-US" sz="3600" b="1" dirty="0">
              <a:latin typeface="Comic Sans MS" pitchFamily="66" charset="0"/>
            </a:endParaRPr>
          </a:p>
        </p:txBody>
      </p:sp>
      <p:sp>
        <p:nvSpPr>
          <p:cNvPr id="5" name="Subtitle 2"/>
          <p:cNvSpPr txBox="1">
            <a:spLocks/>
          </p:cNvSpPr>
          <p:nvPr/>
        </p:nvSpPr>
        <p:spPr>
          <a:xfrm>
            <a:off x="243488" y="4315544"/>
            <a:ext cx="8640960" cy="1705744"/>
          </a:xfrm>
          <a:prstGeom prst="rect">
            <a:avLst/>
          </a:prstGeom>
          <a:effectLst>
            <a:outerShdw blurRad="63500" sx="102000" sy="102000" algn="ctr" rotWithShape="0">
              <a:prstClr val="black">
                <a:alpha val="40000"/>
              </a:prst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000" b="1" dirty="0" smtClean="0">
                <a:latin typeface="Comic Sans MS" pitchFamily="66" charset="0"/>
              </a:rPr>
              <a:t>Presented by</a:t>
            </a:r>
          </a:p>
          <a:p>
            <a:pPr marL="0" indent="0" algn="ctr">
              <a:buNone/>
            </a:pPr>
            <a:r>
              <a:rPr lang="en-IN" sz="2400" b="1" dirty="0" err="1" smtClean="0">
                <a:solidFill>
                  <a:srgbClr val="FF0000"/>
                </a:solidFill>
                <a:effectLst>
                  <a:outerShdw blurRad="38100" dist="38100" dir="2700000" algn="tl">
                    <a:srgbClr val="000000">
                      <a:alpha val="43137"/>
                    </a:srgbClr>
                  </a:outerShdw>
                </a:effectLst>
                <a:latin typeface="Comic Sans MS" pitchFamily="66" charset="0"/>
              </a:rPr>
              <a:t>Dr.</a:t>
            </a:r>
            <a:r>
              <a:rPr lang="en-IN" sz="2400" b="1" dirty="0" smtClean="0">
                <a:solidFill>
                  <a:srgbClr val="FF0000"/>
                </a:solidFill>
                <a:effectLst>
                  <a:outerShdw blurRad="38100" dist="38100" dir="2700000" algn="tl">
                    <a:srgbClr val="000000">
                      <a:alpha val="43137"/>
                    </a:srgbClr>
                  </a:outerShdw>
                </a:effectLst>
                <a:latin typeface="Comic Sans MS" pitchFamily="66" charset="0"/>
              </a:rPr>
              <a:t> M.P. KESAVAN M.Sc., Ph.D.,</a:t>
            </a:r>
          </a:p>
          <a:p>
            <a:pPr marL="0" indent="0" algn="ctr">
              <a:buNone/>
            </a:pPr>
            <a:r>
              <a:rPr lang="en-IN" sz="2000" b="1" dirty="0" smtClean="0">
                <a:solidFill>
                  <a:srgbClr val="002060"/>
                </a:solidFill>
                <a:latin typeface="Comic Sans MS" pitchFamily="66" charset="0"/>
              </a:rPr>
              <a:t>Assistant Professor</a:t>
            </a:r>
          </a:p>
          <a:p>
            <a:pPr marL="0" indent="0" algn="ctr">
              <a:buNone/>
            </a:pPr>
            <a:r>
              <a:rPr lang="en-IN" sz="2000" b="1" dirty="0" smtClean="0">
                <a:solidFill>
                  <a:srgbClr val="002060"/>
                </a:solidFill>
                <a:latin typeface="Comic Sans MS" pitchFamily="66" charset="0"/>
              </a:rPr>
              <a:t>Department of Chemistry</a:t>
            </a:r>
          </a:p>
          <a:p>
            <a:pPr marL="0" indent="0" algn="ctr">
              <a:buNone/>
            </a:pPr>
            <a:r>
              <a:rPr lang="en-IN" sz="2000" b="1" dirty="0" smtClean="0">
                <a:solidFill>
                  <a:srgbClr val="002060"/>
                </a:solidFill>
                <a:latin typeface="Comic Sans MS" pitchFamily="66" charset="0"/>
              </a:rPr>
              <a:t>HKRH College</a:t>
            </a:r>
          </a:p>
          <a:p>
            <a:pPr marL="0" indent="0" algn="ctr">
              <a:buNone/>
            </a:pPr>
            <a:r>
              <a:rPr lang="en-IN" sz="2000" b="1" dirty="0" err="1" smtClean="0">
                <a:solidFill>
                  <a:srgbClr val="002060"/>
                </a:solidFill>
                <a:latin typeface="Comic Sans MS" pitchFamily="66" charset="0"/>
              </a:rPr>
              <a:t>Uthamapalayam</a:t>
            </a:r>
            <a:r>
              <a:rPr lang="en-IN" sz="2000" b="1" dirty="0" smtClean="0">
                <a:solidFill>
                  <a:srgbClr val="002060"/>
                </a:solidFill>
                <a:latin typeface="Comic Sans MS" pitchFamily="66" charset="0"/>
              </a:rPr>
              <a:t>.</a:t>
            </a:r>
          </a:p>
          <a:p>
            <a:endParaRPr lang="en-IN" sz="1400" dirty="0">
              <a:solidFill>
                <a:srgbClr val="00B050"/>
              </a:solidFill>
              <a:latin typeface="Comic Sans MS" pitchFamily="66" charset="0"/>
            </a:endParaRPr>
          </a:p>
        </p:txBody>
      </p:sp>
      <p:pic>
        <p:nvPicPr>
          <p:cNvPr id="7170" name="Picture 2" descr="The Reason Why Vitamins Will Make You Fit | by Jeremy Colon | getHealthy |  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44" y="1052736"/>
            <a:ext cx="3342286" cy="3468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 Vitamins | The Nutrition Source | Harvard T.H. Chan School of Public  Heal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3968" y="1190872"/>
            <a:ext cx="4068020" cy="295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9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A</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407437" cy="50558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Structure</a:t>
            </a:r>
            <a:endParaRPr lang="en-US" dirty="0">
              <a:solidFill>
                <a:prstClr val="black"/>
              </a:solidFill>
              <a:ea typeface="Calibri"/>
              <a:cs typeface="Times New Roman"/>
            </a:endParaRPr>
          </a:p>
        </p:txBody>
      </p:sp>
      <p:sp>
        <p:nvSpPr>
          <p:cNvPr id="4" name="Rectangle 3"/>
          <p:cNvSpPr/>
          <p:nvPr/>
        </p:nvSpPr>
        <p:spPr>
          <a:xfrm>
            <a:off x="179513" y="1270292"/>
            <a:ext cx="8770490" cy="2814617"/>
          </a:xfrm>
          <a:prstGeom prst="rect">
            <a:avLst/>
          </a:prstGeom>
          <a:solidFill>
            <a:schemeClr val="bg1"/>
          </a:solidFill>
        </p:spPr>
        <p:txBody>
          <a:bodyPr wrap="square">
            <a:spAutoFit/>
          </a:bodyPr>
          <a:lstStyle/>
          <a:p>
            <a:pPr marL="342900" marR="17145" indent="-342900" algn="just">
              <a:lnSpc>
                <a:spcPct val="150000"/>
              </a:lnSpc>
              <a:buFont typeface="Arial" pitchFamily="34" charset="0"/>
              <a:buChar char="•"/>
            </a:pPr>
            <a:r>
              <a:rPr lang="en-US" sz="2000" dirty="0">
                <a:solidFill>
                  <a:prstClr val="black"/>
                </a:solidFill>
                <a:ea typeface="Calibri"/>
                <a:cs typeface="Times New Roman"/>
              </a:rPr>
              <a:t>Vitamin A is a fat-soluble vitamin. Vitamin A is a group of unsaturated nutritional organic compounds that includes retinol, retinal, and several </a:t>
            </a:r>
            <a:r>
              <a:rPr lang="en-US" sz="2000" dirty="0" err="1">
                <a:solidFill>
                  <a:prstClr val="black"/>
                </a:solidFill>
                <a:ea typeface="Calibri"/>
                <a:cs typeface="Times New Roman"/>
              </a:rPr>
              <a:t>provitamin</a:t>
            </a:r>
            <a:r>
              <a:rPr lang="en-US" sz="2000" dirty="0">
                <a:solidFill>
                  <a:prstClr val="black"/>
                </a:solidFill>
                <a:ea typeface="Calibri"/>
                <a:cs typeface="Times New Roman"/>
              </a:rPr>
              <a:t> A carotenoids (most notably beta-carotene). </a:t>
            </a:r>
            <a:endParaRPr lang="en-US" sz="2000" dirty="0" smtClean="0">
              <a:solidFill>
                <a:prstClr val="black"/>
              </a:solidFill>
              <a:ea typeface="Calibri"/>
              <a:cs typeface="Times New Roman"/>
            </a:endParaRP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All </a:t>
            </a:r>
            <a:r>
              <a:rPr lang="en-US" sz="2000" dirty="0">
                <a:solidFill>
                  <a:prstClr val="black"/>
                </a:solidFill>
                <a:ea typeface="Calibri"/>
                <a:cs typeface="Times New Roman"/>
              </a:rPr>
              <a:t>forms of vitamin A have a beta-ionone ring to which an </a:t>
            </a:r>
            <a:r>
              <a:rPr lang="en-US" sz="2000" dirty="0" err="1">
                <a:solidFill>
                  <a:prstClr val="black"/>
                </a:solidFill>
                <a:ea typeface="Calibri"/>
                <a:cs typeface="Times New Roman"/>
              </a:rPr>
              <a:t>isoprenoid</a:t>
            </a:r>
            <a:r>
              <a:rPr lang="en-US" sz="2000" dirty="0">
                <a:solidFill>
                  <a:prstClr val="black"/>
                </a:solidFill>
                <a:ea typeface="Calibri"/>
                <a:cs typeface="Times New Roman"/>
              </a:rPr>
              <a:t> chain is attached, called a </a:t>
            </a:r>
            <a:r>
              <a:rPr lang="en-US" sz="2000" dirty="0" err="1">
                <a:solidFill>
                  <a:prstClr val="black"/>
                </a:solidFill>
                <a:ea typeface="Calibri"/>
                <a:cs typeface="Times New Roman"/>
              </a:rPr>
              <a:t>retinyl</a:t>
            </a:r>
            <a:r>
              <a:rPr lang="en-US" sz="2000" dirty="0">
                <a:solidFill>
                  <a:prstClr val="black"/>
                </a:solidFill>
                <a:ea typeface="Calibri"/>
                <a:cs typeface="Times New Roman"/>
              </a:rPr>
              <a:t> group. Both structural features are essential for vitamin activity</a:t>
            </a:r>
            <a:r>
              <a:rPr lang="en-US" sz="2000" dirty="0" smtClean="0">
                <a:solidFill>
                  <a:prstClr val="black"/>
                </a:solidFill>
                <a:ea typeface="Calibri"/>
                <a:cs typeface="Times New Roman"/>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437323153"/>
              </p:ext>
            </p:extLst>
          </p:nvPr>
        </p:nvGraphicFramePr>
        <p:xfrm>
          <a:off x="1835696" y="4221088"/>
          <a:ext cx="5617109" cy="2276872"/>
        </p:xfrm>
        <a:graphic>
          <a:graphicData uri="http://schemas.openxmlformats.org/presentationml/2006/ole">
            <mc:AlternateContent xmlns:mc="http://schemas.openxmlformats.org/markup-compatibility/2006">
              <mc:Choice xmlns:v="urn:schemas-microsoft-com:vml" Requires="v">
                <p:oleObj spid="_x0000_s2126" name="CS ChemDraw Drawing" r:id="rId3" imgW="4342680" imgH="1770120" progId="ChemDraw.Document.6.0">
                  <p:embed/>
                </p:oleObj>
              </mc:Choice>
              <mc:Fallback>
                <p:oleObj name="CS ChemDraw Drawing" r:id="rId3" imgW="4342680" imgH="177012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221088"/>
                        <a:ext cx="5617109" cy="22768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pic>
                </p:oleObj>
              </mc:Fallback>
            </mc:AlternateContent>
          </a:graphicData>
        </a:graphic>
      </p:graphicFrame>
    </p:spTree>
    <p:extLst>
      <p:ext uri="{BB962C8B-B14F-4D97-AF65-F5344CB8AC3E}">
        <p14:creationId xmlns:p14="http://schemas.microsoft.com/office/powerpoint/2010/main" val="8742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A</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170192"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Sources</a:t>
            </a:r>
            <a:endParaRPr lang="en-US" dirty="0">
              <a:solidFill>
                <a:prstClr val="black"/>
              </a:solidFill>
              <a:ea typeface="Calibri"/>
              <a:cs typeface="Times New Roman"/>
            </a:endParaRPr>
          </a:p>
        </p:txBody>
      </p:sp>
      <p:sp>
        <p:nvSpPr>
          <p:cNvPr id="4" name="Rectangle 3"/>
          <p:cNvSpPr/>
          <p:nvPr/>
        </p:nvSpPr>
        <p:spPr>
          <a:xfrm>
            <a:off x="251521" y="1412776"/>
            <a:ext cx="3096343" cy="4708981"/>
          </a:xfrm>
          <a:prstGeom prst="rect">
            <a:avLst/>
          </a:prstGeom>
          <a:solidFill>
            <a:schemeClr val="bg1"/>
          </a:solidFill>
        </p:spPr>
        <p:txBody>
          <a:bodyPr wrap="square">
            <a:spAutoFit/>
          </a:bodyPr>
          <a:lstStyle/>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Milk</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Eggs</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Meat</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Cheese</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Liver</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Fish </a:t>
            </a:r>
            <a:r>
              <a:rPr lang="en-US" sz="2000" dirty="0">
                <a:solidFill>
                  <a:prstClr val="black"/>
                </a:solidFill>
                <a:ea typeface="Calibri"/>
                <a:cs typeface="Times New Roman"/>
              </a:rPr>
              <a:t>oil</a:t>
            </a: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Green </a:t>
            </a:r>
            <a:r>
              <a:rPr lang="en-US" sz="2000" dirty="0">
                <a:solidFill>
                  <a:prstClr val="black"/>
                </a:solidFill>
                <a:ea typeface="Calibri"/>
                <a:cs typeface="Times New Roman"/>
              </a:rPr>
              <a:t>leafy vegetables</a:t>
            </a: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Carrots</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Tomatoes</a:t>
            </a:r>
            <a:endParaRPr lang="en-US" sz="2000" dirty="0">
              <a:solidFill>
                <a:prstClr val="black"/>
              </a:solidFill>
              <a:ea typeface="Calibri"/>
              <a:cs typeface="Times New Roman"/>
            </a:endParaRPr>
          </a:p>
          <a:p>
            <a:pPr marL="342900" marR="17145" indent="-342900" algn="just">
              <a:lnSpc>
                <a:spcPct val="150000"/>
              </a:lnSpc>
              <a:buFont typeface="Wingdings" pitchFamily="2" charset="2"/>
              <a:buChar char="Ø"/>
            </a:pPr>
            <a:r>
              <a:rPr lang="en-US" sz="2000" dirty="0" smtClean="0">
                <a:solidFill>
                  <a:prstClr val="black"/>
                </a:solidFill>
                <a:ea typeface="Calibri"/>
                <a:cs typeface="Times New Roman"/>
              </a:rPr>
              <a:t>Red </a:t>
            </a:r>
            <a:r>
              <a:rPr lang="en-US" sz="2000" dirty="0">
                <a:solidFill>
                  <a:prstClr val="black"/>
                </a:solidFill>
                <a:ea typeface="Calibri"/>
                <a:cs typeface="Times New Roman"/>
              </a:rPr>
              <a:t>palm oil</a:t>
            </a:r>
          </a:p>
        </p:txBody>
      </p:sp>
      <p:grpSp>
        <p:nvGrpSpPr>
          <p:cNvPr id="5" name="Group 4"/>
          <p:cNvGrpSpPr/>
          <p:nvPr/>
        </p:nvGrpSpPr>
        <p:grpSpPr>
          <a:xfrm>
            <a:off x="3147604" y="932541"/>
            <a:ext cx="5906037" cy="5925459"/>
            <a:chOff x="3147604" y="932541"/>
            <a:chExt cx="5906037" cy="5925459"/>
          </a:xfrm>
        </p:grpSpPr>
        <p:pic>
          <p:nvPicPr>
            <p:cNvPr id="3074" name="Picture 2" descr="C:\Users\ADMIN\Desktop\red pal o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661248"/>
              <a:ext cx="168031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mi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604" y="951189"/>
              <a:ext cx="1903953" cy="1488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eg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261" y="951189"/>
              <a:ext cx="1818834" cy="148822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me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404" y="932541"/>
              <a:ext cx="1858237" cy="14882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Desktop\cheese.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439" y="2488116"/>
              <a:ext cx="1844130" cy="163991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Desktop\li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4261" y="2488117"/>
              <a:ext cx="1818834" cy="16399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fish o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5404" y="2488117"/>
              <a:ext cx="1858237" cy="159767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ADMIN\Desktop\green leaf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6439" y="4128036"/>
              <a:ext cx="3826656" cy="153321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ADMIN\Desktop\carrots - Copy.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5404" y="4128036"/>
              <a:ext cx="1769085" cy="1533212"/>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tomatos.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6103" y="5661248"/>
              <a:ext cx="2231796" cy="11967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40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anim calcmode="lin" valueType="num">
                                      <p:cBhvr>
                                        <p:cTn id="5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fade">
                                      <p:cBhvr>
                                        <p:cTn id="61" dur="1000"/>
                                        <p:tgtEl>
                                          <p:spTgt spid="4">
                                            <p:txEl>
                                              <p:pRg st="5" end="5"/>
                                            </p:txEl>
                                          </p:spTgt>
                                        </p:tgtEl>
                                      </p:cBhvr>
                                    </p:animEffect>
                                    <p:anim calcmode="lin" valueType="num">
                                      <p:cBhvr>
                                        <p:cTn id="6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fade">
                                      <p:cBhvr>
                                        <p:cTn id="68" dur="1000"/>
                                        <p:tgtEl>
                                          <p:spTgt spid="4">
                                            <p:txEl>
                                              <p:pRg st="6" end="6"/>
                                            </p:txEl>
                                          </p:spTgt>
                                        </p:tgtEl>
                                      </p:cBhvr>
                                    </p:animEffect>
                                    <p:anim calcmode="lin" valueType="num">
                                      <p:cBhvr>
                                        <p:cTn id="6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fade">
                                      <p:cBhvr>
                                        <p:cTn id="75" dur="1000"/>
                                        <p:tgtEl>
                                          <p:spTgt spid="4">
                                            <p:txEl>
                                              <p:pRg st="7" end="7"/>
                                            </p:txEl>
                                          </p:spTgt>
                                        </p:tgtEl>
                                      </p:cBhvr>
                                    </p:animEffect>
                                    <p:anim calcmode="lin" valueType="num">
                                      <p:cBhvr>
                                        <p:cTn id="7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fade">
                                      <p:cBhvr>
                                        <p:cTn id="82" dur="1000"/>
                                        <p:tgtEl>
                                          <p:spTgt spid="4">
                                            <p:txEl>
                                              <p:pRg st="8" end="8"/>
                                            </p:txEl>
                                          </p:spTgt>
                                        </p:tgtEl>
                                      </p:cBhvr>
                                    </p:animEffect>
                                    <p:anim calcmode="lin" valueType="num">
                                      <p:cBhvr>
                                        <p:cTn id="8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Effect transition="in" filter="fade">
                                      <p:cBhvr>
                                        <p:cTn id="89" dur="1000"/>
                                        <p:tgtEl>
                                          <p:spTgt spid="4">
                                            <p:txEl>
                                              <p:pRg st="9" end="9"/>
                                            </p:txEl>
                                          </p:spTgt>
                                        </p:tgtEl>
                                      </p:cBhvr>
                                    </p:animEffect>
                                    <p:anim calcmode="lin" valueType="num">
                                      <p:cBhvr>
                                        <p:cTn id="9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A</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343316"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Functions</a:t>
            </a:r>
            <a:endParaRPr lang="en-US" dirty="0">
              <a:solidFill>
                <a:prstClr val="black"/>
              </a:solidFill>
              <a:ea typeface="Calibri"/>
              <a:cs typeface="Times New Roman"/>
            </a:endParaRPr>
          </a:p>
        </p:txBody>
      </p:sp>
      <p:sp>
        <p:nvSpPr>
          <p:cNvPr id="4" name="Rectangle 3"/>
          <p:cNvSpPr/>
          <p:nvPr/>
        </p:nvSpPr>
        <p:spPr>
          <a:xfrm>
            <a:off x="179513" y="1270292"/>
            <a:ext cx="8770490" cy="4708981"/>
          </a:xfrm>
          <a:prstGeom prst="rect">
            <a:avLst/>
          </a:prstGeom>
          <a:solidFill>
            <a:schemeClr val="bg1"/>
          </a:solidFill>
        </p:spPr>
        <p:txBody>
          <a:bodyPr wrap="square">
            <a:spAutoFit/>
          </a:bodyPr>
          <a:lstStyle/>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helps form and maintain healthy teeth, skeletal and soft tissue. </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is important for normal vision, the immune system, and reproduction. </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It </a:t>
            </a:r>
            <a:r>
              <a:rPr lang="en-US" sz="2000" dirty="0">
                <a:solidFill>
                  <a:prstClr val="black"/>
                </a:solidFill>
                <a:ea typeface="Calibri"/>
                <a:cs typeface="Times New Roman"/>
              </a:rPr>
              <a:t>produces the pigments in the retina of the eye. Vitamin A deficiency causes ‘night blindness’ (inability to see objects in dim light). </a:t>
            </a:r>
            <a:endParaRPr lang="en-US" sz="2000" dirty="0" smtClean="0">
              <a:solidFill>
                <a:prstClr val="black"/>
              </a:solidFill>
              <a:ea typeface="Calibri"/>
              <a:cs typeface="Times New Roman"/>
            </a:endParaRPr>
          </a:p>
          <a:p>
            <a:pPr marL="342900" marR="17145" indent="-342900" algn="just">
              <a:lnSpc>
                <a:spcPct val="150000"/>
              </a:lnSpc>
              <a:buFont typeface="Arial" pitchFamily="34" charset="0"/>
              <a:buChar char="•"/>
            </a:pPr>
            <a:r>
              <a:rPr lang="en-US" sz="2000" dirty="0" err="1" smtClean="0">
                <a:solidFill>
                  <a:prstClr val="black"/>
                </a:solidFill>
                <a:ea typeface="Calibri"/>
                <a:cs typeface="Times New Roman"/>
              </a:rPr>
              <a:t>Xerophthalmia</a:t>
            </a:r>
            <a:r>
              <a:rPr lang="en-US" sz="2000" dirty="0" smtClean="0">
                <a:solidFill>
                  <a:prstClr val="black"/>
                </a:solidFill>
                <a:ea typeface="Calibri"/>
                <a:cs typeface="Times New Roman"/>
              </a:rPr>
              <a:t> </a:t>
            </a:r>
            <a:r>
              <a:rPr lang="en-US" sz="2000" dirty="0">
                <a:solidFill>
                  <a:prstClr val="black"/>
                </a:solidFill>
                <a:ea typeface="Calibri"/>
                <a:cs typeface="Times New Roman"/>
              </a:rPr>
              <a:t>is a major cause of blindness in childhood. Due to the </a:t>
            </a:r>
            <a:r>
              <a:rPr lang="en-US" sz="2000" dirty="0" err="1">
                <a:solidFill>
                  <a:prstClr val="black"/>
                </a:solidFill>
                <a:ea typeface="Calibri"/>
                <a:cs typeface="Times New Roman"/>
              </a:rPr>
              <a:t>antixerophthalmic</a:t>
            </a:r>
            <a:r>
              <a:rPr lang="en-US" sz="2000" dirty="0">
                <a:solidFill>
                  <a:prstClr val="black"/>
                </a:solidFill>
                <a:ea typeface="Calibri"/>
                <a:cs typeface="Times New Roman"/>
              </a:rPr>
              <a:t> factor, vitamin A is called Bright eyes vitamin.</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It </a:t>
            </a:r>
            <a:r>
              <a:rPr lang="en-US" sz="2000" dirty="0">
                <a:solidFill>
                  <a:prstClr val="black"/>
                </a:solidFill>
                <a:ea typeface="Calibri"/>
                <a:cs typeface="Times New Roman"/>
              </a:rPr>
              <a:t>helps in maintaining the integrity of epithelial cells of the skin and mucous membranes of the eyes. Deficiency of vitamin A results in </a:t>
            </a:r>
            <a:r>
              <a:rPr lang="en-US" sz="2000" dirty="0" err="1">
                <a:solidFill>
                  <a:prstClr val="black"/>
                </a:solidFill>
                <a:ea typeface="Calibri"/>
                <a:cs typeface="Times New Roman"/>
              </a:rPr>
              <a:t>Keratomalacia</a:t>
            </a:r>
            <a:r>
              <a:rPr lang="en-US" sz="2000" dirty="0">
                <a:solidFill>
                  <a:prstClr val="black"/>
                </a:solidFill>
                <a:ea typeface="Calibri"/>
                <a:cs typeface="Times New Roman"/>
              </a:rPr>
              <a:t> (softening of the cornea</a:t>
            </a:r>
            <a:r>
              <a:rPr lang="en-US" sz="2000" dirty="0" smtClean="0">
                <a:solidFill>
                  <a:prstClr val="black"/>
                </a:solidFill>
                <a:ea typeface="Calibri"/>
                <a:cs typeface="Times New Roman"/>
              </a:rPr>
              <a:t>).</a:t>
            </a:r>
            <a:endParaRPr lang="en-US" sz="2000" dirty="0">
              <a:solidFill>
                <a:prstClr val="black"/>
              </a:solidFill>
              <a:ea typeface="Calibri"/>
              <a:cs typeface="Times New Roman"/>
            </a:endParaRPr>
          </a:p>
        </p:txBody>
      </p:sp>
    </p:spTree>
    <p:extLst>
      <p:ext uri="{BB962C8B-B14F-4D97-AF65-F5344CB8AC3E}">
        <p14:creationId xmlns:p14="http://schemas.microsoft.com/office/powerpoint/2010/main" val="72293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A</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2274662"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Functions (cont.)</a:t>
            </a:r>
            <a:endParaRPr lang="en-US" dirty="0">
              <a:solidFill>
                <a:prstClr val="black"/>
              </a:solidFill>
              <a:ea typeface="Calibri"/>
              <a:cs typeface="Times New Roman"/>
            </a:endParaRPr>
          </a:p>
        </p:txBody>
      </p:sp>
      <p:sp>
        <p:nvSpPr>
          <p:cNvPr id="4" name="Rectangle 3"/>
          <p:cNvSpPr/>
          <p:nvPr/>
        </p:nvSpPr>
        <p:spPr>
          <a:xfrm>
            <a:off x="179513" y="1270292"/>
            <a:ext cx="8770490" cy="2400657"/>
          </a:xfrm>
          <a:prstGeom prst="rect">
            <a:avLst/>
          </a:prstGeom>
          <a:solidFill>
            <a:schemeClr val="bg1"/>
          </a:solidFill>
        </p:spPr>
        <p:txBody>
          <a:bodyPr wrap="square">
            <a:spAutoFit/>
          </a:bodyPr>
          <a:lstStyle/>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also helps the heart, lungs, kidneys, and other organs work properly.</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also has a role in healthy pregnancy and breast feeding.</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along with zinc, may reduce the risk of developing advanced age-related macular degeneration by about 25 percent.</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also helps skin grow and repair skin.</a:t>
            </a:r>
          </a:p>
        </p:txBody>
      </p:sp>
      <p:pic>
        <p:nvPicPr>
          <p:cNvPr id="3076" name="Picture 4" descr="Sydney Markets - Vitamin A - Why its essential in our diet and 10 top  fruits and vegetables 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99" y="3608853"/>
            <a:ext cx="5045422" cy="315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4392" y="4154495"/>
            <a:ext cx="3550097" cy="2062103"/>
          </a:xfrm>
          <a:prstGeom prst="rect">
            <a:avLst/>
          </a:prstGeom>
          <a:solidFill>
            <a:schemeClr val="accent6">
              <a:lumMod val="40000"/>
              <a:lumOff val="60000"/>
            </a:schemeClr>
          </a:solidFill>
        </p:spPr>
        <p:txBody>
          <a:bodyPr wrap="square">
            <a:spAutoFit/>
          </a:bodyPr>
          <a:lstStyle/>
          <a:p>
            <a:pPr algn="just">
              <a:lnSpc>
                <a:spcPct val="200000"/>
              </a:lnSpc>
            </a:pPr>
            <a:r>
              <a:rPr lang="en-US" sz="1600" b="1" dirty="0">
                <a:latin typeface="Comic Sans MS" pitchFamily="66" charset="0"/>
              </a:rPr>
              <a:t>The recommended daily amount of vitamin A is 900 micrograms (mcg) for adult men and 700 mcg for adult women.</a:t>
            </a:r>
          </a:p>
        </p:txBody>
      </p:sp>
    </p:spTree>
    <p:extLst>
      <p:ext uri="{BB962C8B-B14F-4D97-AF65-F5344CB8AC3E}">
        <p14:creationId xmlns:p14="http://schemas.microsoft.com/office/powerpoint/2010/main" val="8619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076"/>
                                        </p:tgtEl>
                                        <p:attrNameLst>
                                          <p:attrName>style.visibility</p:attrName>
                                        </p:attrNameLst>
                                      </p:cBhvr>
                                      <p:to>
                                        <p:strVal val="visible"/>
                                      </p:to>
                                    </p:set>
                                    <p:anim calcmode="lin" valueType="num">
                                      <p:cBhvr>
                                        <p:cTn id="53" dur="500" fill="hold"/>
                                        <p:tgtEl>
                                          <p:spTgt spid="3076"/>
                                        </p:tgtEl>
                                        <p:attrNameLst>
                                          <p:attrName>ppt_w</p:attrName>
                                        </p:attrNameLst>
                                      </p:cBhvr>
                                      <p:tavLst>
                                        <p:tav tm="0">
                                          <p:val>
                                            <p:fltVal val="0"/>
                                          </p:val>
                                        </p:tav>
                                        <p:tav tm="100000">
                                          <p:val>
                                            <p:strVal val="#ppt_w"/>
                                          </p:val>
                                        </p:tav>
                                      </p:tavLst>
                                    </p:anim>
                                    <p:anim calcmode="lin" valueType="num">
                                      <p:cBhvr>
                                        <p:cTn id="54" dur="500" fill="hold"/>
                                        <p:tgtEl>
                                          <p:spTgt spid="3076"/>
                                        </p:tgtEl>
                                        <p:attrNameLst>
                                          <p:attrName>ppt_h</p:attrName>
                                        </p:attrNameLst>
                                      </p:cBhvr>
                                      <p:tavLst>
                                        <p:tav tm="0">
                                          <p:val>
                                            <p:fltVal val="0"/>
                                          </p:val>
                                        </p:tav>
                                        <p:tav tm="100000">
                                          <p:val>
                                            <p:strVal val="#ppt_h"/>
                                          </p:val>
                                        </p:tav>
                                      </p:tavLst>
                                    </p:anim>
                                    <p:animEffect transition="in" filter="fade">
                                      <p:cBhvr>
                                        <p:cTn id="5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407437" cy="50558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Structure</a:t>
            </a:r>
            <a:endParaRPr lang="en-US" dirty="0">
              <a:solidFill>
                <a:prstClr val="black"/>
              </a:solidFill>
              <a:ea typeface="Calibri"/>
              <a:cs typeface="Times New Roman"/>
            </a:endParaRPr>
          </a:p>
        </p:txBody>
      </p:sp>
      <p:sp>
        <p:nvSpPr>
          <p:cNvPr id="4" name="Rectangle 3"/>
          <p:cNvSpPr/>
          <p:nvPr/>
        </p:nvSpPr>
        <p:spPr>
          <a:xfrm>
            <a:off x="179513" y="1270292"/>
            <a:ext cx="8770490" cy="506292"/>
          </a:xfrm>
          <a:prstGeom prst="rect">
            <a:avLst/>
          </a:prstGeom>
          <a:solidFill>
            <a:schemeClr val="bg1"/>
          </a:solidFill>
        </p:spPr>
        <p:txBody>
          <a:bodyPr wrap="square">
            <a:spAutoFit/>
          </a:bodyPr>
          <a:lstStyle/>
          <a:p>
            <a:pPr marR="17145" algn="just">
              <a:lnSpc>
                <a:spcPct val="150000"/>
              </a:lnSpc>
            </a:pPr>
            <a:r>
              <a:rPr lang="en-US" sz="2000" dirty="0">
                <a:solidFill>
                  <a:prstClr val="black"/>
                </a:solidFill>
                <a:ea typeface="Calibri"/>
                <a:cs typeface="Times New Roman"/>
              </a:rPr>
              <a:t>Vitamin B complex is composed of eight B vitamins. They are,</a:t>
            </a:r>
            <a:endParaRPr lang="en-US" sz="2000" dirty="0" smtClean="0">
              <a:solidFill>
                <a:prstClr val="black"/>
              </a:solidFill>
              <a:ea typeface="Calibri"/>
              <a:cs typeface="Times New Roman"/>
            </a:endParaRPr>
          </a:p>
        </p:txBody>
      </p:sp>
      <p:sp>
        <p:nvSpPr>
          <p:cNvPr id="6" name="Rectangle 5"/>
          <p:cNvSpPr/>
          <p:nvPr/>
        </p:nvSpPr>
        <p:spPr>
          <a:xfrm>
            <a:off x="2483768" y="1988840"/>
            <a:ext cx="4572000" cy="3785652"/>
          </a:xfrm>
          <a:prstGeom prst="rect">
            <a:avLst/>
          </a:prstGeom>
        </p:spPr>
        <p:txBody>
          <a:bodyPr>
            <a:spAutoFit/>
          </a:bodyPr>
          <a:lstStyle/>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B1 (thiamine)</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B2 (riboflavin)</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B3 (niacin)</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B5 (pantothenic acid)</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B6 (pyridoxine)</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B7 (biotin)</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B9 (folic acid)</a:t>
            </a:r>
          </a:p>
          <a:p>
            <a:pPr marL="342900" marR="17145" lvl="0" indent="-342900" algn="just">
              <a:lnSpc>
                <a:spcPct val="150000"/>
              </a:lnSpc>
              <a:buFont typeface="Arial" pitchFamily="34" charset="0"/>
              <a:buChar char="•"/>
            </a:pPr>
            <a:r>
              <a:rPr lang="en-US" sz="2000" dirty="0">
                <a:solidFill>
                  <a:prstClr val="black"/>
                </a:solidFill>
                <a:ea typeface="Calibri"/>
                <a:cs typeface="Times New Roman"/>
              </a:rPr>
              <a:t>Vitamin B12 (</a:t>
            </a:r>
            <a:r>
              <a:rPr lang="en-US" sz="2000" dirty="0" err="1">
                <a:solidFill>
                  <a:prstClr val="black"/>
                </a:solidFill>
                <a:ea typeface="Calibri"/>
                <a:cs typeface="Times New Roman"/>
              </a:rPr>
              <a:t>cyanocobalamin</a:t>
            </a:r>
            <a:r>
              <a:rPr lang="en-US" sz="2000" dirty="0">
                <a:solidFill>
                  <a:prstClr val="black"/>
                </a:solidFill>
                <a:ea typeface="Calibri"/>
                <a:cs typeface="Times New Roman"/>
              </a:rPr>
              <a:t>)</a:t>
            </a:r>
          </a:p>
        </p:txBody>
      </p:sp>
    </p:spTree>
    <p:extLst>
      <p:ext uri="{BB962C8B-B14F-4D97-AF65-F5344CB8AC3E}">
        <p14:creationId xmlns:p14="http://schemas.microsoft.com/office/powerpoint/2010/main" val="398546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anim calcmode="lin" valueType="num">
                                      <p:cBhvr>
                                        <p:cTn id="4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anim calcmode="lin" valueType="num">
                                      <p:cBhvr>
                                        <p:cTn id="5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fade">
                                      <p:cBhvr>
                                        <p:cTn id="61" dur="1000"/>
                                        <p:tgtEl>
                                          <p:spTgt spid="6">
                                            <p:txEl>
                                              <p:pRg st="5" end="5"/>
                                            </p:txEl>
                                          </p:spTgt>
                                        </p:tgtEl>
                                      </p:cBhvr>
                                    </p:animEffect>
                                    <p:anim calcmode="lin" valueType="num">
                                      <p:cBhvr>
                                        <p:cTn id="6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1000"/>
                                        <p:tgtEl>
                                          <p:spTgt spid="6">
                                            <p:txEl>
                                              <p:pRg st="6" end="6"/>
                                            </p:txEl>
                                          </p:spTgt>
                                        </p:tgtEl>
                                      </p:cBhvr>
                                    </p:animEffect>
                                    <p:anim calcmode="lin" valueType="num">
                                      <p:cBhvr>
                                        <p:cTn id="6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animEffect transition="in" filter="fade">
                                      <p:cBhvr>
                                        <p:cTn id="75" dur="1000"/>
                                        <p:tgtEl>
                                          <p:spTgt spid="6">
                                            <p:txEl>
                                              <p:pRg st="7" end="7"/>
                                            </p:txEl>
                                          </p:spTgt>
                                        </p:tgtEl>
                                      </p:cBhvr>
                                    </p:animEffect>
                                    <p:anim calcmode="lin" valueType="num">
                                      <p:cBhvr>
                                        <p:cTn id="7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407437" cy="50558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Structure</a:t>
            </a:r>
            <a:endParaRPr lang="en-US" dirty="0">
              <a:solidFill>
                <a:prstClr val="black"/>
              </a:solidFill>
              <a:ea typeface="Calibri"/>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90048194"/>
              </p:ext>
            </p:extLst>
          </p:nvPr>
        </p:nvGraphicFramePr>
        <p:xfrm>
          <a:off x="551236" y="1916832"/>
          <a:ext cx="8041530" cy="2949004"/>
        </p:xfrm>
        <a:graphic>
          <a:graphicData uri="http://schemas.openxmlformats.org/presentationml/2006/ole">
            <mc:AlternateContent xmlns:mc="http://schemas.openxmlformats.org/markup-compatibility/2006">
              <mc:Choice xmlns:v="urn:schemas-microsoft-com:vml" Requires="v">
                <p:oleObj spid="_x0000_s3124" name="CS ChemDraw Drawing" r:id="rId3" imgW="5759280" imgH="2122920" progId="ChemDraw.Document.6.0">
                  <p:embed/>
                </p:oleObj>
              </mc:Choice>
              <mc:Fallback>
                <p:oleObj name="CS ChemDraw Drawing" r:id="rId3" imgW="5759280" imgH="212292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36" y="1916832"/>
                        <a:ext cx="8041530" cy="29490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pic>
                </p:oleObj>
              </mc:Fallback>
            </mc:AlternateContent>
          </a:graphicData>
        </a:graphic>
      </p:graphicFrame>
    </p:spTree>
    <p:extLst>
      <p:ext uri="{BB962C8B-B14F-4D97-AF65-F5344CB8AC3E}">
        <p14:creationId xmlns:p14="http://schemas.microsoft.com/office/powerpoint/2010/main" val="28232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170192"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Sources</a:t>
            </a:r>
            <a:endParaRPr lang="en-US" dirty="0">
              <a:solidFill>
                <a:prstClr val="black"/>
              </a:solidFill>
              <a:ea typeface="Calibri"/>
              <a:cs typeface="Times New Roman"/>
            </a:endParaRPr>
          </a:p>
        </p:txBody>
      </p:sp>
      <p:sp>
        <p:nvSpPr>
          <p:cNvPr id="15" name="Rectangle 14"/>
          <p:cNvSpPr/>
          <p:nvPr/>
        </p:nvSpPr>
        <p:spPr>
          <a:xfrm>
            <a:off x="193999" y="1272197"/>
            <a:ext cx="2953605" cy="5632311"/>
          </a:xfrm>
          <a:prstGeom prst="rect">
            <a:avLst/>
          </a:prstGeom>
        </p:spPr>
        <p:txBody>
          <a:bodyPr wrap="square">
            <a:spAutoFit/>
          </a:bodyPr>
          <a:lstStyle/>
          <a:p>
            <a:pPr marL="342900" marR="17145" lvl="0" indent="-342900" algn="just">
              <a:lnSpc>
                <a:spcPct val="150000"/>
              </a:lnSpc>
              <a:spcBef>
                <a:spcPts val="0"/>
              </a:spcBef>
              <a:spcAft>
                <a:spcPts val="0"/>
              </a:spcAft>
              <a:buFont typeface="Symbol"/>
              <a:buChar char=""/>
            </a:pPr>
            <a:r>
              <a:rPr lang="en-US" sz="2000" dirty="0" smtClean="0">
                <a:ea typeface="Calibri"/>
                <a:cs typeface="Times New Roman"/>
              </a:rPr>
              <a:t>Milk, Cheese</a:t>
            </a:r>
            <a:endParaRPr lang="en-US" sz="2000" dirty="0">
              <a:ea typeface="Calibri"/>
              <a:cs typeface="Times New Roman"/>
            </a:endParaRPr>
          </a:p>
          <a:p>
            <a:pPr marL="342900" marR="17145" lvl="0" indent="-342900" algn="just">
              <a:lnSpc>
                <a:spcPct val="150000"/>
              </a:lnSpc>
              <a:spcBef>
                <a:spcPts val="0"/>
              </a:spcBef>
              <a:spcAft>
                <a:spcPts val="0"/>
              </a:spcAft>
              <a:buFont typeface="Symbol"/>
              <a:buChar char=""/>
            </a:pPr>
            <a:r>
              <a:rPr lang="en-US" sz="2000" dirty="0" smtClean="0">
                <a:ea typeface="Calibri"/>
                <a:cs typeface="Times New Roman"/>
              </a:rPr>
              <a:t>Eggs, Liver </a:t>
            </a:r>
            <a:r>
              <a:rPr lang="en-US" sz="2000" dirty="0">
                <a:ea typeface="Calibri"/>
                <a:cs typeface="Times New Roman"/>
              </a:rPr>
              <a:t>And Kidney</a:t>
            </a:r>
          </a:p>
          <a:p>
            <a:pPr marL="342900" marR="17145" lvl="0" indent="-342900" algn="just">
              <a:lnSpc>
                <a:spcPct val="150000"/>
              </a:lnSpc>
              <a:spcBef>
                <a:spcPts val="0"/>
              </a:spcBef>
              <a:spcAft>
                <a:spcPts val="0"/>
              </a:spcAft>
              <a:buFont typeface="Symbol"/>
              <a:buChar char=""/>
            </a:pPr>
            <a:r>
              <a:rPr lang="en-US" sz="2000" dirty="0">
                <a:ea typeface="Calibri"/>
                <a:cs typeface="Times New Roman"/>
              </a:rPr>
              <a:t>Meat, such as chicken and red </a:t>
            </a:r>
            <a:r>
              <a:rPr lang="en-US" sz="2000" dirty="0" smtClean="0">
                <a:ea typeface="Calibri"/>
                <a:cs typeface="Times New Roman"/>
              </a:rPr>
              <a:t>meat, Fish</a:t>
            </a:r>
            <a:endParaRPr lang="en-US" sz="2000" dirty="0">
              <a:ea typeface="Calibri"/>
              <a:cs typeface="Times New Roman"/>
            </a:endParaRPr>
          </a:p>
          <a:p>
            <a:pPr marL="342900" marR="17145" lvl="0" indent="-342900" algn="just">
              <a:lnSpc>
                <a:spcPct val="150000"/>
              </a:lnSpc>
              <a:spcBef>
                <a:spcPts val="0"/>
              </a:spcBef>
              <a:spcAft>
                <a:spcPts val="0"/>
              </a:spcAft>
              <a:buFont typeface="Symbol"/>
              <a:buChar char=""/>
            </a:pPr>
            <a:r>
              <a:rPr lang="en-US" sz="2000" dirty="0">
                <a:ea typeface="Calibri"/>
                <a:cs typeface="Times New Roman"/>
              </a:rPr>
              <a:t>Dark green vegetables, such as spinach</a:t>
            </a:r>
          </a:p>
          <a:p>
            <a:pPr marL="342900" marR="17145" lvl="0" indent="-342900" algn="just">
              <a:lnSpc>
                <a:spcPct val="150000"/>
              </a:lnSpc>
              <a:spcBef>
                <a:spcPts val="0"/>
              </a:spcBef>
              <a:spcAft>
                <a:spcPts val="0"/>
              </a:spcAft>
              <a:buFont typeface="Symbol"/>
              <a:buChar char=""/>
            </a:pPr>
            <a:r>
              <a:rPr lang="en-US" sz="2000" dirty="0">
                <a:ea typeface="Calibri"/>
                <a:cs typeface="Times New Roman"/>
              </a:rPr>
              <a:t>Beets, avocados, and potatoes</a:t>
            </a:r>
          </a:p>
          <a:p>
            <a:pPr marL="342900" marR="17145" lvl="0" indent="-342900" algn="just">
              <a:lnSpc>
                <a:spcPct val="150000"/>
              </a:lnSpc>
              <a:spcBef>
                <a:spcPts val="0"/>
              </a:spcBef>
              <a:spcAft>
                <a:spcPts val="0"/>
              </a:spcAft>
              <a:buFont typeface="Symbol"/>
              <a:buChar char=""/>
            </a:pPr>
            <a:r>
              <a:rPr lang="en-US" sz="2000" dirty="0">
                <a:ea typeface="Calibri"/>
                <a:cs typeface="Times New Roman"/>
              </a:rPr>
              <a:t>Whole grains </a:t>
            </a:r>
            <a:r>
              <a:rPr lang="en-US" sz="2000" dirty="0" smtClean="0">
                <a:ea typeface="Calibri"/>
                <a:cs typeface="Times New Roman"/>
              </a:rPr>
              <a:t>, Beans</a:t>
            </a:r>
          </a:p>
          <a:p>
            <a:pPr marL="342900" marR="17145" lvl="0" indent="-342900" algn="just">
              <a:lnSpc>
                <a:spcPct val="150000"/>
              </a:lnSpc>
              <a:spcBef>
                <a:spcPts val="0"/>
              </a:spcBef>
              <a:spcAft>
                <a:spcPts val="0"/>
              </a:spcAft>
              <a:buFont typeface="Symbol"/>
              <a:buChar char=""/>
            </a:pPr>
            <a:r>
              <a:rPr lang="en-US" sz="2000" dirty="0">
                <a:ea typeface="Calibri"/>
                <a:cs typeface="Times New Roman"/>
              </a:rPr>
              <a:t>Nuts and </a:t>
            </a:r>
            <a:r>
              <a:rPr lang="en-US" sz="2000" dirty="0" smtClean="0">
                <a:ea typeface="Calibri"/>
                <a:cs typeface="Times New Roman"/>
              </a:rPr>
              <a:t>seeds, Fruits</a:t>
            </a:r>
            <a:r>
              <a:rPr lang="en-US" sz="2000" dirty="0">
                <a:ea typeface="Calibri"/>
                <a:cs typeface="Times New Roman"/>
              </a:rPr>
              <a:t>, such as citrus, banana, and watermelon</a:t>
            </a:r>
          </a:p>
        </p:txBody>
      </p:sp>
      <p:sp>
        <p:nvSpPr>
          <p:cNvPr id="16" name="AutoShape 4" descr="The Different Health Benefits of Wholegrains | Holland &amp; Barret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3133420" y="764704"/>
            <a:ext cx="5906037" cy="5925459"/>
            <a:chOff x="3147604" y="932541"/>
            <a:chExt cx="5906037" cy="5925459"/>
          </a:xfrm>
        </p:grpSpPr>
        <p:pic>
          <p:nvPicPr>
            <p:cNvPr id="6" name="Picture 3" descr="C:\Users\ADMIN\Desktop\mi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604" y="951189"/>
              <a:ext cx="1903953" cy="1488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DMIN\Desktop\eg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261" y="951189"/>
              <a:ext cx="1818834" cy="1488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DMIN\Desktop\me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404" y="932541"/>
              <a:ext cx="1858237" cy="1488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DMIN\Desktop\chees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439" y="2488116"/>
              <a:ext cx="1844130" cy="16399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ADMIN\Desktop\liv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4261" y="2488117"/>
              <a:ext cx="1818834" cy="16399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ADMIN\Desktop\green leaf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6439" y="4128036"/>
              <a:ext cx="3826656" cy="153321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5404" y="2488117"/>
              <a:ext cx="1858237" cy="163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5404" y="4129031"/>
              <a:ext cx="1858237" cy="153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7604" y="5661248"/>
              <a:ext cx="2036657"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4261" y="5789078"/>
              <a:ext cx="1818834" cy="10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5404" y="5742569"/>
              <a:ext cx="1844053" cy="11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634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xEl>
                                              <p:pRg st="2" end="2"/>
                                            </p:txEl>
                                          </p:spTgt>
                                        </p:tgtEl>
                                        <p:attrNameLst>
                                          <p:attrName>style.visibility</p:attrName>
                                        </p:attrNameLst>
                                      </p:cBhvr>
                                      <p:to>
                                        <p:strVal val="visible"/>
                                      </p:to>
                                    </p:set>
                                    <p:animEffect transition="in" filter="fade">
                                      <p:cBhvr>
                                        <p:cTn id="38" dur="1000"/>
                                        <p:tgtEl>
                                          <p:spTgt spid="15">
                                            <p:txEl>
                                              <p:pRg st="2" end="2"/>
                                            </p:txEl>
                                          </p:spTgt>
                                        </p:tgtEl>
                                      </p:cBhvr>
                                    </p:animEffect>
                                    <p:anim calcmode="lin" valueType="num">
                                      <p:cBhvr>
                                        <p:cTn id="39"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1000"/>
                                        <p:tgtEl>
                                          <p:spTgt spid="15">
                                            <p:txEl>
                                              <p:pRg st="3" end="3"/>
                                            </p:txEl>
                                          </p:spTgt>
                                        </p:tgtEl>
                                      </p:cBhvr>
                                    </p:animEffect>
                                    <p:anim calcmode="lin" valueType="num">
                                      <p:cBhvr>
                                        <p:cTn id="4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xEl>
                                              <p:pRg st="4" end="4"/>
                                            </p:txEl>
                                          </p:spTgt>
                                        </p:tgtEl>
                                        <p:attrNameLst>
                                          <p:attrName>style.visibility</p:attrName>
                                        </p:attrNameLst>
                                      </p:cBhvr>
                                      <p:to>
                                        <p:strVal val="visible"/>
                                      </p:to>
                                    </p:set>
                                    <p:animEffect transition="in" filter="fade">
                                      <p:cBhvr>
                                        <p:cTn id="52" dur="1000"/>
                                        <p:tgtEl>
                                          <p:spTgt spid="15">
                                            <p:txEl>
                                              <p:pRg st="4" end="4"/>
                                            </p:txEl>
                                          </p:spTgt>
                                        </p:tgtEl>
                                      </p:cBhvr>
                                    </p:animEffect>
                                    <p:anim calcmode="lin" valueType="num">
                                      <p:cBhvr>
                                        <p:cTn id="53"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5">
                                            <p:txEl>
                                              <p:pRg st="5" end="5"/>
                                            </p:txEl>
                                          </p:spTgt>
                                        </p:tgtEl>
                                        <p:attrNameLst>
                                          <p:attrName>style.visibility</p:attrName>
                                        </p:attrNameLst>
                                      </p:cBhvr>
                                      <p:to>
                                        <p:strVal val="visible"/>
                                      </p:to>
                                    </p:set>
                                    <p:animEffect transition="in" filter="fade">
                                      <p:cBhvr>
                                        <p:cTn id="59" dur="1000"/>
                                        <p:tgtEl>
                                          <p:spTgt spid="15">
                                            <p:txEl>
                                              <p:pRg st="5" end="5"/>
                                            </p:txEl>
                                          </p:spTgt>
                                        </p:tgtEl>
                                      </p:cBhvr>
                                    </p:animEffect>
                                    <p:anim calcmode="lin" valueType="num">
                                      <p:cBhvr>
                                        <p:cTn id="60"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5">
                                            <p:txEl>
                                              <p:pRg st="6" end="6"/>
                                            </p:txEl>
                                          </p:spTgt>
                                        </p:tgtEl>
                                        <p:attrNameLst>
                                          <p:attrName>style.visibility</p:attrName>
                                        </p:attrNameLst>
                                      </p:cBhvr>
                                      <p:to>
                                        <p:strVal val="visible"/>
                                      </p:to>
                                    </p:set>
                                    <p:animEffect transition="in" filter="fade">
                                      <p:cBhvr>
                                        <p:cTn id="66" dur="1000"/>
                                        <p:tgtEl>
                                          <p:spTgt spid="15">
                                            <p:txEl>
                                              <p:pRg st="6" end="6"/>
                                            </p:txEl>
                                          </p:spTgt>
                                        </p:tgtEl>
                                      </p:cBhvr>
                                    </p:animEffect>
                                    <p:anim calcmode="lin" valueType="num">
                                      <p:cBhvr>
                                        <p:cTn id="67"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343316"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Functions</a:t>
            </a:r>
            <a:endParaRPr lang="en-US" dirty="0">
              <a:solidFill>
                <a:prstClr val="black"/>
              </a:solidFill>
              <a:ea typeface="Calibri"/>
              <a:cs typeface="Times New Roman"/>
            </a:endParaRPr>
          </a:p>
        </p:txBody>
      </p:sp>
      <p:sp>
        <p:nvSpPr>
          <p:cNvPr id="4" name="Rectangle 3"/>
          <p:cNvSpPr/>
          <p:nvPr/>
        </p:nvSpPr>
        <p:spPr>
          <a:xfrm>
            <a:off x="193999" y="1304270"/>
            <a:ext cx="8770490" cy="1938992"/>
          </a:xfrm>
          <a:prstGeom prst="rect">
            <a:avLst/>
          </a:prstGeom>
        </p:spPr>
        <p:txBody>
          <a:bodyPr wrap="square">
            <a:spAutoFit/>
          </a:bodyPr>
          <a:lstStyle/>
          <a:p>
            <a:pPr marL="342900" marR="17145" lvl="0" indent="-342900" algn="just">
              <a:lnSpc>
                <a:spcPct val="200000"/>
              </a:lnSpc>
              <a:spcBef>
                <a:spcPts val="0"/>
              </a:spcBef>
              <a:spcAft>
                <a:spcPts val="0"/>
              </a:spcAft>
              <a:buFont typeface="Wingdings"/>
              <a:buChar char=""/>
            </a:pPr>
            <a:r>
              <a:rPr lang="en-US" sz="2000" dirty="0">
                <a:ea typeface="Calibri"/>
                <a:cs typeface="Times New Roman"/>
              </a:rPr>
              <a:t>Vitamin B complex have a direct impact on your energy levels, brain function, and cell metabolism.</a:t>
            </a:r>
          </a:p>
          <a:p>
            <a:pPr marL="342900" marR="17145" lvl="0" indent="-342900" algn="just">
              <a:lnSpc>
                <a:spcPct val="200000"/>
              </a:lnSpc>
              <a:spcBef>
                <a:spcPts val="0"/>
              </a:spcBef>
              <a:spcAft>
                <a:spcPts val="0"/>
              </a:spcAft>
              <a:buFont typeface="Wingdings"/>
              <a:buChar char=""/>
            </a:pPr>
            <a:r>
              <a:rPr lang="en-US" sz="2000" dirty="0">
                <a:ea typeface="Calibri"/>
                <a:cs typeface="Times New Roman"/>
              </a:rPr>
              <a:t>Vitamin B complex helps prevent infections and helps support or promote</a:t>
            </a:r>
            <a:r>
              <a:rPr lang="en-US" sz="2000" dirty="0" smtClean="0">
                <a:ea typeface="Calibri"/>
                <a:cs typeface="Times New Roman"/>
              </a:rPr>
              <a:t>:</a:t>
            </a:r>
            <a:endParaRPr lang="en-US" sz="2000" dirty="0">
              <a:ea typeface="Calibri"/>
              <a:cs typeface="Times New Roman"/>
            </a:endParaRPr>
          </a:p>
        </p:txBody>
      </p:sp>
      <p:sp>
        <p:nvSpPr>
          <p:cNvPr id="5" name="Rectangle 4"/>
          <p:cNvSpPr/>
          <p:nvPr/>
        </p:nvSpPr>
        <p:spPr>
          <a:xfrm>
            <a:off x="654264" y="3680995"/>
            <a:ext cx="3269664" cy="2400657"/>
          </a:xfrm>
          <a:prstGeom prst="rect">
            <a:avLst/>
          </a:prstGeom>
          <a:solidFill>
            <a:schemeClr val="accent6">
              <a:lumMod val="20000"/>
              <a:lumOff val="80000"/>
            </a:schemeClr>
          </a:solidFill>
        </p:spPr>
        <p:txBody>
          <a:bodyPr wrap="square">
            <a:spAutoFit/>
          </a:bodyPr>
          <a:lstStyle/>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cell health</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growth of red blood cells</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energy levels</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good eyesight</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healthy brain </a:t>
            </a:r>
            <a:r>
              <a:rPr lang="en-US" sz="2000" dirty="0" smtClean="0">
                <a:solidFill>
                  <a:prstClr val="black"/>
                </a:solidFill>
                <a:ea typeface="Calibri"/>
                <a:cs typeface="Times New Roman"/>
              </a:rPr>
              <a:t>function</a:t>
            </a:r>
            <a:endParaRPr lang="en-US" sz="2000" dirty="0">
              <a:solidFill>
                <a:prstClr val="black"/>
              </a:solidFill>
              <a:ea typeface="Calibri"/>
              <a:cs typeface="Times New Roman"/>
            </a:endParaRPr>
          </a:p>
        </p:txBody>
      </p:sp>
      <p:sp>
        <p:nvSpPr>
          <p:cNvPr id="7" name="Rectangle 6"/>
          <p:cNvSpPr/>
          <p:nvPr/>
        </p:nvSpPr>
        <p:spPr>
          <a:xfrm>
            <a:off x="4785675" y="3219331"/>
            <a:ext cx="3602749" cy="3323987"/>
          </a:xfrm>
          <a:prstGeom prst="rect">
            <a:avLst/>
          </a:prstGeom>
          <a:solidFill>
            <a:schemeClr val="accent6">
              <a:lumMod val="20000"/>
              <a:lumOff val="80000"/>
            </a:schemeClr>
          </a:solidFill>
        </p:spPr>
        <p:txBody>
          <a:bodyPr wrap="square">
            <a:spAutoFit/>
          </a:bodyPr>
          <a:lstStyle/>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good digestion</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healthy appetite</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proper nerve function</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hormones and cholesterol production</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cardiovascular health</a:t>
            </a:r>
          </a:p>
          <a:p>
            <a:pPr marL="342900" marR="17145" lvl="0" indent="-342900" algn="just">
              <a:lnSpc>
                <a:spcPct val="150000"/>
              </a:lnSpc>
              <a:buFont typeface="Wingdings" pitchFamily="2" charset="2"/>
              <a:buChar char="ü"/>
            </a:pPr>
            <a:r>
              <a:rPr lang="en-US" sz="2000" dirty="0">
                <a:solidFill>
                  <a:prstClr val="black"/>
                </a:solidFill>
                <a:ea typeface="Calibri"/>
                <a:cs typeface="Times New Roman"/>
              </a:rPr>
              <a:t>muscle tone</a:t>
            </a:r>
          </a:p>
        </p:txBody>
      </p:sp>
    </p:spTree>
    <p:extLst>
      <p:ext uri="{BB962C8B-B14F-4D97-AF65-F5344CB8AC3E}">
        <p14:creationId xmlns:p14="http://schemas.microsoft.com/office/powerpoint/2010/main" val="7022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anim calcmode="lin" valueType="num">
                                      <p:cBhvr>
                                        <p:cTn id="41" dur="2000" fill="hold"/>
                                        <p:tgtEl>
                                          <p:spTgt spid="7"/>
                                        </p:tgtEl>
                                        <p:attrNameLst>
                                          <p:attrName>ppt_w</p:attrName>
                                        </p:attrNameLst>
                                      </p:cBhvr>
                                      <p:tavLst>
                                        <p:tav tm="0" fmla="#ppt_w*sin(2.5*pi*$)">
                                          <p:val>
                                            <p:fltVal val="0"/>
                                          </p:val>
                                        </p:tav>
                                        <p:tav tm="100000">
                                          <p:val>
                                            <p:fltVal val="1"/>
                                          </p:val>
                                        </p:tav>
                                      </p:tavLst>
                                    </p:anim>
                                    <p:anim calcmode="lin" valueType="num">
                                      <p:cBhvr>
                                        <p:cTn id="4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2274662"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Functions (cont.)</a:t>
            </a:r>
            <a:endParaRPr lang="en-US" dirty="0">
              <a:solidFill>
                <a:prstClr val="black"/>
              </a:solidFill>
              <a:ea typeface="Calibri"/>
              <a:cs typeface="Times New Roman"/>
            </a:endParaRPr>
          </a:p>
        </p:txBody>
      </p:sp>
      <p:sp>
        <p:nvSpPr>
          <p:cNvPr id="5" name="Rectangle 4"/>
          <p:cNvSpPr/>
          <p:nvPr/>
        </p:nvSpPr>
        <p:spPr>
          <a:xfrm>
            <a:off x="193999" y="1361584"/>
            <a:ext cx="8770490" cy="5016758"/>
          </a:xfrm>
          <a:prstGeom prst="rect">
            <a:avLst/>
          </a:prstGeom>
        </p:spPr>
        <p:txBody>
          <a:bodyPr wrap="square">
            <a:spAutoFit/>
          </a:bodyPr>
          <a:lstStyle/>
          <a:p>
            <a:pPr marL="342900" marR="17145" lvl="0" indent="-342900" algn="just">
              <a:lnSpc>
                <a:spcPct val="200000"/>
              </a:lnSpc>
              <a:spcBef>
                <a:spcPts val="0"/>
              </a:spcBef>
              <a:spcAft>
                <a:spcPts val="0"/>
              </a:spcAft>
              <a:buFont typeface="Wingdings"/>
              <a:buChar char=""/>
            </a:pPr>
            <a:r>
              <a:rPr lang="en-US" sz="2000" dirty="0">
                <a:ea typeface="Calibri"/>
                <a:cs typeface="Times New Roman"/>
              </a:rPr>
              <a:t>Vitamin B complex are especially important for women who are pregnant and breastfeeding. </a:t>
            </a:r>
            <a:endParaRPr lang="en-US" sz="2000" dirty="0" smtClean="0">
              <a:ea typeface="Calibri"/>
              <a:cs typeface="Times New Roman"/>
            </a:endParaRPr>
          </a:p>
          <a:p>
            <a:pPr marL="342900" marR="17145" lvl="0" indent="-342900" algn="just">
              <a:lnSpc>
                <a:spcPct val="200000"/>
              </a:lnSpc>
              <a:spcBef>
                <a:spcPts val="0"/>
              </a:spcBef>
              <a:spcAft>
                <a:spcPts val="0"/>
              </a:spcAft>
              <a:buFont typeface="Wingdings"/>
              <a:buChar char=""/>
            </a:pPr>
            <a:r>
              <a:rPr lang="en-US" sz="2000" dirty="0" smtClean="0">
                <a:ea typeface="Calibri"/>
                <a:cs typeface="Times New Roman"/>
              </a:rPr>
              <a:t>These </a:t>
            </a:r>
            <a:r>
              <a:rPr lang="en-US" sz="2000" dirty="0">
                <a:ea typeface="Calibri"/>
                <a:cs typeface="Times New Roman"/>
              </a:rPr>
              <a:t>vitamins aid in fetal brain development as well as reduce the risk of birth defects. </a:t>
            </a:r>
            <a:endParaRPr lang="en-US" sz="2000" dirty="0" smtClean="0">
              <a:ea typeface="Calibri"/>
              <a:cs typeface="Times New Roman"/>
            </a:endParaRPr>
          </a:p>
          <a:p>
            <a:pPr marL="342900" marR="17145" lvl="0" indent="-342900" algn="just">
              <a:lnSpc>
                <a:spcPct val="200000"/>
              </a:lnSpc>
              <a:spcBef>
                <a:spcPts val="0"/>
              </a:spcBef>
              <a:spcAft>
                <a:spcPts val="0"/>
              </a:spcAft>
              <a:buFont typeface="Wingdings"/>
              <a:buChar char=""/>
            </a:pPr>
            <a:r>
              <a:rPr lang="en-US" sz="2000" dirty="0">
                <a:ea typeface="Calibri"/>
                <a:cs typeface="Times New Roman"/>
              </a:rPr>
              <a:t>Vitamin B complex may boost energy levels, ease nausea, and lower the risk of developing preeclampsia.</a:t>
            </a:r>
          </a:p>
          <a:p>
            <a:pPr marL="342900" marR="17145" lvl="0" indent="-342900" algn="just">
              <a:lnSpc>
                <a:spcPct val="200000"/>
              </a:lnSpc>
              <a:spcBef>
                <a:spcPts val="0"/>
              </a:spcBef>
              <a:spcAft>
                <a:spcPts val="0"/>
              </a:spcAft>
              <a:buFont typeface="Wingdings"/>
              <a:buChar char=""/>
            </a:pPr>
            <a:r>
              <a:rPr lang="en-US" sz="2000" dirty="0">
                <a:ea typeface="Calibri"/>
                <a:cs typeface="Times New Roman"/>
              </a:rPr>
              <a:t>Vitamin B complex are thought to increase testosterone levels in men, which naturally decrease with age. </a:t>
            </a:r>
          </a:p>
        </p:txBody>
      </p:sp>
    </p:spTree>
    <p:extLst>
      <p:ext uri="{BB962C8B-B14F-4D97-AF65-F5344CB8AC3E}">
        <p14:creationId xmlns:p14="http://schemas.microsoft.com/office/powerpoint/2010/main" val="24976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18702"/>
            <a:ext cx="8784975" cy="3170099"/>
          </a:xfrm>
          <a:prstGeom prst="rect">
            <a:avLst/>
          </a:prstGeom>
        </p:spPr>
        <p:txBody>
          <a:bodyPr wrap="square">
            <a:spAutoFit/>
          </a:bodyPr>
          <a:lstStyle/>
          <a:p>
            <a:pPr marL="342900" marR="17145" lvl="0" indent="-342900" algn="just">
              <a:lnSpc>
                <a:spcPct val="200000"/>
              </a:lnSpc>
              <a:buFont typeface="Wingdings"/>
              <a:buChar char=""/>
            </a:pPr>
            <a:r>
              <a:rPr lang="en-US" sz="2000" dirty="0">
                <a:solidFill>
                  <a:prstClr val="black"/>
                </a:solidFill>
                <a:ea typeface="Calibri"/>
                <a:cs typeface="Times New Roman"/>
              </a:rPr>
              <a:t>They may also help men build muscle and increase strength.</a:t>
            </a:r>
          </a:p>
          <a:p>
            <a:pPr marL="342900" marR="17145" lvl="0" indent="-342900" algn="just">
              <a:lnSpc>
                <a:spcPct val="200000"/>
              </a:lnSpc>
              <a:buFont typeface="Wingdings"/>
              <a:buChar char=""/>
            </a:pPr>
            <a:r>
              <a:rPr lang="en-US" sz="2000" dirty="0">
                <a:solidFill>
                  <a:prstClr val="black"/>
                </a:solidFill>
                <a:ea typeface="Calibri"/>
                <a:cs typeface="Times New Roman"/>
              </a:rPr>
              <a:t>Vitamin B complex deficiency could increase your risk of developing, anemia, digestive issues, skin conditions, infections, peripheral neuropathy. </a:t>
            </a:r>
            <a:endParaRPr lang="en-US" sz="2000" dirty="0" smtClean="0">
              <a:solidFill>
                <a:prstClr val="black"/>
              </a:solidFill>
              <a:ea typeface="Calibri"/>
              <a:cs typeface="Times New Roman"/>
            </a:endParaRPr>
          </a:p>
          <a:p>
            <a:pPr marL="342900" marR="17145" lvl="0" indent="-342900" algn="just">
              <a:lnSpc>
                <a:spcPct val="200000"/>
              </a:lnSpc>
              <a:buFont typeface="Wingdings"/>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B12 deficiency, in particular, may increase your risk of neuropsychiatric disorders.</a:t>
            </a:r>
          </a:p>
        </p:txBody>
      </p:sp>
      <p:sp>
        <p:nvSpPr>
          <p:cNvPr id="3" name="Rectangle 2"/>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4" name="Rectangle 3"/>
          <p:cNvSpPr/>
          <p:nvPr/>
        </p:nvSpPr>
        <p:spPr>
          <a:xfrm>
            <a:off x="193999" y="764704"/>
            <a:ext cx="2274662"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Functions (cont.)</a:t>
            </a:r>
            <a:endParaRPr lang="en-US" dirty="0">
              <a:solidFill>
                <a:prstClr val="black"/>
              </a:solidFill>
              <a:ea typeface="Calibri"/>
              <a:cs typeface="Times New Roman"/>
            </a:endParaRPr>
          </a:p>
        </p:txBody>
      </p:sp>
    </p:spTree>
    <p:extLst>
      <p:ext uri="{BB962C8B-B14F-4D97-AF65-F5344CB8AC3E}">
        <p14:creationId xmlns:p14="http://schemas.microsoft.com/office/powerpoint/2010/main" val="24134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udent confused cartoon à®à¯à®à®¾à®© à®ªà® à®®à¯à®à®¿à®µ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tudent confused cartoon à®à¯à®à®¾à®© à®ªà® à®®à¯à®à®¿à®µ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à®¤à¯à®à®°à¯à®ªà¯à®à¯à®¯ à®ª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724" y="1700808"/>
            <a:ext cx="2953444" cy="3894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1867" y="312738"/>
            <a:ext cx="4931158" cy="769441"/>
          </a:xfrm>
          <a:prstGeom prst="rect">
            <a:avLst/>
          </a:prstGeom>
          <a:solidFill>
            <a:schemeClr val="accent6">
              <a:lumMod val="20000"/>
              <a:lumOff val="80000"/>
            </a:schemeClr>
          </a:solidFill>
        </p:spPr>
        <p:txBody>
          <a:bodyPr wrap="none">
            <a:spAutoFit/>
          </a:bodyPr>
          <a:lstStyle/>
          <a:p>
            <a:pPr lvl="0" algn="ctr"/>
            <a:r>
              <a:rPr lang="en-US" sz="4400" b="1" dirty="0" smtClean="0">
                <a:solidFill>
                  <a:srgbClr val="7030A0"/>
                </a:solidFill>
                <a:latin typeface="Comic Sans MS" pitchFamily="66" charset="0"/>
              </a:rPr>
              <a:t>What is Vitamin?</a:t>
            </a:r>
            <a:endParaRPr lang="en-IN" sz="4400" b="1" dirty="0">
              <a:solidFill>
                <a:srgbClr val="7030A0"/>
              </a:solidFill>
              <a:latin typeface="Comic Sans MS" pitchFamily="66" charset="0"/>
            </a:endParaRPr>
          </a:p>
        </p:txBody>
      </p:sp>
    </p:spTree>
    <p:extLst>
      <p:ext uri="{BB962C8B-B14F-4D97-AF65-F5344CB8AC3E}">
        <p14:creationId xmlns:p14="http://schemas.microsoft.com/office/powerpoint/2010/main" val="42759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342"/>
                                        </p:tgtEl>
                                        <p:attrNameLst>
                                          <p:attrName>style.visibility</p:attrName>
                                        </p:attrNameLst>
                                      </p:cBhvr>
                                      <p:to>
                                        <p:strVal val="visible"/>
                                      </p:to>
                                    </p:set>
                                    <p:animEffect transition="in" filter="wipe(down)">
                                      <p:cBhvr>
                                        <p:cTn id="14" dur="580">
                                          <p:stCondLst>
                                            <p:cond delay="0"/>
                                          </p:stCondLst>
                                        </p:cTn>
                                        <p:tgtEl>
                                          <p:spTgt spid="14342"/>
                                        </p:tgtEl>
                                      </p:cBhvr>
                                    </p:animEffect>
                                    <p:anim calcmode="lin" valueType="num">
                                      <p:cBhvr>
                                        <p:cTn id="15"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20" dur="26">
                                          <p:stCondLst>
                                            <p:cond delay="650"/>
                                          </p:stCondLst>
                                        </p:cTn>
                                        <p:tgtEl>
                                          <p:spTgt spid="14342"/>
                                        </p:tgtEl>
                                      </p:cBhvr>
                                      <p:to x="100000" y="60000"/>
                                    </p:animScale>
                                    <p:animScale>
                                      <p:cBhvr>
                                        <p:cTn id="21" dur="166" decel="50000">
                                          <p:stCondLst>
                                            <p:cond delay="676"/>
                                          </p:stCondLst>
                                        </p:cTn>
                                        <p:tgtEl>
                                          <p:spTgt spid="14342"/>
                                        </p:tgtEl>
                                      </p:cBhvr>
                                      <p:to x="100000" y="100000"/>
                                    </p:animScale>
                                    <p:animScale>
                                      <p:cBhvr>
                                        <p:cTn id="22" dur="26">
                                          <p:stCondLst>
                                            <p:cond delay="1312"/>
                                          </p:stCondLst>
                                        </p:cTn>
                                        <p:tgtEl>
                                          <p:spTgt spid="14342"/>
                                        </p:tgtEl>
                                      </p:cBhvr>
                                      <p:to x="100000" y="80000"/>
                                    </p:animScale>
                                    <p:animScale>
                                      <p:cBhvr>
                                        <p:cTn id="23" dur="166" decel="50000">
                                          <p:stCondLst>
                                            <p:cond delay="1338"/>
                                          </p:stCondLst>
                                        </p:cTn>
                                        <p:tgtEl>
                                          <p:spTgt spid="14342"/>
                                        </p:tgtEl>
                                      </p:cBhvr>
                                      <p:to x="100000" y="100000"/>
                                    </p:animScale>
                                    <p:animScale>
                                      <p:cBhvr>
                                        <p:cTn id="24" dur="26">
                                          <p:stCondLst>
                                            <p:cond delay="1642"/>
                                          </p:stCondLst>
                                        </p:cTn>
                                        <p:tgtEl>
                                          <p:spTgt spid="14342"/>
                                        </p:tgtEl>
                                      </p:cBhvr>
                                      <p:to x="100000" y="90000"/>
                                    </p:animScale>
                                    <p:animScale>
                                      <p:cBhvr>
                                        <p:cTn id="25" dur="166" decel="50000">
                                          <p:stCondLst>
                                            <p:cond delay="1668"/>
                                          </p:stCondLst>
                                        </p:cTn>
                                        <p:tgtEl>
                                          <p:spTgt spid="14342"/>
                                        </p:tgtEl>
                                      </p:cBhvr>
                                      <p:to x="100000" y="100000"/>
                                    </p:animScale>
                                    <p:animScale>
                                      <p:cBhvr>
                                        <p:cTn id="26" dur="26">
                                          <p:stCondLst>
                                            <p:cond delay="1808"/>
                                          </p:stCondLst>
                                        </p:cTn>
                                        <p:tgtEl>
                                          <p:spTgt spid="14342"/>
                                        </p:tgtEl>
                                      </p:cBhvr>
                                      <p:to x="100000" y="95000"/>
                                    </p:animScale>
                                    <p:animScale>
                                      <p:cBhvr>
                                        <p:cTn id="27" dur="166" decel="50000">
                                          <p:stCondLst>
                                            <p:cond delay="1834"/>
                                          </p:stCondLst>
                                        </p:cTn>
                                        <p:tgtEl>
                                          <p:spTgt spid="143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548" y="1980724"/>
            <a:ext cx="2874325" cy="3785652"/>
          </a:xfrm>
          <a:prstGeom prst="rect">
            <a:avLst/>
          </a:prstGeom>
          <a:solidFill>
            <a:schemeClr val="accent6">
              <a:lumMod val="20000"/>
              <a:lumOff val="80000"/>
            </a:schemeClr>
          </a:solidFill>
        </p:spPr>
        <p:txBody>
          <a:bodyPr wrap="square">
            <a:spAutoFit/>
          </a:bodyPr>
          <a:lstStyle/>
          <a:p>
            <a:pPr>
              <a:lnSpc>
                <a:spcPct val="150000"/>
              </a:lnSpc>
            </a:pPr>
            <a:r>
              <a:rPr lang="en-US" sz="2000" dirty="0" smtClean="0"/>
              <a:t>B-1</a:t>
            </a:r>
            <a:r>
              <a:rPr lang="en-US" sz="2000" dirty="0"/>
              <a:t>: 1.1 milligrams (mg)</a:t>
            </a:r>
          </a:p>
          <a:p>
            <a:pPr>
              <a:lnSpc>
                <a:spcPct val="150000"/>
              </a:lnSpc>
            </a:pPr>
            <a:r>
              <a:rPr lang="en-US" sz="2000" dirty="0"/>
              <a:t>B-2: 1.1 mg</a:t>
            </a:r>
          </a:p>
          <a:p>
            <a:pPr>
              <a:lnSpc>
                <a:spcPct val="150000"/>
              </a:lnSpc>
            </a:pPr>
            <a:r>
              <a:rPr lang="en-US" sz="2000" dirty="0"/>
              <a:t>B-3: 14 mg</a:t>
            </a:r>
          </a:p>
          <a:p>
            <a:pPr>
              <a:lnSpc>
                <a:spcPct val="150000"/>
              </a:lnSpc>
            </a:pPr>
            <a:r>
              <a:rPr lang="en-US" sz="2000" dirty="0"/>
              <a:t>B-5: 5 mg </a:t>
            </a:r>
            <a:endParaRPr lang="en-US" sz="2000" dirty="0" smtClean="0"/>
          </a:p>
          <a:p>
            <a:pPr>
              <a:lnSpc>
                <a:spcPct val="150000"/>
              </a:lnSpc>
            </a:pPr>
            <a:r>
              <a:rPr lang="en-US" sz="2000" dirty="0" smtClean="0"/>
              <a:t>B-6</a:t>
            </a:r>
            <a:r>
              <a:rPr lang="en-US" sz="2000" dirty="0"/>
              <a:t>: 1.3 mg</a:t>
            </a:r>
          </a:p>
          <a:p>
            <a:pPr>
              <a:lnSpc>
                <a:spcPct val="150000"/>
              </a:lnSpc>
            </a:pPr>
            <a:r>
              <a:rPr lang="en-US" sz="2000" dirty="0" smtClean="0"/>
              <a:t>B-7: </a:t>
            </a:r>
            <a:r>
              <a:rPr lang="en-US" sz="2000" dirty="0"/>
              <a:t>30 micrograms (mcg</a:t>
            </a:r>
            <a:r>
              <a:rPr lang="en-US" sz="2000" dirty="0" smtClean="0"/>
              <a:t>)</a:t>
            </a:r>
            <a:endParaRPr lang="en-US" sz="2000" dirty="0"/>
          </a:p>
          <a:p>
            <a:pPr>
              <a:lnSpc>
                <a:spcPct val="150000"/>
              </a:lnSpc>
            </a:pPr>
            <a:r>
              <a:rPr lang="en-US" sz="2000" dirty="0" smtClean="0"/>
              <a:t>B-9: </a:t>
            </a:r>
            <a:r>
              <a:rPr lang="en-US" sz="2000" dirty="0"/>
              <a:t>400 mcg</a:t>
            </a:r>
          </a:p>
          <a:p>
            <a:pPr>
              <a:lnSpc>
                <a:spcPct val="150000"/>
              </a:lnSpc>
            </a:pPr>
            <a:r>
              <a:rPr lang="en-US" sz="2000" dirty="0"/>
              <a:t>B-12: 2.4 </a:t>
            </a:r>
            <a:r>
              <a:rPr lang="en-US" sz="2000" dirty="0" smtClean="0"/>
              <a:t>mcg</a:t>
            </a:r>
            <a:endParaRPr lang="en-US" sz="2000" dirty="0"/>
          </a:p>
        </p:txBody>
      </p:sp>
      <p:sp>
        <p:nvSpPr>
          <p:cNvPr id="3" name="Rectangle 2"/>
          <p:cNvSpPr/>
          <p:nvPr/>
        </p:nvSpPr>
        <p:spPr>
          <a:xfrm>
            <a:off x="4980024" y="2060848"/>
            <a:ext cx="2921486" cy="3785652"/>
          </a:xfrm>
          <a:prstGeom prst="rect">
            <a:avLst/>
          </a:prstGeom>
          <a:solidFill>
            <a:schemeClr val="accent6">
              <a:lumMod val="20000"/>
              <a:lumOff val="80000"/>
            </a:schemeClr>
          </a:solidFill>
        </p:spPr>
        <p:txBody>
          <a:bodyPr wrap="square">
            <a:spAutoFit/>
          </a:bodyPr>
          <a:lstStyle/>
          <a:p>
            <a:pPr>
              <a:lnSpc>
                <a:spcPct val="150000"/>
              </a:lnSpc>
            </a:pPr>
            <a:r>
              <a:rPr lang="en-US" sz="2000" dirty="0" smtClean="0"/>
              <a:t>B-1</a:t>
            </a:r>
            <a:r>
              <a:rPr lang="en-US" sz="2000" dirty="0"/>
              <a:t>: 1.2 mg</a:t>
            </a:r>
          </a:p>
          <a:p>
            <a:pPr>
              <a:lnSpc>
                <a:spcPct val="150000"/>
              </a:lnSpc>
            </a:pPr>
            <a:r>
              <a:rPr lang="en-US" sz="2000" dirty="0"/>
              <a:t>B-2: 1.3 mg</a:t>
            </a:r>
          </a:p>
          <a:p>
            <a:pPr>
              <a:lnSpc>
                <a:spcPct val="150000"/>
              </a:lnSpc>
            </a:pPr>
            <a:r>
              <a:rPr lang="en-US" sz="2000" dirty="0"/>
              <a:t>B-3: 16 mg</a:t>
            </a:r>
          </a:p>
          <a:p>
            <a:pPr>
              <a:lnSpc>
                <a:spcPct val="150000"/>
              </a:lnSpc>
            </a:pPr>
            <a:r>
              <a:rPr lang="en-US" sz="2000" dirty="0"/>
              <a:t>B-5: 5 mg </a:t>
            </a:r>
            <a:endParaRPr lang="en-US" sz="2000" dirty="0" smtClean="0"/>
          </a:p>
          <a:p>
            <a:pPr>
              <a:lnSpc>
                <a:spcPct val="150000"/>
              </a:lnSpc>
            </a:pPr>
            <a:r>
              <a:rPr lang="en-US" sz="2000" dirty="0" smtClean="0"/>
              <a:t>B-6</a:t>
            </a:r>
            <a:r>
              <a:rPr lang="en-US" sz="2000" dirty="0"/>
              <a:t>: 1.3 mg</a:t>
            </a:r>
          </a:p>
          <a:p>
            <a:pPr>
              <a:lnSpc>
                <a:spcPct val="150000"/>
              </a:lnSpc>
            </a:pPr>
            <a:r>
              <a:rPr lang="en-US" sz="2000" dirty="0" smtClean="0"/>
              <a:t>B-7: </a:t>
            </a:r>
            <a:r>
              <a:rPr lang="en-US" sz="2000" dirty="0"/>
              <a:t>30 mcg </a:t>
            </a:r>
            <a:endParaRPr lang="en-US" sz="2000" dirty="0" smtClean="0"/>
          </a:p>
          <a:p>
            <a:pPr>
              <a:lnSpc>
                <a:spcPct val="150000"/>
              </a:lnSpc>
            </a:pPr>
            <a:r>
              <a:rPr lang="en-US" sz="2000" dirty="0" smtClean="0"/>
              <a:t>B-9: </a:t>
            </a:r>
            <a:r>
              <a:rPr lang="en-US" sz="2000" dirty="0"/>
              <a:t>400 mcg</a:t>
            </a:r>
          </a:p>
          <a:p>
            <a:pPr>
              <a:lnSpc>
                <a:spcPct val="150000"/>
              </a:lnSpc>
            </a:pPr>
            <a:r>
              <a:rPr lang="en-US" sz="2000" dirty="0"/>
              <a:t>B-12: 2.4 mcg</a:t>
            </a:r>
          </a:p>
        </p:txBody>
      </p:sp>
      <p:sp>
        <p:nvSpPr>
          <p:cNvPr id="4" name="Rectangle 3"/>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B COMPLEX</a:t>
            </a:r>
            <a:endParaRPr lang="en-US" sz="2400" b="1" dirty="0">
              <a:solidFill>
                <a:prstClr val="black"/>
              </a:solidFill>
              <a:latin typeface="Comic Sans MS"/>
              <a:ea typeface="Calibri"/>
              <a:cs typeface="Times New Roman"/>
            </a:endParaRPr>
          </a:p>
        </p:txBody>
      </p:sp>
      <p:sp>
        <p:nvSpPr>
          <p:cNvPr id="5" name="Rectangle 4"/>
          <p:cNvSpPr/>
          <p:nvPr/>
        </p:nvSpPr>
        <p:spPr>
          <a:xfrm>
            <a:off x="193999" y="764704"/>
            <a:ext cx="3441648"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Recommended daily intake</a:t>
            </a:r>
            <a:endParaRPr lang="en-US" dirty="0">
              <a:solidFill>
                <a:prstClr val="black"/>
              </a:solidFill>
              <a:ea typeface="Calibri"/>
              <a:cs typeface="Times New Roman"/>
            </a:endParaRPr>
          </a:p>
        </p:txBody>
      </p:sp>
      <p:sp>
        <p:nvSpPr>
          <p:cNvPr id="6" name="Rectangle 5"/>
          <p:cNvSpPr/>
          <p:nvPr/>
        </p:nvSpPr>
        <p:spPr>
          <a:xfrm>
            <a:off x="1469284" y="1534388"/>
            <a:ext cx="1104854" cy="400110"/>
          </a:xfrm>
          <a:prstGeom prst="rect">
            <a:avLst/>
          </a:prstGeom>
          <a:solidFill>
            <a:schemeClr val="accent5"/>
          </a:solidFill>
        </p:spPr>
        <p:txBody>
          <a:bodyPr wrap="none">
            <a:spAutoFit/>
          </a:bodyPr>
          <a:lstStyle/>
          <a:p>
            <a:r>
              <a:rPr lang="en-US" sz="2000" b="1" dirty="0" smtClean="0"/>
              <a:t>WOMEN</a:t>
            </a:r>
            <a:endParaRPr lang="en-US" sz="2000" b="1" dirty="0"/>
          </a:p>
        </p:txBody>
      </p:sp>
      <p:sp>
        <p:nvSpPr>
          <p:cNvPr id="7" name="Rectangle 6"/>
          <p:cNvSpPr/>
          <p:nvPr/>
        </p:nvSpPr>
        <p:spPr>
          <a:xfrm>
            <a:off x="6089549" y="1580614"/>
            <a:ext cx="702436" cy="400110"/>
          </a:xfrm>
          <a:prstGeom prst="rect">
            <a:avLst/>
          </a:prstGeom>
          <a:solidFill>
            <a:schemeClr val="accent5"/>
          </a:solidFill>
        </p:spPr>
        <p:txBody>
          <a:bodyPr wrap="none">
            <a:spAutoFit/>
          </a:bodyPr>
          <a:lstStyle/>
          <a:p>
            <a:r>
              <a:rPr lang="en-US" sz="2000" b="1" dirty="0" smtClean="0"/>
              <a:t>MEN</a:t>
            </a:r>
            <a:endParaRPr lang="en-US" sz="2000" b="1" dirty="0"/>
          </a:p>
        </p:txBody>
      </p:sp>
    </p:spTree>
    <p:extLst>
      <p:ext uri="{BB962C8B-B14F-4D97-AF65-F5344CB8AC3E}">
        <p14:creationId xmlns:p14="http://schemas.microsoft.com/office/powerpoint/2010/main" val="3385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ppt_w</p:attrName>
                                        </p:attrNameLst>
                                      </p:cBhvr>
                                      <p:tavLst>
                                        <p:tav tm="0" fmla="#ppt_w*sin(2.5*pi*$)">
                                          <p:val>
                                            <p:fltVal val="0"/>
                                          </p:val>
                                        </p:tav>
                                        <p:tav tm="100000">
                                          <p:val>
                                            <p:fltVal val="1"/>
                                          </p:val>
                                        </p:tav>
                                      </p:tavLst>
                                    </p:anim>
                                    <p:anim calcmode="lin" valueType="num">
                                      <p:cBhvr>
                                        <p:cTn id="4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C</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407437" cy="50558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Structure</a:t>
            </a:r>
            <a:endParaRPr lang="en-US" dirty="0">
              <a:solidFill>
                <a:prstClr val="black"/>
              </a:solidFill>
              <a:ea typeface="Calibri"/>
              <a:cs typeface="Times New Roman"/>
            </a:endParaRPr>
          </a:p>
        </p:txBody>
      </p:sp>
      <p:sp>
        <p:nvSpPr>
          <p:cNvPr id="4" name="Rectangle 3"/>
          <p:cNvSpPr/>
          <p:nvPr/>
        </p:nvSpPr>
        <p:spPr>
          <a:xfrm>
            <a:off x="193999" y="1270292"/>
            <a:ext cx="8770490" cy="2468368"/>
          </a:xfrm>
          <a:prstGeom prst="rect">
            <a:avLst/>
          </a:prstGeom>
        </p:spPr>
        <p:txBody>
          <a:bodyPr wrap="square">
            <a:spAutoFit/>
          </a:bodyPr>
          <a:lstStyle/>
          <a:p>
            <a:pPr marL="342900" indent="-342900" algn="just">
              <a:lnSpc>
                <a:spcPct val="200000"/>
              </a:lnSpc>
              <a:buFont typeface="Arial" pitchFamily="34" charset="0"/>
              <a:buChar char="•"/>
            </a:pPr>
            <a:r>
              <a:rPr lang="en-US" sz="2000" dirty="0"/>
              <a:t>Vitamin C, also known as ascorbic acid and </a:t>
            </a:r>
            <a:r>
              <a:rPr lang="en-US" sz="2000" dirty="0" err="1"/>
              <a:t>ascorbate</a:t>
            </a:r>
            <a:r>
              <a:rPr lang="en-US" sz="2000" dirty="0"/>
              <a:t>. </a:t>
            </a:r>
            <a:endParaRPr lang="en-US" sz="2000" dirty="0" smtClean="0"/>
          </a:p>
          <a:p>
            <a:pPr marL="342900" indent="-342900" algn="just">
              <a:lnSpc>
                <a:spcPct val="200000"/>
              </a:lnSpc>
              <a:buFont typeface="Arial" pitchFamily="34" charset="0"/>
              <a:buChar char="•"/>
            </a:pPr>
            <a:r>
              <a:rPr lang="en-US" sz="2000" dirty="0" smtClean="0"/>
              <a:t>Ascorbic </a:t>
            </a:r>
            <a:r>
              <a:rPr lang="en-US" sz="2000" dirty="0"/>
              <a:t>acid is a weak sugar acid structurally related to glucose. </a:t>
            </a:r>
            <a:endParaRPr lang="en-US" sz="2000" dirty="0" smtClean="0"/>
          </a:p>
          <a:p>
            <a:pPr marL="342900" indent="-342900" algn="just">
              <a:lnSpc>
                <a:spcPct val="200000"/>
              </a:lnSpc>
              <a:buFont typeface="Arial" pitchFamily="34" charset="0"/>
              <a:buChar char="•"/>
            </a:pPr>
            <a:r>
              <a:rPr lang="en-US" sz="2000" dirty="0" smtClean="0"/>
              <a:t>In </a:t>
            </a:r>
            <a:r>
              <a:rPr lang="en-US" sz="2000" dirty="0"/>
              <a:t>biological systems, ascorbic acid can be found only at low pH, but in solution above pH 5 is predominantly found in the ionized form, </a:t>
            </a:r>
            <a:r>
              <a:rPr lang="en-US" sz="2000" dirty="0" err="1"/>
              <a:t>ascorbate</a:t>
            </a:r>
            <a:r>
              <a:rPr lang="en-US" sz="2000"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3297630882"/>
              </p:ext>
            </p:extLst>
          </p:nvPr>
        </p:nvGraphicFramePr>
        <p:xfrm>
          <a:off x="3083748" y="3933056"/>
          <a:ext cx="2990991" cy="2448272"/>
        </p:xfrm>
        <a:graphic>
          <a:graphicData uri="http://schemas.openxmlformats.org/presentationml/2006/ole">
            <mc:AlternateContent xmlns:mc="http://schemas.openxmlformats.org/markup-compatibility/2006">
              <mc:Choice xmlns:v="urn:schemas-microsoft-com:vml" Requires="v">
                <p:oleObj spid="_x0000_s6182" name="CS ChemDraw Drawing" r:id="rId3" imgW="1975320" imgH="1622520" progId="ChemDraw.Document.6.0">
                  <p:embed/>
                </p:oleObj>
              </mc:Choice>
              <mc:Fallback>
                <p:oleObj name="CS ChemDraw Drawing" r:id="rId3" imgW="1975320" imgH="162252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748" y="3933056"/>
                        <a:ext cx="2990991" cy="24482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pic>
                </p:oleObj>
              </mc:Fallback>
            </mc:AlternateContent>
          </a:graphicData>
        </a:graphic>
      </p:graphicFrame>
    </p:spTree>
    <p:extLst>
      <p:ext uri="{BB962C8B-B14F-4D97-AF65-F5344CB8AC3E}">
        <p14:creationId xmlns:p14="http://schemas.microsoft.com/office/powerpoint/2010/main" val="17610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C</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170192"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Sources</a:t>
            </a:r>
            <a:endParaRPr lang="en-US" dirty="0">
              <a:solidFill>
                <a:prstClr val="black"/>
              </a:solidFill>
              <a:ea typeface="Calibri"/>
              <a:cs typeface="Times New Roman"/>
            </a:endParaRPr>
          </a:p>
        </p:txBody>
      </p:sp>
      <p:sp>
        <p:nvSpPr>
          <p:cNvPr id="4" name="Rectangle 3"/>
          <p:cNvSpPr/>
          <p:nvPr/>
        </p:nvSpPr>
        <p:spPr>
          <a:xfrm>
            <a:off x="193999" y="1305103"/>
            <a:ext cx="4233985" cy="5016758"/>
          </a:xfrm>
          <a:prstGeom prst="rect">
            <a:avLst/>
          </a:prstGeom>
        </p:spPr>
        <p:txBody>
          <a:bodyPr wrap="square">
            <a:spAutoFit/>
          </a:bodyPr>
          <a:lstStyle/>
          <a:p>
            <a:pPr marL="342900" marR="0" lvl="0" indent="-342900">
              <a:lnSpc>
                <a:spcPct val="200000"/>
              </a:lnSpc>
              <a:spcBef>
                <a:spcPts val="0"/>
              </a:spcBef>
              <a:spcAft>
                <a:spcPts val="0"/>
              </a:spcAft>
              <a:buFont typeface="Symbol"/>
              <a:buChar char=""/>
              <a:tabLst>
                <a:tab pos="971550" algn="l"/>
              </a:tabLst>
            </a:pPr>
            <a:r>
              <a:rPr lang="en-US" sz="2000" dirty="0" err="1">
                <a:ea typeface="Calibri"/>
                <a:cs typeface="Times New Roman"/>
              </a:rPr>
              <a:t>Amla</a:t>
            </a:r>
            <a:endParaRPr lang="en-US" sz="2000" dirty="0">
              <a:ea typeface="Calibri"/>
              <a:cs typeface="Times New Roman"/>
            </a:endParaRPr>
          </a:p>
          <a:p>
            <a:pPr marL="342900" marR="0" lvl="0" indent="-342900">
              <a:lnSpc>
                <a:spcPct val="200000"/>
              </a:lnSpc>
              <a:spcBef>
                <a:spcPts val="0"/>
              </a:spcBef>
              <a:spcAft>
                <a:spcPts val="0"/>
              </a:spcAft>
              <a:buFont typeface="Symbol"/>
              <a:buChar char=""/>
              <a:tabLst>
                <a:tab pos="971550" algn="l"/>
              </a:tabLst>
            </a:pPr>
            <a:r>
              <a:rPr lang="en-US" sz="2000" dirty="0">
                <a:ea typeface="Calibri"/>
                <a:cs typeface="Times New Roman"/>
              </a:rPr>
              <a:t>Citrus fruit, such as oranges </a:t>
            </a:r>
            <a:endParaRPr lang="en-US" sz="2000" dirty="0" smtClean="0">
              <a:ea typeface="Calibri"/>
              <a:cs typeface="Times New Roman"/>
            </a:endParaRPr>
          </a:p>
          <a:p>
            <a:pPr marL="342900" marR="0" lvl="0" indent="-342900">
              <a:lnSpc>
                <a:spcPct val="200000"/>
              </a:lnSpc>
              <a:spcBef>
                <a:spcPts val="0"/>
              </a:spcBef>
              <a:spcAft>
                <a:spcPts val="0"/>
              </a:spcAft>
              <a:buFont typeface="Symbol"/>
              <a:buChar char=""/>
              <a:tabLst>
                <a:tab pos="971550" algn="l"/>
              </a:tabLst>
            </a:pPr>
            <a:r>
              <a:rPr lang="en-US" sz="2000" dirty="0" smtClean="0">
                <a:ea typeface="Calibri"/>
                <a:cs typeface="Times New Roman"/>
              </a:rPr>
              <a:t>Peppers</a:t>
            </a:r>
            <a:endParaRPr lang="en-US" sz="2000" dirty="0">
              <a:ea typeface="Calibri"/>
              <a:cs typeface="Times New Roman"/>
            </a:endParaRPr>
          </a:p>
          <a:p>
            <a:pPr marL="342900" marR="0" lvl="0" indent="-342900">
              <a:lnSpc>
                <a:spcPct val="200000"/>
              </a:lnSpc>
              <a:spcBef>
                <a:spcPts val="0"/>
              </a:spcBef>
              <a:spcAft>
                <a:spcPts val="0"/>
              </a:spcAft>
              <a:buFont typeface="Symbol"/>
              <a:buChar char=""/>
              <a:tabLst>
                <a:tab pos="971550" algn="l"/>
              </a:tabLst>
            </a:pPr>
            <a:r>
              <a:rPr lang="en-US" sz="2000" dirty="0">
                <a:ea typeface="Calibri"/>
                <a:cs typeface="Times New Roman"/>
              </a:rPr>
              <a:t>Strawberries</a:t>
            </a:r>
          </a:p>
          <a:p>
            <a:pPr marL="342900" marR="0" lvl="0" indent="-342900">
              <a:lnSpc>
                <a:spcPct val="200000"/>
              </a:lnSpc>
              <a:spcBef>
                <a:spcPts val="0"/>
              </a:spcBef>
              <a:spcAft>
                <a:spcPts val="0"/>
              </a:spcAft>
              <a:buFont typeface="Symbol"/>
              <a:buChar char=""/>
              <a:tabLst>
                <a:tab pos="971550" algn="l"/>
              </a:tabLst>
            </a:pPr>
            <a:r>
              <a:rPr lang="en-US" sz="2000" dirty="0">
                <a:ea typeface="Calibri"/>
                <a:cs typeface="Times New Roman"/>
              </a:rPr>
              <a:t>Green leafy vegetables (cauliflower, cabbage)</a:t>
            </a:r>
          </a:p>
          <a:p>
            <a:pPr marL="342900" marR="0" lvl="0" indent="-342900">
              <a:lnSpc>
                <a:spcPct val="200000"/>
              </a:lnSpc>
              <a:spcBef>
                <a:spcPts val="0"/>
              </a:spcBef>
              <a:spcAft>
                <a:spcPts val="0"/>
              </a:spcAft>
              <a:buFont typeface="Symbol"/>
              <a:buChar char=""/>
              <a:tabLst>
                <a:tab pos="971550" algn="l"/>
              </a:tabLst>
            </a:pPr>
            <a:r>
              <a:rPr lang="en-US" sz="2000" dirty="0">
                <a:ea typeface="Calibri"/>
                <a:cs typeface="Times New Roman"/>
              </a:rPr>
              <a:t>Tomatoes</a:t>
            </a:r>
          </a:p>
          <a:p>
            <a:pPr marL="342900" marR="0" lvl="0" indent="-342900">
              <a:lnSpc>
                <a:spcPct val="200000"/>
              </a:lnSpc>
              <a:spcBef>
                <a:spcPts val="0"/>
              </a:spcBef>
              <a:spcAft>
                <a:spcPts val="0"/>
              </a:spcAft>
              <a:buFont typeface="Symbol"/>
              <a:buChar char=""/>
              <a:tabLst>
                <a:tab pos="971550" algn="l"/>
              </a:tabLst>
            </a:pPr>
            <a:r>
              <a:rPr lang="en-US" sz="2000" dirty="0">
                <a:ea typeface="Calibri"/>
                <a:cs typeface="Times New Roman"/>
              </a:rPr>
              <a:t>Potatoes</a:t>
            </a:r>
          </a:p>
        </p:txBody>
      </p:sp>
      <p:grpSp>
        <p:nvGrpSpPr>
          <p:cNvPr id="5" name="Group 4"/>
          <p:cNvGrpSpPr/>
          <p:nvPr/>
        </p:nvGrpSpPr>
        <p:grpSpPr>
          <a:xfrm>
            <a:off x="4174907" y="764704"/>
            <a:ext cx="4903884" cy="6093296"/>
            <a:chOff x="4174907" y="764704"/>
            <a:chExt cx="4903884" cy="6093296"/>
          </a:xfrm>
        </p:grpSpPr>
        <p:pic>
          <p:nvPicPr>
            <p:cNvPr id="7170" name="Picture 2" descr="Real Seed Indian Gooseberry (Amla) Hybrid Herb Seeds Seed Price in India -  Buy Real Seed Indian Gooseberry (Amla) Hybrid Herb Seeds Seed online at  Flipkar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764704"/>
              <a:ext cx="1576734" cy="14647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824" y="2169028"/>
              <a:ext cx="2334170" cy="15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0626" y="1017498"/>
              <a:ext cx="1944215" cy="214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4056" y="3429000"/>
              <a:ext cx="1817354" cy="170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00" t="2500" r="16200" b="10075"/>
            <a:stretch/>
          </p:blipFill>
          <p:spPr bwMode="auto">
            <a:xfrm>
              <a:off x="4703553" y="3642644"/>
              <a:ext cx="1923296" cy="168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20059" b="23430"/>
            <a:stretch/>
          </p:blipFill>
          <p:spPr bwMode="auto">
            <a:xfrm>
              <a:off x="4174907" y="5299900"/>
              <a:ext cx="4903884" cy="155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61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anim calcmode="lin" valueType="num">
                                      <p:cBhvr>
                                        <p:cTn id="4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1000"/>
                                        <p:tgtEl>
                                          <p:spTgt spid="4">
                                            <p:txEl>
                                              <p:pRg st="4" end="4"/>
                                            </p:txEl>
                                          </p:spTgt>
                                        </p:tgtEl>
                                      </p:cBhvr>
                                    </p:animEffect>
                                    <p:anim calcmode="lin" valueType="num">
                                      <p:cBhvr>
                                        <p:cTn id="5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1000"/>
                                        <p:tgtEl>
                                          <p:spTgt spid="4">
                                            <p:txEl>
                                              <p:pRg st="5" end="5"/>
                                            </p:txEl>
                                          </p:spTgt>
                                        </p:tgtEl>
                                      </p:cBhvr>
                                    </p:animEffect>
                                    <p:anim calcmode="lin" valueType="num">
                                      <p:cBhvr>
                                        <p:cTn id="6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1000"/>
                                        <p:tgtEl>
                                          <p:spTgt spid="4">
                                            <p:txEl>
                                              <p:pRg st="6" end="6"/>
                                            </p:txEl>
                                          </p:spTgt>
                                        </p:tgtEl>
                                      </p:cBhvr>
                                    </p:animEffect>
                                    <p:anim calcmode="lin" valueType="num">
                                      <p:cBhvr>
                                        <p:cTn id="6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C</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1343316"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Functions</a:t>
            </a:r>
            <a:endParaRPr lang="en-US" dirty="0">
              <a:solidFill>
                <a:prstClr val="black"/>
              </a:solidFill>
              <a:ea typeface="Calibri"/>
              <a:cs typeface="Times New Roman"/>
            </a:endParaRPr>
          </a:p>
        </p:txBody>
      </p:sp>
      <p:sp>
        <p:nvSpPr>
          <p:cNvPr id="4" name="Rectangle 3"/>
          <p:cNvSpPr/>
          <p:nvPr/>
        </p:nvSpPr>
        <p:spPr>
          <a:xfrm>
            <a:off x="193999" y="1289610"/>
            <a:ext cx="8770490" cy="3170099"/>
          </a:xfrm>
          <a:prstGeom prst="rect">
            <a:avLst/>
          </a:prstGeom>
        </p:spPr>
        <p:txBody>
          <a:bodyPr wrap="square">
            <a:spAutoFit/>
          </a:bodyPr>
          <a:lstStyle/>
          <a:p>
            <a:pPr marL="342900" indent="-342900" algn="just">
              <a:lnSpc>
                <a:spcPct val="200000"/>
              </a:lnSpc>
              <a:buFont typeface="Arial" pitchFamily="34" charset="0"/>
              <a:buChar char="•"/>
            </a:pPr>
            <a:r>
              <a:rPr lang="en-US" sz="2000" dirty="0" smtClean="0"/>
              <a:t>The </a:t>
            </a:r>
            <a:r>
              <a:rPr lang="en-US" sz="2000" dirty="0"/>
              <a:t>chief function of vitamin C is to help the formation and maintenance of intercellular substances including collagen of connective tissues, osteoid tissues of bone and dentine of teeth. </a:t>
            </a:r>
          </a:p>
          <a:p>
            <a:pPr marL="342900" indent="-342900" algn="just">
              <a:lnSpc>
                <a:spcPct val="200000"/>
              </a:lnSpc>
              <a:buFont typeface="Arial" pitchFamily="34" charset="0"/>
              <a:buChar char="•"/>
            </a:pPr>
            <a:r>
              <a:rPr lang="en-US" sz="2000" dirty="0" smtClean="0"/>
              <a:t>Severe </a:t>
            </a:r>
            <a:r>
              <a:rPr lang="en-US" sz="2000" dirty="0"/>
              <a:t>vitamin C deficiency leads to Scurvy, a disease </a:t>
            </a:r>
            <a:r>
              <a:rPr lang="en-US" sz="2000" dirty="0" err="1"/>
              <a:t>characterised</a:t>
            </a:r>
            <a:r>
              <a:rPr lang="en-US" sz="2000" dirty="0"/>
              <a:t> by swelling of limbs, bleeding of gums and loosening of </a:t>
            </a:r>
            <a:r>
              <a:rPr lang="en-US" sz="2000" dirty="0" smtClean="0"/>
              <a:t>teeth.</a:t>
            </a:r>
            <a:endParaRPr lang="en-US" sz="20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004" y="4459709"/>
            <a:ext cx="4320480" cy="230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visible"/>
                                      </p:to>
                                    </p:set>
                                    <p:animEffect transition="in" filter="fade">
                                      <p:cBhvr>
                                        <p:cTn id="33" dur="2000"/>
                                        <p:tgtEl>
                                          <p:spTgt spid="12290"/>
                                        </p:tgtEl>
                                      </p:cBhvr>
                                    </p:animEffect>
                                    <p:anim calcmode="lin" valueType="num">
                                      <p:cBhvr>
                                        <p:cTn id="34" dur="2000" fill="hold"/>
                                        <p:tgtEl>
                                          <p:spTgt spid="12290"/>
                                        </p:tgtEl>
                                        <p:attrNameLst>
                                          <p:attrName>ppt_w</p:attrName>
                                        </p:attrNameLst>
                                      </p:cBhvr>
                                      <p:tavLst>
                                        <p:tav tm="0" fmla="#ppt_w*sin(2.5*pi*$)">
                                          <p:val>
                                            <p:fltVal val="0"/>
                                          </p:val>
                                        </p:tav>
                                        <p:tav tm="100000">
                                          <p:val>
                                            <p:fltVal val="1"/>
                                          </p:val>
                                        </p:tav>
                                      </p:tavLst>
                                    </p:anim>
                                    <p:anim calcmode="lin" valueType="num">
                                      <p:cBhvr>
                                        <p:cTn id="35"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smtClean="0">
                <a:solidFill>
                  <a:prstClr val="black"/>
                </a:solidFill>
                <a:latin typeface="Comic Sans MS"/>
                <a:ea typeface="Calibri"/>
                <a:cs typeface="Times New Roman"/>
              </a:rPr>
              <a:t>VITAMIN C</a:t>
            </a:r>
            <a:endParaRPr lang="en-US" sz="2400" b="1" dirty="0">
              <a:solidFill>
                <a:prstClr val="black"/>
              </a:solidFill>
              <a:latin typeface="Comic Sans MS"/>
              <a:ea typeface="Calibri"/>
              <a:cs typeface="Times New Roman"/>
            </a:endParaRPr>
          </a:p>
        </p:txBody>
      </p:sp>
      <p:sp>
        <p:nvSpPr>
          <p:cNvPr id="3" name="Rectangle 2"/>
          <p:cNvSpPr/>
          <p:nvPr/>
        </p:nvSpPr>
        <p:spPr>
          <a:xfrm>
            <a:off x="193999" y="764704"/>
            <a:ext cx="2274662"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Functions (cont.)</a:t>
            </a:r>
            <a:endParaRPr lang="en-US" dirty="0">
              <a:solidFill>
                <a:prstClr val="black"/>
              </a:solidFill>
              <a:ea typeface="Calibri"/>
              <a:cs typeface="Times New Roman"/>
            </a:endParaRPr>
          </a:p>
        </p:txBody>
      </p:sp>
      <p:sp>
        <p:nvSpPr>
          <p:cNvPr id="4" name="Rectangle 3"/>
          <p:cNvSpPr/>
          <p:nvPr/>
        </p:nvSpPr>
        <p:spPr>
          <a:xfrm>
            <a:off x="193999" y="1334002"/>
            <a:ext cx="8770490" cy="3699474"/>
          </a:xfrm>
          <a:prstGeom prst="rect">
            <a:avLst/>
          </a:prstGeom>
        </p:spPr>
        <p:txBody>
          <a:bodyPr wrap="square">
            <a:spAutoFit/>
          </a:bodyPr>
          <a:lstStyle/>
          <a:p>
            <a:pPr marL="342900" indent="-342900" algn="just">
              <a:lnSpc>
                <a:spcPct val="200000"/>
              </a:lnSpc>
              <a:buFont typeface="Arial" pitchFamily="34" charset="0"/>
              <a:buChar char="•"/>
            </a:pPr>
            <a:r>
              <a:rPr lang="en-US" sz="2000" dirty="0" smtClean="0"/>
              <a:t>Vitamin </a:t>
            </a:r>
            <a:r>
              <a:rPr lang="en-US" sz="2000" dirty="0"/>
              <a:t>C is required for the absorption of iron</a:t>
            </a:r>
          </a:p>
          <a:p>
            <a:pPr marL="342900" indent="-342900" algn="just">
              <a:lnSpc>
                <a:spcPct val="200000"/>
              </a:lnSpc>
              <a:buFont typeface="Arial" pitchFamily="34" charset="0"/>
              <a:buChar char="•"/>
            </a:pPr>
            <a:r>
              <a:rPr lang="en-US" sz="2000" dirty="0" smtClean="0"/>
              <a:t>It </a:t>
            </a:r>
            <a:r>
              <a:rPr lang="en-US" sz="2000" dirty="0"/>
              <a:t>is necessary for the normal growth, maturation and reproduction of cells.</a:t>
            </a:r>
          </a:p>
          <a:p>
            <a:pPr marL="342900" indent="-342900" algn="just">
              <a:lnSpc>
                <a:spcPct val="200000"/>
              </a:lnSpc>
              <a:buFont typeface="Arial" pitchFamily="34" charset="0"/>
              <a:buChar char="•"/>
            </a:pPr>
            <a:r>
              <a:rPr lang="en-US" sz="2000" dirty="0" smtClean="0"/>
              <a:t>It </a:t>
            </a:r>
            <a:r>
              <a:rPr lang="en-US" sz="2000" dirty="0"/>
              <a:t>builds up body resistance against infections by inactivating bacterial toxin.</a:t>
            </a:r>
          </a:p>
          <a:p>
            <a:pPr marL="342900" indent="-342900" algn="just">
              <a:lnSpc>
                <a:spcPct val="200000"/>
              </a:lnSpc>
              <a:buFont typeface="Arial" pitchFamily="34" charset="0"/>
              <a:buChar char="•"/>
            </a:pPr>
            <a:r>
              <a:rPr lang="en-US" sz="2000" dirty="0" smtClean="0"/>
              <a:t>Vitamin </a:t>
            </a:r>
            <a:r>
              <a:rPr lang="en-US" sz="2000" dirty="0"/>
              <a:t>C is one of many antioxidants that can protect against damage caused by harmful molecules called free radicals, as well as toxic chemicals and pollutants like cigarette smoke.</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5" t="8997" r="10627" b="19248"/>
          <a:stretch/>
        </p:blipFill>
        <p:spPr bwMode="auto">
          <a:xfrm>
            <a:off x="3851919" y="4365104"/>
            <a:ext cx="5112569" cy="239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5010556"/>
            <a:ext cx="3373689" cy="1754326"/>
          </a:xfrm>
          <a:prstGeom prst="rect">
            <a:avLst/>
          </a:prstGeom>
          <a:solidFill>
            <a:schemeClr val="accent6">
              <a:lumMod val="20000"/>
              <a:lumOff val="80000"/>
            </a:schemeClr>
          </a:solidFill>
        </p:spPr>
        <p:txBody>
          <a:bodyPr wrap="square">
            <a:spAutoFit/>
          </a:bodyPr>
          <a:lstStyle/>
          <a:p>
            <a:pPr algn="just">
              <a:lnSpc>
                <a:spcPct val="150000"/>
              </a:lnSpc>
            </a:pPr>
            <a:r>
              <a:rPr lang="en-US" b="1" dirty="0"/>
              <a:t>For adults, the recommended daily amount for vitamin C is 65 to 90 milligrams (mg) a day, and the upper limit is </a:t>
            </a:r>
            <a:r>
              <a:rPr lang="en-US" b="1" dirty="0" smtClean="0"/>
              <a:t>2000 </a:t>
            </a:r>
            <a:r>
              <a:rPr lang="en-US" b="1" dirty="0"/>
              <a:t>mg a day.</a:t>
            </a:r>
          </a:p>
        </p:txBody>
      </p:sp>
    </p:spTree>
    <p:extLst>
      <p:ext uri="{BB962C8B-B14F-4D97-AF65-F5344CB8AC3E}">
        <p14:creationId xmlns:p14="http://schemas.microsoft.com/office/powerpoint/2010/main" val="377362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3314"/>
                                        </p:tgtEl>
                                        <p:attrNameLst>
                                          <p:attrName>style.visibility</p:attrName>
                                        </p:attrNameLst>
                                      </p:cBhvr>
                                      <p:to>
                                        <p:strVal val="visible"/>
                                      </p:to>
                                    </p:set>
                                    <p:anim calcmode="lin" valueType="num">
                                      <p:cBhvr>
                                        <p:cTn id="47" dur="1000" fill="hold"/>
                                        <p:tgtEl>
                                          <p:spTgt spid="13314"/>
                                        </p:tgtEl>
                                        <p:attrNameLst>
                                          <p:attrName>ppt_w</p:attrName>
                                        </p:attrNameLst>
                                      </p:cBhvr>
                                      <p:tavLst>
                                        <p:tav tm="0">
                                          <p:val>
                                            <p:fltVal val="0"/>
                                          </p:val>
                                        </p:tav>
                                        <p:tav tm="100000">
                                          <p:val>
                                            <p:strVal val="#ppt_w"/>
                                          </p:val>
                                        </p:tav>
                                      </p:tavLst>
                                    </p:anim>
                                    <p:anim calcmode="lin" valueType="num">
                                      <p:cBhvr>
                                        <p:cTn id="48" dur="1000" fill="hold"/>
                                        <p:tgtEl>
                                          <p:spTgt spid="13314"/>
                                        </p:tgtEl>
                                        <p:attrNameLst>
                                          <p:attrName>ppt_h</p:attrName>
                                        </p:attrNameLst>
                                      </p:cBhvr>
                                      <p:tavLst>
                                        <p:tav tm="0">
                                          <p:val>
                                            <p:fltVal val="0"/>
                                          </p:val>
                                        </p:tav>
                                        <p:tav tm="100000">
                                          <p:val>
                                            <p:strVal val="#ppt_h"/>
                                          </p:val>
                                        </p:tav>
                                      </p:tavLst>
                                    </p:anim>
                                    <p:anim calcmode="lin" valueType="num">
                                      <p:cBhvr>
                                        <p:cTn id="49" dur="1000" fill="hold"/>
                                        <p:tgtEl>
                                          <p:spTgt spid="13314"/>
                                        </p:tgtEl>
                                        <p:attrNameLst>
                                          <p:attrName>style.rotation</p:attrName>
                                        </p:attrNameLst>
                                      </p:cBhvr>
                                      <p:tavLst>
                                        <p:tav tm="0">
                                          <p:val>
                                            <p:fltVal val="90"/>
                                          </p:val>
                                        </p:tav>
                                        <p:tav tm="100000">
                                          <p:val>
                                            <p:fltVal val="0"/>
                                          </p:val>
                                        </p:tav>
                                      </p:tavLst>
                                    </p:anim>
                                    <p:animEffect transition="in" filter="fade">
                                      <p:cBhvr>
                                        <p:cTn id="50" dur="1000"/>
                                        <p:tgtEl>
                                          <p:spTgt spid="13314"/>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anim calcmode="lin" valueType="num">
                                      <p:cBhvr>
                                        <p:cTn id="56" dur="2000" fill="hold"/>
                                        <p:tgtEl>
                                          <p:spTgt spid="5"/>
                                        </p:tgtEl>
                                        <p:attrNameLst>
                                          <p:attrName>ppt_w</p:attrName>
                                        </p:attrNameLst>
                                      </p:cBhvr>
                                      <p:tavLst>
                                        <p:tav tm="0" fmla="#ppt_w*sin(2.5*pi*$)">
                                          <p:val>
                                            <p:fltVal val="0"/>
                                          </p:val>
                                        </p:tav>
                                        <p:tav tm="100000">
                                          <p:val>
                                            <p:fltVal val="1"/>
                                          </p:val>
                                        </p:tav>
                                      </p:tavLst>
                                    </p:anim>
                                    <p:anim calcmode="lin" valueType="num">
                                      <p:cBhvr>
                                        <p:cTn id="5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7351"/>
            <a:ext cx="8712968" cy="3724096"/>
          </a:xfrm>
          <a:prstGeom prst="rect">
            <a:avLst/>
          </a:prstGeom>
        </p:spPr>
        <p:txBody>
          <a:bodyPr wrap="square">
            <a:spAutoFit/>
          </a:bodyPr>
          <a:lstStyle/>
          <a:p>
            <a:pPr lvl="0" algn="ctr">
              <a:lnSpc>
                <a:spcPct val="150000"/>
              </a:lnSpc>
            </a:pPr>
            <a:r>
              <a:rPr lang="en-US" sz="2400" b="1" dirty="0" smtClean="0">
                <a:solidFill>
                  <a:srgbClr val="FF0000"/>
                </a:solidFill>
                <a:latin typeface="Comic Sans MS" pitchFamily="66" charset="0"/>
              </a:rPr>
              <a:t>References</a:t>
            </a:r>
          </a:p>
          <a:p>
            <a:pPr marL="457200" lvl="0" indent="-457200" algn="just">
              <a:lnSpc>
                <a:spcPct val="200000"/>
              </a:lnSpc>
              <a:buAutoNum type="arabicPeriod"/>
            </a:pPr>
            <a:r>
              <a:rPr lang="en-US" sz="2000" dirty="0">
                <a:latin typeface="Comic Sans MS" pitchFamily="66" charset="0"/>
              </a:rPr>
              <a:t>S.F. Dyke, Chemistry of vitamin, </a:t>
            </a:r>
            <a:r>
              <a:rPr lang="en-US" sz="2000" dirty="0" err="1">
                <a:latin typeface="Comic Sans MS" pitchFamily="66" charset="0"/>
              </a:rPr>
              <a:t>Interscience</a:t>
            </a:r>
            <a:r>
              <a:rPr lang="en-US" sz="2000" dirty="0">
                <a:latin typeface="Comic Sans MS" pitchFamily="66" charset="0"/>
              </a:rPr>
              <a:t> Publishers, 1965</a:t>
            </a:r>
            <a:r>
              <a:rPr lang="en-US" sz="2000" dirty="0" smtClean="0">
                <a:latin typeface="Comic Sans MS" pitchFamily="66" charset="0"/>
              </a:rPr>
              <a:t>.</a:t>
            </a:r>
          </a:p>
          <a:p>
            <a:pPr marL="457200" lvl="0" indent="-457200" algn="just">
              <a:lnSpc>
                <a:spcPct val="200000"/>
              </a:lnSpc>
              <a:buAutoNum type="arabicPeriod"/>
            </a:pPr>
            <a:r>
              <a:rPr lang="en-US" sz="2000" dirty="0">
                <a:latin typeface="Comic Sans MS" pitchFamily="66" charset="0"/>
              </a:rPr>
              <a:t>I. L. </a:t>
            </a:r>
            <a:r>
              <a:rPr lang="en-US" sz="2000" dirty="0" err="1">
                <a:latin typeface="Comic Sans MS" pitchFamily="66" charset="0"/>
              </a:rPr>
              <a:t>FInar</a:t>
            </a:r>
            <a:r>
              <a:rPr lang="en-US" sz="2000" dirty="0">
                <a:latin typeface="Comic Sans MS" pitchFamily="66" charset="0"/>
              </a:rPr>
              <a:t>, Organic chemistry, Vol. II. ELBS, 1975.</a:t>
            </a:r>
            <a:endParaRPr lang="en-US" sz="2000" dirty="0" smtClean="0">
              <a:latin typeface="Comic Sans MS" pitchFamily="66" charset="0"/>
            </a:endParaRPr>
          </a:p>
          <a:p>
            <a:pPr marL="457200" lvl="0" indent="-457200" algn="just">
              <a:lnSpc>
                <a:spcPct val="200000"/>
              </a:lnSpc>
              <a:buAutoNum type="arabicPeriod"/>
            </a:pPr>
            <a:r>
              <a:rPr lang="en-US" sz="2000" dirty="0">
                <a:latin typeface="Comic Sans MS" pitchFamily="66" charset="0"/>
              </a:rPr>
              <a:t>https://</a:t>
            </a:r>
            <a:r>
              <a:rPr lang="en-US" sz="2000" dirty="0" smtClean="0">
                <a:latin typeface="Comic Sans MS" pitchFamily="66" charset="0"/>
              </a:rPr>
              <a:t>medlineplus.gov/ency/article/002399.htm</a:t>
            </a:r>
          </a:p>
          <a:p>
            <a:pPr marL="457200" lvl="0" indent="-457200" algn="just">
              <a:lnSpc>
                <a:spcPct val="200000"/>
              </a:lnSpc>
              <a:buAutoNum type="arabicPeriod"/>
            </a:pPr>
            <a:r>
              <a:rPr lang="en-US" sz="2000" dirty="0">
                <a:latin typeface="Comic Sans MS" pitchFamily="66" charset="0"/>
              </a:rPr>
              <a:t>https://</a:t>
            </a:r>
            <a:r>
              <a:rPr lang="en-US" sz="2000" dirty="0" smtClean="0">
                <a:latin typeface="Comic Sans MS" pitchFamily="66" charset="0"/>
              </a:rPr>
              <a:t>www.health.harvard.edu/staying-healthy/listing_of_vitamins</a:t>
            </a:r>
          </a:p>
        </p:txBody>
      </p:sp>
    </p:spTree>
    <p:extLst>
      <p:ext uri="{BB962C8B-B14F-4D97-AF65-F5344CB8AC3E}">
        <p14:creationId xmlns:p14="http://schemas.microsoft.com/office/powerpoint/2010/main" val="98362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13" t="12285" r="7530" b="18000"/>
          <a:stretch/>
        </p:blipFill>
        <p:spPr bwMode="auto">
          <a:xfrm>
            <a:off x="1995585" y="2950447"/>
            <a:ext cx="5198550" cy="37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07" t="18061" r="14001" b="25261"/>
          <a:stretch/>
        </p:blipFill>
        <p:spPr bwMode="auto">
          <a:xfrm>
            <a:off x="3177560" y="476672"/>
            <a:ext cx="2834600" cy="212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randombar(horizont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down)">
                                      <p:cBhvr>
                                        <p:cTn id="12" dur="580">
                                          <p:stCondLst>
                                            <p:cond delay="0"/>
                                          </p:stCondLst>
                                        </p:cTn>
                                        <p:tgtEl>
                                          <p:spTgt spid="14338"/>
                                        </p:tgtEl>
                                      </p:cBhvr>
                                    </p:animEffect>
                                    <p:anim calcmode="lin" valueType="num">
                                      <p:cBhvr>
                                        <p:cTn id="13"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8" dur="26">
                                          <p:stCondLst>
                                            <p:cond delay="650"/>
                                          </p:stCondLst>
                                        </p:cTn>
                                        <p:tgtEl>
                                          <p:spTgt spid="14338"/>
                                        </p:tgtEl>
                                      </p:cBhvr>
                                      <p:to x="100000" y="60000"/>
                                    </p:animScale>
                                    <p:animScale>
                                      <p:cBhvr>
                                        <p:cTn id="19" dur="166" decel="50000">
                                          <p:stCondLst>
                                            <p:cond delay="676"/>
                                          </p:stCondLst>
                                        </p:cTn>
                                        <p:tgtEl>
                                          <p:spTgt spid="14338"/>
                                        </p:tgtEl>
                                      </p:cBhvr>
                                      <p:to x="100000" y="100000"/>
                                    </p:animScale>
                                    <p:animScale>
                                      <p:cBhvr>
                                        <p:cTn id="20" dur="26">
                                          <p:stCondLst>
                                            <p:cond delay="1312"/>
                                          </p:stCondLst>
                                        </p:cTn>
                                        <p:tgtEl>
                                          <p:spTgt spid="14338"/>
                                        </p:tgtEl>
                                      </p:cBhvr>
                                      <p:to x="100000" y="80000"/>
                                    </p:animScale>
                                    <p:animScale>
                                      <p:cBhvr>
                                        <p:cTn id="21" dur="166" decel="50000">
                                          <p:stCondLst>
                                            <p:cond delay="1338"/>
                                          </p:stCondLst>
                                        </p:cTn>
                                        <p:tgtEl>
                                          <p:spTgt spid="14338"/>
                                        </p:tgtEl>
                                      </p:cBhvr>
                                      <p:to x="100000" y="100000"/>
                                    </p:animScale>
                                    <p:animScale>
                                      <p:cBhvr>
                                        <p:cTn id="22" dur="26">
                                          <p:stCondLst>
                                            <p:cond delay="1642"/>
                                          </p:stCondLst>
                                        </p:cTn>
                                        <p:tgtEl>
                                          <p:spTgt spid="14338"/>
                                        </p:tgtEl>
                                      </p:cBhvr>
                                      <p:to x="100000" y="90000"/>
                                    </p:animScale>
                                    <p:animScale>
                                      <p:cBhvr>
                                        <p:cTn id="23" dur="166" decel="50000">
                                          <p:stCondLst>
                                            <p:cond delay="1668"/>
                                          </p:stCondLst>
                                        </p:cTn>
                                        <p:tgtEl>
                                          <p:spTgt spid="14338"/>
                                        </p:tgtEl>
                                      </p:cBhvr>
                                      <p:to x="100000" y="100000"/>
                                    </p:animScale>
                                    <p:animScale>
                                      <p:cBhvr>
                                        <p:cTn id="24" dur="26">
                                          <p:stCondLst>
                                            <p:cond delay="1808"/>
                                          </p:stCondLst>
                                        </p:cTn>
                                        <p:tgtEl>
                                          <p:spTgt spid="14338"/>
                                        </p:tgtEl>
                                      </p:cBhvr>
                                      <p:to x="100000" y="95000"/>
                                    </p:animScale>
                                    <p:animScale>
                                      <p:cBhvr>
                                        <p:cTn id="25" dur="166" decel="50000">
                                          <p:stCondLst>
                                            <p:cond delay="1834"/>
                                          </p:stCondLst>
                                        </p:cTn>
                                        <p:tgtEl>
                                          <p:spTgt spid="143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27" y="2762330"/>
            <a:ext cx="4261854" cy="1938992"/>
          </a:xfrm>
          <a:prstGeom prst="rect">
            <a:avLst/>
          </a:prstGeom>
          <a:solidFill>
            <a:schemeClr val="bg1"/>
          </a:solidFill>
        </p:spPr>
        <p:txBody>
          <a:bodyPr wrap="square">
            <a:spAutoFit/>
          </a:bodyPr>
          <a:lstStyle/>
          <a:p>
            <a:pPr marR="17145" algn="just">
              <a:lnSpc>
                <a:spcPct val="150000"/>
              </a:lnSpc>
            </a:pPr>
            <a:r>
              <a:rPr lang="en-US" sz="2000" dirty="0">
                <a:ea typeface="Calibri"/>
                <a:cs typeface="Times New Roman"/>
              </a:rPr>
              <a:t>Vitamins cannot be produced by the body and hence must be supplied through the diet. They are, therefore, called accessory dietary factors. </a:t>
            </a:r>
          </a:p>
        </p:txBody>
      </p:sp>
      <p:sp>
        <p:nvSpPr>
          <p:cNvPr id="3" name="Rectangle 2"/>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VITAMINS</a:t>
            </a:r>
            <a:endParaRPr lang="en-US" dirty="0">
              <a:solidFill>
                <a:prstClr val="black"/>
              </a:solidFill>
              <a:ea typeface="Calibri"/>
              <a:cs typeface="Times New Roman"/>
            </a:endParaRPr>
          </a:p>
        </p:txBody>
      </p:sp>
      <p:sp>
        <p:nvSpPr>
          <p:cNvPr id="4" name="Rectangle 3"/>
          <p:cNvSpPr/>
          <p:nvPr/>
        </p:nvSpPr>
        <p:spPr>
          <a:xfrm>
            <a:off x="193999" y="764704"/>
            <a:ext cx="1452321"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Definition</a:t>
            </a:r>
            <a:endParaRPr lang="en-US" dirty="0">
              <a:solidFill>
                <a:prstClr val="black"/>
              </a:solidFill>
              <a:ea typeface="Calibri"/>
              <a:cs typeface="Times New Roman"/>
            </a:endParaRPr>
          </a:p>
        </p:txBody>
      </p:sp>
      <p:sp>
        <p:nvSpPr>
          <p:cNvPr id="5" name="Rectangle 4"/>
          <p:cNvSpPr/>
          <p:nvPr/>
        </p:nvSpPr>
        <p:spPr>
          <a:xfrm>
            <a:off x="179513" y="1285003"/>
            <a:ext cx="8770490" cy="1477328"/>
          </a:xfrm>
          <a:prstGeom prst="rect">
            <a:avLst/>
          </a:prstGeom>
          <a:solidFill>
            <a:schemeClr val="accent6">
              <a:lumMod val="20000"/>
              <a:lumOff val="80000"/>
            </a:schemeClr>
          </a:solidFill>
        </p:spPr>
        <p:txBody>
          <a:bodyPr wrap="square">
            <a:spAutoFit/>
          </a:bodyPr>
          <a:lstStyle/>
          <a:p>
            <a:pPr marR="17145" lvl="0" algn="just">
              <a:lnSpc>
                <a:spcPct val="150000"/>
              </a:lnSpc>
            </a:pPr>
            <a:r>
              <a:rPr lang="en-US" sz="2000" dirty="0">
                <a:solidFill>
                  <a:prstClr val="black"/>
                </a:solidFill>
                <a:ea typeface="Calibri"/>
                <a:cs typeface="Times New Roman"/>
              </a:rPr>
              <a:t>Vitamins are organic substances required in small amount by animals (including man) to maintain normal growth and health and whose absence cause deficiency diseases.</a:t>
            </a:r>
          </a:p>
        </p:txBody>
      </p:sp>
      <p:sp>
        <p:nvSpPr>
          <p:cNvPr id="9" name="Rectangle 8"/>
          <p:cNvSpPr/>
          <p:nvPr/>
        </p:nvSpPr>
        <p:spPr>
          <a:xfrm>
            <a:off x="193999" y="4586352"/>
            <a:ext cx="4232882" cy="1938992"/>
          </a:xfrm>
          <a:prstGeom prst="rect">
            <a:avLst/>
          </a:prstGeom>
          <a:solidFill>
            <a:schemeClr val="accent5">
              <a:lumMod val="40000"/>
              <a:lumOff val="60000"/>
            </a:schemeClr>
          </a:solidFill>
        </p:spPr>
        <p:txBody>
          <a:bodyPr wrap="square">
            <a:spAutoFit/>
          </a:bodyPr>
          <a:lstStyle/>
          <a:p>
            <a:pPr marR="17145" lvl="0" algn="just">
              <a:lnSpc>
                <a:spcPct val="150000"/>
              </a:lnSpc>
            </a:pPr>
            <a:r>
              <a:rPr lang="en-US" sz="2000" dirty="0">
                <a:solidFill>
                  <a:prstClr val="black"/>
                </a:solidFill>
                <a:ea typeface="Calibri"/>
                <a:cs typeface="Times New Roman"/>
              </a:rPr>
              <a:t>Vitamin D, however, may be supplied in food or may be produced in the skin by irradiation of sterols with ultraviolet rays.</a:t>
            </a:r>
          </a:p>
        </p:txBody>
      </p:sp>
      <p:pic>
        <p:nvPicPr>
          <p:cNvPr id="1026" name="Picture 2" descr="Vitamins vs. COVID-19? These 3, and Zinc, Will Reinforce Your Immune System  | Health News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67" y="2762330"/>
            <a:ext cx="4498714" cy="376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VITAMINS</a:t>
            </a:r>
            <a:endParaRPr lang="en-US" dirty="0">
              <a:solidFill>
                <a:prstClr val="black"/>
              </a:solidFill>
              <a:ea typeface="Calibri"/>
              <a:cs typeface="Times New Roman"/>
            </a:endParaRPr>
          </a:p>
        </p:txBody>
      </p:sp>
      <p:sp>
        <p:nvSpPr>
          <p:cNvPr id="4" name="Rectangle 3"/>
          <p:cNvSpPr/>
          <p:nvPr/>
        </p:nvSpPr>
        <p:spPr>
          <a:xfrm>
            <a:off x="193999" y="764704"/>
            <a:ext cx="1452321"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Examples </a:t>
            </a:r>
            <a:endParaRPr lang="en-US" dirty="0">
              <a:solidFill>
                <a:prstClr val="black"/>
              </a:solidFill>
              <a:ea typeface="Calibri"/>
              <a:cs typeface="Times New Roman"/>
            </a:endParaRPr>
          </a:p>
        </p:txBody>
      </p:sp>
      <p:sp>
        <p:nvSpPr>
          <p:cNvPr id="5" name="Rectangle 4"/>
          <p:cNvSpPr/>
          <p:nvPr/>
        </p:nvSpPr>
        <p:spPr>
          <a:xfrm>
            <a:off x="179513" y="1285003"/>
            <a:ext cx="8770490" cy="1323439"/>
          </a:xfrm>
          <a:prstGeom prst="rect">
            <a:avLst/>
          </a:prstGeom>
          <a:solidFill>
            <a:schemeClr val="bg1"/>
          </a:solidFill>
        </p:spPr>
        <p:txBody>
          <a:bodyPr wrap="square">
            <a:spAutoFit/>
          </a:bodyPr>
          <a:lstStyle/>
          <a:p>
            <a:pPr marR="17145" lvl="0" algn="just">
              <a:lnSpc>
                <a:spcPct val="200000"/>
              </a:lnSpc>
            </a:pPr>
            <a:r>
              <a:rPr lang="en-US" sz="2000" dirty="0">
                <a:solidFill>
                  <a:prstClr val="black"/>
                </a:solidFill>
                <a:ea typeface="Calibri"/>
                <a:cs typeface="Times New Roman"/>
              </a:rPr>
              <a:t>There are 13 essential vitamins. This means that these vitamins are required for the body to work properly. </a:t>
            </a:r>
          </a:p>
        </p:txBody>
      </p:sp>
      <p:sp>
        <p:nvSpPr>
          <p:cNvPr id="6" name="Rectangle 5"/>
          <p:cNvSpPr/>
          <p:nvPr/>
        </p:nvSpPr>
        <p:spPr>
          <a:xfrm>
            <a:off x="589833" y="3288173"/>
            <a:ext cx="3974925" cy="2400657"/>
          </a:xfrm>
          <a:prstGeom prst="rect">
            <a:avLst/>
          </a:prstGeom>
          <a:solidFill>
            <a:schemeClr val="accent2">
              <a:lumMod val="20000"/>
              <a:lumOff val="80000"/>
            </a:schemeClr>
          </a:solidFill>
        </p:spPr>
        <p:txBody>
          <a:bodyPr wrap="square">
            <a:spAutoFit/>
          </a:bodyPr>
          <a:lstStyle/>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A (retinol)</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C (ascorbic acid)</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D (</a:t>
            </a:r>
            <a:r>
              <a:rPr lang="en-US" sz="2000" dirty="0" err="1">
                <a:solidFill>
                  <a:prstClr val="black"/>
                </a:solidFill>
                <a:ea typeface="Calibri"/>
                <a:cs typeface="Times New Roman"/>
              </a:rPr>
              <a:t>calciferol</a:t>
            </a:r>
            <a:r>
              <a:rPr lang="en-US" sz="2000" dirty="0">
                <a:solidFill>
                  <a:prstClr val="black"/>
                </a:solidFill>
                <a:ea typeface="Calibri"/>
                <a:cs typeface="Times New Roman"/>
              </a:rPr>
              <a:t>)</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E (</a:t>
            </a:r>
            <a:r>
              <a:rPr lang="en-US" sz="2000" dirty="0" err="1">
                <a:solidFill>
                  <a:prstClr val="black"/>
                </a:solidFill>
                <a:ea typeface="Calibri"/>
                <a:cs typeface="Times New Roman"/>
              </a:rPr>
              <a:t>tocopherol</a:t>
            </a:r>
            <a:r>
              <a:rPr lang="en-US" sz="2000" dirty="0">
                <a:solidFill>
                  <a:prstClr val="black"/>
                </a:solidFill>
                <a:ea typeface="Calibri"/>
                <a:cs typeface="Times New Roman"/>
              </a:rPr>
              <a:t>)</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K (</a:t>
            </a:r>
            <a:r>
              <a:rPr lang="en-US" sz="2000" dirty="0" err="1">
                <a:solidFill>
                  <a:prstClr val="black"/>
                </a:solidFill>
                <a:ea typeface="Calibri"/>
                <a:cs typeface="Times New Roman"/>
              </a:rPr>
              <a:t>phytonadione</a:t>
            </a:r>
            <a:r>
              <a:rPr lang="en-US" sz="2000" dirty="0" smtClean="0">
                <a:solidFill>
                  <a:prstClr val="black"/>
                </a:solidFill>
                <a:ea typeface="Calibri"/>
                <a:cs typeface="Times New Roman"/>
              </a:rPr>
              <a:t>)</a:t>
            </a:r>
            <a:endParaRPr lang="en-US" sz="2000" dirty="0">
              <a:solidFill>
                <a:prstClr val="black"/>
              </a:solidFill>
              <a:ea typeface="Calibri"/>
              <a:cs typeface="Times New Roman"/>
            </a:endParaRPr>
          </a:p>
        </p:txBody>
      </p:sp>
      <p:sp>
        <p:nvSpPr>
          <p:cNvPr id="8" name="Rectangle 7"/>
          <p:cNvSpPr/>
          <p:nvPr/>
        </p:nvSpPr>
        <p:spPr>
          <a:xfrm>
            <a:off x="4932040" y="2595676"/>
            <a:ext cx="3794397" cy="3785652"/>
          </a:xfrm>
          <a:prstGeom prst="rect">
            <a:avLst/>
          </a:prstGeom>
          <a:solidFill>
            <a:schemeClr val="accent2">
              <a:lumMod val="20000"/>
              <a:lumOff val="80000"/>
            </a:schemeClr>
          </a:solidFill>
        </p:spPr>
        <p:txBody>
          <a:bodyPr wrap="square">
            <a:spAutoFit/>
          </a:bodyPr>
          <a:lstStyle/>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B1 (thiamine)</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B2 (riboflavin)</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B3 (niacin)</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B5 (pantothenic acid)</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B6 (pyridoxine)</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B7 (biotin)</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B9 (folic acid)</a:t>
            </a:r>
          </a:p>
          <a:p>
            <a:pPr marR="17145" lvl="0" algn="just">
              <a:lnSpc>
                <a:spcPct val="150000"/>
              </a:lnSpc>
            </a:pPr>
            <a:r>
              <a:rPr lang="en-US" sz="2000" dirty="0" smtClean="0">
                <a:solidFill>
                  <a:prstClr val="black"/>
                </a:solidFill>
                <a:ea typeface="Calibri"/>
                <a:cs typeface="Times New Roman"/>
              </a:rPr>
              <a:t>• Vitamin </a:t>
            </a:r>
            <a:r>
              <a:rPr lang="en-US" sz="2000" dirty="0">
                <a:solidFill>
                  <a:prstClr val="black"/>
                </a:solidFill>
                <a:ea typeface="Calibri"/>
                <a:cs typeface="Times New Roman"/>
              </a:rPr>
              <a:t>B12 (</a:t>
            </a:r>
            <a:r>
              <a:rPr lang="en-US" sz="2000" dirty="0" err="1">
                <a:solidFill>
                  <a:prstClr val="black"/>
                </a:solidFill>
                <a:ea typeface="Calibri"/>
                <a:cs typeface="Times New Roman"/>
              </a:rPr>
              <a:t>cyanocobalamin</a:t>
            </a:r>
            <a:r>
              <a:rPr lang="en-US" sz="2000" dirty="0">
                <a:solidFill>
                  <a:prstClr val="black"/>
                </a:solidFill>
                <a:ea typeface="Calibri"/>
                <a:cs typeface="Times New Roman"/>
              </a:rPr>
              <a:t>)</a:t>
            </a:r>
          </a:p>
        </p:txBody>
      </p:sp>
    </p:spTree>
    <p:extLst>
      <p:ext uri="{BB962C8B-B14F-4D97-AF65-F5344CB8AC3E}">
        <p14:creationId xmlns:p14="http://schemas.microsoft.com/office/powerpoint/2010/main" val="37113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ppt_w</p:attrName>
                                        </p:attrNameLst>
                                      </p:cBhvr>
                                      <p:tavLst>
                                        <p:tav tm="0" fmla="#ppt_w*sin(2.5*pi*$)">
                                          <p:val>
                                            <p:fltVal val="0"/>
                                          </p:val>
                                        </p:tav>
                                        <p:tav tm="100000">
                                          <p:val>
                                            <p:fltVal val="1"/>
                                          </p:val>
                                        </p:tav>
                                      </p:tavLst>
                                    </p:anim>
                                    <p:anim calcmode="lin" valueType="num">
                                      <p:cBhvr>
                                        <p:cTn id="3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CLASSIFICATION OF VITAMINS</a:t>
            </a:r>
            <a:endParaRPr lang="en-US" dirty="0">
              <a:solidFill>
                <a:prstClr val="black"/>
              </a:solidFill>
              <a:ea typeface="Calibri"/>
              <a:cs typeface="Times New Roman"/>
            </a:endParaRPr>
          </a:p>
        </p:txBody>
      </p:sp>
      <p:sp>
        <p:nvSpPr>
          <p:cNvPr id="4" name="Rectangle 3"/>
          <p:cNvSpPr/>
          <p:nvPr/>
        </p:nvSpPr>
        <p:spPr>
          <a:xfrm>
            <a:off x="179513" y="799174"/>
            <a:ext cx="8770490" cy="506292"/>
          </a:xfrm>
          <a:prstGeom prst="rect">
            <a:avLst/>
          </a:prstGeom>
          <a:solidFill>
            <a:schemeClr val="bg1"/>
          </a:solidFill>
        </p:spPr>
        <p:txBody>
          <a:bodyPr wrap="square">
            <a:spAutoFit/>
          </a:bodyPr>
          <a:lstStyle/>
          <a:p>
            <a:pPr marR="17145" lvl="0" algn="just">
              <a:lnSpc>
                <a:spcPct val="150000"/>
              </a:lnSpc>
            </a:pPr>
            <a:r>
              <a:rPr lang="en-US" sz="2000" dirty="0">
                <a:solidFill>
                  <a:prstClr val="black"/>
                </a:solidFill>
                <a:ea typeface="Calibri"/>
                <a:cs typeface="Times New Roman"/>
              </a:rPr>
              <a:t>Vitamins are broadly classified into two types based on their solubility,</a:t>
            </a:r>
          </a:p>
        </p:txBody>
      </p:sp>
      <p:sp>
        <p:nvSpPr>
          <p:cNvPr id="5" name="Rectangle 4"/>
          <p:cNvSpPr/>
          <p:nvPr/>
        </p:nvSpPr>
        <p:spPr>
          <a:xfrm>
            <a:off x="395536" y="3986480"/>
            <a:ext cx="3262087" cy="738664"/>
          </a:xfrm>
          <a:prstGeom prst="rect">
            <a:avLst/>
          </a:prstGeom>
          <a:solidFill>
            <a:schemeClr val="accent1">
              <a:lumMod val="20000"/>
              <a:lumOff val="80000"/>
            </a:schemeClr>
          </a:solidFill>
        </p:spPr>
        <p:txBody>
          <a:bodyPr wrap="square">
            <a:spAutoFit/>
          </a:bodyPr>
          <a:lstStyle/>
          <a:p>
            <a:pPr marR="17145" lvl="0" algn="ctr">
              <a:lnSpc>
                <a:spcPct val="150000"/>
              </a:lnSpc>
            </a:pPr>
            <a:r>
              <a:rPr lang="en-US" sz="2800" b="1" dirty="0" smtClean="0">
                <a:solidFill>
                  <a:prstClr val="black"/>
                </a:solidFill>
                <a:ea typeface="Calibri"/>
                <a:cs typeface="Times New Roman"/>
              </a:rPr>
              <a:t>Fat-soluble </a:t>
            </a:r>
            <a:r>
              <a:rPr lang="en-US" sz="2800" b="1" dirty="0">
                <a:solidFill>
                  <a:prstClr val="black"/>
                </a:solidFill>
                <a:ea typeface="Calibri"/>
                <a:cs typeface="Times New Roman"/>
              </a:rPr>
              <a:t>vitamins</a:t>
            </a:r>
          </a:p>
        </p:txBody>
      </p:sp>
      <p:sp>
        <p:nvSpPr>
          <p:cNvPr id="7" name="Rounded Rectangle 6"/>
          <p:cNvSpPr/>
          <p:nvPr/>
        </p:nvSpPr>
        <p:spPr>
          <a:xfrm>
            <a:off x="2349462" y="1821454"/>
            <a:ext cx="4283167" cy="79208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effectLst>
                  <a:outerShdw blurRad="38100" dist="38100" dir="2700000" algn="tl">
                    <a:srgbClr val="000000">
                      <a:alpha val="43137"/>
                    </a:srgbClr>
                  </a:outerShdw>
                </a:effectLst>
                <a:latin typeface="+mj-lt"/>
              </a:rPr>
              <a:t>VITAMINS</a:t>
            </a:r>
            <a:endParaRPr lang="en-US" sz="3600" b="1" dirty="0">
              <a:solidFill>
                <a:schemeClr val="tx1"/>
              </a:solidFill>
              <a:effectLst>
                <a:outerShdw blurRad="38100" dist="38100" dir="2700000" algn="tl">
                  <a:srgbClr val="000000">
                    <a:alpha val="43137"/>
                  </a:srgbClr>
                </a:outerShdw>
              </a:effectLst>
              <a:latin typeface="+mj-lt"/>
            </a:endParaRPr>
          </a:p>
        </p:txBody>
      </p:sp>
      <p:sp>
        <p:nvSpPr>
          <p:cNvPr id="8" name="Left Brace 7"/>
          <p:cNvSpPr/>
          <p:nvPr/>
        </p:nvSpPr>
        <p:spPr>
          <a:xfrm rot="5400000">
            <a:off x="3842973" y="806311"/>
            <a:ext cx="1296144" cy="49609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5181964" y="3986480"/>
            <a:ext cx="3657923" cy="738664"/>
          </a:xfrm>
          <a:prstGeom prst="rect">
            <a:avLst/>
          </a:prstGeom>
          <a:solidFill>
            <a:schemeClr val="accent1">
              <a:lumMod val="20000"/>
              <a:lumOff val="80000"/>
            </a:schemeClr>
          </a:solidFill>
        </p:spPr>
        <p:txBody>
          <a:bodyPr wrap="square">
            <a:spAutoFit/>
          </a:bodyPr>
          <a:lstStyle/>
          <a:p>
            <a:pPr marR="17145" lvl="0" algn="ctr">
              <a:lnSpc>
                <a:spcPct val="150000"/>
              </a:lnSpc>
            </a:pPr>
            <a:r>
              <a:rPr lang="en-US" sz="2800" b="1" dirty="0" smtClean="0">
                <a:solidFill>
                  <a:prstClr val="black"/>
                </a:solidFill>
                <a:ea typeface="Calibri"/>
                <a:cs typeface="Times New Roman"/>
              </a:rPr>
              <a:t>Water-soluble </a:t>
            </a:r>
            <a:r>
              <a:rPr lang="en-US" sz="2800" b="1" dirty="0">
                <a:solidFill>
                  <a:prstClr val="black"/>
                </a:solidFill>
                <a:ea typeface="Calibri"/>
                <a:cs typeface="Times New Roman"/>
              </a:rPr>
              <a:t>vitamins</a:t>
            </a:r>
          </a:p>
        </p:txBody>
      </p:sp>
    </p:spTree>
    <p:extLst>
      <p:ext uri="{BB962C8B-B14F-4D97-AF65-F5344CB8AC3E}">
        <p14:creationId xmlns:p14="http://schemas.microsoft.com/office/powerpoint/2010/main" val="38333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CLASSIFICATION OF VITAMINS</a:t>
            </a:r>
          </a:p>
        </p:txBody>
      </p:sp>
      <p:sp>
        <p:nvSpPr>
          <p:cNvPr id="3" name="Rectangle 2"/>
          <p:cNvSpPr/>
          <p:nvPr/>
        </p:nvSpPr>
        <p:spPr>
          <a:xfrm>
            <a:off x="193999" y="764704"/>
            <a:ext cx="2818079"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Fat-soluble vitamins </a:t>
            </a:r>
            <a:endParaRPr lang="en-US" dirty="0">
              <a:solidFill>
                <a:prstClr val="black"/>
              </a:solidFill>
              <a:ea typeface="Calibri"/>
              <a:cs typeface="Times New Roman"/>
            </a:endParaRPr>
          </a:p>
        </p:txBody>
      </p:sp>
      <p:sp>
        <p:nvSpPr>
          <p:cNvPr id="4" name="Rectangle 3"/>
          <p:cNvSpPr/>
          <p:nvPr/>
        </p:nvSpPr>
        <p:spPr>
          <a:xfrm>
            <a:off x="179513" y="1270292"/>
            <a:ext cx="8770490" cy="5546134"/>
          </a:xfrm>
          <a:prstGeom prst="rect">
            <a:avLst/>
          </a:prstGeom>
          <a:solidFill>
            <a:schemeClr val="bg1"/>
          </a:solidFill>
        </p:spPr>
        <p:txBody>
          <a:bodyPr wrap="square">
            <a:spAutoFit/>
          </a:bodyPr>
          <a:lstStyle/>
          <a:p>
            <a:pPr marL="342900" marR="17145" indent="-342900" algn="just">
              <a:lnSpc>
                <a:spcPct val="200000"/>
              </a:lnSpc>
              <a:buFont typeface="Arial" pitchFamily="34" charset="0"/>
              <a:buChar char="•"/>
            </a:pPr>
            <a:r>
              <a:rPr lang="en-US" sz="2000" dirty="0">
                <a:solidFill>
                  <a:prstClr val="black"/>
                </a:solidFill>
                <a:ea typeface="Calibri"/>
                <a:cs typeface="Times New Roman"/>
              </a:rPr>
              <a:t>Fat-soluble vitamins are soluble in fat (oil). They are stored in the body's fatty tissue (adipose tissues). </a:t>
            </a:r>
            <a:endParaRPr lang="en-US" sz="2000" dirty="0" smtClean="0">
              <a:solidFill>
                <a:prstClr val="black"/>
              </a:solidFill>
              <a:ea typeface="Calibri"/>
              <a:cs typeface="Times New Roman"/>
            </a:endParaRPr>
          </a:p>
          <a:p>
            <a:pPr marL="342900" marR="17145" lvl="0" indent="-342900" algn="just">
              <a:lnSpc>
                <a:spcPct val="200000"/>
              </a:lnSpc>
              <a:buFont typeface="Arial" pitchFamily="34" charset="0"/>
              <a:buChar char="•"/>
            </a:pPr>
            <a:r>
              <a:rPr lang="en-US" sz="2000" dirty="0" smtClean="0">
                <a:solidFill>
                  <a:prstClr val="black"/>
                </a:solidFill>
                <a:ea typeface="Calibri"/>
                <a:cs typeface="Times New Roman"/>
              </a:rPr>
              <a:t>The </a:t>
            </a:r>
            <a:r>
              <a:rPr lang="en-US" sz="2000" dirty="0">
                <a:solidFill>
                  <a:prstClr val="black"/>
                </a:solidFill>
                <a:ea typeface="Calibri"/>
                <a:cs typeface="Times New Roman"/>
              </a:rPr>
              <a:t>fat-soluble vitamins are stored in the body for long periods of time and generally pose a greater risk for toxicity than water-soluble vitamins when consumed in excess. </a:t>
            </a:r>
            <a:endParaRPr lang="en-US" sz="2000" dirty="0" smtClean="0">
              <a:solidFill>
                <a:prstClr val="black"/>
              </a:solidFill>
              <a:ea typeface="Calibri"/>
              <a:cs typeface="Times New Roman"/>
            </a:endParaRPr>
          </a:p>
          <a:p>
            <a:pPr marL="342900" marR="17145" lvl="0" indent="-342900" algn="just">
              <a:lnSpc>
                <a:spcPct val="200000"/>
              </a:lnSpc>
              <a:buFont typeface="Arial" pitchFamily="34" charset="0"/>
              <a:buChar char="•"/>
            </a:pPr>
            <a:r>
              <a:rPr lang="en-US" sz="2000" dirty="0" smtClean="0">
                <a:solidFill>
                  <a:prstClr val="black"/>
                </a:solidFill>
                <a:ea typeface="Calibri"/>
                <a:cs typeface="Times New Roman"/>
              </a:rPr>
              <a:t>These </a:t>
            </a:r>
            <a:r>
              <a:rPr lang="en-US" sz="2000" dirty="0">
                <a:solidFill>
                  <a:prstClr val="black"/>
                </a:solidFill>
                <a:ea typeface="Calibri"/>
                <a:cs typeface="Times New Roman"/>
              </a:rPr>
              <a:t>vitamins are absorbed more easily by the body (intestinal tract) in the presence of dietary fat. They are present in foods containing fats. They obtain from plant and animal foods or dietary supplements. </a:t>
            </a:r>
            <a:endParaRPr lang="en-US" sz="2000" dirty="0" smtClean="0">
              <a:solidFill>
                <a:prstClr val="black"/>
              </a:solidFill>
              <a:ea typeface="Calibri"/>
              <a:cs typeface="Times New Roman"/>
            </a:endParaRPr>
          </a:p>
          <a:p>
            <a:pPr marL="342900" marR="17145" lvl="0" indent="-342900" algn="just">
              <a:lnSpc>
                <a:spcPct val="200000"/>
              </a:lnSpc>
              <a:buFont typeface="Arial" pitchFamily="34" charset="0"/>
              <a:buChar char="•"/>
            </a:pPr>
            <a:r>
              <a:rPr lang="en-US" sz="2000" dirty="0" smtClean="0">
                <a:solidFill>
                  <a:prstClr val="black"/>
                </a:solidFill>
                <a:ea typeface="Calibri"/>
                <a:cs typeface="Times New Roman"/>
              </a:rPr>
              <a:t>They </a:t>
            </a:r>
            <a:r>
              <a:rPr lang="en-US" sz="2000" dirty="0">
                <a:solidFill>
                  <a:prstClr val="black"/>
                </a:solidFill>
                <a:ea typeface="Calibri"/>
                <a:cs typeface="Times New Roman"/>
              </a:rPr>
              <a:t>are not easily lost in cooking</a:t>
            </a:r>
            <a:r>
              <a:rPr lang="en-US" sz="2000" dirty="0" smtClean="0">
                <a:solidFill>
                  <a:prstClr val="black"/>
                </a:solidFill>
                <a:ea typeface="Calibri"/>
                <a:cs typeface="Times New Roman"/>
              </a:rPr>
              <a:t>.</a:t>
            </a:r>
            <a:endParaRPr lang="en-US" sz="2000" dirty="0">
              <a:solidFill>
                <a:prstClr val="black"/>
              </a:solidFill>
              <a:ea typeface="Calibri"/>
              <a:cs typeface="Times New Roman"/>
            </a:endParaRPr>
          </a:p>
        </p:txBody>
      </p:sp>
    </p:spTree>
    <p:extLst>
      <p:ext uri="{BB962C8B-B14F-4D97-AF65-F5344CB8AC3E}">
        <p14:creationId xmlns:p14="http://schemas.microsoft.com/office/powerpoint/2010/main" val="229427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CLASSIFICATION OF VITAMINS</a:t>
            </a:r>
          </a:p>
        </p:txBody>
      </p:sp>
      <p:sp>
        <p:nvSpPr>
          <p:cNvPr id="3" name="Rectangle 2"/>
          <p:cNvSpPr/>
          <p:nvPr/>
        </p:nvSpPr>
        <p:spPr>
          <a:xfrm>
            <a:off x="193999" y="764704"/>
            <a:ext cx="4555734" cy="50558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Examples for Fat-soluble </a:t>
            </a:r>
            <a:r>
              <a:rPr lang="en-US" sz="2000" b="1" dirty="0">
                <a:solidFill>
                  <a:prstClr val="black"/>
                </a:solidFill>
                <a:latin typeface="Comic Sans MS"/>
                <a:ea typeface="Calibri"/>
                <a:cs typeface="Times New Roman"/>
              </a:rPr>
              <a:t>vitamins </a:t>
            </a:r>
            <a:endParaRPr lang="en-US" dirty="0">
              <a:solidFill>
                <a:prstClr val="black"/>
              </a:solidFill>
              <a:ea typeface="Calibri"/>
              <a:cs typeface="Times New Roman"/>
            </a:endParaRPr>
          </a:p>
        </p:txBody>
      </p:sp>
      <p:sp>
        <p:nvSpPr>
          <p:cNvPr id="4" name="Rectangle 3"/>
          <p:cNvSpPr/>
          <p:nvPr/>
        </p:nvSpPr>
        <p:spPr>
          <a:xfrm>
            <a:off x="2771801" y="1412776"/>
            <a:ext cx="3600399" cy="2468368"/>
          </a:xfrm>
          <a:prstGeom prst="rect">
            <a:avLst/>
          </a:prstGeom>
          <a:solidFill>
            <a:schemeClr val="bg1"/>
          </a:solidFill>
        </p:spPr>
        <p:txBody>
          <a:bodyPr wrap="square">
            <a:spAutoFit/>
          </a:bodyPr>
          <a:lstStyle/>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A (retinol)</a:t>
            </a: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D (</a:t>
            </a:r>
            <a:r>
              <a:rPr lang="en-US" sz="2000" dirty="0" err="1">
                <a:solidFill>
                  <a:prstClr val="black"/>
                </a:solidFill>
                <a:ea typeface="Calibri"/>
                <a:cs typeface="Times New Roman"/>
              </a:rPr>
              <a:t>calciferol</a:t>
            </a:r>
            <a:r>
              <a:rPr lang="en-US" sz="2000" dirty="0">
                <a:solidFill>
                  <a:prstClr val="black"/>
                </a:solidFill>
                <a:ea typeface="Calibri"/>
                <a:cs typeface="Times New Roman"/>
              </a:rPr>
              <a:t>)</a:t>
            </a: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E (</a:t>
            </a:r>
            <a:r>
              <a:rPr lang="en-US" sz="2000" dirty="0" err="1">
                <a:solidFill>
                  <a:prstClr val="black"/>
                </a:solidFill>
                <a:ea typeface="Calibri"/>
                <a:cs typeface="Times New Roman"/>
              </a:rPr>
              <a:t>tocopherol</a:t>
            </a:r>
            <a:r>
              <a:rPr lang="en-US" sz="2000" dirty="0">
                <a:solidFill>
                  <a:prstClr val="black"/>
                </a:solidFill>
                <a:ea typeface="Calibri"/>
                <a:cs typeface="Times New Roman"/>
              </a:rPr>
              <a:t>)</a:t>
            </a: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K (</a:t>
            </a:r>
            <a:r>
              <a:rPr lang="en-US" sz="2000" dirty="0" err="1">
                <a:solidFill>
                  <a:prstClr val="black"/>
                </a:solidFill>
                <a:ea typeface="Calibri"/>
                <a:cs typeface="Times New Roman"/>
              </a:rPr>
              <a:t>phytonadione</a:t>
            </a:r>
            <a:r>
              <a:rPr lang="en-US" sz="2000" dirty="0">
                <a:solidFill>
                  <a:prstClr val="black"/>
                </a:solidFill>
                <a:ea typeface="Calibri"/>
                <a:cs typeface="Times New Roman"/>
              </a:rPr>
              <a:t>)</a:t>
            </a:r>
          </a:p>
        </p:txBody>
      </p:sp>
    </p:spTree>
    <p:extLst>
      <p:ext uri="{BB962C8B-B14F-4D97-AF65-F5344CB8AC3E}">
        <p14:creationId xmlns:p14="http://schemas.microsoft.com/office/powerpoint/2010/main" val="159075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CLASSIFICATION OF VITAMINS</a:t>
            </a:r>
          </a:p>
        </p:txBody>
      </p:sp>
      <p:sp>
        <p:nvSpPr>
          <p:cNvPr id="3" name="Rectangle 2"/>
          <p:cNvSpPr/>
          <p:nvPr/>
        </p:nvSpPr>
        <p:spPr>
          <a:xfrm>
            <a:off x="193999" y="764704"/>
            <a:ext cx="3194785"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Water-soluble </a:t>
            </a:r>
            <a:r>
              <a:rPr lang="en-US" sz="2000" b="1" dirty="0">
                <a:solidFill>
                  <a:prstClr val="black"/>
                </a:solidFill>
                <a:latin typeface="Comic Sans MS"/>
                <a:ea typeface="Calibri"/>
                <a:cs typeface="Times New Roman"/>
              </a:rPr>
              <a:t>vitamins </a:t>
            </a:r>
            <a:endParaRPr lang="en-US" dirty="0">
              <a:solidFill>
                <a:prstClr val="black"/>
              </a:solidFill>
              <a:ea typeface="Calibri"/>
              <a:cs typeface="Times New Roman"/>
            </a:endParaRPr>
          </a:p>
        </p:txBody>
      </p:sp>
      <p:sp>
        <p:nvSpPr>
          <p:cNvPr id="4" name="Rectangle 3"/>
          <p:cNvSpPr/>
          <p:nvPr/>
        </p:nvSpPr>
        <p:spPr>
          <a:xfrm>
            <a:off x="179513" y="1317621"/>
            <a:ext cx="8770490" cy="4315027"/>
          </a:xfrm>
          <a:prstGeom prst="rect">
            <a:avLst/>
          </a:prstGeom>
          <a:solidFill>
            <a:schemeClr val="bg1"/>
          </a:solidFill>
        </p:spPr>
        <p:txBody>
          <a:bodyPr wrap="square">
            <a:spAutoFit/>
          </a:bodyPr>
          <a:lstStyle/>
          <a:p>
            <a:pPr marL="342900" marR="17145" indent="-342900" algn="just">
              <a:lnSpc>
                <a:spcPct val="200000"/>
              </a:lnSpc>
              <a:buFont typeface="Arial" pitchFamily="34" charset="0"/>
              <a:buChar char="•"/>
            </a:pPr>
            <a:r>
              <a:rPr lang="en-US" sz="2000" dirty="0">
                <a:solidFill>
                  <a:prstClr val="black"/>
                </a:solidFill>
                <a:ea typeface="Calibri"/>
                <a:cs typeface="Times New Roman"/>
              </a:rPr>
              <a:t>Water-soluble vitamins  are soluble in water. </a:t>
            </a:r>
            <a:endParaRPr lang="en-US" sz="2000" dirty="0" smtClean="0">
              <a:solidFill>
                <a:prstClr val="black"/>
              </a:solidFill>
              <a:ea typeface="Calibri"/>
              <a:cs typeface="Times New Roman"/>
            </a:endParaRP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They </a:t>
            </a:r>
            <a:r>
              <a:rPr lang="en-US" sz="2000" dirty="0">
                <a:solidFill>
                  <a:prstClr val="black"/>
                </a:solidFill>
                <a:ea typeface="Calibri"/>
                <a:cs typeface="Times New Roman"/>
              </a:rPr>
              <a:t>are not stored in the body. </a:t>
            </a:r>
            <a:endParaRPr lang="en-US" sz="2000" dirty="0" smtClean="0">
              <a:solidFill>
                <a:prstClr val="black"/>
              </a:solidFill>
              <a:ea typeface="Calibri"/>
              <a:cs typeface="Times New Roman"/>
            </a:endParaRP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Any </a:t>
            </a:r>
            <a:r>
              <a:rPr lang="en-US" sz="2000" dirty="0">
                <a:solidFill>
                  <a:prstClr val="black"/>
                </a:solidFill>
                <a:ea typeface="Calibri"/>
                <a:cs typeface="Times New Roman"/>
              </a:rPr>
              <a:t>left over water-soluble vitamins leave the body through the urine. </a:t>
            </a:r>
            <a:endParaRPr lang="en-US" sz="2000" dirty="0" smtClean="0">
              <a:solidFill>
                <a:prstClr val="black"/>
              </a:solidFill>
              <a:ea typeface="Calibri"/>
              <a:cs typeface="Times New Roman"/>
            </a:endParaRP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Although</a:t>
            </a:r>
            <a:r>
              <a:rPr lang="en-US" sz="2000" dirty="0">
                <a:solidFill>
                  <a:prstClr val="black"/>
                </a:solidFill>
                <a:ea typeface="Calibri"/>
                <a:cs typeface="Times New Roman"/>
              </a:rPr>
              <a:t>, the body keeps a small reserve of these vitamins, they have to be taken on a regular basis to prevent shortage in the body. </a:t>
            </a:r>
            <a:endParaRPr lang="en-US" sz="2000" dirty="0" smtClean="0">
              <a:solidFill>
                <a:prstClr val="black"/>
              </a:solidFill>
              <a:ea typeface="Calibri"/>
              <a:cs typeface="Times New Roman"/>
            </a:endParaRP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They </a:t>
            </a:r>
            <a:r>
              <a:rPr lang="en-US" sz="2000" dirty="0">
                <a:solidFill>
                  <a:prstClr val="black"/>
                </a:solidFill>
                <a:ea typeface="Calibri"/>
                <a:cs typeface="Times New Roman"/>
              </a:rPr>
              <a:t>also obtain from plant and animal foods or dietary supplements. </a:t>
            </a:r>
            <a:endParaRPr lang="en-US" sz="2000" dirty="0" smtClean="0">
              <a:solidFill>
                <a:prstClr val="black"/>
              </a:solidFill>
              <a:ea typeface="Calibri"/>
              <a:cs typeface="Times New Roman"/>
            </a:endParaRPr>
          </a:p>
          <a:p>
            <a:pPr marL="342900" marR="17145" indent="-342900" algn="just">
              <a:lnSpc>
                <a:spcPct val="200000"/>
              </a:lnSpc>
              <a:buFont typeface="Arial" pitchFamily="34" charset="0"/>
              <a:buChar char="•"/>
            </a:pPr>
            <a:r>
              <a:rPr lang="en-US" sz="2000" dirty="0" smtClean="0">
                <a:solidFill>
                  <a:prstClr val="black"/>
                </a:solidFill>
                <a:ea typeface="Calibri"/>
                <a:cs typeface="Times New Roman"/>
              </a:rPr>
              <a:t>They </a:t>
            </a:r>
            <a:r>
              <a:rPr lang="en-US" sz="2000" dirty="0">
                <a:solidFill>
                  <a:prstClr val="black"/>
                </a:solidFill>
                <a:ea typeface="Calibri"/>
                <a:cs typeface="Times New Roman"/>
              </a:rPr>
              <a:t>are easily lost in cooking.</a:t>
            </a:r>
          </a:p>
        </p:txBody>
      </p:sp>
    </p:spTree>
    <p:extLst>
      <p:ext uri="{BB962C8B-B14F-4D97-AF65-F5344CB8AC3E}">
        <p14:creationId xmlns:p14="http://schemas.microsoft.com/office/powerpoint/2010/main" val="32049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CLASSIFICATION OF VITAMINS</a:t>
            </a:r>
          </a:p>
        </p:txBody>
      </p:sp>
      <p:sp>
        <p:nvSpPr>
          <p:cNvPr id="3" name="Rectangle 2"/>
          <p:cNvSpPr/>
          <p:nvPr/>
        </p:nvSpPr>
        <p:spPr>
          <a:xfrm>
            <a:off x="193999" y="764704"/>
            <a:ext cx="4932441"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Examples for Water-soluble </a:t>
            </a:r>
            <a:r>
              <a:rPr lang="en-US" sz="2000" b="1" dirty="0">
                <a:solidFill>
                  <a:prstClr val="black"/>
                </a:solidFill>
                <a:latin typeface="Comic Sans MS"/>
                <a:ea typeface="Calibri"/>
                <a:cs typeface="Times New Roman"/>
              </a:rPr>
              <a:t>vitamins </a:t>
            </a:r>
            <a:endParaRPr lang="en-US" dirty="0">
              <a:solidFill>
                <a:prstClr val="black"/>
              </a:solidFill>
              <a:ea typeface="Calibri"/>
              <a:cs typeface="Times New Roman"/>
            </a:endParaRPr>
          </a:p>
        </p:txBody>
      </p:sp>
      <p:sp>
        <p:nvSpPr>
          <p:cNvPr id="4" name="Rectangle 3"/>
          <p:cNvSpPr/>
          <p:nvPr/>
        </p:nvSpPr>
        <p:spPr>
          <a:xfrm>
            <a:off x="2771801" y="1329398"/>
            <a:ext cx="4464495" cy="4199611"/>
          </a:xfrm>
          <a:prstGeom prst="rect">
            <a:avLst/>
          </a:prstGeom>
          <a:solidFill>
            <a:schemeClr val="bg1"/>
          </a:solidFill>
        </p:spPr>
        <p:txBody>
          <a:bodyPr wrap="square">
            <a:spAutoFit/>
          </a:bodyPr>
          <a:lstStyle/>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C (ascorbic acid)</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B1 (thiamine)</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B2 (riboflavin)</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B3 (niacin)</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B5 (pantothenic acid)</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B6 (pyridoxine)</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B7 (biotin)</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B9 (folic acid)</a:t>
            </a:r>
          </a:p>
          <a:p>
            <a:pPr marL="342900" marR="17145" indent="-342900" algn="just">
              <a:lnSpc>
                <a:spcPct val="150000"/>
              </a:lnSpc>
              <a:buFont typeface="Arial" pitchFamily="34" charset="0"/>
              <a:buChar char="•"/>
            </a:pPr>
            <a:r>
              <a:rPr lang="en-US" sz="2000" dirty="0" smtClean="0">
                <a:solidFill>
                  <a:prstClr val="black"/>
                </a:solidFill>
                <a:ea typeface="Calibri"/>
                <a:cs typeface="Times New Roman"/>
              </a:rPr>
              <a:t>Vitamin </a:t>
            </a:r>
            <a:r>
              <a:rPr lang="en-US" sz="2000" dirty="0">
                <a:solidFill>
                  <a:prstClr val="black"/>
                </a:solidFill>
                <a:ea typeface="Calibri"/>
                <a:cs typeface="Times New Roman"/>
              </a:rPr>
              <a:t>B12 (</a:t>
            </a:r>
            <a:r>
              <a:rPr lang="en-US" sz="2000" dirty="0" err="1">
                <a:solidFill>
                  <a:prstClr val="black"/>
                </a:solidFill>
                <a:ea typeface="Calibri"/>
                <a:cs typeface="Times New Roman"/>
              </a:rPr>
              <a:t>cyanocobalamin</a:t>
            </a:r>
            <a:r>
              <a:rPr lang="en-US" sz="2000" dirty="0">
                <a:solidFill>
                  <a:prstClr val="black"/>
                </a:solidFill>
                <a:ea typeface="Calibri"/>
                <a:cs typeface="Times New Roman"/>
              </a:rPr>
              <a:t>)</a:t>
            </a:r>
          </a:p>
        </p:txBody>
      </p:sp>
      <p:sp>
        <p:nvSpPr>
          <p:cNvPr id="5" name="Rectangle 4"/>
          <p:cNvSpPr/>
          <p:nvPr/>
        </p:nvSpPr>
        <p:spPr>
          <a:xfrm>
            <a:off x="193999" y="5575339"/>
            <a:ext cx="8770490" cy="1015663"/>
          </a:xfrm>
          <a:prstGeom prst="rect">
            <a:avLst/>
          </a:prstGeom>
          <a:solidFill>
            <a:schemeClr val="accent6">
              <a:lumMod val="20000"/>
              <a:lumOff val="80000"/>
            </a:schemeClr>
          </a:solidFill>
        </p:spPr>
        <p:txBody>
          <a:bodyPr wrap="square">
            <a:spAutoFit/>
          </a:bodyPr>
          <a:lstStyle/>
          <a:p>
            <a:pPr marL="625475" marR="17145" indent="-625475" algn="just">
              <a:lnSpc>
                <a:spcPct val="150000"/>
              </a:lnSpc>
            </a:pPr>
            <a:r>
              <a:rPr lang="en-US" sz="2000" b="1" i="1" dirty="0">
                <a:effectLst>
                  <a:outerShdw blurRad="38100" dist="38100" dir="2700000" algn="tl">
                    <a:srgbClr val="000000">
                      <a:alpha val="43137"/>
                    </a:srgbClr>
                  </a:outerShdw>
                </a:effectLst>
                <a:ea typeface="Calibri"/>
                <a:cs typeface="Times New Roman"/>
              </a:rPr>
              <a:t>Note:</a:t>
            </a:r>
            <a:r>
              <a:rPr lang="en-US" sz="2000" b="1" dirty="0">
                <a:effectLst>
                  <a:outerShdw blurRad="38100" dist="38100" dir="2700000" algn="tl">
                    <a:srgbClr val="000000">
                      <a:alpha val="43137"/>
                    </a:srgbClr>
                  </a:outerShdw>
                </a:effectLst>
                <a:ea typeface="Calibri"/>
                <a:cs typeface="Times New Roman"/>
              </a:rPr>
              <a:t> </a:t>
            </a:r>
            <a:r>
              <a:rPr lang="en-US" sz="2000" b="1" dirty="0">
                <a:ea typeface="Calibri"/>
                <a:cs typeface="Times New Roman"/>
              </a:rPr>
              <a:t>B12 is the only water-soluble vitamin that can be stored in the liver for many years.</a:t>
            </a:r>
          </a:p>
        </p:txBody>
      </p:sp>
    </p:spTree>
    <p:extLst>
      <p:ext uri="{BB962C8B-B14F-4D97-AF65-F5344CB8AC3E}">
        <p14:creationId xmlns:p14="http://schemas.microsoft.com/office/powerpoint/2010/main" val="42488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0"/>
                                        <p:tgtEl>
                                          <p:spTgt spid="4">
                                            <p:txEl>
                                              <p:pRg st="6" end="6"/>
                                            </p:txEl>
                                          </p:spTgt>
                                        </p:tgtEl>
                                      </p:cBhvr>
                                    </p:animEffect>
                                    <p:anim calcmode="lin" valueType="num">
                                      <p:cBhvr>
                                        <p:cTn id="6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1000"/>
                                        <p:tgtEl>
                                          <p:spTgt spid="4">
                                            <p:txEl>
                                              <p:pRg st="8" end="8"/>
                                            </p:txEl>
                                          </p:spTgt>
                                        </p:tgtEl>
                                      </p:cBhvr>
                                    </p:animEffect>
                                    <p:anim calcmode="lin" valueType="num">
                                      <p:cBhvr>
                                        <p:cTn id="7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1000" fill="hold"/>
                                        <p:tgtEl>
                                          <p:spTgt spid="5"/>
                                        </p:tgtEl>
                                        <p:attrNameLst>
                                          <p:attrName>ppt_w</p:attrName>
                                        </p:attrNameLst>
                                      </p:cBhvr>
                                      <p:tavLst>
                                        <p:tav tm="0">
                                          <p:val>
                                            <p:fltVal val="0"/>
                                          </p:val>
                                        </p:tav>
                                        <p:tav tm="100000">
                                          <p:val>
                                            <p:strVal val="#ppt_w"/>
                                          </p:val>
                                        </p:tav>
                                      </p:tavLst>
                                    </p:anim>
                                    <p:anim calcmode="lin" valueType="num">
                                      <p:cBhvr>
                                        <p:cTn id="83" dur="1000" fill="hold"/>
                                        <p:tgtEl>
                                          <p:spTgt spid="5"/>
                                        </p:tgtEl>
                                        <p:attrNameLst>
                                          <p:attrName>ppt_h</p:attrName>
                                        </p:attrNameLst>
                                      </p:cBhvr>
                                      <p:tavLst>
                                        <p:tav tm="0">
                                          <p:val>
                                            <p:fltVal val="0"/>
                                          </p:val>
                                        </p:tav>
                                        <p:tav tm="100000">
                                          <p:val>
                                            <p:strVal val="#ppt_h"/>
                                          </p:val>
                                        </p:tav>
                                      </p:tavLst>
                                    </p:anim>
                                    <p:anim calcmode="lin" valueType="num">
                                      <p:cBhvr>
                                        <p:cTn id="84" dur="1000" fill="hold"/>
                                        <p:tgtEl>
                                          <p:spTgt spid="5"/>
                                        </p:tgtEl>
                                        <p:attrNameLst>
                                          <p:attrName>style.rotation</p:attrName>
                                        </p:attrNameLst>
                                      </p:cBhvr>
                                      <p:tavLst>
                                        <p:tav tm="0">
                                          <p:val>
                                            <p:fltVal val="90"/>
                                          </p:val>
                                        </p:tav>
                                        <p:tav tm="100000">
                                          <p:val>
                                            <p:fltVal val="0"/>
                                          </p:val>
                                        </p:tav>
                                      </p:tavLst>
                                    </p:anim>
                                    <p:animEffect transition="in" filter="fade">
                                      <p:cBhvr>
                                        <p:cTn id="8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1468</Words>
  <Application>Microsoft Office PowerPoint</Application>
  <PresentationFormat>On-screen Show (4:3)</PresentationFormat>
  <Paragraphs>194</Paragraphs>
  <Slides>26</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Office Theme</vt:lpstr>
      <vt:lpstr>1_Office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Characterization of DNA targeting Micro/Nanocrystalline materials for drug delivery system</dc:title>
  <dc:creator>M.P. KESAVAN</dc:creator>
  <cp:lastModifiedBy>ADMIN</cp:lastModifiedBy>
  <cp:revision>542</cp:revision>
  <dcterms:created xsi:type="dcterms:W3CDTF">2016-12-03T12:49:08Z</dcterms:created>
  <dcterms:modified xsi:type="dcterms:W3CDTF">2020-10-20T07:32:41Z</dcterms:modified>
</cp:coreProperties>
</file>