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61" r:id="rId5"/>
    <p:sldId id="263" r:id="rId6"/>
    <p:sldId id="264" r:id="rId7"/>
    <p:sldId id="266" r:id="rId8"/>
    <p:sldId id="265" r:id="rId9"/>
    <p:sldId id="269" r:id="rId10"/>
    <p:sldId id="272" r:id="rId11"/>
    <p:sldId id="267"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69EB7-3748-4322-842A-F40C537AB66C}"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8DE47-5A62-4052-AA55-FE388FFEFF21}"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69EB7-3748-4322-842A-F40C537AB66C}" type="datetimeFigureOut">
              <a:rPr lang="en-US" smtClean="0"/>
              <a:pPr/>
              <a:t>10/24/2020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8DE47-5A62-4052-AA55-FE388FFEFF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609600"/>
            <a:ext cx="6858000" cy="5016758"/>
          </a:xfrm>
          <a:prstGeom prst="rect">
            <a:avLst/>
          </a:prstGeom>
        </p:spPr>
        <p:txBody>
          <a:bodyPr wrap="square">
            <a:spAutoFit/>
          </a:bodyPr>
          <a:lstStyle/>
          <a:p>
            <a:pPr algn="ctr">
              <a:lnSpc>
                <a:spcPct val="200000"/>
              </a:lnSpc>
            </a:pPr>
            <a:r>
              <a:rPr lang="en-US" sz="3200" dirty="0" smtClean="0">
                <a:latin typeface="Times New Roman" pitchFamily="18" charset="0"/>
                <a:cs typeface="Times New Roman" pitchFamily="18" charset="0"/>
              </a:rPr>
              <a:t>CLASS – </a:t>
            </a:r>
            <a:r>
              <a:rPr lang="en-US" sz="3200" b="1" dirty="0" smtClean="0">
                <a:solidFill>
                  <a:schemeClr val="accent4"/>
                </a:solidFill>
                <a:latin typeface="Times New Roman" pitchFamily="18" charset="0"/>
                <a:cs typeface="Times New Roman" pitchFamily="18" charset="0"/>
              </a:rPr>
              <a:t>III.B.COM </a:t>
            </a:r>
          </a:p>
          <a:p>
            <a:pPr algn="ctr">
              <a:lnSpc>
                <a:spcPct val="200000"/>
              </a:lnSpc>
            </a:pPr>
            <a:r>
              <a:rPr lang="en-US" sz="3200" dirty="0" smtClean="0">
                <a:latin typeface="Times New Roman" pitchFamily="18" charset="0"/>
                <a:cs typeface="Times New Roman" pitchFamily="18" charset="0"/>
              </a:rPr>
              <a:t>SUBJECT - </a:t>
            </a:r>
            <a:r>
              <a:rPr lang="en-US" sz="3200" b="1" dirty="0" smtClean="0">
                <a:solidFill>
                  <a:schemeClr val="accent4"/>
                </a:solidFill>
                <a:latin typeface="Times New Roman" pitchFamily="18" charset="0"/>
                <a:cs typeface="Times New Roman" pitchFamily="18" charset="0"/>
              </a:rPr>
              <a:t>INCOME TAX </a:t>
            </a:r>
          </a:p>
          <a:p>
            <a:pPr algn="ctr">
              <a:lnSpc>
                <a:spcPct val="200000"/>
              </a:lnSpc>
            </a:pPr>
            <a:r>
              <a:rPr lang="en-US" sz="3200" dirty="0" smtClean="0">
                <a:latin typeface="Times New Roman" pitchFamily="18" charset="0"/>
                <a:cs typeface="Times New Roman" pitchFamily="18" charset="0"/>
              </a:rPr>
              <a:t>TOPIC – </a:t>
            </a:r>
            <a:r>
              <a:rPr lang="en-US" sz="3200" b="1" dirty="0" smtClean="0">
                <a:solidFill>
                  <a:schemeClr val="accent4"/>
                </a:solidFill>
                <a:latin typeface="Times New Roman" pitchFamily="18" charset="0"/>
                <a:cs typeface="Times New Roman" pitchFamily="18" charset="0"/>
              </a:rPr>
              <a:t>BASIC CONCEPTS </a:t>
            </a:r>
          </a:p>
          <a:p>
            <a:pPr algn="ctr">
              <a:lnSpc>
                <a:spcPct val="200000"/>
              </a:lnSpc>
            </a:pPr>
            <a:r>
              <a:rPr lang="en-US" sz="3200" dirty="0" smtClean="0">
                <a:latin typeface="Times New Roman" pitchFamily="18" charset="0"/>
                <a:cs typeface="Times New Roman" pitchFamily="18" charset="0"/>
              </a:rPr>
              <a:t>BY </a:t>
            </a:r>
          </a:p>
          <a:p>
            <a:pPr algn="ctr">
              <a:lnSpc>
                <a:spcPct val="200000"/>
              </a:lnSpc>
            </a:pPr>
            <a:r>
              <a:rPr lang="en-US" sz="3200" b="1" dirty="0" err="1" smtClean="0">
                <a:solidFill>
                  <a:schemeClr val="accent4"/>
                </a:solidFill>
                <a:latin typeface="Times New Roman" pitchFamily="18" charset="0"/>
                <a:cs typeface="Times New Roman" pitchFamily="18" charset="0"/>
              </a:rPr>
              <a:t>Dr.K.Sharifa</a:t>
            </a:r>
            <a:r>
              <a:rPr lang="en-US" sz="3200" b="1" dirty="0" smtClean="0">
                <a:solidFill>
                  <a:schemeClr val="accent4"/>
                </a:solidFill>
                <a:latin typeface="Times New Roman" pitchFamily="18" charset="0"/>
                <a:cs typeface="Times New Roman" pitchFamily="18" charset="0"/>
              </a:rPr>
              <a:t> </a:t>
            </a:r>
            <a:r>
              <a:rPr lang="en-US" sz="3200" b="1" dirty="0" err="1" smtClean="0">
                <a:solidFill>
                  <a:schemeClr val="accent4"/>
                </a:solidFill>
                <a:latin typeface="Times New Roman" pitchFamily="18" charset="0"/>
                <a:cs typeface="Times New Roman" pitchFamily="18" charset="0"/>
              </a:rPr>
              <a:t>Nizara</a:t>
            </a:r>
            <a:r>
              <a:rPr lang="en-US" sz="3200" b="1" dirty="0" smtClean="0">
                <a:solidFill>
                  <a:schemeClr val="accent4"/>
                </a:solidFill>
                <a:latin typeface="Times New Roman" pitchFamily="18" charset="0"/>
                <a:cs typeface="Times New Roman" pitchFamily="18"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001000" cy="6186309"/>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(III) Income under the head </a:t>
            </a:r>
            <a:r>
              <a:rPr lang="en-US" sz="2400" b="1" dirty="0" smtClean="0">
                <a:solidFill>
                  <a:schemeClr val="accent5"/>
                </a:solidFill>
                <a:latin typeface="Times New Roman" pitchFamily="18" charset="0"/>
                <a:cs typeface="Times New Roman" pitchFamily="18" charset="0"/>
              </a:rPr>
              <a:t>“Profits and Gains of Business or Profession” </a:t>
            </a:r>
            <a:r>
              <a:rPr lang="en-US" sz="2400" dirty="0" smtClean="0">
                <a:latin typeface="Times New Roman" pitchFamily="18" charset="0"/>
                <a:cs typeface="Times New Roman" pitchFamily="18" charset="0"/>
              </a:rPr>
              <a:t>(Section </a:t>
            </a:r>
            <a:r>
              <a:rPr lang="en-US" sz="2400" b="1" dirty="0" smtClean="0">
                <a:solidFill>
                  <a:schemeClr val="accent4"/>
                </a:solidFill>
                <a:latin typeface="Times New Roman" pitchFamily="18" charset="0"/>
                <a:cs typeface="Times New Roman" pitchFamily="18" charset="0"/>
              </a:rPr>
              <a:t>28-44</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(IV) Income under the head </a:t>
            </a:r>
            <a:r>
              <a:rPr lang="en-US" sz="2400" b="1" dirty="0" smtClean="0">
                <a:solidFill>
                  <a:schemeClr val="accent5"/>
                </a:solidFill>
                <a:latin typeface="Times New Roman" pitchFamily="18" charset="0"/>
                <a:cs typeface="Times New Roman" pitchFamily="18" charset="0"/>
              </a:rPr>
              <a:t>“Capital Gains” </a:t>
            </a:r>
            <a:r>
              <a:rPr lang="en-US" sz="2400" dirty="0" smtClean="0">
                <a:latin typeface="Times New Roman" pitchFamily="18" charset="0"/>
                <a:cs typeface="Times New Roman" pitchFamily="18" charset="0"/>
              </a:rPr>
              <a:t>(Section </a:t>
            </a:r>
            <a:r>
              <a:rPr lang="en-US" sz="2400" b="1" dirty="0" smtClean="0">
                <a:solidFill>
                  <a:schemeClr val="accent4"/>
                </a:solidFill>
                <a:latin typeface="Times New Roman" pitchFamily="18" charset="0"/>
                <a:cs typeface="Times New Roman" pitchFamily="18" charset="0"/>
              </a:rPr>
              <a:t>45 - 55</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(V) Income under the head </a:t>
            </a:r>
            <a:r>
              <a:rPr lang="en-US" sz="2400" b="1" dirty="0" smtClean="0">
                <a:solidFill>
                  <a:schemeClr val="accent5"/>
                </a:solidFill>
                <a:latin typeface="Times New Roman" pitchFamily="18" charset="0"/>
                <a:cs typeface="Times New Roman" pitchFamily="18" charset="0"/>
              </a:rPr>
              <a:t>“Other Sources” </a:t>
            </a:r>
            <a:r>
              <a:rPr lang="en-US" sz="2400" dirty="0" smtClean="0">
                <a:latin typeface="Times New Roman" pitchFamily="18" charset="0"/>
                <a:cs typeface="Times New Roman" pitchFamily="18" charset="0"/>
              </a:rPr>
              <a:t>(Section </a:t>
            </a:r>
            <a:r>
              <a:rPr lang="en-US" sz="2400" b="1" dirty="0" smtClean="0">
                <a:solidFill>
                  <a:schemeClr val="accent4"/>
                </a:solidFill>
                <a:latin typeface="Times New Roman" pitchFamily="18" charset="0"/>
                <a:cs typeface="Times New Roman" pitchFamily="18" charset="0"/>
              </a:rPr>
              <a:t>56 - 59</a:t>
            </a:r>
            <a:r>
              <a:rPr lang="en-US" sz="2400" dirty="0" smtClean="0">
                <a:latin typeface="Times New Roman" pitchFamily="18" charset="0"/>
                <a:cs typeface="Times New Roman" pitchFamily="18" charset="0"/>
              </a:rPr>
              <a:t>).</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	After aggregating income under five heads losses are adjusted and the resultant figure is known as </a:t>
            </a:r>
            <a:r>
              <a:rPr lang="en-US" sz="2400" b="1" dirty="0" smtClean="0">
                <a:solidFill>
                  <a:schemeClr val="accent4"/>
                </a:solidFill>
                <a:latin typeface="Times New Roman" pitchFamily="18" charset="0"/>
                <a:cs typeface="Times New Roman" pitchFamily="18" charset="0"/>
              </a:rPr>
              <a:t>Gross Total Income(GTI)</a:t>
            </a:r>
            <a:r>
              <a:rPr lang="en-US" sz="2400" dirty="0" smtClean="0">
                <a:latin typeface="Times New Roman" pitchFamily="18" charset="0"/>
                <a:cs typeface="Times New Roman" pitchFamily="18" charset="0"/>
              </a:rPr>
              <a:t>.</a:t>
            </a:r>
          </a:p>
          <a:p>
            <a:pPr algn="just">
              <a:lnSpc>
                <a:spcPct val="150000"/>
              </a:lnSpc>
            </a:pPr>
            <a:r>
              <a:rPr lang="en-US" sz="2400" b="1" dirty="0" smtClean="0">
                <a:solidFill>
                  <a:schemeClr val="accent5"/>
                </a:solidFill>
                <a:latin typeface="Times New Roman" pitchFamily="18" charset="0"/>
                <a:cs typeface="Times New Roman" pitchFamily="18" charset="0"/>
              </a:rPr>
              <a:t>G.T.I = </a:t>
            </a:r>
            <a:r>
              <a:rPr lang="en-US" sz="2400" b="1" dirty="0" smtClean="0">
                <a:solidFill>
                  <a:schemeClr val="accent4"/>
                </a:solidFill>
                <a:latin typeface="Times New Roman" pitchFamily="18" charset="0"/>
                <a:cs typeface="Times New Roman" pitchFamily="18" charset="0"/>
              </a:rPr>
              <a:t>Salary Income + House Property Income + Business or Profession Income + Capital Gains + Other Sources + Clubbing of Income – Set off of  Losses</a:t>
            </a:r>
            <a:r>
              <a:rPr lang="en-US" sz="2400" dirty="0" smtClean="0">
                <a:latin typeface="Times New Roman" pitchFamily="18" charset="0"/>
                <a:cs typeface="Times New Roman" pitchFamily="18" charset="0"/>
              </a:rPr>
              <a:t> </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457200"/>
            <a:ext cx="7772400" cy="4801314"/>
          </a:xfrm>
          <a:prstGeom prst="rect">
            <a:avLst/>
          </a:prstGeom>
        </p:spPr>
        <p:txBody>
          <a:bodyPr wrap="square">
            <a:spAutoFit/>
          </a:bodyPr>
          <a:lstStyle/>
          <a:p>
            <a:pPr>
              <a:lnSpc>
                <a:spcPct val="150000"/>
              </a:lnSpc>
            </a:pPr>
            <a:r>
              <a:rPr lang="en-US" sz="2400" b="1" dirty="0" smtClean="0">
                <a:solidFill>
                  <a:schemeClr val="accent5"/>
                </a:solidFill>
                <a:latin typeface="Times New Roman" pitchFamily="18" charset="0"/>
                <a:cs typeface="Times New Roman" pitchFamily="18" charset="0"/>
              </a:rPr>
              <a:t>Total income: Sec. 2(45) </a:t>
            </a:r>
          </a:p>
          <a:p>
            <a:pPr algn="just">
              <a:lnSpc>
                <a:spcPct val="150000"/>
              </a:lnSpc>
            </a:pPr>
            <a:r>
              <a:rPr lang="en-US" sz="2400" dirty="0" smtClean="0">
                <a:latin typeface="Times New Roman" pitchFamily="18" charset="0"/>
                <a:cs typeface="Times New Roman" pitchFamily="18" charset="0"/>
              </a:rPr>
              <a:t>	The amount left after making deductions </a:t>
            </a:r>
            <a:r>
              <a:rPr lang="en-US" sz="2400" b="1" dirty="0" smtClean="0">
                <a:latin typeface="Times New Roman" pitchFamily="18" charset="0"/>
                <a:cs typeface="Times New Roman" pitchFamily="18" charset="0"/>
              </a:rPr>
              <a:t>under section 80C to 80U </a:t>
            </a:r>
            <a:r>
              <a:rPr lang="en-US" sz="2400" dirty="0" smtClean="0">
                <a:latin typeface="Times New Roman" pitchFamily="18" charset="0"/>
                <a:cs typeface="Times New Roman" pitchFamily="18" charset="0"/>
              </a:rPr>
              <a:t>from the Gross Total Income is known as total income. Total income is rounded off to nearest multiples of ten rupees. Income tax is computed on this income. </a:t>
            </a:r>
          </a:p>
          <a:p>
            <a:pPr algn="just">
              <a:lnSpc>
                <a:spcPct val="150000"/>
              </a:lnSpc>
            </a:pPr>
            <a:endParaRPr lang="en-US" sz="2400" b="1" dirty="0" smtClean="0">
              <a:solidFill>
                <a:schemeClr val="accent5"/>
              </a:solidFill>
              <a:latin typeface="Times New Roman" pitchFamily="18" charset="0"/>
              <a:cs typeface="Times New Roman" pitchFamily="18" charset="0"/>
            </a:endParaRPr>
          </a:p>
          <a:p>
            <a:pPr algn="just">
              <a:lnSpc>
                <a:spcPct val="150000"/>
              </a:lnSpc>
            </a:pPr>
            <a:r>
              <a:rPr lang="en-US" sz="2400" b="1" dirty="0" smtClean="0">
                <a:solidFill>
                  <a:schemeClr val="accent5"/>
                </a:solidFill>
                <a:latin typeface="Times New Roman" pitchFamily="18" charset="0"/>
                <a:cs typeface="Times New Roman" pitchFamily="18" charset="0"/>
              </a:rPr>
              <a:t>Total Income = </a:t>
            </a:r>
            <a:r>
              <a:rPr lang="en-US" sz="2400" b="1" dirty="0" smtClean="0">
                <a:solidFill>
                  <a:schemeClr val="accent4"/>
                </a:solidFill>
                <a:latin typeface="Times New Roman" pitchFamily="18" charset="0"/>
                <a:cs typeface="Times New Roman" pitchFamily="18" charset="0"/>
              </a:rPr>
              <a:t>Gross Total Income – Deductions u/s 80C to 80U</a:t>
            </a:r>
          </a:p>
          <a:p>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772400" cy="5693866"/>
          </a:xfrm>
          <a:prstGeom prst="rect">
            <a:avLst/>
          </a:prstGeom>
        </p:spPr>
        <p:txBody>
          <a:bodyPr wrap="square">
            <a:spAutoFit/>
          </a:bodyPr>
          <a:lstStyle/>
          <a:p>
            <a:pPr algn="just"/>
            <a:r>
              <a:rPr lang="en-US" sz="2600" b="1" dirty="0" smtClean="0">
                <a:solidFill>
                  <a:schemeClr val="accent5"/>
                </a:solidFill>
                <a:latin typeface="Times New Roman" pitchFamily="18" charset="0"/>
                <a:cs typeface="Times New Roman" pitchFamily="18" charset="0"/>
              </a:rPr>
              <a:t>Casual Income: </a:t>
            </a:r>
          </a:p>
          <a:p>
            <a:pPr algn="just"/>
            <a:r>
              <a:rPr lang="en-US" sz="2600" dirty="0" smtClean="0">
                <a:latin typeface="Times New Roman" pitchFamily="18" charset="0"/>
                <a:cs typeface="Times New Roman" pitchFamily="18" charset="0"/>
              </a:rPr>
              <a:t>	If an </a:t>
            </a:r>
            <a:r>
              <a:rPr lang="en-US" sz="2600" dirty="0" err="1" smtClean="0">
                <a:latin typeface="Times New Roman" pitchFamily="18" charset="0"/>
                <a:cs typeface="Times New Roman" pitchFamily="18" charset="0"/>
              </a:rPr>
              <a:t>assessee</a:t>
            </a:r>
            <a:r>
              <a:rPr lang="en-US" sz="2600" dirty="0" smtClean="0">
                <a:latin typeface="Times New Roman" pitchFamily="18" charset="0"/>
                <a:cs typeface="Times New Roman" pitchFamily="18" charset="0"/>
              </a:rPr>
              <a:t>, by chance or without any pre-expectation or accidentally gets any income which is of non recurring nature is regarded as casual income. The casual income includes winning from lotteries, crossword puzzles, races, card games, gambling, betting, prize awarded for coin collection or stamp collection or gardening, receipt of '. </a:t>
            </a:r>
          </a:p>
          <a:p>
            <a:pPr algn="just"/>
            <a:r>
              <a:rPr lang="en-US" sz="2600" dirty="0" smtClean="0">
                <a:latin typeface="Times New Roman" pitchFamily="18" charset="0"/>
                <a:cs typeface="Times New Roman" pitchFamily="18" charset="0"/>
              </a:rPr>
              <a:t>reward to a person for tracing out any lost child, receipt of remuneration for acting as an arbitrator in any dispute etc. </a:t>
            </a:r>
          </a:p>
          <a:p>
            <a:pPr algn="just"/>
            <a:r>
              <a:rPr lang="en-US" sz="2600" b="1" dirty="0" smtClean="0">
                <a:solidFill>
                  <a:schemeClr val="accent5"/>
                </a:solidFill>
                <a:latin typeface="Times New Roman" pitchFamily="18" charset="0"/>
                <a:cs typeface="Times New Roman" pitchFamily="18" charset="0"/>
              </a:rPr>
              <a:t>The tax treatment of casual incomes - </a:t>
            </a:r>
          </a:p>
          <a:p>
            <a:pPr algn="just"/>
            <a:r>
              <a:rPr lang="en-US" sz="2600" dirty="0" smtClean="0">
                <a:latin typeface="Times New Roman" pitchFamily="18" charset="0"/>
                <a:cs typeface="Times New Roman" pitchFamily="18" charset="0"/>
              </a:rPr>
              <a:t>                It is taxable under the head </a:t>
            </a:r>
            <a:r>
              <a:rPr lang="en-US" sz="2600" b="1" dirty="0" smtClean="0">
                <a:solidFill>
                  <a:schemeClr val="accent5"/>
                </a:solidFill>
                <a:latin typeface="Times New Roman" pitchFamily="18" charset="0"/>
                <a:cs typeface="Times New Roman" pitchFamily="18" charset="0"/>
              </a:rPr>
              <a:t>‘Income from other sources’.</a:t>
            </a:r>
            <a:endParaRPr lang="en-US" sz="2600" b="1" dirty="0">
              <a:solidFill>
                <a:schemeClr val="accent5"/>
              </a:solidFill>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90800"/>
            <a:ext cx="4640684" cy="646331"/>
          </a:xfrm>
          <a:prstGeom prst="rect">
            <a:avLst/>
          </a:prstGeom>
        </p:spPr>
        <p:txBody>
          <a:bodyPr wrap="square">
            <a:spAutoFit/>
          </a:bodyPr>
          <a:lstStyle/>
          <a:p>
            <a:pPr algn="ctr"/>
            <a:r>
              <a:rPr lang="en-US" sz="3600" b="1" dirty="0" smtClean="0">
                <a:solidFill>
                  <a:schemeClr val="accent4"/>
                </a:solidFill>
                <a:latin typeface="Times New Roman" pitchFamily="18" charset="0"/>
                <a:cs typeface="Times New Roman" pitchFamily="18" charset="0"/>
              </a:rPr>
              <a:t>THANK YOU </a:t>
            </a:r>
            <a:endParaRPr lang="en-US" sz="3600" b="1" dirty="0">
              <a:solidFill>
                <a:schemeClr val="accent4"/>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1"/>
            <a:ext cx="7924800" cy="1066799"/>
          </a:xfrm>
        </p:spPr>
        <p:txBody>
          <a:bodyPr>
            <a:normAutofit/>
          </a:bodyPr>
          <a:lstStyle/>
          <a:p>
            <a:r>
              <a:rPr lang="en-US" sz="3000" b="1" dirty="0" smtClean="0">
                <a:latin typeface="Times New Roman" pitchFamily="18" charset="0"/>
                <a:cs typeface="Times New Roman" pitchFamily="18" charset="0"/>
              </a:rPr>
              <a:t>Income Tax </a:t>
            </a:r>
            <a:endParaRPr lang="en-US" sz="3000" b="1"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1143000"/>
            <a:ext cx="8001000" cy="5029200"/>
          </a:xfrm>
          <a:noFill/>
        </p:spPr>
        <p:txBody>
          <a:bodyPr>
            <a:normAutofit/>
          </a:bodyPr>
          <a:lstStyle/>
          <a:p>
            <a:pPr algn="l"/>
            <a:r>
              <a:rPr lang="en-US" sz="2800" b="1" dirty="0" smtClean="0">
                <a:solidFill>
                  <a:schemeClr val="accent4"/>
                </a:solidFill>
                <a:latin typeface="Times New Roman" pitchFamily="18" charset="0"/>
                <a:cs typeface="Times New Roman" pitchFamily="18" charset="0"/>
              </a:rPr>
              <a:t>TAX</a:t>
            </a:r>
            <a:r>
              <a:rPr lang="en-US" sz="2800" dirty="0" smtClean="0">
                <a:solidFill>
                  <a:schemeClr val="accent4"/>
                </a:solidFill>
                <a:latin typeface="Times New Roman" pitchFamily="18" charset="0"/>
                <a:cs typeface="Times New Roman" pitchFamily="18" charset="0"/>
              </a:rPr>
              <a:t> </a:t>
            </a:r>
          </a:p>
          <a:p>
            <a:pPr>
              <a:buFont typeface="Wingdings" pitchFamily="2" charset="2"/>
              <a:buChar char="Ø"/>
            </a:pPr>
            <a:r>
              <a:rPr lang="en-US" sz="2800" dirty="0" smtClean="0">
                <a:solidFill>
                  <a:schemeClr val="tx1"/>
                </a:solidFill>
                <a:latin typeface="Times New Roman" pitchFamily="18" charset="0"/>
                <a:cs typeface="Times New Roman" pitchFamily="18" charset="0"/>
              </a:rPr>
              <a:t>Tax is a fee charged by a government on a product or income or activity </a:t>
            </a:r>
          </a:p>
          <a:p>
            <a:pPr algn="l"/>
            <a:r>
              <a:rPr lang="en-US" sz="2800" b="1" dirty="0" smtClean="0">
                <a:solidFill>
                  <a:schemeClr val="accent4"/>
                </a:solidFill>
                <a:latin typeface="Times New Roman" pitchFamily="18" charset="0"/>
                <a:cs typeface="Times New Roman" pitchFamily="18" charset="0"/>
              </a:rPr>
              <a:t>INCOME TAX </a:t>
            </a:r>
          </a:p>
          <a:p>
            <a:pPr algn="l">
              <a:buFont typeface="Wingdings" pitchFamily="2" charset="2"/>
              <a:buChar char="Ø"/>
            </a:pPr>
            <a:r>
              <a:rPr lang="en-US" sz="2800" dirty="0" smtClean="0">
                <a:solidFill>
                  <a:schemeClr val="tx1"/>
                </a:solidFill>
                <a:latin typeface="Times New Roman" pitchFamily="18" charset="0"/>
                <a:cs typeface="Times New Roman" pitchFamily="18" charset="0"/>
              </a:rPr>
              <a:t>It is a tax levied on the total income of the previous year of every person </a:t>
            </a:r>
          </a:p>
          <a:p>
            <a:pPr algn="l">
              <a:buFont typeface="Wingdings" pitchFamily="2" charset="2"/>
              <a:buChar char="Ø"/>
            </a:pPr>
            <a:r>
              <a:rPr lang="en-US" sz="2800" dirty="0" smtClean="0">
                <a:solidFill>
                  <a:schemeClr val="tx1"/>
                </a:solidFill>
                <a:latin typeface="Times New Roman" pitchFamily="18" charset="0"/>
                <a:cs typeface="Times New Roman" pitchFamily="18" charset="0"/>
              </a:rPr>
              <a:t>Income tax is a direct tax </a:t>
            </a:r>
          </a:p>
          <a:p>
            <a:pPr algn="l">
              <a:buFont typeface="Wingdings" pitchFamily="2" charset="2"/>
              <a:buChar char="Ø"/>
            </a:pPr>
            <a:r>
              <a:rPr lang="en-US" sz="2800" dirty="0" smtClean="0">
                <a:solidFill>
                  <a:schemeClr val="tx1"/>
                </a:solidFill>
                <a:latin typeface="Times New Roman" pitchFamily="18" charset="0"/>
                <a:cs typeface="Times New Roman" pitchFamily="18" charset="0"/>
              </a:rPr>
              <a:t>The direct tax which is paid by individual to the Central Government of India is known as Income Tax.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696200" cy="5970865"/>
          </a:xfrm>
          <a:prstGeom prst="rect">
            <a:avLst/>
          </a:prstGeom>
        </p:spPr>
        <p:txBody>
          <a:bodyPr wrap="square">
            <a:spAutoFit/>
          </a:bodyPr>
          <a:lstStyle/>
          <a:p>
            <a:r>
              <a:rPr lang="en-US" sz="2600" b="1" dirty="0" smtClean="0">
                <a:solidFill>
                  <a:schemeClr val="accent4"/>
                </a:solidFill>
                <a:latin typeface="Times New Roman" pitchFamily="18" charset="0"/>
                <a:cs typeface="Times New Roman" pitchFamily="18" charset="0"/>
              </a:rPr>
              <a:t>HISTORY OF INCOME TAX IN INDIA</a:t>
            </a:r>
            <a:r>
              <a:rPr lang="en-US" sz="2600" dirty="0" smtClean="0">
                <a:solidFill>
                  <a:schemeClr val="accent4"/>
                </a:solidFill>
                <a:latin typeface="Times New Roman" pitchFamily="18" charset="0"/>
                <a:cs typeface="Times New Roman" pitchFamily="18" charset="0"/>
              </a:rPr>
              <a:t>: </a:t>
            </a:r>
          </a:p>
          <a:p>
            <a:pPr>
              <a:buFont typeface="Wingdings" pitchFamily="2" charset="2"/>
              <a:buChar char="Ø"/>
            </a:pPr>
            <a:r>
              <a:rPr lang="en-US" sz="2600" dirty="0" smtClean="0">
                <a:latin typeface="Times New Roman" pitchFamily="18" charset="0"/>
                <a:cs typeface="Times New Roman" pitchFamily="18" charset="0"/>
              </a:rPr>
              <a:t>In India, this tax was introduced for the first time in </a:t>
            </a:r>
            <a:r>
              <a:rPr lang="en-US" sz="2600" b="1" dirty="0" smtClean="0">
                <a:solidFill>
                  <a:schemeClr val="accent5"/>
                </a:solidFill>
                <a:latin typeface="Times New Roman" pitchFamily="18" charset="0"/>
                <a:cs typeface="Times New Roman" pitchFamily="18" charset="0"/>
              </a:rPr>
              <a:t>1860</a:t>
            </a:r>
            <a:r>
              <a:rPr lang="en-US" sz="2600" dirty="0" smtClean="0">
                <a:latin typeface="Times New Roman" pitchFamily="18" charset="0"/>
                <a:cs typeface="Times New Roman" pitchFamily="18" charset="0"/>
              </a:rPr>
              <a:t>, by </a:t>
            </a:r>
            <a:r>
              <a:rPr lang="en-US" sz="2600" b="1" dirty="0" smtClean="0">
                <a:solidFill>
                  <a:schemeClr val="accent5"/>
                </a:solidFill>
                <a:latin typeface="Times New Roman" pitchFamily="18" charset="0"/>
                <a:cs typeface="Times New Roman" pitchFamily="18" charset="0"/>
              </a:rPr>
              <a:t>Sir James Wilson </a:t>
            </a:r>
            <a:r>
              <a:rPr lang="en-US" sz="2600" dirty="0" smtClean="0">
                <a:latin typeface="Times New Roman" pitchFamily="18" charset="0"/>
                <a:cs typeface="Times New Roman" pitchFamily="18" charset="0"/>
              </a:rPr>
              <a:t>in order to meet the losses sustained by the Government on account of the Military Mutiny of 1857. </a:t>
            </a:r>
          </a:p>
          <a:p>
            <a:pPr>
              <a:buFont typeface="Wingdings" pitchFamily="2" charset="2"/>
              <a:buChar char="Ø"/>
            </a:pPr>
            <a:r>
              <a:rPr lang="en-US" sz="2600" dirty="0" smtClean="0">
                <a:latin typeface="Times New Roman" pitchFamily="18" charset="0"/>
                <a:cs typeface="Times New Roman" pitchFamily="18" charset="0"/>
              </a:rPr>
              <a:t>In 1918, a new income tax was passed and again it was replaced by another new act which was passed in 1922.This Act remained in force up to the assessment year 1961-62 with numerous amendments.</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In consultation with the Ministry of Law finally the Income Tax Act, 1961 was passed. </a:t>
            </a:r>
          </a:p>
          <a:p>
            <a:pPr>
              <a:buFont typeface="Wingdings" pitchFamily="2" charset="2"/>
              <a:buChar char="Ø"/>
            </a:pPr>
            <a:r>
              <a:rPr lang="en-US" sz="2600" dirty="0" smtClean="0">
                <a:latin typeface="Times New Roman" pitchFamily="18" charset="0"/>
                <a:cs typeface="Times New Roman" pitchFamily="18" charset="0"/>
              </a:rPr>
              <a:t>The </a:t>
            </a:r>
            <a:r>
              <a:rPr lang="en-US" sz="2600" b="1" dirty="0" smtClean="0">
                <a:solidFill>
                  <a:schemeClr val="accent5"/>
                </a:solidFill>
                <a:latin typeface="Times New Roman" pitchFamily="18" charset="0"/>
                <a:cs typeface="Times New Roman" pitchFamily="18" charset="0"/>
              </a:rPr>
              <a:t>Income Tax Act 1961 </a:t>
            </a:r>
            <a:r>
              <a:rPr lang="en-US" sz="2600" dirty="0" smtClean="0">
                <a:latin typeface="Times New Roman" pitchFamily="18" charset="0"/>
                <a:cs typeface="Times New Roman" pitchFamily="18" charset="0"/>
              </a:rPr>
              <a:t>has been brought into force with </a:t>
            </a:r>
            <a:r>
              <a:rPr lang="en-US" sz="2600" b="1" dirty="0" smtClean="0">
                <a:solidFill>
                  <a:schemeClr val="accent5"/>
                </a:solidFill>
                <a:latin typeface="Times New Roman" pitchFamily="18" charset="0"/>
                <a:cs typeface="Times New Roman" pitchFamily="18" charset="0"/>
              </a:rPr>
              <a:t>1 April 1962</a:t>
            </a:r>
            <a:r>
              <a:rPr lang="en-US" sz="2600" dirty="0" smtClean="0">
                <a:latin typeface="Times New Roman" pitchFamily="18" charset="0"/>
                <a:cs typeface="Times New Roman" pitchFamily="18" charset="0"/>
              </a:rPr>
              <a:t>. It applies to the </a:t>
            </a:r>
            <a:r>
              <a:rPr lang="en-US" sz="2600" b="1" dirty="0" smtClean="0">
                <a:solidFill>
                  <a:schemeClr val="accent5"/>
                </a:solidFill>
                <a:latin typeface="Times New Roman" pitchFamily="18" charset="0"/>
                <a:cs typeface="Times New Roman" pitchFamily="18" charset="0"/>
              </a:rPr>
              <a:t>whole of India and Sikkim (including Jammu and Kashmir)</a:t>
            </a:r>
            <a:r>
              <a:rPr lang="en-US" sz="2600"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1"/>
            <a:ext cx="8077200" cy="6524863"/>
          </a:xfrm>
          <a:prstGeom prst="rect">
            <a:avLst/>
          </a:prstGeom>
        </p:spPr>
        <p:txBody>
          <a:bodyPr wrap="square">
            <a:spAutoFit/>
          </a:bodyPr>
          <a:lstStyle/>
          <a:p>
            <a:r>
              <a:rPr lang="en-US" sz="2800" b="1" dirty="0" smtClean="0">
                <a:solidFill>
                  <a:schemeClr val="accent4"/>
                </a:solidFill>
                <a:latin typeface="Times New Roman" pitchFamily="18" charset="0"/>
                <a:cs typeface="Times New Roman" pitchFamily="18" charset="0"/>
              </a:rPr>
              <a:t>TYPES OF TAXES </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	</a:t>
            </a:r>
            <a:r>
              <a:rPr lang="en-US" sz="2800" b="1" dirty="0" smtClean="0">
                <a:solidFill>
                  <a:schemeClr val="accent5"/>
                </a:solidFill>
                <a:latin typeface="Times New Roman" pitchFamily="18" charset="0"/>
                <a:cs typeface="Times New Roman" pitchFamily="18" charset="0"/>
              </a:rPr>
              <a:t>1)Direct Tax  		II) Indirect Tax </a:t>
            </a:r>
          </a:p>
          <a:p>
            <a:pPr algn="ctr"/>
            <a:endParaRPr lang="en-US" sz="2800" b="1" dirty="0" smtClean="0">
              <a:solidFill>
                <a:schemeClr val="accent5"/>
              </a:solidFill>
              <a:latin typeface="Times New Roman" pitchFamily="18" charset="0"/>
              <a:cs typeface="Times New Roman" pitchFamily="18" charset="0"/>
            </a:endParaRPr>
          </a:p>
          <a:p>
            <a:r>
              <a:rPr lang="en-US" sz="2800" b="1" dirty="0" smtClean="0">
                <a:solidFill>
                  <a:schemeClr val="accent5"/>
                </a:solidFill>
                <a:latin typeface="Times New Roman" pitchFamily="18" charset="0"/>
                <a:cs typeface="Times New Roman" pitchFamily="18" charset="0"/>
              </a:rPr>
              <a:t>1) Direct Tax</a:t>
            </a:r>
            <a:endParaRPr lang="en-US" sz="2800" dirty="0" smtClean="0">
              <a:solidFill>
                <a:schemeClr val="accent5"/>
              </a:solidFill>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If tax is levied directly on the </a:t>
            </a:r>
            <a:r>
              <a:rPr lang="en-US" sz="2800" b="1" dirty="0" smtClean="0">
                <a:solidFill>
                  <a:schemeClr val="accent5"/>
                </a:solidFill>
                <a:latin typeface="Times New Roman" pitchFamily="18" charset="0"/>
                <a:cs typeface="Times New Roman" pitchFamily="18" charset="0"/>
              </a:rPr>
              <a:t>income or wealth </a:t>
            </a:r>
            <a:r>
              <a:rPr lang="en-US" sz="2800" dirty="0" smtClean="0">
                <a:latin typeface="Times New Roman" pitchFamily="18" charset="0"/>
                <a:cs typeface="Times New Roman" pitchFamily="18" charset="0"/>
              </a:rPr>
              <a:t>of a person, then it is called as direct tax. </a:t>
            </a:r>
          </a:p>
          <a:p>
            <a:pPr algn="just"/>
            <a:r>
              <a:rPr lang="en-US" sz="2800" dirty="0" smtClean="0">
                <a:latin typeface="Times New Roman" pitchFamily="18" charset="0"/>
                <a:cs typeface="Times New Roman" pitchFamily="18" charset="0"/>
              </a:rPr>
              <a:t>Example : Income Tax</a:t>
            </a:r>
          </a:p>
          <a:p>
            <a:pPr algn="just"/>
            <a:r>
              <a:rPr lang="en-US" sz="2800" b="1" dirty="0" smtClean="0">
                <a:solidFill>
                  <a:schemeClr val="accent5"/>
                </a:solidFill>
                <a:latin typeface="Times New Roman" pitchFamily="18" charset="0"/>
                <a:cs typeface="Times New Roman" pitchFamily="18" charset="0"/>
              </a:rPr>
              <a:t>2) Indirect Taxes</a:t>
            </a:r>
            <a:endParaRPr lang="en-US" sz="2800" dirty="0" smtClean="0">
              <a:solidFill>
                <a:schemeClr val="accent5"/>
              </a:solidFill>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If tax is levied on the </a:t>
            </a:r>
            <a:r>
              <a:rPr lang="en-US" sz="2800" b="1" dirty="0" smtClean="0">
                <a:solidFill>
                  <a:schemeClr val="accent5"/>
                </a:solidFill>
                <a:latin typeface="Times New Roman" pitchFamily="18" charset="0"/>
                <a:cs typeface="Times New Roman" pitchFamily="18" charset="0"/>
              </a:rPr>
              <a:t>price of a goods or services</a:t>
            </a:r>
            <a:r>
              <a:rPr lang="en-US" sz="2800" dirty="0" smtClean="0">
                <a:latin typeface="Times New Roman" pitchFamily="18" charset="0"/>
                <a:cs typeface="Times New Roman" pitchFamily="18" charset="0"/>
              </a:rPr>
              <a:t>. Then it is called as indirect tax. </a:t>
            </a:r>
          </a:p>
          <a:p>
            <a:pPr algn="just"/>
            <a:r>
              <a:rPr lang="en-US" sz="2800" dirty="0" smtClean="0">
                <a:latin typeface="Times New Roman" pitchFamily="18" charset="0"/>
                <a:cs typeface="Times New Roman" pitchFamily="18" charset="0"/>
              </a:rPr>
              <a:t>Example : Goods and Service Tax (GST)</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p>
          <a:p>
            <a:endParaRPr lang="en-US" sz="2600" dirty="0" smtClean="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circle(in)">
                                      <p:cBhvr>
                                        <p:cTn id="27" dur="2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circle(in)">
                                      <p:cBhvr>
                                        <p:cTn id="32" dur="20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circle(in)">
                                      <p:cBhvr>
                                        <p:cTn id="37" dur="20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circle(in)">
                                      <p:cBhvr>
                                        <p:cTn id="42"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77200" cy="7246650"/>
          </a:xfrm>
          <a:prstGeom prst="rect">
            <a:avLst/>
          </a:prstGeom>
        </p:spPr>
        <p:txBody>
          <a:bodyPr wrap="square">
            <a:spAutoFit/>
          </a:bodyPr>
          <a:lstStyle/>
          <a:p>
            <a:r>
              <a:rPr lang="en-US" sz="2600" b="1" dirty="0" smtClean="0">
                <a:solidFill>
                  <a:schemeClr val="accent4"/>
                </a:solidFill>
                <a:latin typeface="Times New Roman" pitchFamily="18" charset="0"/>
                <a:cs typeface="Times New Roman" pitchFamily="18" charset="0"/>
              </a:rPr>
              <a:t>IMPORTANT DEFINITIONS </a:t>
            </a:r>
            <a:endParaRPr lang="en-US" sz="2600" b="1" dirty="0" smtClean="0">
              <a:latin typeface="Times New Roman" pitchFamily="18" charset="0"/>
              <a:cs typeface="Times New Roman" pitchFamily="18" charset="0"/>
            </a:endParaRPr>
          </a:p>
          <a:p>
            <a:pPr marL="571500" indent="-571500">
              <a:lnSpc>
                <a:spcPct val="150000"/>
              </a:lnSpc>
              <a:buAutoNum type="romanLcParenBoth"/>
            </a:pPr>
            <a:r>
              <a:rPr lang="en-US" sz="2600" b="1" dirty="0" smtClean="0">
                <a:solidFill>
                  <a:schemeClr val="accent5"/>
                </a:solidFill>
                <a:latin typeface="Times New Roman" pitchFamily="18" charset="0"/>
                <a:cs typeface="Times New Roman" pitchFamily="18" charset="0"/>
              </a:rPr>
              <a:t>Assessment Year: Sec.2 (9) - (1.4.2020 to 31.3.2021)</a:t>
            </a:r>
          </a:p>
          <a:p>
            <a:pPr marL="571500" indent="-571500" algn="just">
              <a:lnSpc>
                <a:spcPct val="150000"/>
              </a:lnSpc>
            </a:pPr>
            <a:r>
              <a:rPr lang="en-US" sz="26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 “Assessment year” means the period of twelve months commencing on the first day of April every year . Thus, the “Assessment year” on </a:t>
            </a:r>
            <a:r>
              <a:rPr lang="en-US" sz="2600" dirty="0" smtClean="0">
                <a:solidFill>
                  <a:schemeClr val="accent5"/>
                </a:solidFill>
                <a:latin typeface="Times New Roman" pitchFamily="18" charset="0"/>
                <a:cs typeface="Times New Roman" pitchFamily="18" charset="0"/>
              </a:rPr>
              <a:t>1</a:t>
            </a:r>
            <a:r>
              <a:rPr lang="en-US" sz="2600" baseline="30000" dirty="0" smtClean="0">
                <a:solidFill>
                  <a:schemeClr val="accent5"/>
                </a:solidFill>
                <a:latin typeface="Times New Roman" pitchFamily="18" charset="0"/>
                <a:cs typeface="Times New Roman" pitchFamily="18" charset="0"/>
              </a:rPr>
              <a:t>st</a:t>
            </a:r>
            <a:r>
              <a:rPr lang="en-US" sz="2600" dirty="0" smtClean="0">
                <a:solidFill>
                  <a:schemeClr val="accent5"/>
                </a:solidFill>
                <a:latin typeface="Times New Roman" pitchFamily="18" charset="0"/>
                <a:cs typeface="Times New Roman" pitchFamily="18" charset="0"/>
              </a:rPr>
              <a:t> April and ends on 31</a:t>
            </a:r>
            <a:r>
              <a:rPr lang="en-US" sz="2600" baseline="30000" dirty="0" smtClean="0">
                <a:solidFill>
                  <a:schemeClr val="accent5"/>
                </a:solidFill>
                <a:latin typeface="Times New Roman" pitchFamily="18" charset="0"/>
                <a:cs typeface="Times New Roman" pitchFamily="18" charset="0"/>
              </a:rPr>
              <a:t>st</a:t>
            </a:r>
            <a:r>
              <a:rPr lang="en-US" sz="2600" dirty="0" smtClean="0">
                <a:solidFill>
                  <a:schemeClr val="accent5"/>
                </a:solidFill>
                <a:latin typeface="Times New Roman" pitchFamily="18" charset="0"/>
                <a:cs typeface="Times New Roman" pitchFamily="18" charset="0"/>
              </a:rPr>
              <a:t> March</a:t>
            </a:r>
            <a:r>
              <a:rPr lang="en-US" sz="2600" dirty="0" smtClean="0">
                <a:latin typeface="Times New Roman" pitchFamily="18" charset="0"/>
                <a:cs typeface="Times New Roman" pitchFamily="18" charset="0"/>
              </a:rPr>
              <a:t> every year. </a:t>
            </a:r>
            <a:endParaRPr lang="en-US" sz="2600" dirty="0" smtClean="0">
              <a:solidFill>
                <a:schemeClr val="accent5"/>
              </a:solidFill>
              <a:latin typeface="Times New Roman" pitchFamily="18" charset="0"/>
              <a:cs typeface="Times New Roman" pitchFamily="18" charset="0"/>
            </a:endParaRPr>
          </a:p>
          <a:p>
            <a:pPr marL="571500" indent="-571500" algn="just">
              <a:lnSpc>
                <a:spcPct val="150000"/>
              </a:lnSpc>
            </a:pPr>
            <a:r>
              <a:rPr lang="en-US" sz="2600" b="1" dirty="0" smtClean="0">
                <a:solidFill>
                  <a:schemeClr val="accent5"/>
                </a:solidFill>
                <a:latin typeface="Times New Roman" pitchFamily="18" charset="0"/>
                <a:cs typeface="Times New Roman" pitchFamily="18" charset="0"/>
              </a:rPr>
              <a:t>(ii) Previous year : Sec.3 – (1.4.2019 to 31.3.2020)</a:t>
            </a:r>
          </a:p>
          <a:p>
            <a:pPr marL="571500" indent="-571500" algn="just">
              <a:lnSpc>
                <a:spcPct val="150000"/>
              </a:lnSpc>
            </a:pPr>
            <a:r>
              <a:rPr lang="en-US" sz="2600" dirty="0" smtClean="0">
                <a:latin typeface="Times New Roman" pitchFamily="18" charset="0"/>
                <a:cs typeface="Times New Roman" pitchFamily="18" charset="0"/>
              </a:rPr>
              <a:t>        	The previous year means the financial year immediately preceding the assessment year . It is the year in which income is earned </a:t>
            </a:r>
            <a:r>
              <a:rPr lang="en-US" sz="2600" dirty="0" err="1" smtClean="0">
                <a:latin typeface="Times New Roman" pitchFamily="18" charset="0"/>
                <a:cs typeface="Times New Roman" pitchFamily="18" charset="0"/>
              </a:rPr>
              <a:t>i.e</a:t>
            </a:r>
            <a:r>
              <a:rPr lang="en-US" sz="2600" dirty="0" smtClean="0">
                <a:latin typeface="Times New Roman" pitchFamily="18" charset="0"/>
                <a:cs typeface="Times New Roman" pitchFamily="18" charset="0"/>
              </a:rPr>
              <a:t> from </a:t>
            </a:r>
            <a:r>
              <a:rPr lang="en-US" sz="2600" dirty="0" smtClean="0">
                <a:solidFill>
                  <a:schemeClr val="accent5"/>
                </a:solidFill>
                <a:latin typeface="Times New Roman" pitchFamily="18" charset="0"/>
                <a:cs typeface="Times New Roman" pitchFamily="18" charset="0"/>
              </a:rPr>
              <a:t>1st April and ends on 31st March</a:t>
            </a:r>
            <a:r>
              <a:rPr lang="en-US" sz="2600" dirty="0" smtClean="0">
                <a:latin typeface="Times New Roman" pitchFamily="18" charset="0"/>
                <a:cs typeface="Times New Roman" pitchFamily="18" charset="0"/>
              </a:rPr>
              <a:t>. </a:t>
            </a:r>
          </a:p>
          <a:p>
            <a:pPr>
              <a:lnSpc>
                <a:spcPct val="150000"/>
              </a:lnSpc>
            </a:pPr>
            <a:endParaRPr lang="en-US" sz="2600"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82000" cy="6971139"/>
          </a:xfrm>
          <a:prstGeom prst="rect">
            <a:avLst/>
          </a:prstGeom>
        </p:spPr>
        <p:txBody>
          <a:bodyPr wrap="square">
            <a:spAutoFit/>
          </a:bodyPr>
          <a:lstStyle/>
          <a:p>
            <a:r>
              <a:rPr lang="en-US" dirty="0" smtClean="0">
                <a:solidFill>
                  <a:schemeClr val="accent5"/>
                </a:solidFill>
              </a:rPr>
              <a:t>(</a:t>
            </a:r>
            <a:r>
              <a:rPr lang="en-US" sz="2800" dirty="0" smtClean="0">
                <a:solidFill>
                  <a:schemeClr val="accent5"/>
                </a:solidFill>
                <a:latin typeface="Times New Roman" pitchFamily="18" charset="0"/>
                <a:cs typeface="Times New Roman" pitchFamily="18" charset="0"/>
              </a:rPr>
              <a:t>iii) </a:t>
            </a:r>
            <a:r>
              <a:rPr lang="en-US" sz="2800" b="1" dirty="0" smtClean="0">
                <a:solidFill>
                  <a:schemeClr val="accent5"/>
                </a:solidFill>
                <a:latin typeface="Times New Roman" pitchFamily="18" charset="0"/>
                <a:cs typeface="Times New Roman" pitchFamily="18" charset="0"/>
              </a:rPr>
              <a:t>Person: Sec. 2(31)</a:t>
            </a:r>
            <a:r>
              <a:rPr lang="en-US" sz="2800" b="1" dirty="0" smtClean="0">
                <a:latin typeface="Times New Roman" pitchFamily="18" charset="0"/>
                <a:cs typeface="Times New Roman" pitchFamily="18" charset="0"/>
              </a:rPr>
              <a:t>)</a:t>
            </a:r>
          </a:p>
          <a:p>
            <a:pPr>
              <a:lnSpc>
                <a:spcPct val="150000"/>
              </a:lnSpc>
            </a:pPr>
            <a:r>
              <a:rPr lang="en-US" sz="2800" dirty="0" smtClean="0">
                <a:latin typeface="Times New Roman" pitchFamily="18" charset="0"/>
                <a:cs typeface="Times New Roman" pitchFamily="18" charset="0"/>
              </a:rPr>
              <a:t>	The term “person‟ includes </a:t>
            </a:r>
          </a:p>
          <a:p>
            <a:pPr>
              <a:lnSpc>
                <a:spcPct val="150000"/>
              </a:lnSpc>
            </a:pPr>
            <a:r>
              <a:rPr lang="en-US" sz="2800" dirty="0" smtClean="0">
                <a:latin typeface="Times New Roman" pitchFamily="18" charset="0"/>
                <a:cs typeface="Times New Roman" pitchFamily="18" charset="0"/>
              </a:rPr>
              <a:t>		an Individual ;</a:t>
            </a:r>
          </a:p>
          <a:p>
            <a:pPr>
              <a:lnSpc>
                <a:spcPct val="150000"/>
              </a:lnSpc>
            </a:pPr>
            <a:r>
              <a:rPr lang="en-US" sz="2800" dirty="0" smtClean="0">
                <a:latin typeface="Times New Roman" pitchFamily="18" charset="0"/>
                <a:cs typeface="Times New Roman" pitchFamily="18" charset="0"/>
              </a:rPr>
              <a:t>		a Hindu Undivided Families [HUFs];</a:t>
            </a:r>
          </a:p>
          <a:p>
            <a:pPr>
              <a:lnSpc>
                <a:spcPct val="150000"/>
              </a:lnSpc>
            </a:pPr>
            <a:r>
              <a:rPr lang="en-US" sz="2800" dirty="0" smtClean="0">
                <a:latin typeface="Times New Roman" pitchFamily="18" charset="0"/>
                <a:cs typeface="Times New Roman" pitchFamily="18" charset="0"/>
              </a:rPr>
              <a:t> 		a company;</a:t>
            </a:r>
          </a:p>
          <a:p>
            <a:pPr>
              <a:lnSpc>
                <a:spcPct val="150000"/>
              </a:lnSpc>
            </a:pPr>
            <a:r>
              <a:rPr lang="en-US" sz="2800" dirty="0" smtClean="0">
                <a:latin typeface="Times New Roman" pitchFamily="18" charset="0"/>
                <a:cs typeface="Times New Roman" pitchFamily="18" charset="0"/>
              </a:rPr>
              <a:t>                     a firm ;</a:t>
            </a:r>
          </a:p>
          <a:p>
            <a:pPr>
              <a:lnSpc>
                <a:spcPct val="150000"/>
              </a:lnSpc>
            </a:pPr>
            <a:r>
              <a:rPr lang="en-US" sz="2800" dirty="0" smtClean="0">
                <a:latin typeface="Times New Roman" pitchFamily="18" charset="0"/>
                <a:cs typeface="Times New Roman" pitchFamily="18" charset="0"/>
              </a:rPr>
              <a:t>                     an Association of Persons [AOPs], or a Body of individuals [BOIs] whether incorporated or not; </a:t>
            </a:r>
          </a:p>
          <a:p>
            <a:pPr>
              <a:lnSpc>
                <a:spcPct val="150000"/>
              </a:lnSpc>
            </a:pPr>
            <a:r>
              <a:rPr lang="en-US" sz="2800" dirty="0" smtClean="0">
                <a:latin typeface="Times New Roman" pitchFamily="18" charset="0"/>
                <a:cs typeface="Times New Roman" pitchFamily="18" charset="0"/>
              </a:rPr>
              <a:t>		a Local authority and </a:t>
            </a:r>
          </a:p>
          <a:p>
            <a:r>
              <a:rPr lang="en-US" sz="2800" dirty="0" smtClean="0">
                <a:latin typeface="Times New Roman" pitchFamily="18" charset="0"/>
                <a:cs typeface="Times New Roman" pitchFamily="18" charset="0"/>
              </a:rPr>
              <a:t>                     every artificial juridical person not covered under any of the above. </a:t>
            </a:r>
          </a:p>
          <a:p>
            <a:pPr>
              <a:lnSpc>
                <a:spcPct val="150000"/>
              </a:lnSpc>
            </a:pP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circle(in)">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circle(in)">
                                      <p:cBhvr>
                                        <p:cTn id="20" dur="2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circle(in)">
                                      <p:cBhvr>
                                        <p:cTn id="25" dur="2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circle(in)">
                                      <p:cBhvr>
                                        <p:cTn id="30" dur="20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circle(in)">
                                      <p:cBhvr>
                                        <p:cTn id="35" dur="20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circle(in)">
                                      <p:cBhvr>
                                        <p:cTn id="40" dur="2000"/>
                                        <p:tgtEl>
                                          <p:spTgt spid="2">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Effect transition="in" filter="circle(in)">
                                      <p:cBhvr>
                                        <p:cTn id="4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8458200" cy="7892236"/>
          </a:xfrm>
          <a:prstGeom prst="rect">
            <a:avLst/>
          </a:prstGeom>
        </p:spPr>
        <p:txBody>
          <a:bodyPr wrap="square">
            <a:spAutoFit/>
          </a:bodyPr>
          <a:lstStyle/>
          <a:p>
            <a:pPr>
              <a:lnSpc>
                <a:spcPct val="150000"/>
              </a:lnSpc>
            </a:pPr>
            <a:r>
              <a:rPr lang="en-US" sz="2600" b="1" dirty="0" smtClean="0">
                <a:solidFill>
                  <a:schemeClr val="accent5"/>
                </a:solidFill>
                <a:latin typeface="Times New Roman" pitchFamily="18" charset="0"/>
                <a:cs typeface="Times New Roman" pitchFamily="18" charset="0"/>
              </a:rPr>
              <a:t>iv) </a:t>
            </a:r>
            <a:r>
              <a:rPr lang="en-US" sz="2600" b="1" dirty="0" err="1" smtClean="0">
                <a:solidFill>
                  <a:schemeClr val="accent5"/>
                </a:solidFill>
                <a:latin typeface="Times New Roman" pitchFamily="18" charset="0"/>
                <a:cs typeface="Times New Roman" pitchFamily="18" charset="0"/>
              </a:rPr>
              <a:t>Assessee</a:t>
            </a:r>
            <a:r>
              <a:rPr lang="en-US" sz="2600" b="1" dirty="0" smtClean="0">
                <a:solidFill>
                  <a:schemeClr val="accent5"/>
                </a:solidFill>
                <a:latin typeface="Times New Roman" pitchFamily="18" charset="0"/>
                <a:cs typeface="Times New Roman" pitchFamily="18" charset="0"/>
              </a:rPr>
              <a:t>: Sec. 2(7) </a:t>
            </a:r>
          </a:p>
          <a:p>
            <a:pPr algn="just">
              <a:lnSpc>
                <a:spcPct val="150000"/>
              </a:lnSpc>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Assessee</a:t>
            </a:r>
            <a:r>
              <a:rPr lang="en-US" sz="2600" dirty="0" smtClean="0">
                <a:latin typeface="Times New Roman" pitchFamily="18" charset="0"/>
                <a:cs typeface="Times New Roman" pitchFamily="18" charset="0"/>
              </a:rPr>
              <a:t>’ means a person by whom any tax, or any  sum of money is payable under this act. </a:t>
            </a:r>
          </a:p>
          <a:p>
            <a:pPr algn="just">
              <a:lnSpc>
                <a:spcPct val="150000"/>
              </a:lnSpc>
            </a:pPr>
            <a:r>
              <a:rPr lang="en-US" sz="2600" b="1" dirty="0" smtClean="0">
                <a:solidFill>
                  <a:schemeClr val="accent5"/>
                </a:solidFill>
                <a:latin typeface="Times New Roman" pitchFamily="18" charset="0"/>
                <a:cs typeface="Times New Roman" pitchFamily="18" charset="0"/>
              </a:rPr>
              <a:t>(v) Income: Sec. 2(24) </a:t>
            </a:r>
          </a:p>
          <a:p>
            <a:pPr algn="just">
              <a:lnSpc>
                <a:spcPct val="150000"/>
              </a:lnSpc>
            </a:pPr>
            <a:r>
              <a:rPr lang="en-US" sz="2600" dirty="0" smtClean="0">
                <a:latin typeface="Times New Roman" pitchFamily="18" charset="0"/>
                <a:cs typeface="Times New Roman" pitchFamily="18" charset="0"/>
              </a:rPr>
              <a:t>	It includes the following: </a:t>
            </a:r>
          </a:p>
          <a:p>
            <a:pPr algn="just">
              <a:lnSpc>
                <a:spcPct val="150000"/>
              </a:lnSpc>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profits and gains of business or profession </a:t>
            </a:r>
          </a:p>
          <a:p>
            <a:pPr algn="just">
              <a:lnSpc>
                <a:spcPct val="150000"/>
              </a:lnSpc>
            </a:pPr>
            <a:r>
              <a:rPr lang="en-US" sz="2600" dirty="0" smtClean="0">
                <a:latin typeface="Times New Roman" pitchFamily="18" charset="0"/>
                <a:cs typeface="Times New Roman" pitchFamily="18" charset="0"/>
              </a:rPr>
              <a:t>	(ii) dividend; </a:t>
            </a:r>
          </a:p>
          <a:p>
            <a:pPr algn="just">
              <a:lnSpc>
                <a:spcPct val="150000"/>
              </a:lnSpc>
            </a:pPr>
            <a:r>
              <a:rPr lang="en-US" sz="2600" dirty="0" smtClean="0">
                <a:latin typeface="Times New Roman" pitchFamily="18" charset="0"/>
                <a:cs typeface="Times New Roman" pitchFamily="18" charset="0"/>
              </a:rPr>
              <a:t>	(iii) voluntary contributions received by a trust created wholly or partly for charitable </a:t>
            </a:r>
            <a:r>
              <a:rPr lang="en-US" sz="2800" dirty="0" smtClean="0"/>
              <a:t>or </a:t>
            </a:r>
            <a:r>
              <a:rPr lang="en-US" sz="2800" dirty="0" smtClean="0">
                <a:latin typeface="Times New Roman" pitchFamily="18" charset="0"/>
                <a:cs typeface="Times New Roman" pitchFamily="18" charset="0"/>
              </a:rPr>
              <a:t>religious purposes or by an institution established wholly or partly for such purposes. </a:t>
            </a:r>
          </a:p>
          <a:p>
            <a:endParaRPr lang="en-US" sz="2800" dirty="0" smtClean="0"/>
          </a:p>
          <a:p>
            <a:endParaRPr lang="en-US" sz="2600"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ircle(in)">
                                      <p:cBhvr>
                                        <p:cTn id="3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1"/>
            <a:ext cx="7848600" cy="5663089"/>
          </a:xfrm>
          <a:prstGeom prst="rect">
            <a:avLst/>
          </a:prstGeom>
        </p:spPr>
        <p:txBody>
          <a:bodyPr wrap="square">
            <a:spAutoFit/>
          </a:bodyPr>
          <a:lstStyle/>
          <a:p>
            <a:r>
              <a:rPr lang="en-US" sz="2800" dirty="0" smtClean="0">
                <a:latin typeface="Times New Roman" pitchFamily="18" charset="0"/>
                <a:cs typeface="Times New Roman" pitchFamily="18" charset="0"/>
              </a:rPr>
              <a:t>	(iv) the value of any perquisite or profit in lieu of salary.</a:t>
            </a:r>
          </a:p>
          <a:p>
            <a:r>
              <a:rPr lang="en-US" sz="2800" dirty="0" smtClean="0">
                <a:latin typeface="Times New Roman" pitchFamily="18" charset="0"/>
                <a:cs typeface="Times New Roman" pitchFamily="18" charset="0"/>
              </a:rPr>
              <a:t>	(v)Export incentives, like duty drawback, cash compensatory support, sale of licenses, etc</a:t>
            </a:r>
          </a:p>
          <a:p>
            <a:r>
              <a:rPr lang="en-US" sz="2800" dirty="0" smtClean="0">
                <a:latin typeface="Times New Roman" pitchFamily="18" charset="0"/>
                <a:cs typeface="Times New Roman" pitchFamily="18" charset="0"/>
              </a:rPr>
              <a:t>	(vi) Interest, salary, bonus, commission or remuneration earned by a partner of a firm from such firm.</a:t>
            </a:r>
          </a:p>
          <a:p>
            <a:r>
              <a:rPr lang="en-US" sz="2800" dirty="0" smtClean="0">
                <a:latin typeface="Times New Roman" pitchFamily="18" charset="0"/>
                <a:cs typeface="Times New Roman" pitchFamily="18" charset="0"/>
              </a:rPr>
              <a:t>	(vii) Capital gains chargeable u/s 45</a:t>
            </a:r>
          </a:p>
          <a:p>
            <a:r>
              <a:rPr lang="en-US" sz="2800" dirty="0" smtClean="0"/>
              <a:t>	(</a:t>
            </a:r>
            <a:r>
              <a:rPr lang="en-US" sz="2800" dirty="0" smtClean="0">
                <a:latin typeface="Times New Roman" pitchFamily="18" charset="0"/>
                <a:cs typeface="Times New Roman" pitchFamily="18" charset="0"/>
              </a:rPr>
              <a:t>viii) any winnings from lotteries, crossword puzzles, races including horse races, card games and other games of any sort or from gambling or betting of any form or nature whatsoever.</a:t>
            </a:r>
          </a:p>
          <a:p>
            <a:endParaRPr lang="en-US" sz="2800" dirty="0" smtClean="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1"/>
            <a:ext cx="7924800" cy="5586145"/>
          </a:xfrm>
          <a:prstGeom prst="rect">
            <a:avLst/>
          </a:prstGeom>
        </p:spPr>
        <p:txBody>
          <a:bodyPr wrap="square">
            <a:spAutoFit/>
          </a:bodyPr>
          <a:lstStyle/>
          <a:p>
            <a:pPr>
              <a:lnSpc>
                <a:spcPct val="150000"/>
              </a:lnSpc>
            </a:pPr>
            <a:r>
              <a:rPr lang="en-US" sz="26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ix) any capital gains chargeable under section 45;</a:t>
            </a:r>
          </a:p>
          <a:p>
            <a:pPr>
              <a:lnSpc>
                <a:spcPct val="150000"/>
              </a:lnSpc>
            </a:pPr>
            <a:r>
              <a:rPr lang="en-US" sz="2400" dirty="0" smtClean="0">
                <a:latin typeface="Times New Roman" pitchFamily="18" charset="0"/>
                <a:cs typeface="Times New Roman" pitchFamily="18" charset="0"/>
              </a:rPr>
              <a:t>	(x) Deemed income u/s 41 or 59</a:t>
            </a:r>
            <a:endParaRPr lang="en-US" sz="2400" b="1" dirty="0" smtClean="0">
              <a:latin typeface="Times New Roman" pitchFamily="18" charset="0"/>
              <a:cs typeface="Times New Roman" pitchFamily="18" charset="0"/>
            </a:endParaRPr>
          </a:p>
          <a:p>
            <a:pPr algn="just">
              <a:lnSpc>
                <a:spcPct val="150000"/>
              </a:lnSpc>
            </a:pPr>
            <a:r>
              <a:rPr lang="en-US" sz="2400" b="1" dirty="0" smtClean="0">
                <a:solidFill>
                  <a:schemeClr val="accent5"/>
                </a:solidFill>
                <a:latin typeface="Times New Roman" pitchFamily="18" charset="0"/>
                <a:cs typeface="Times New Roman" pitchFamily="18" charset="0"/>
              </a:rPr>
              <a:t>Gross Total Income Section 80B(5): </a:t>
            </a:r>
          </a:p>
          <a:p>
            <a:pPr algn="just">
              <a:lnSpc>
                <a:spcPct val="150000"/>
              </a:lnSpc>
            </a:pPr>
            <a:r>
              <a:rPr lang="en-US" sz="2400" dirty="0" smtClean="0">
                <a:latin typeface="Times New Roman" pitchFamily="18" charset="0"/>
                <a:cs typeface="Times New Roman" pitchFamily="18" charset="0"/>
              </a:rPr>
              <a:t>	A person may earn income from many sources. The income received from different sources is grouped under </a:t>
            </a:r>
            <a:r>
              <a:rPr lang="en-US" sz="2400" b="1" dirty="0" smtClean="0">
                <a:solidFill>
                  <a:schemeClr val="accent5"/>
                </a:solidFill>
                <a:latin typeface="Times New Roman" pitchFamily="18" charset="0"/>
                <a:cs typeface="Times New Roman" pitchFamily="18" charset="0"/>
              </a:rPr>
              <a:t>five </a:t>
            </a:r>
            <a:r>
              <a:rPr lang="en-US" sz="2400" dirty="0" smtClean="0">
                <a:latin typeface="Times New Roman" pitchFamily="18" charset="0"/>
                <a:cs typeface="Times New Roman" pitchFamily="18" charset="0"/>
              </a:rPr>
              <a:t>heads of income. </a:t>
            </a:r>
          </a:p>
          <a:p>
            <a:pPr marL="514350" indent="-514350" algn="just">
              <a:lnSpc>
                <a:spcPct val="150000"/>
              </a:lnSpc>
              <a:buAutoNum type="romanUcParenBoth"/>
            </a:pPr>
            <a:r>
              <a:rPr lang="en-US" sz="2400" dirty="0" smtClean="0">
                <a:latin typeface="Times New Roman" pitchFamily="18" charset="0"/>
                <a:cs typeface="Times New Roman" pitchFamily="18" charset="0"/>
              </a:rPr>
              <a:t>Income under the head </a:t>
            </a:r>
            <a:r>
              <a:rPr lang="en-US" sz="2400" b="1" dirty="0" smtClean="0">
                <a:solidFill>
                  <a:schemeClr val="accent5"/>
                </a:solidFill>
                <a:latin typeface="Times New Roman" pitchFamily="18" charset="0"/>
                <a:cs typeface="Times New Roman" pitchFamily="18" charset="0"/>
              </a:rPr>
              <a:t>“Salaries” </a:t>
            </a:r>
            <a:r>
              <a:rPr lang="en-US" sz="2400" dirty="0" smtClean="0">
                <a:latin typeface="Times New Roman" pitchFamily="18" charset="0"/>
                <a:cs typeface="Times New Roman" pitchFamily="18" charset="0"/>
              </a:rPr>
              <a:t>(Section </a:t>
            </a:r>
            <a:r>
              <a:rPr lang="en-US" sz="2400" b="1" dirty="0" smtClean="0">
                <a:solidFill>
                  <a:schemeClr val="accent4"/>
                </a:solidFill>
                <a:latin typeface="Times New Roman" pitchFamily="18" charset="0"/>
                <a:cs typeface="Times New Roman" pitchFamily="18" charset="0"/>
              </a:rPr>
              <a:t>15-17</a:t>
            </a:r>
            <a:r>
              <a:rPr lang="en-US" sz="2400" dirty="0" smtClean="0">
                <a:latin typeface="Times New Roman" pitchFamily="18" charset="0"/>
                <a:cs typeface="Times New Roman" pitchFamily="18" charset="0"/>
              </a:rPr>
              <a:t>)</a:t>
            </a:r>
          </a:p>
          <a:p>
            <a:pPr marL="571500" indent="-571500" algn="just">
              <a:lnSpc>
                <a:spcPct val="150000"/>
              </a:lnSpc>
              <a:buAutoNum type="romanUcParenBoth"/>
            </a:pPr>
            <a:r>
              <a:rPr lang="en-US" sz="2400" dirty="0" smtClean="0">
                <a:latin typeface="Times New Roman" pitchFamily="18" charset="0"/>
                <a:cs typeface="Times New Roman" pitchFamily="18" charset="0"/>
              </a:rPr>
              <a:t>Income under the head </a:t>
            </a:r>
            <a:r>
              <a:rPr lang="en-US" sz="2400" b="1" dirty="0" smtClean="0">
                <a:solidFill>
                  <a:schemeClr val="accent5"/>
                </a:solidFill>
                <a:latin typeface="Times New Roman" pitchFamily="18" charset="0"/>
                <a:cs typeface="Times New Roman" pitchFamily="18" charset="0"/>
              </a:rPr>
              <a:t>“House Property” </a:t>
            </a:r>
            <a:r>
              <a:rPr lang="en-US" sz="2400" dirty="0" smtClean="0">
                <a:latin typeface="Times New Roman" pitchFamily="18" charset="0"/>
                <a:cs typeface="Times New Roman" pitchFamily="18" charset="0"/>
              </a:rPr>
              <a:t>(Section </a:t>
            </a:r>
            <a:r>
              <a:rPr lang="en-US" sz="2400" b="1" dirty="0" smtClean="0">
                <a:solidFill>
                  <a:schemeClr val="accent4"/>
                </a:solidFill>
                <a:latin typeface="Times New Roman" pitchFamily="18" charset="0"/>
                <a:cs typeface="Times New Roman" pitchFamily="18" charset="0"/>
              </a:rPr>
              <a:t>22-27</a:t>
            </a:r>
            <a:r>
              <a:rPr lang="en-US" sz="2400" dirty="0" smtClean="0">
                <a:latin typeface="Times New Roman" pitchFamily="18" charset="0"/>
                <a:cs typeface="Times New Roman" pitchFamily="18" charset="0"/>
              </a:rPr>
              <a:t>)</a:t>
            </a:r>
            <a:endParaRPr lang="en-US" sz="2400" dirty="0" smtClean="0">
              <a:solidFill>
                <a:schemeClr val="accent5"/>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TotalTime>
  <Words>185</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Income Tax </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salman</dc:creator>
  <cp:lastModifiedBy>salman</cp:lastModifiedBy>
  <cp:revision>45</cp:revision>
  <dcterms:created xsi:type="dcterms:W3CDTF">2019-05-02T09:45:44Z</dcterms:created>
  <dcterms:modified xsi:type="dcterms:W3CDTF">2020-10-24T14:26:34Z</dcterms:modified>
</cp:coreProperties>
</file>