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9" r:id="rId6"/>
    <p:sldId id="267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696" autoAdjust="0"/>
  </p:normalViewPr>
  <p:slideViewPr>
    <p:cSldViewPr>
      <p:cViewPr varScale="1">
        <p:scale>
          <a:sx n="81" d="100"/>
          <a:sy n="81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D5CFA-35D9-4345-AAF7-0041105E688B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BDB2-C601-4BF6-B0B8-896925A7E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 – </a:t>
            </a:r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III B.COM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 – </a:t>
            </a:r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INCOME TAX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TOPIC -</a:t>
            </a: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smtClean="0">
                <a:solidFill>
                  <a:schemeClr val="accent4"/>
                </a:solidFill>
                <a:latin typeface="Times New Roman"/>
                <a:ea typeface="Calibri"/>
                <a:cs typeface="Times New Roman"/>
              </a:rPr>
              <a:t>SCOPE OF TOTAL    INCOME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BY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Dr.K.Sharifa</a:t>
            </a:r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Nizara</a:t>
            </a:r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" y="1"/>
          <a:ext cx="9067799" cy="6858000"/>
        </p:xfrm>
        <a:graphic>
          <a:graphicData uri="http://schemas.openxmlformats.org/drawingml/2006/table">
            <a:tbl>
              <a:tblPr/>
              <a:tblGrid>
                <a:gridCol w="5562599"/>
                <a:gridCol w="1143000"/>
                <a:gridCol w="1311910"/>
                <a:gridCol w="1050290"/>
              </a:tblGrid>
              <a:tr h="36140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COMPUTATION</a:t>
                      </a:r>
                      <a:r>
                        <a:rPr lang="en-US" sz="22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OF TOTAL INCOME</a:t>
                      </a:r>
                      <a:endParaRPr lang="en-US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77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But Not ordinary Resident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</a:t>
                      </a:r>
                      <a:r>
                        <a:rPr lang="en-US" sz="22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resident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58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a)Profit from business in Bangalore</a:t>
                      </a: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b)Income</a:t>
                      </a:r>
                      <a:r>
                        <a:rPr lang="en-US" sz="2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accrued in India  but received in Japan</a:t>
                      </a:r>
                      <a:endParaRPr lang="en-US" sz="2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c)</a:t>
                      </a:r>
                      <a:r>
                        <a:rPr lang="en-US" sz="2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Profit from business in Canada but received in India</a:t>
                      </a:r>
                      <a:endParaRPr lang="en-US" sz="2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5,000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5,000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5,000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d)</a:t>
                      </a:r>
                      <a:r>
                        <a:rPr lang="en-US" sz="2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Income from house property in Karachi received in Bombay </a:t>
                      </a:r>
                      <a:endParaRPr lang="en-US" sz="2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e) Profit from business established in England and deposited there, the business being controlled  from India</a:t>
                      </a: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f)</a:t>
                      </a:r>
                      <a:r>
                        <a:rPr lang="en-US" sz="2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Income from house property in America and deposited there</a:t>
                      </a:r>
                      <a:endParaRPr lang="en-US" sz="2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g) Past untaxed income brought into</a:t>
                      </a:r>
                      <a:r>
                        <a:rPr lang="en-US" sz="2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India during the previous year</a:t>
                      </a:r>
                      <a:endParaRPr lang="en-US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Cambria"/>
                          <a:ea typeface="Calibri"/>
                          <a:cs typeface="Times New Roman"/>
                        </a:rPr>
                        <a:t>Total Income 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45,000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43,000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23,000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8991600" cy="6663796"/>
        </p:xfrm>
        <a:graphic>
          <a:graphicData uri="http://schemas.openxmlformats.org/drawingml/2006/table">
            <a:tbl>
              <a:tblPr/>
              <a:tblGrid>
                <a:gridCol w="7460562"/>
                <a:gridCol w="1531038"/>
              </a:tblGrid>
              <a:tr h="11426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Problem no. 22 </a:t>
                      </a:r>
                      <a:r>
                        <a:rPr lang="en-US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P,no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1.69</a:t>
                      </a:r>
                      <a:endParaRPr lang="en-US" sz="2400" b="1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The Following are the incomes of </a:t>
                      </a:r>
                      <a:r>
                        <a:rPr lang="en-US" sz="2400" b="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Mr.Salman</a:t>
                      </a:r>
                      <a:r>
                        <a:rPr lang="en-US" sz="2400" b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for the previous year 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2019- 20 </a:t>
                      </a:r>
                      <a:endParaRPr lang="en-US" sz="2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55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  <a:endParaRPr lang="en-US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a)Profit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on sale of machinery in Bangalore but received in Australia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30,000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b)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Profit from business in Canada, 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the business being controlled  from India (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one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 – third 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is received in India)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42,000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c)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Income from house property in Iran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d) Agriculture income in England and was received there but later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on brought into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8,000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e)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Past untaxed foreign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income brought into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India during the previous year 2019 -20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6,000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47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compute the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total income of </a:t>
                      </a:r>
                      <a:r>
                        <a:rPr lang="en-US" sz="2400" baseline="0" dirty="0" err="1" smtClean="0">
                          <a:latin typeface="Cambria"/>
                          <a:ea typeface="Calibri"/>
                          <a:cs typeface="Times New Roman"/>
                        </a:rPr>
                        <a:t>Mr.Salman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for the assessment year 2020-21 if he is (</a:t>
                      </a:r>
                      <a:r>
                        <a:rPr lang="en-US" sz="2400" baseline="0" dirty="0" err="1" smtClean="0">
                          <a:latin typeface="Cambria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) a resident (ii) Not ordinary resident or (iii) Non - resident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"/>
          <a:ext cx="8763000" cy="6870156"/>
        </p:xfrm>
        <a:graphic>
          <a:graphicData uri="http://schemas.openxmlformats.org/drawingml/2006/table">
            <a:tbl>
              <a:tblPr/>
              <a:tblGrid>
                <a:gridCol w="5198389"/>
                <a:gridCol w="1262466"/>
                <a:gridCol w="1235345"/>
                <a:gridCol w="1066800"/>
              </a:tblGrid>
              <a:tr h="45001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COMPUTATION</a:t>
                      </a:r>
                      <a:r>
                        <a:rPr lang="en-US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OF TOTAL INCOME OF </a:t>
                      </a:r>
                      <a:r>
                        <a:rPr lang="en-US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MR.SALMAN 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33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But Not ordinary Resident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</a:t>
                      </a:r>
                      <a:r>
                        <a:rPr lang="en-US" sz="22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resident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a) Profit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on sale of machinery in Bangalore but received in Australia</a:t>
                      </a: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30,000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30,000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30,000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b)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Profit from business in Canada, 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the business being controlled  from India Rs.42,000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dirty="0" err="1" smtClean="0">
                          <a:latin typeface="Cambria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Cambria"/>
                          <a:ea typeface="Calibri"/>
                          <a:cs typeface="Times New Roman"/>
                        </a:rPr>
                        <a:t>one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Cambria"/>
                          <a:ea typeface="Calibri"/>
                          <a:cs typeface="Times New Roman"/>
                        </a:rPr>
                        <a:t> – third</a:t>
                      </a:r>
                      <a:r>
                        <a:rPr lang="en-US" sz="2400" baseline="0" dirty="0" smtClean="0">
                          <a:solidFill>
                            <a:schemeClr val="accent4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is received in India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= 42,000 X 1/3  =14,000</a:t>
                      </a: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(ii) Remaining </a:t>
                      </a: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Cambria"/>
                          <a:ea typeface="Calibri"/>
                          <a:cs typeface="Times New Roman"/>
                        </a:rPr>
                        <a:t>two – third 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received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 in Canada 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 = 42,000 X  2/3 = 28,000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14,000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28,000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14,000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28,000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14,000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c)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Income from house property in Iran</a:t>
                      </a: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816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d)  Agriculture income in England and was received there but later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on brought into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8,000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1" y="609601"/>
          <a:ext cx="8534400" cy="2362200"/>
        </p:xfrm>
        <a:graphic>
          <a:graphicData uri="http://schemas.openxmlformats.org/drawingml/2006/table">
            <a:tbl>
              <a:tblPr/>
              <a:tblGrid>
                <a:gridCol w="5062779"/>
                <a:gridCol w="1229532"/>
                <a:gridCol w="1203119"/>
                <a:gridCol w="1038970"/>
              </a:tblGrid>
              <a:tr h="118313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e) Past untaxed foreign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income brought into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India during the previous year 2019 -20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06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chemeClr val="accent4"/>
                          </a:solidFill>
                          <a:latin typeface="Cambria"/>
                          <a:ea typeface="Calibri"/>
                          <a:cs typeface="Times New Roman"/>
                        </a:rPr>
                        <a:t>Total Income </a:t>
                      </a:r>
                      <a:endParaRPr lang="en-US" sz="2600" b="1" dirty="0">
                        <a:solidFill>
                          <a:schemeClr val="accent4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1,00,000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72,000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44,000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25146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THANK YOU </a:t>
            </a:r>
            <a:endParaRPr lang="en-US" sz="36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38081"/>
          <a:ext cx="8991601" cy="6163269"/>
        </p:xfrm>
        <a:graphic>
          <a:graphicData uri="http://schemas.openxmlformats.org/drawingml/2006/table">
            <a:tbl>
              <a:tblPr/>
              <a:tblGrid>
                <a:gridCol w="5181600"/>
                <a:gridCol w="1219200"/>
                <a:gridCol w="1295400"/>
                <a:gridCol w="1295401"/>
              </a:tblGrid>
              <a:tr h="34882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SCOPE OF TOTAL INCOME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54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  <a:endParaRPr lang="en-US" sz="2200" b="1" dirty="0">
                        <a:solidFill>
                          <a:schemeClr val="accent5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</a:t>
                      </a:r>
                      <a:endParaRPr lang="en-US" sz="2200" b="1" dirty="0">
                        <a:solidFill>
                          <a:schemeClr val="accent5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But Not ordinary Resident</a:t>
                      </a:r>
                      <a:endParaRPr lang="en-US" sz="2200" b="1" dirty="0">
                        <a:solidFill>
                          <a:schemeClr val="accent5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</a:t>
                      </a:r>
                      <a:r>
                        <a:rPr lang="en-US" sz="2200" b="1" baseline="0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resident</a:t>
                      </a:r>
                      <a:endParaRPr lang="en-US" sz="2200" b="1" dirty="0">
                        <a:solidFill>
                          <a:schemeClr val="accent5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25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1.Income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received or deemed to be received in India irrespective of the income being accrued or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earned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in India or outside India.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40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2.Income earned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in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India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, whether received, paid in India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or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outside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70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3. Income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earned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received outside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India from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a business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controlled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or profession setup in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India. Income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may or may not be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remitted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to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52401"/>
          <a:ext cx="8718886" cy="6557355"/>
        </p:xfrm>
        <a:graphic>
          <a:graphicData uri="http://schemas.openxmlformats.org/drawingml/2006/table">
            <a:tbl>
              <a:tblPr/>
              <a:tblGrid>
                <a:gridCol w="4153509"/>
                <a:gridCol w="1409091"/>
                <a:gridCol w="1828800"/>
                <a:gridCol w="1327486"/>
              </a:tblGrid>
              <a:tr h="1107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</a:t>
                      </a:r>
                      <a:endParaRPr lang="en-US" sz="2400" b="1" dirty="0">
                        <a:solidFill>
                          <a:schemeClr val="accent5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</a:t>
                      </a:r>
                      <a:r>
                        <a:rPr lang="en-US" sz="2400" b="1" baseline="0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But</a:t>
                      </a:r>
                      <a:r>
                        <a:rPr lang="en-US" sz="2400" b="1" baseline="0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not ordinary resident </a:t>
                      </a:r>
                      <a:endParaRPr lang="en-US" sz="2400" b="1" dirty="0">
                        <a:solidFill>
                          <a:schemeClr val="accent5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 resident</a:t>
                      </a:r>
                      <a:endParaRPr lang="en-US" sz="2400" b="1" dirty="0">
                        <a:solidFill>
                          <a:schemeClr val="accent5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15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4.Income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received or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accrued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or earned outside from a business controlled or profession setup outside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India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5.Income received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or earned or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accrued 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outside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India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from any other source salary, house property, capital gains and income from other source</a:t>
                      </a: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77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. Income earned  and received outside India during the year preceding the previous year and remitted to India during the previous year 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Taxable</a:t>
                      </a:r>
                      <a:r>
                        <a:rPr lang="en-US" sz="24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b="1" dirty="0" smtClean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1"/>
            <a:ext cx="838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Short Notes :</a:t>
            </a:r>
          </a:p>
          <a:p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Resident, Resident But Not Ordinary Resident and Non Resident  -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Taxable </a:t>
            </a:r>
          </a:p>
          <a:p>
            <a:endParaRPr lang="en-US" sz="2500" b="1" dirty="0" smtClean="0">
              <a:latin typeface="Times New Roman"/>
              <a:ea typeface="Calibri"/>
              <a:cs typeface="Times New Roman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500" dirty="0" smtClean="0">
                <a:latin typeface="Times New Roman"/>
                <a:ea typeface="Calibri"/>
                <a:cs typeface="Times New Roman"/>
              </a:rPr>
              <a:t>Income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received</a:t>
            </a:r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/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earned / accrued 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in </a:t>
            </a:r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India</a:t>
            </a:r>
          </a:p>
          <a:p>
            <a:pPr lvl="1">
              <a:buFont typeface="Wingdings" pitchFamily="2" charset="2"/>
              <a:buChar char="Ø"/>
            </a:pPr>
            <a:r>
              <a:rPr lang="en-US" sz="2500" dirty="0" smtClean="0">
                <a:latin typeface="Times New Roman"/>
                <a:ea typeface="Calibri"/>
                <a:cs typeface="Times New Roman"/>
              </a:rPr>
              <a:t>Income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deemed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to be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received</a:t>
            </a:r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in </a:t>
            </a:r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India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500" dirty="0" smtClean="0">
                <a:latin typeface="Times New Roman"/>
                <a:ea typeface="Calibri"/>
                <a:cs typeface="Times New Roman"/>
              </a:rPr>
              <a:t>Income from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business</a:t>
            </a:r>
            <a:r>
              <a:rPr lang="en-US" sz="25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in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India</a:t>
            </a:r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and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services rendered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in </a:t>
            </a:r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India</a:t>
            </a:r>
          </a:p>
          <a:p>
            <a:endParaRPr lang="en-US" sz="2500" dirty="0" smtClean="0">
              <a:latin typeface="Times New Roman"/>
              <a:ea typeface="Calibri"/>
              <a:cs typeface="Times New Roman"/>
            </a:endParaRPr>
          </a:p>
          <a:p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Resident and Resident But Not Ordinary Resident -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Taxable </a:t>
            </a:r>
          </a:p>
          <a:p>
            <a:endParaRPr lang="en-US" sz="2500" b="1" dirty="0" smtClean="0">
              <a:latin typeface="Times New Roman"/>
              <a:ea typeface="Calibri"/>
              <a:cs typeface="Times New Roman"/>
            </a:endParaRPr>
          </a:p>
          <a:p>
            <a:r>
              <a:rPr lang="en-US" sz="2500" dirty="0" smtClean="0">
                <a:latin typeface="Times New Roman"/>
                <a:ea typeface="Calibri"/>
                <a:cs typeface="Times New Roman"/>
              </a:rPr>
              <a:t>Income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Earned, received outside India business controlled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in India</a:t>
            </a:r>
          </a:p>
          <a:p>
            <a:endParaRPr lang="en-US" sz="2500" b="1" dirty="0" smtClean="0">
              <a:latin typeface="Times New Roman"/>
              <a:ea typeface="Calibri"/>
              <a:cs typeface="Times New Roman"/>
            </a:endParaRPr>
          </a:p>
          <a:p>
            <a:r>
              <a:rPr lang="en-US" sz="2500" b="1" dirty="0" smtClean="0">
                <a:latin typeface="Times New Roman"/>
                <a:ea typeface="Calibri"/>
                <a:cs typeface="Times New Roman"/>
              </a:rPr>
              <a:t>Resident –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Taxable </a:t>
            </a:r>
          </a:p>
          <a:p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Dividend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 from an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foreign</a:t>
            </a:r>
            <a:r>
              <a:rPr lang="en-US" sz="25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company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52401"/>
          <a:ext cx="8610600" cy="5886501"/>
        </p:xfrm>
        <a:graphic>
          <a:graphicData uri="http://schemas.openxmlformats.org/drawingml/2006/table">
            <a:tbl>
              <a:tblPr/>
              <a:tblGrid>
                <a:gridCol w="7144436"/>
                <a:gridCol w="1466164"/>
              </a:tblGrid>
              <a:tr h="17186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Problem no. 19 </a:t>
                      </a:r>
                      <a:r>
                        <a:rPr lang="en-US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P,no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1.68</a:t>
                      </a:r>
                      <a:r>
                        <a:rPr lang="en-US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Show</a:t>
                      </a:r>
                      <a:r>
                        <a:rPr lang="en-US" sz="2400" b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how the following incomes are to be assessed in the hands of an </a:t>
                      </a:r>
                      <a:r>
                        <a:rPr lang="en-US" sz="2400" b="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assessee</a:t>
                      </a:r>
                      <a:r>
                        <a:rPr lang="en-US" sz="2400" b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who is (a) resident (b) non – resident and (c) not ordinary resident</a:t>
                      </a:r>
                      <a:endParaRPr lang="en-US" sz="2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  <a:endParaRPr lang="en-US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14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a)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Salary drawn during the year for employment  outside India from Government of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93,500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14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b)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Salary drawn for employment in London office of an Indian company for three months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18,000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0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c)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Profits earned abroad and received in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25,000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14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d)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rofit earned from business transaction outside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India &amp; kept in bank there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18,000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5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e)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Dividend received from an Indian company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3,000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152403"/>
          <a:ext cx="8915399" cy="6988872"/>
        </p:xfrm>
        <a:graphic>
          <a:graphicData uri="http://schemas.openxmlformats.org/drawingml/2006/table">
            <a:tbl>
              <a:tblPr/>
              <a:tblGrid>
                <a:gridCol w="5181599"/>
                <a:gridCol w="1219200"/>
                <a:gridCol w="1295400"/>
                <a:gridCol w="1219200"/>
              </a:tblGrid>
              <a:tr h="76866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Solution :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COMPUTATION</a:t>
                      </a:r>
                      <a:r>
                        <a:rPr lang="en-US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OF TOTAL INCOME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But Not Ordinary Resident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</a:t>
                      </a:r>
                      <a:r>
                        <a:rPr lang="en-US" sz="22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Resident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6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a)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Salary income drawn outside India from Government of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93,500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93,500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93,500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6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b)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Salary drawn for employment in London (Outside India)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18,000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6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c)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Profits earned abroad and received in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25,000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25,000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25,000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6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d)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rofit earned and received outside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India 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18,000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6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e)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Dividend received from an Indian company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6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Cambria"/>
                          <a:ea typeface="Calibri"/>
                          <a:cs typeface="Times New Roman"/>
                        </a:rPr>
                        <a:t>Total Income 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1,54,500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1,18,500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1,18,500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8991600" cy="7174105"/>
        </p:xfrm>
        <a:graphic>
          <a:graphicData uri="http://schemas.openxmlformats.org/drawingml/2006/table">
            <a:tbl>
              <a:tblPr/>
              <a:tblGrid>
                <a:gridCol w="7460561"/>
                <a:gridCol w="1531039"/>
              </a:tblGrid>
              <a:tr h="151402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Problem no. 20 </a:t>
                      </a:r>
                      <a:r>
                        <a:rPr lang="en-US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P,no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1.68</a:t>
                      </a:r>
                      <a:r>
                        <a:rPr lang="en-US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Following are the incomes of Sri </a:t>
                      </a:r>
                      <a:r>
                        <a:rPr lang="en-US" sz="2400" b="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Amarnath</a:t>
                      </a:r>
                      <a:r>
                        <a:rPr lang="en-US" sz="2400" b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for the financial year 2019- 20 </a:t>
                      </a:r>
                      <a:endParaRPr lang="en-US" sz="2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5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  <a:endParaRPr lang="en-US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83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a)Interest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on savings bank deposit in Allahabad bank, Delhi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1,200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66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b)Income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from agriculture in Africa invested in Nepal 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83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c)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Dividend received in U.K from an American company, a part of which Rs.2,000 remitted to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83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d)Pension computed received in Belgium for services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rendered in India with a limited company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75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You are required to compute his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gross total income for the assessment year 2020-21 if he is (</a:t>
                      </a:r>
                      <a:r>
                        <a:rPr lang="en-US" sz="2400" baseline="0" dirty="0" err="1" smtClean="0">
                          <a:latin typeface="Cambria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) a resident (ii) Not ordinary resident or (iii) Non - resident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" y="1"/>
          <a:ext cx="9144001" cy="6629401"/>
        </p:xfrm>
        <a:graphic>
          <a:graphicData uri="http://schemas.openxmlformats.org/drawingml/2006/table">
            <a:tbl>
              <a:tblPr/>
              <a:tblGrid>
                <a:gridCol w="5424406"/>
                <a:gridCol w="1317357"/>
                <a:gridCol w="1289056"/>
                <a:gridCol w="1113182"/>
              </a:tblGrid>
              <a:tr h="39423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COMPUTATION</a:t>
                      </a:r>
                      <a:r>
                        <a:rPr lang="en-US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OF TOTAL INCOME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49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Resident But Not ordinary Resident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</a:t>
                      </a:r>
                      <a:r>
                        <a:rPr lang="en-US" sz="2200" b="1" baseline="0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resident</a:t>
                      </a:r>
                      <a:endParaRPr lang="en-US" sz="22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a)Interest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on savings bank deposit in Allahabad bank, Delhi</a:t>
                      </a: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1,200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1,200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1,200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b)Income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from agriculture in Africa invested in Nepal </a:t>
                      </a: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c) Dividend received in U.K from an American company, a part of which Rs.2,000 remitted to India</a:t>
                      </a: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68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d)Pension computed received in Belgium for services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rendered in India with a limited company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40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Cambria"/>
                          <a:ea typeface="Calibri"/>
                          <a:cs typeface="Times New Roman"/>
                        </a:rPr>
                        <a:t>Total Income 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41,200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21,200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21,200</a:t>
                      </a:r>
                      <a:endParaRPr lang="en-US" sz="2400" b="1" dirty="0">
                        <a:solidFill>
                          <a:schemeClr val="accent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/>
              <a:tblGrid>
                <a:gridCol w="7749152"/>
                <a:gridCol w="1394848"/>
              </a:tblGrid>
              <a:tr h="78612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Problem no. 21 </a:t>
                      </a:r>
                      <a:r>
                        <a:rPr lang="en-US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P,no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1.68</a:t>
                      </a:r>
                      <a:r>
                        <a:rPr lang="en-US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Following are the incomes of </a:t>
                      </a:r>
                      <a:r>
                        <a:rPr lang="en-US" sz="2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Sri.Rathnam</a:t>
                      </a:r>
                      <a:r>
                        <a:rPr lang="en-US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for the previous year 2019-20</a:t>
                      </a: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0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Particulars </a:t>
                      </a:r>
                      <a:endParaRPr lang="en-US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6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a)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Profit from business in Bangalore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6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b)Income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accrued in India  but received in Japan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6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c)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Profit from business in Canada but received in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5,000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d)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Income from house property in Karachi received in Bombay </a:t>
                      </a:r>
                      <a:endParaRPr lang="en-US" sz="24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4,000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3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e) Profit from business established in England and deposited there, the business being controlled  from India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8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f)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Income from house property in America and deposited there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12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mbria"/>
                          <a:ea typeface="Calibri"/>
                          <a:cs typeface="Times New Roman"/>
                        </a:rPr>
                        <a:t>g) Past untaxed income brought into</a:t>
                      </a:r>
                      <a:r>
                        <a:rPr lang="en-US" sz="2400" baseline="0" dirty="0" smtClean="0">
                          <a:latin typeface="Cambria"/>
                          <a:ea typeface="Calibri"/>
                          <a:cs typeface="Times New Roman"/>
                        </a:rPr>
                        <a:t> India during the previous year</a:t>
                      </a: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32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Compute the total income of </a:t>
                      </a:r>
                      <a:r>
                        <a:rPr lang="en-US" sz="2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Sri.Rathnam</a:t>
                      </a:r>
                      <a:r>
                        <a:rPr lang="en-US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for the assessment year 2020-21. If  he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is (a) resident (b) non – resident and (c)not ordinary resident</a:t>
                      </a:r>
                      <a:endParaRPr lang="en-US" sz="2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296" marR="3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1162</Words>
  <Application>Microsoft Office PowerPoint</Application>
  <PresentationFormat>On-screen Show (4:3)</PresentationFormat>
  <Paragraphs>278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salman</dc:creator>
  <cp:lastModifiedBy>salman</cp:lastModifiedBy>
  <cp:revision>52</cp:revision>
  <dcterms:created xsi:type="dcterms:W3CDTF">2020-08-17T05:28:24Z</dcterms:created>
  <dcterms:modified xsi:type="dcterms:W3CDTF">2020-10-24T14:15:35Z</dcterms:modified>
</cp:coreProperties>
</file>