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63" r:id="rId4"/>
    <p:sldId id="261" r:id="rId5"/>
    <p:sldId id="259" r:id="rId6"/>
    <p:sldId id="278" r:id="rId7"/>
    <p:sldId id="279" r:id="rId8"/>
    <p:sldId id="280" r:id="rId9"/>
    <p:sldId id="281" r:id="rId10"/>
    <p:sldId id="260" r:id="rId11"/>
    <p:sldId id="276" r:id="rId12"/>
    <p:sldId id="277" r:id="rId13"/>
    <p:sldId id="28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D0735-7F96-48BC-838C-AB57C74D4BAB}" type="datetimeFigureOut">
              <a:rPr lang="en-US" smtClean="0"/>
              <a:pPr/>
              <a:t>10/24/2020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EEB50-7795-4A4D-865B-BEB45316C5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D0735-7F96-48BC-838C-AB57C74D4BAB}" type="datetimeFigureOut">
              <a:rPr lang="en-US" smtClean="0"/>
              <a:pPr/>
              <a:t>10/24/2020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EEB50-7795-4A4D-865B-BEB45316C5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CLASS </a:t>
            </a:r>
            <a:r>
              <a:rPr lang="en-US" dirty="0" smtClean="0">
                <a:latin typeface="Times New Roman" pitchFamily="18" charset="0"/>
                <a:cs typeface="Times New Roman" pitchFamily="18" charset="0"/>
              </a:rPr>
              <a:t>– </a:t>
            </a:r>
            <a:r>
              <a:rPr lang="en-US" b="1" dirty="0" smtClean="0">
                <a:solidFill>
                  <a:schemeClr val="accent5"/>
                </a:solidFill>
                <a:latin typeface="Times New Roman" pitchFamily="18" charset="0"/>
                <a:cs typeface="Times New Roman" pitchFamily="18" charset="0"/>
              </a:rPr>
              <a:t>II.M.COM</a:t>
            </a:r>
            <a:br>
              <a:rPr lang="en-US" b="1" dirty="0" smtClean="0">
                <a:solidFill>
                  <a:schemeClr val="accent5"/>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buNone/>
            </a:pPr>
            <a:endParaRPr lang="en-US" dirty="0">
              <a:latin typeface="Times New Roman" pitchFamily="18" charset="0"/>
              <a:cs typeface="Times New Roman" pitchFamily="18" charset="0"/>
            </a:endParaRPr>
          </a:p>
          <a:p>
            <a:pPr algn="ctr">
              <a:buNone/>
            </a:pPr>
            <a:r>
              <a:rPr lang="en-US" sz="3000" b="1" dirty="0" smtClean="0">
                <a:latin typeface="Times New Roman" pitchFamily="18" charset="0"/>
                <a:cs typeface="Times New Roman" pitchFamily="18" charset="0"/>
              </a:rPr>
              <a:t>SUBJECT </a:t>
            </a:r>
            <a:r>
              <a:rPr lang="en-US" sz="3000" dirty="0" smtClean="0">
                <a:latin typeface="Times New Roman" pitchFamily="18" charset="0"/>
                <a:cs typeface="Times New Roman" pitchFamily="18" charset="0"/>
              </a:rPr>
              <a:t>-</a:t>
            </a:r>
            <a:r>
              <a:rPr lang="en-US" sz="3000" b="1" dirty="0">
                <a:solidFill>
                  <a:schemeClr val="accent5"/>
                </a:solidFill>
                <a:latin typeface="Times New Roman" pitchFamily="18" charset="0"/>
                <a:cs typeface="Times New Roman" pitchFamily="18" charset="0"/>
              </a:rPr>
              <a:t>Enterprise Resource Planning (ERP)</a:t>
            </a:r>
          </a:p>
          <a:p>
            <a:pPr algn="ctr"/>
            <a:endParaRPr lang="en-US" sz="2800" dirty="0">
              <a:latin typeface="Times New Roman" pitchFamily="18" charset="0"/>
              <a:cs typeface="Times New Roman" pitchFamily="18" charset="0"/>
            </a:endParaRPr>
          </a:p>
          <a:p>
            <a:pPr algn="ct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BY </a:t>
            </a:r>
          </a:p>
          <a:p>
            <a:pPr algn="ctr">
              <a:buNone/>
            </a:pPr>
            <a:r>
              <a:rPr lang="en-US" b="1" dirty="0" err="1">
                <a:solidFill>
                  <a:schemeClr val="accent5"/>
                </a:solidFill>
                <a:latin typeface="Times New Roman" pitchFamily="18" charset="0"/>
                <a:cs typeface="Times New Roman" pitchFamily="18" charset="0"/>
              </a:rPr>
              <a:t>Dr.K.Sharifa</a:t>
            </a:r>
            <a:r>
              <a:rPr lang="en-US" b="1" dirty="0">
                <a:solidFill>
                  <a:schemeClr val="accent5"/>
                </a:solidFill>
                <a:latin typeface="Times New Roman" pitchFamily="18" charset="0"/>
                <a:cs typeface="Times New Roman" pitchFamily="18" charset="0"/>
              </a:rPr>
              <a:t> </a:t>
            </a:r>
            <a:r>
              <a:rPr lang="en-US" b="1" dirty="0" err="1">
                <a:solidFill>
                  <a:schemeClr val="accent5"/>
                </a:solidFill>
                <a:latin typeface="Times New Roman" pitchFamily="18" charset="0"/>
                <a:cs typeface="Times New Roman" pitchFamily="18" charset="0"/>
              </a:rPr>
              <a:t>Nizara</a:t>
            </a:r>
            <a:r>
              <a:rPr lang="en-US" b="1" dirty="0">
                <a:solidFill>
                  <a:schemeClr val="accent5"/>
                </a:solidFill>
                <a:latin typeface="Times New Roman" pitchFamily="18" charset="0"/>
                <a:cs typeface="Times New Roman" pitchFamily="18" charset="0"/>
              </a:rPr>
              <a:t> </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circle(in)">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924800" cy="5693866"/>
          </a:xfrm>
          <a:prstGeom prst="rect">
            <a:avLst/>
          </a:prstGeom>
        </p:spPr>
        <p:txBody>
          <a:bodyPr wrap="square">
            <a:spAutoFit/>
          </a:bodyPr>
          <a:lstStyle/>
          <a:p>
            <a:r>
              <a:rPr lang="en-US" sz="2600" b="1" dirty="0" smtClean="0">
                <a:solidFill>
                  <a:schemeClr val="accent5"/>
                </a:solidFill>
                <a:latin typeface="Times New Roman" pitchFamily="18" charset="0"/>
                <a:cs typeface="Times New Roman" pitchFamily="18" charset="0"/>
              </a:rPr>
              <a:t>Benefits of ERP software</a:t>
            </a:r>
            <a:endParaRPr lang="en-US" sz="2600" dirty="0" smtClean="0">
              <a:solidFill>
                <a:schemeClr val="accent5"/>
              </a:solidFill>
              <a:latin typeface="Times New Roman" pitchFamily="18" charset="0"/>
              <a:cs typeface="Times New Roman" pitchFamily="18" charset="0"/>
            </a:endParaRPr>
          </a:p>
          <a:p>
            <a:r>
              <a:rPr lang="en-US" sz="2600" dirty="0" smtClean="0">
                <a:latin typeface="Times New Roman" pitchFamily="18" charset="0"/>
                <a:cs typeface="Times New Roman" pitchFamily="18" charset="0"/>
              </a:rPr>
              <a:t>	The </a:t>
            </a:r>
            <a:r>
              <a:rPr lang="en-US" sz="2600" b="1" dirty="0" smtClean="0">
                <a:solidFill>
                  <a:schemeClr val="accent4"/>
                </a:solidFill>
                <a:latin typeface="Times New Roman" pitchFamily="18" charset="0"/>
                <a:cs typeface="Times New Roman" pitchFamily="18" charset="0"/>
              </a:rPr>
              <a:t>benefits of ERP software</a:t>
            </a:r>
            <a:r>
              <a:rPr lang="en-US" sz="2600" dirty="0" smtClean="0">
                <a:solidFill>
                  <a:schemeClr val="accent4"/>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are vast and dependent on the specific tools and modules that you use. However, there are some basic bottom-line pros that you can hope to achieve upon ERP implementation. Some of them are listed below:</a:t>
            </a:r>
          </a:p>
          <a:p>
            <a:endParaRPr lang="en-US" sz="2600" b="1" dirty="0" smtClean="0">
              <a:solidFill>
                <a:schemeClr val="accent5"/>
              </a:solidFill>
              <a:latin typeface="Times New Roman" pitchFamily="18" charset="0"/>
              <a:cs typeface="Times New Roman" pitchFamily="18" charset="0"/>
            </a:endParaRPr>
          </a:p>
          <a:p>
            <a:r>
              <a:rPr lang="en-US" sz="2600" b="1" dirty="0" smtClean="0">
                <a:solidFill>
                  <a:schemeClr val="accent5"/>
                </a:solidFill>
                <a:latin typeface="Times New Roman" pitchFamily="18" charset="0"/>
                <a:cs typeface="Times New Roman" pitchFamily="18" charset="0"/>
              </a:rPr>
              <a:t>1. Boost profitability – </a:t>
            </a:r>
          </a:p>
          <a:p>
            <a:r>
              <a:rPr lang="en-US" sz="2600" dirty="0" smtClean="0">
                <a:latin typeface="Times New Roman" pitchFamily="18" charset="0"/>
                <a:cs typeface="Times New Roman" pitchFamily="18" charset="0"/>
              </a:rPr>
              <a:t>	ERP software can help </a:t>
            </a:r>
            <a:r>
              <a:rPr lang="en-US" sz="2600" b="1" dirty="0" smtClean="0">
                <a:solidFill>
                  <a:schemeClr val="accent4"/>
                </a:solidFill>
                <a:latin typeface="Times New Roman" pitchFamily="18" charset="0"/>
                <a:cs typeface="Times New Roman" pitchFamily="18" charset="0"/>
              </a:rPr>
              <a:t>grow revenue </a:t>
            </a:r>
            <a:r>
              <a:rPr lang="en-US" sz="2600" dirty="0" smtClean="0">
                <a:latin typeface="Times New Roman" pitchFamily="18" charset="0"/>
                <a:cs typeface="Times New Roman" pitchFamily="18" charset="0"/>
              </a:rPr>
              <a:t>in many ways. For example, your contract management tool might be able to measure the profitability of a sales contract based on the estimated level of effort and resources. Forecasting tools are also common in ERP software and can help develop useful insights as to future activity.</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circle(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3400" y="152401"/>
            <a:ext cx="78486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tabLst/>
            </a:pPr>
            <a:r>
              <a:rPr kumimoji="0" lang="en-US" sz="26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2.Reduce wasted time</a:t>
            </a:r>
            <a:r>
              <a:rPr kumimoji="0" lang="en-US" sz="2600" b="0"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50000"/>
              </a:lnSpc>
              <a:spcBef>
                <a:spcPct val="0"/>
              </a:spcBef>
              <a:spcAft>
                <a:spcPct val="0"/>
              </a:spcAft>
              <a:buClrTx/>
              <a:buSzTx/>
              <a:tabLst/>
            </a:pPr>
            <a:r>
              <a:rPr lang="en-US" sz="2600" dirty="0" smtClean="0">
                <a:solidFill>
                  <a:srgbClr val="4C4C4C"/>
                </a:solidFill>
                <a:latin typeface="Times New Roman" pitchFamily="18" charset="0"/>
                <a:ea typeface="Times New Roman" pitchFamily="18" charset="0"/>
                <a:cs typeface="Times New Roman" pitchFamily="18" charset="0"/>
              </a:rPr>
              <a:t>	</a:t>
            </a:r>
            <a:r>
              <a:rPr kumimoji="0" lang="en-US" sz="2600" b="0" i="0" u="none" strike="noStrike" cap="none" normalizeH="0" baseline="0" dirty="0" smtClean="0">
                <a:ln>
                  <a:noFill/>
                </a:ln>
                <a:solidFill>
                  <a:srgbClr val="4C4C4C"/>
                </a:solidFill>
                <a:effectLst/>
                <a:latin typeface="Times New Roman" pitchFamily="18" charset="0"/>
                <a:ea typeface="Times New Roman" pitchFamily="18" charset="0"/>
                <a:cs typeface="Times New Roman" pitchFamily="18" charset="0"/>
              </a:rPr>
              <a:t>With automation of business processes through ERP, you can </a:t>
            </a:r>
            <a:r>
              <a:rPr kumimoji="0" lang="en-US" sz="26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reduce the amount of time </a:t>
            </a:r>
            <a:r>
              <a:rPr kumimoji="0" lang="en-US" sz="2600" b="0" i="0" u="none" strike="noStrike" cap="none" normalizeH="0" baseline="0" dirty="0" smtClean="0">
                <a:ln>
                  <a:noFill/>
                </a:ln>
                <a:solidFill>
                  <a:srgbClr val="4C4C4C"/>
                </a:solidFill>
                <a:effectLst/>
                <a:latin typeface="Times New Roman" pitchFamily="18" charset="0"/>
                <a:ea typeface="Times New Roman" pitchFamily="18" charset="0"/>
                <a:cs typeface="Times New Roman" pitchFamily="18" charset="0"/>
              </a:rPr>
              <a:t>that your employees spend on projects such as manually inputting receipts for expense information or inputting data to make a visualization.</a:t>
            </a:r>
            <a:endParaRPr kumimoji="0" lang="en-US" sz="2600" b="0" i="0" u="none" strike="noStrike" cap="none" normalizeH="0" baseline="0" dirty="0" smtClean="0">
              <a:ln>
                <a:noFill/>
              </a:ln>
              <a:solidFill>
                <a:srgbClr val="4C4C4C"/>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spcBef>
                <a:spcPct val="0"/>
              </a:spcBef>
              <a:spcAft>
                <a:spcPct val="0"/>
              </a:spcAft>
              <a:buClrTx/>
              <a:buSzTx/>
              <a:tabLst/>
            </a:pPr>
            <a:r>
              <a:rPr kumimoji="0" lang="en-US" sz="26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3.Use manpower on different projects</a:t>
            </a:r>
            <a:r>
              <a:rPr kumimoji="0" lang="en-US" sz="2600" b="0"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 </a:t>
            </a:r>
          </a:p>
          <a:p>
            <a:pPr marL="0" marR="0" lvl="0" indent="0" algn="l" defTabSz="914400" rtl="0" eaLnBrk="0" fontAlgn="base" latinLnBrk="0" hangingPunct="0">
              <a:lnSpc>
                <a:spcPct val="150000"/>
              </a:lnSpc>
              <a:spcBef>
                <a:spcPct val="0"/>
              </a:spcBef>
              <a:spcAft>
                <a:spcPct val="0"/>
              </a:spcAft>
              <a:buClrTx/>
              <a:buSzTx/>
              <a:tabLst/>
            </a:pPr>
            <a:r>
              <a:rPr lang="en-US" sz="2600" dirty="0" smtClean="0">
                <a:solidFill>
                  <a:srgbClr val="4C4C4C"/>
                </a:solidFill>
                <a:latin typeface="Times New Roman" pitchFamily="18" charset="0"/>
                <a:ea typeface="Times New Roman" pitchFamily="18" charset="0"/>
                <a:cs typeface="Times New Roman" pitchFamily="18" charset="0"/>
              </a:rPr>
              <a:t>	</a:t>
            </a:r>
            <a:r>
              <a:rPr kumimoji="0" lang="en-US" sz="2600" b="0" i="0" u="none" strike="noStrike" cap="none" normalizeH="0" baseline="0" dirty="0" smtClean="0">
                <a:ln>
                  <a:noFill/>
                </a:ln>
                <a:solidFill>
                  <a:srgbClr val="4C4C4C"/>
                </a:solidFill>
                <a:effectLst/>
                <a:latin typeface="Times New Roman" pitchFamily="18" charset="0"/>
                <a:ea typeface="Times New Roman" pitchFamily="18" charset="0"/>
                <a:cs typeface="Times New Roman" pitchFamily="18" charset="0"/>
              </a:rPr>
              <a:t>The automation of business processes will also help </a:t>
            </a:r>
            <a:r>
              <a:rPr kumimoji="0" lang="en-US" sz="26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free up employee time </a:t>
            </a:r>
            <a:r>
              <a:rPr kumimoji="0" lang="en-US" sz="2600" b="0" i="0" u="none" strike="noStrike" cap="none" normalizeH="0" baseline="0" dirty="0" smtClean="0">
                <a:ln>
                  <a:noFill/>
                </a:ln>
                <a:solidFill>
                  <a:srgbClr val="4C4C4C"/>
                </a:solidFill>
                <a:effectLst/>
                <a:latin typeface="Times New Roman" pitchFamily="18" charset="0"/>
                <a:ea typeface="Times New Roman" pitchFamily="18" charset="0"/>
                <a:cs typeface="Times New Roman" pitchFamily="18" charset="0"/>
              </a:rPr>
              <a:t>so that they can spend more time working on tasks that can’t be automated. Ultimately, this leads to an increase in productivity.</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ircle(in)">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circle(in)">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5">
                                            <p:txEl>
                                              <p:pRg st="2" end="2"/>
                                            </p:txEl>
                                          </p:spTgt>
                                        </p:tgtEl>
                                        <p:attrNameLst>
                                          <p:attrName>style.visibility</p:attrName>
                                        </p:attrNameLst>
                                      </p:cBhvr>
                                      <p:to>
                                        <p:strVal val="visible"/>
                                      </p:to>
                                    </p:set>
                                    <p:animEffect transition="in" filter="circle(in)">
                                      <p:cBhvr>
                                        <p:cTn id="17" dur="2000"/>
                                        <p:tgtEl>
                                          <p:spTgt spid="10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25">
                                            <p:txEl>
                                              <p:pRg st="3" end="3"/>
                                            </p:txEl>
                                          </p:spTgt>
                                        </p:tgtEl>
                                        <p:attrNameLst>
                                          <p:attrName>style.visibility</p:attrName>
                                        </p:attrNameLst>
                                      </p:cBhvr>
                                      <p:to>
                                        <p:strVal val="visible"/>
                                      </p:to>
                                    </p:set>
                                    <p:animEffect transition="in" filter="circle(in)">
                                      <p:cBhvr>
                                        <p:cTn id="22" dur="2000"/>
                                        <p:tgtEl>
                                          <p:spTgt spid="10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81000"/>
            <a:ext cx="8077200" cy="4493538"/>
          </a:xfrm>
          <a:prstGeom prst="rect">
            <a:avLst/>
          </a:prstGeom>
        </p:spPr>
        <p:txBody>
          <a:bodyPr wrap="square">
            <a:spAutoFit/>
          </a:bodyPr>
          <a:lstStyle/>
          <a:p>
            <a:r>
              <a:rPr lang="en-US" sz="2600" b="1" dirty="0" smtClean="0">
                <a:solidFill>
                  <a:schemeClr val="accent5"/>
                </a:solidFill>
                <a:latin typeface="Times New Roman" pitchFamily="18" charset="0"/>
                <a:cs typeface="Times New Roman" pitchFamily="18" charset="0"/>
              </a:rPr>
              <a:t>4. Integrate business functions to streamline workflow</a:t>
            </a:r>
            <a:r>
              <a:rPr lang="en-US" sz="2600" dirty="0" smtClean="0">
                <a:solidFill>
                  <a:schemeClr val="accent5"/>
                </a:solidFill>
                <a:latin typeface="Times New Roman" pitchFamily="18" charset="0"/>
                <a:cs typeface="Times New Roman" pitchFamily="18" charset="0"/>
              </a:rPr>
              <a:t> – </a:t>
            </a:r>
            <a:r>
              <a:rPr lang="en-US" sz="2600" dirty="0" smtClean="0">
                <a:latin typeface="Times New Roman" pitchFamily="18" charset="0"/>
                <a:cs typeface="Times New Roman" pitchFamily="18" charset="0"/>
              </a:rPr>
              <a:t>	</a:t>
            </a:r>
          </a:p>
          <a:p>
            <a:pPr>
              <a:lnSpc>
                <a:spcPct val="150000"/>
              </a:lnSpc>
            </a:pPr>
            <a:r>
              <a:rPr lang="en-US" sz="2600" dirty="0" smtClean="0">
                <a:latin typeface="Times New Roman" pitchFamily="18" charset="0"/>
                <a:cs typeface="Times New Roman" pitchFamily="18" charset="0"/>
              </a:rPr>
              <a:t>	The </a:t>
            </a:r>
            <a:r>
              <a:rPr lang="en-US" sz="2600" b="1" dirty="0" smtClean="0">
                <a:solidFill>
                  <a:schemeClr val="accent4"/>
                </a:solidFill>
                <a:latin typeface="Times New Roman" pitchFamily="18" charset="0"/>
                <a:cs typeface="Times New Roman" pitchFamily="18" charset="0"/>
              </a:rPr>
              <a:t>all-in-one</a:t>
            </a:r>
            <a:r>
              <a:rPr lang="en-US" sz="2600" dirty="0" smtClean="0">
                <a:latin typeface="Times New Roman" pitchFamily="18" charset="0"/>
                <a:cs typeface="Times New Roman" pitchFamily="18" charset="0"/>
              </a:rPr>
              <a:t> solution of an ERP is helpful because it’s a hub for data and processes across a business. This makes it easier for employees across different departments to work collaboratively while also having an understanding of the workflow and business objectives of their peers who are on different teams.</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819400"/>
            <a:ext cx="5054371" cy="707886"/>
          </a:xfrm>
          <a:prstGeom prst="rect">
            <a:avLst/>
          </a:prstGeom>
        </p:spPr>
        <p:txBody>
          <a:bodyPr wrap="square">
            <a:spAutoFit/>
          </a:bodyPr>
          <a:lstStyle/>
          <a:p>
            <a:pPr algn="ctr"/>
            <a:r>
              <a:rPr lang="en-US" sz="4000" b="1" dirty="0" smtClean="0">
                <a:solidFill>
                  <a:schemeClr val="accent4"/>
                </a:solidFill>
                <a:latin typeface="Times New Roman" pitchFamily="18" charset="0"/>
                <a:cs typeface="Times New Roman" pitchFamily="18" charset="0"/>
              </a:rPr>
              <a:t>Thank You </a:t>
            </a:r>
            <a:endParaRPr lang="en-US" sz="4000" dirty="0">
              <a:solidFill>
                <a:schemeClr val="accent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09600"/>
            <a:ext cx="7772400" cy="5724644"/>
          </a:xfrm>
          <a:prstGeom prst="rect">
            <a:avLst/>
          </a:prstGeom>
        </p:spPr>
        <p:txBody>
          <a:bodyPr wrap="square">
            <a:spAutoFit/>
          </a:bodyPr>
          <a:lstStyle/>
          <a:p>
            <a:pPr algn="ctr"/>
            <a:r>
              <a:rPr lang="en-US" sz="2800" b="1" dirty="0" smtClean="0">
                <a:solidFill>
                  <a:schemeClr val="accent5"/>
                </a:solidFill>
                <a:latin typeface="Times New Roman" pitchFamily="18" charset="0"/>
                <a:cs typeface="Times New Roman" pitchFamily="18" charset="0"/>
              </a:rPr>
              <a:t>Enterprise Resource Planning (ERP)</a:t>
            </a:r>
            <a:endParaRPr lang="en-US" sz="2600" b="1" dirty="0" smtClean="0">
              <a:solidFill>
                <a:schemeClr val="accent5"/>
              </a:solidFill>
              <a:latin typeface="Times New Roman" pitchFamily="18" charset="0"/>
              <a:cs typeface="Times New Roman" pitchFamily="18" charset="0"/>
            </a:endParaRPr>
          </a:p>
          <a:p>
            <a:endParaRPr lang="en-US" sz="2600" b="1" dirty="0" smtClean="0">
              <a:solidFill>
                <a:schemeClr val="accent5"/>
              </a:solidFill>
              <a:latin typeface="Times New Roman" pitchFamily="18" charset="0"/>
              <a:cs typeface="Times New Roman" pitchFamily="18" charset="0"/>
            </a:endParaRPr>
          </a:p>
          <a:p>
            <a:r>
              <a:rPr lang="en-US" sz="2600" b="1" dirty="0" smtClean="0">
                <a:solidFill>
                  <a:schemeClr val="accent5"/>
                </a:solidFill>
                <a:latin typeface="Times New Roman" pitchFamily="18" charset="0"/>
                <a:cs typeface="Times New Roman" pitchFamily="18" charset="0"/>
              </a:rPr>
              <a:t>Meaning </a:t>
            </a:r>
          </a:p>
          <a:p>
            <a:r>
              <a:rPr lang="en-US" sz="2600" dirty="0" smtClean="0">
                <a:latin typeface="Times New Roman" pitchFamily="18" charset="0"/>
                <a:cs typeface="Times New Roman" pitchFamily="18" charset="0"/>
              </a:rPr>
              <a:t>	ERP stands for Enterprise Resource Planning and refers to </a:t>
            </a:r>
            <a:r>
              <a:rPr lang="en-US" sz="2600" b="1" dirty="0" smtClean="0">
                <a:solidFill>
                  <a:schemeClr val="accent4"/>
                </a:solidFill>
                <a:latin typeface="Times New Roman" pitchFamily="18" charset="0"/>
                <a:cs typeface="Times New Roman" pitchFamily="18" charset="0"/>
              </a:rPr>
              <a:t>software </a:t>
            </a:r>
            <a:r>
              <a:rPr lang="en-US" sz="2600" dirty="0" smtClean="0">
                <a:latin typeface="Times New Roman" pitchFamily="18" charset="0"/>
                <a:cs typeface="Times New Roman" pitchFamily="18" charset="0"/>
              </a:rPr>
              <a:t>and </a:t>
            </a:r>
            <a:r>
              <a:rPr lang="en-US" sz="2600" b="1" dirty="0" smtClean="0">
                <a:solidFill>
                  <a:schemeClr val="accent4"/>
                </a:solidFill>
                <a:latin typeface="Times New Roman" pitchFamily="18" charset="0"/>
                <a:cs typeface="Times New Roman" pitchFamily="18" charset="0"/>
              </a:rPr>
              <a:t>systems</a:t>
            </a:r>
            <a:r>
              <a:rPr lang="en-US" sz="2600" dirty="0" smtClean="0">
                <a:latin typeface="Times New Roman" pitchFamily="18" charset="0"/>
                <a:cs typeface="Times New Roman" pitchFamily="18" charset="0"/>
              </a:rPr>
              <a:t> used to plan and manage all the core supply chain, manufacturing, services, financial and other processes of an organization. 	</a:t>
            </a:r>
          </a:p>
          <a:p>
            <a:endParaRPr lang="en-US" sz="2600" dirty="0" smtClean="0">
              <a:latin typeface="Times New Roman" pitchFamily="18" charset="0"/>
              <a:cs typeface="Times New Roman" pitchFamily="18" charset="0"/>
            </a:endParaRPr>
          </a:p>
          <a:p>
            <a:r>
              <a:rPr lang="en-US" sz="2600" dirty="0" smtClean="0">
                <a:latin typeface="Times New Roman" pitchFamily="18" charset="0"/>
                <a:cs typeface="Times New Roman" pitchFamily="18" charset="0"/>
              </a:rPr>
              <a:t>	Enterprise Resource Planning software can be used to </a:t>
            </a:r>
            <a:r>
              <a:rPr lang="en-US" sz="2600" b="1" dirty="0" smtClean="0">
                <a:solidFill>
                  <a:schemeClr val="accent4"/>
                </a:solidFill>
                <a:latin typeface="Times New Roman" pitchFamily="18" charset="0"/>
                <a:cs typeface="Times New Roman" pitchFamily="18" charset="0"/>
              </a:rPr>
              <a:t>automate</a:t>
            </a:r>
            <a:r>
              <a:rPr lang="en-US" sz="2600" dirty="0" smtClean="0">
                <a:latin typeface="Times New Roman" pitchFamily="18" charset="0"/>
                <a:cs typeface="Times New Roman" pitchFamily="18" charset="0"/>
              </a:rPr>
              <a:t> and </a:t>
            </a:r>
            <a:r>
              <a:rPr lang="en-US" sz="2600" b="1" dirty="0" smtClean="0">
                <a:solidFill>
                  <a:schemeClr val="accent4"/>
                </a:solidFill>
                <a:latin typeface="Times New Roman" pitchFamily="18" charset="0"/>
                <a:cs typeface="Times New Roman" pitchFamily="18" charset="0"/>
              </a:rPr>
              <a:t>simplify</a:t>
            </a:r>
            <a:r>
              <a:rPr lang="en-US" sz="2600" dirty="0" smtClean="0">
                <a:latin typeface="Times New Roman" pitchFamily="18" charset="0"/>
                <a:cs typeface="Times New Roman" pitchFamily="18" charset="0"/>
              </a:rPr>
              <a:t> </a:t>
            </a:r>
            <a:r>
              <a:rPr lang="en-US" sz="2600" dirty="0" smtClean="0">
                <a:solidFill>
                  <a:schemeClr val="accent4"/>
                </a:solidFill>
                <a:latin typeface="Times New Roman" pitchFamily="18" charset="0"/>
                <a:cs typeface="Times New Roman" pitchFamily="18" charset="0"/>
              </a:rPr>
              <a:t>individual activities </a:t>
            </a:r>
            <a:r>
              <a:rPr lang="en-US" sz="2600" dirty="0" smtClean="0">
                <a:latin typeface="Times New Roman" pitchFamily="18" charset="0"/>
                <a:cs typeface="Times New Roman" pitchFamily="18" charset="0"/>
              </a:rPr>
              <a:t>across a business or organization, such as accounting and procurement, project management, customer relationship management, risk management, compliance and supply chain operations. </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circle(in)">
                                      <p:cBhvr>
                                        <p:cTn id="22"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077200" cy="5693866"/>
          </a:xfrm>
          <a:prstGeom prst="rect">
            <a:avLst/>
          </a:prstGeom>
        </p:spPr>
        <p:txBody>
          <a:bodyPr wrap="square">
            <a:spAutoFit/>
          </a:bodyPr>
          <a:lstStyle/>
          <a:p>
            <a:pPr>
              <a:buFont typeface="Wingdings" pitchFamily="2" charset="2"/>
              <a:buChar char="Ø"/>
            </a:pPr>
            <a:r>
              <a:rPr lang="en-US" sz="2600" b="1" dirty="0" smtClean="0">
                <a:solidFill>
                  <a:schemeClr val="accent4"/>
                </a:solidFill>
                <a:latin typeface="Times New Roman" pitchFamily="18" charset="0"/>
                <a:cs typeface="Times New Roman" pitchFamily="18" charset="0"/>
              </a:rPr>
              <a:t>Choosing the right ERP software</a:t>
            </a:r>
            <a:r>
              <a:rPr lang="en-US"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according to the needs of company is very important. </a:t>
            </a:r>
          </a:p>
          <a:p>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Implementing the right ERP software helps in </a:t>
            </a:r>
            <a:r>
              <a:rPr lang="en-US" sz="2600" b="1" dirty="0" smtClean="0">
                <a:solidFill>
                  <a:schemeClr val="accent4"/>
                </a:solidFill>
                <a:latin typeface="Times New Roman" pitchFamily="18" charset="0"/>
                <a:cs typeface="Times New Roman" pitchFamily="18" charset="0"/>
              </a:rPr>
              <a:t>eliminating inventory shortages and product waste</a:t>
            </a:r>
            <a:r>
              <a:rPr lang="en-US" sz="2600" dirty="0" smtClean="0">
                <a:solidFill>
                  <a:schemeClr val="accent4"/>
                </a:solidFill>
                <a:latin typeface="Times New Roman" pitchFamily="18" charset="0"/>
                <a:cs typeface="Times New Roman" pitchFamily="18" charset="0"/>
              </a:rPr>
              <a:t>.</a:t>
            </a:r>
          </a:p>
          <a:p>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It is an ideal companion for </a:t>
            </a:r>
            <a:r>
              <a:rPr lang="en-US" sz="2600" b="1" dirty="0" smtClean="0">
                <a:solidFill>
                  <a:schemeClr val="accent4"/>
                </a:solidFill>
                <a:latin typeface="Times New Roman" pitchFamily="18" charset="0"/>
                <a:cs typeface="Times New Roman" pitchFamily="18" charset="0"/>
              </a:rPr>
              <a:t>promoting your business </a:t>
            </a:r>
            <a:r>
              <a:rPr lang="en-US" sz="2600" dirty="0" smtClean="0">
                <a:latin typeface="Times New Roman" pitchFamily="18" charset="0"/>
                <a:cs typeface="Times New Roman" pitchFamily="18" charset="0"/>
              </a:rPr>
              <a:t>in global market sector. </a:t>
            </a:r>
          </a:p>
          <a:p>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Better planning of company infrastructure, reduced inventory cost, improved workflow within single integrated system, reduced vendor dependence and improved customer relationship management are other core features of using ERP software in an organization.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57200"/>
            <a:ext cx="7696200" cy="5293757"/>
          </a:xfrm>
          <a:prstGeom prst="rect">
            <a:avLst/>
          </a:prstGeom>
        </p:spPr>
        <p:txBody>
          <a:bodyPr wrap="square">
            <a:spAutoFit/>
          </a:bodyPr>
          <a:lstStyle/>
          <a:p>
            <a:pPr>
              <a:buFont typeface="Wingdings" pitchFamily="2" charset="2"/>
              <a:buChar char="Ø"/>
            </a:pPr>
            <a:r>
              <a:rPr lang="en-US" sz="2600" dirty="0" smtClean="0">
                <a:latin typeface="Times New Roman" pitchFamily="18" charset="0"/>
                <a:cs typeface="Times New Roman" pitchFamily="18" charset="0"/>
              </a:rPr>
              <a:t>Implementation of ERP helps business owners to gain </a:t>
            </a:r>
            <a:r>
              <a:rPr lang="en-US" sz="2600" b="1" dirty="0" smtClean="0">
                <a:solidFill>
                  <a:schemeClr val="accent4"/>
                </a:solidFill>
                <a:latin typeface="Times New Roman" pitchFamily="18" charset="0"/>
                <a:cs typeface="Times New Roman" pitchFamily="18" charset="0"/>
              </a:rPr>
              <a:t>maximum profit</a:t>
            </a:r>
            <a:r>
              <a:rPr lang="en-US" sz="2600" dirty="0" smtClean="0">
                <a:solidFill>
                  <a:schemeClr val="accent4"/>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at </a:t>
            </a:r>
            <a:r>
              <a:rPr lang="en-US" sz="2600" b="1" dirty="0" smtClean="0">
                <a:solidFill>
                  <a:schemeClr val="accent4"/>
                </a:solidFill>
                <a:latin typeface="Times New Roman" pitchFamily="18" charset="0"/>
                <a:cs typeface="Times New Roman" pitchFamily="18" charset="0"/>
              </a:rPr>
              <a:t>affordable cost. </a:t>
            </a:r>
          </a:p>
          <a:p>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It controls the performance of all resources including </a:t>
            </a:r>
            <a:r>
              <a:rPr lang="en-US" sz="2600" b="1" dirty="0" smtClean="0">
                <a:solidFill>
                  <a:schemeClr val="accent4"/>
                </a:solidFill>
                <a:latin typeface="Times New Roman" pitchFamily="18" charset="0"/>
                <a:cs typeface="Times New Roman" pitchFamily="18" charset="0"/>
              </a:rPr>
              <a:t>accounting, manufacturing, sales and customer relationship management </a:t>
            </a:r>
            <a:r>
              <a:rPr lang="en-US" sz="2600" dirty="0" smtClean="0">
                <a:latin typeface="Times New Roman" pitchFamily="18" charset="0"/>
                <a:cs typeface="Times New Roman" pitchFamily="18" charset="0"/>
              </a:rPr>
              <a:t>of an organization. </a:t>
            </a:r>
          </a:p>
          <a:p>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Real-time access to resource performance with periodic updates helps in </a:t>
            </a:r>
            <a:r>
              <a:rPr lang="en-US" sz="2600" b="1" dirty="0" smtClean="0">
                <a:solidFill>
                  <a:schemeClr val="accent4"/>
                </a:solidFill>
                <a:latin typeface="Times New Roman" pitchFamily="18" charset="0"/>
                <a:cs typeface="Times New Roman" pitchFamily="18" charset="0"/>
              </a:rPr>
              <a:t>modifying strategies</a:t>
            </a:r>
            <a:r>
              <a:rPr lang="en-US" sz="2600" dirty="0" smtClean="0">
                <a:solidFill>
                  <a:schemeClr val="accent4"/>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as per the requirements of company. </a:t>
            </a:r>
          </a:p>
          <a:p>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Today, there are versatile ERP software available in market for assisting company owners.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543800" cy="3877985"/>
          </a:xfrm>
          <a:prstGeom prst="rect">
            <a:avLst/>
          </a:prstGeom>
        </p:spPr>
        <p:txBody>
          <a:bodyPr wrap="square">
            <a:spAutoFit/>
          </a:bodyPr>
          <a:lstStyle/>
          <a:p>
            <a:r>
              <a:rPr lang="en-US" sz="2600" b="1" dirty="0" smtClean="0">
                <a:solidFill>
                  <a:schemeClr val="accent5"/>
                </a:solidFill>
                <a:latin typeface="Times New Roman" pitchFamily="18" charset="0"/>
                <a:cs typeface="Times New Roman" pitchFamily="18" charset="0"/>
              </a:rPr>
              <a:t>Definition:</a:t>
            </a:r>
            <a:r>
              <a:rPr lang="en-US" sz="2600" dirty="0" smtClean="0">
                <a:latin typeface="Times New Roman" pitchFamily="18" charset="0"/>
                <a:cs typeface="Times New Roman" pitchFamily="18" charset="0"/>
              </a:rPr>
              <a:t> </a:t>
            </a:r>
          </a:p>
          <a:p>
            <a:pPr algn="just"/>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algn="just"/>
            <a:r>
              <a:rPr lang="en-US" sz="2600" dirty="0" smtClean="0">
                <a:latin typeface="Times New Roman" pitchFamily="18" charset="0"/>
                <a:cs typeface="Times New Roman" pitchFamily="18" charset="0"/>
              </a:rPr>
              <a:t>	Enterprise Resource Planning, or otherwise known as ERP is an </a:t>
            </a:r>
            <a:r>
              <a:rPr lang="en-US" sz="2600" b="1" dirty="0" smtClean="0">
                <a:solidFill>
                  <a:schemeClr val="accent4"/>
                </a:solidFill>
                <a:latin typeface="Times New Roman" pitchFamily="18" charset="0"/>
                <a:cs typeface="Times New Roman" pitchFamily="18" charset="0"/>
              </a:rPr>
              <a:t>integrated software application</a:t>
            </a:r>
            <a:r>
              <a:rPr lang="en-US" sz="2600" dirty="0" smtClean="0">
                <a:solidFill>
                  <a:schemeClr val="accent4"/>
                </a:solidFill>
                <a:latin typeface="Times New Roman" pitchFamily="18" charset="0"/>
                <a:cs typeface="Times New Roman" pitchFamily="18" charset="0"/>
              </a:rPr>
              <a:t>, </a:t>
            </a:r>
            <a:r>
              <a:rPr lang="en-US" sz="2600" dirty="0" smtClean="0">
                <a:latin typeface="Times New Roman" pitchFamily="18" charset="0"/>
                <a:cs typeface="Times New Roman" pitchFamily="18" charset="0"/>
              </a:rPr>
              <a:t>which firms use to manage and control their internal and external resources comprising financial resources, material, assets and human resources.</a:t>
            </a:r>
          </a:p>
          <a:p>
            <a:pPr algn="just"/>
            <a:endParaRPr lang="en-US" sz="2600" dirty="0" smtClean="0">
              <a:latin typeface="Times New Roman" pitchFamily="18" charset="0"/>
              <a:cs typeface="Times New Roman" pitchFamily="18" charset="0"/>
            </a:endParaRPr>
          </a:p>
          <a:p>
            <a:pPr algn="just"/>
            <a:r>
              <a:rPr lang="en-US" sz="2800" dirty="0" smtClean="0"/>
              <a:t> </a:t>
            </a:r>
            <a:endParaRPr lang="en-US" sz="26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533400"/>
            <a:ext cx="8153400"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600" b="1" i="0" u="none" strike="noStrike" cap="none" normalizeH="0" baseline="0" dirty="0" smtClean="0">
                <a:ln>
                  <a:noFill/>
                </a:ln>
                <a:solidFill>
                  <a:schemeClr val="accent5"/>
                </a:solidFill>
                <a:effectLst/>
                <a:latin typeface="Times New Roman" pitchFamily="18" charset="0"/>
                <a:ea typeface="Times New Roman" pitchFamily="18" charset="0"/>
                <a:cs typeface="Times New Roman" pitchFamily="18" charset="0"/>
              </a:rPr>
              <a:t>A Brief History of ERP</a:t>
            </a:r>
            <a:endParaRPr kumimoji="0" lang="en-US" sz="2600" b="1" i="0" u="none" strike="noStrike" cap="none" normalizeH="0" baseline="0" dirty="0" smtClean="0">
              <a:ln>
                <a:noFill/>
              </a:ln>
              <a:solidFill>
                <a:schemeClr val="accent5"/>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The term “ERP” was </a:t>
            </a:r>
            <a:r>
              <a:rPr kumimoji="0" lang="en-US" sz="26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first used </a:t>
            </a: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in the </a:t>
            </a:r>
            <a:r>
              <a:rPr kumimoji="0" lang="en-US" sz="26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1990s</a:t>
            </a: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by the </a:t>
            </a:r>
            <a:r>
              <a:rPr kumimoji="0" lang="en-US" sz="26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Gartner Group, </a:t>
            </a: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but enterprise resource planning software and systems have been used in the manufacturing industry for over 100 years and continue to evolve as industry needs change and grow. </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600" b="1"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600" b="1"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ERP History/Timeline:</a:t>
            </a:r>
          </a:p>
          <a:p>
            <a:pPr eaLnBrk="0" fontAlgn="base" hangingPunct="0">
              <a:spcBef>
                <a:spcPct val="0"/>
              </a:spcBef>
              <a:spcAft>
                <a:spcPct val="0"/>
              </a:spcAft>
              <a:buFont typeface="Wingdings" pitchFamily="2" charset="2"/>
              <a:buChar char="Ø"/>
            </a:pPr>
            <a:r>
              <a:rPr lang="en-US" sz="2800" b="1" dirty="0" smtClean="0">
                <a:solidFill>
                  <a:schemeClr val="accent4"/>
                </a:solidFill>
                <a:latin typeface="Times New Roman" pitchFamily="18" charset="0"/>
                <a:cs typeface="Times New Roman" pitchFamily="18" charset="0"/>
              </a:rPr>
              <a:t>1913: </a:t>
            </a:r>
            <a:r>
              <a:rPr lang="en-US" sz="2800" dirty="0" smtClean="0">
                <a:latin typeface="Times New Roman" pitchFamily="18" charset="0"/>
                <a:cs typeface="Times New Roman" pitchFamily="18" charset="0"/>
              </a:rPr>
              <a:t>An engineer named Ford Whitman Harris developed the Economic Order Quantity (EOQ) model, a paper-based manufacturing system for production scheduling.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Effect transition="in" filter="circle(in)">
                                      <p:cBhvr>
                                        <p:cTn id="7" dur="2000"/>
                                        <p:tgtEl>
                                          <p:spTgt spid="10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5">
                                            <p:txEl>
                                              <p:pRg st="1" end="1"/>
                                            </p:txEl>
                                          </p:spTgt>
                                        </p:tgtEl>
                                        <p:attrNameLst>
                                          <p:attrName>style.visibility</p:attrName>
                                        </p:attrNameLst>
                                      </p:cBhvr>
                                      <p:to>
                                        <p:strVal val="visible"/>
                                      </p:to>
                                    </p:set>
                                    <p:animEffect transition="in" filter="circle(in)">
                                      <p:cBhvr>
                                        <p:cTn id="12" dur="2000"/>
                                        <p:tgtEl>
                                          <p:spTgt spid="10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5">
                                            <p:txEl>
                                              <p:pRg st="3" end="3"/>
                                            </p:txEl>
                                          </p:spTgt>
                                        </p:tgtEl>
                                        <p:attrNameLst>
                                          <p:attrName>style.visibility</p:attrName>
                                        </p:attrNameLst>
                                      </p:cBhvr>
                                      <p:to>
                                        <p:strVal val="visible"/>
                                      </p:to>
                                    </p:set>
                                    <p:animEffect transition="in" filter="circle(in)">
                                      <p:cBhvr>
                                        <p:cTn id="17" dur="2000"/>
                                        <p:tgtEl>
                                          <p:spTgt spid="102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25">
                                            <p:txEl>
                                              <p:pRg st="4" end="4"/>
                                            </p:txEl>
                                          </p:spTgt>
                                        </p:tgtEl>
                                        <p:attrNameLst>
                                          <p:attrName>style.visibility</p:attrName>
                                        </p:attrNameLst>
                                      </p:cBhvr>
                                      <p:to>
                                        <p:strVal val="visible"/>
                                      </p:to>
                                    </p:set>
                                    <p:animEffect transition="in" filter="circle(in)">
                                      <p:cBhvr>
                                        <p:cTn id="22" dur="2000"/>
                                        <p:tgtEl>
                                          <p:spTgt spid="10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457200" y="381000"/>
            <a:ext cx="8305800" cy="5601533"/>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6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1964:</a:t>
            </a:r>
            <a:r>
              <a:rPr kumimoji="0" lang="en-US" sz="2600" b="1"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Toolmaker Black and Decker adopted the first </a:t>
            </a:r>
            <a:r>
              <a:rPr kumimoji="0" lang="en-US" sz="26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Material Requirements Planning </a:t>
            </a: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(MRP) solution that combined EOQ with a mainframe computer.</a:t>
            </a:r>
          </a:p>
          <a:p>
            <a:pPr marL="0" marR="0" lvl="0" indent="0" algn="l" defTabSz="914400" rtl="0" eaLnBrk="0" fontAlgn="base" latinLnBrk="0" hangingPunct="0">
              <a:lnSpc>
                <a:spcPct val="100000"/>
              </a:lnSpc>
              <a:spcBef>
                <a:spcPct val="0"/>
              </a:spcBef>
              <a:spcAft>
                <a:spcPct val="0"/>
              </a:spcAft>
              <a:buClrTx/>
              <a:buSzTx/>
              <a:tabLst/>
            </a:pPr>
            <a:endParaRPr kumimoji="0" lang="en-US" sz="2600" b="0" i="0" u="none" strike="noStrike" cap="none" normalizeH="0" baseline="0" dirty="0" smtClean="0">
              <a:ln>
                <a:noFill/>
              </a:ln>
              <a:solidFill>
                <a:srgbClr val="555555"/>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6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1970s-1980s:</a:t>
            </a:r>
            <a:r>
              <a:rPr kumimoji="0" lang="en-US" sz="2600" b="1"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 </a:t>
            </a:r>
            <a:r>
              <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rPr>
              <a:t>Computer technologies evolved and concept software handled business activities outside of manufacturing, including finance, human resources data, and customer relationship management (CRM).</a:t>
            </a:r>
          </a:p>
          <a:p>
            <a:pPr marL="0" marR="0" lvl="0" indent="0" algn="l" defTabSz="914400" rtl="0" eaLnBrk="0" fontAlgn="base" latinLnBrk="0" hangingPunct="0">
              <a:lnSpc>
                <a:spcPct val="100000"/>
              </a:lnSpc>
              <a:spcBef>
                <a:spcPct val="0"/>
              </a:spcBef>
              <a:spcAft>
                <a:spcPct val="0"/>
              </a:spcAft>
              <a:buClrTx/>
              <a:buSzTx/>
              <a:tabLst/>
            </a:pPr>
            <a:endParaRPr kumimoji="0" lang="en-US" sz="2600" b="0" i="0" u="none" strike="noStrike" cap="none" normalizeH="0" baseline="0" dirty="0" smtClean="0">
              <a:ln>
                <a:noFill/>
              </a:ln>
              <a:solidFill>
                <a:srgbClr val="555555"/>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Ø"/>
              <a:tabLst/>
            </a:pPr>
            <a:r>
              <a:rPr lang="en-US" sz="2600" b="1" dirty="0" smtClean="0">
                <a:solidFill>
                  <a:schemeClr val="accent4"/>
                </a:solidFill>
                <a:latin typeface="Times New Roman" pitchFamily="18" charset="0"/>
                <a:cs typeface="Times New Roman" pitchFamily="18" charset="0"/>
              </a:rPr>
              <a:t>1983: </a:t>
            </a:r>
            <a:r>
              <a:rPr lang="en-US" sz="2600" dirty="0" smtClean="0">
                <a:latin typeface="Times New Roman" pitchFamily="18" charset="0"/>
                <a:cs typeface="Times New Roman" pitchFamily="18" charset="0"/>
              </a:rPr>
              <a:t>MRP II was developed and featured “modules” and integrated core manufacturing components, and integrated manufacturing tasks into a common shared-data system.</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4817">
                                            <p:txEl>
                                              <p:pRg st="1" end="1"/>
                                            </p:txEl>
                                          </p:spTgt>
                                        </p:tgtEl>
                                        <p:attrNameLst>
                                          <p:attrName>style.visibility</p:attrName>
                                        </p:attrNameLst>
                                      </p:cBhvr>
                                      <p:to>
                                        <p:strVal val="visible"/>
                                      </p:to>
                                    </p:set>
                                    <p:animEffect transition="in" filter="circle(in)">
                                      <p:cBhvr>
                                        <p:cTn id="7" dur="2000"/>
                                        <p:tgtEl>
                                          <p:spTgt spid="3481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4817">
                                            <p:txEl>
                                              <p:pRg st="3" end="3"/>
                                            </p:txEl>
                                          </p:spTgt>
                                        </p:tgtEl>
                                        <p:attrNameLst>
                                          <p:attrName>style.visibility</p:attrName>
                                        </p:attrNameLst>
                                      </p:cBhvr>
                                      <p:to>
                                        <p:strVal val="visible"/>
                                      </p:to>
                                    </p:set>
                                    <p:animEffect transition="in" filter="circle(in)">
                                      <p:cBhvr>
                                        <p:cTn id="12" dur="2000"/>
                                        <p:tgtEl>
                                          <p:spTgt spid="34817">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4817">
                                            <p:txEl>
                                              <p:pRg st="5" end="5"/>
                                            </p:txEl>
                                          </p:spTgt>
                                        </p:tgtEl>
                                        <p:attrNameLst>
                                          <p:attrName>style.visibility</p:attrName>
                                        </p:attrNameLst>
                                      </p:cBhvr>
                                      <p:to>
                                        <p:strVal val="visible"/>
                                      </p:to>
                                    </p:set>
                                    <p:animEffect transition="in" filter="circle(in)">
                                      <p:cBhvr>
                                        <p:cTn id="17" dur="2000"/>
                                        <p:tgtEl>
                                          <p:spTgt spid="3481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7924800" cy="5909310"/>
          </a:xfrm>
          <a:prstGeom prst="rect">
            <a:avLst/>
          </a:prstGeom>
        </p:spPr>
        <p:txBody>
          <a:bodyPr wrap="square">
            <a:spAutoFit/>
          </a:bodyPr>
          <a:lstStyle/>
          <a:p>
            <a:pPr lvl="0">
              <a:buFont typeface="Wingdings" pitchFamily="2" charset="2"/>
              <a:buChar char="Ø"/>
            </a:pPr>
            <a:r>
              <a:rPr lang="en-US" sz="2400" b="1" dirty="0" smtClean="0">
                <a:solidFill>
                  <a:schemeClr val="accent4"/>
                </a:solidFill>
                <a:latin typeface="Times New Roman" pitchFamily="18" charset="0"/>
                <a:cs typeface="Times New Roman" pitchFamily="18" charset="0"/>
              </a:rPr>
              <a:t>1990s-2000s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Gartner Group coins term “ERP” to differentiate from MRP-only systems. ERP systems expanded to encompass business intelligence while handling other functions such as sales force automation (SFA), marketing automation and </a:t>
            </a:r>
            <a:r>
              <a:rPr lang="en-US" sz="2400" dirty="0" err="1" smtClean="0">
                <a:latin typeface="Times New Roman" pitchFamily="18" charset="0"/>
                <a:cs typeface="Times New Roman" pitchFamily="18" charset="0"/>
              </a:rPr>
              <a:t>eCommerce</a:t>
            </a:r>
            <a:r>
              <a:rPr lang="en-US" sz="2400" dirty="0" smtClean="0">
                <a:latin typeface="Times New Roman" pitchFamily="18" charset="0"/>
                <a:cs typeface="Times New Roman" pitchFamily="18" charset="0"/>
              </a:rPr>
              <a:t>.</a:t>
            </a:r>
          </a:p>
          <a:p>
            <a:pPr lvl="0"/>
            <a:endParaRPr lang="en-US" sz="2400" dirty="0" smtClean="0">
              <a:latin typeface="Times New Roman" pitchFamily="18" charset="0"/>
              <a:cs typeface="Times New Roman" pitchFamily="18" charset="0"/>
            </a:endParaRPr>
          </a:p>
          <a:p>
            <a:pPr lvl="0">
              <a:buFont typeface="Wingdings" pitchFamily="2" charset="2"/>
              <a:buChar char="Ø"/>
            </a:pPr>
            <a:r>
              <a:rPr lang="en-US" sz="2400" b="1" dirty="0" smtClean="0">
                <a:solidFill>
                  <a:schemeClr val="accent4"/>
                </a:solidFill>
                <a:latin typeface="Times New Roman" pitchFamily="18" charset="0"/>
                <a:cs typeface="Times New Roman" pitchFamily="18" charset="0"/>
              </a:rPr>
              <a:t>2000-2005:</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Cloud-based ERP software solutions arrive when ERP software makers create “Internet Enabled” products, providing an alternative to traditional on-premise client-server models. </a:t>
            </a:r>
          </a:p>
          <a:p>
            <a:pPr lvl="0"/>
            <a:endParaRPr lang="en-US" sz="2400" dirty="0" smtClean="0">
              <a:latin typeface="Times New Roman" pitchFamily="18" charset="0"/>
              <a:cs typeface="Times New Roman" pitchFamily="18" charset="0"/>
            </a:endParaRPr>
          </a:p>
          <a:p>
            <a:pPr lvl="0">
              <a:buFont typeface="Wingdings" pitchFamily="2" charset="2"/>
              <a:buChar char="Ø"/>
            </a:pPr>
            <a:r>
              <a:rPr lang="en-US" sz="2400" b="1" dirty="0" smtClean="0">
                <a:solidFill>
                  <a:schemeClr val="accent4"/>
                </a:solidFill>
                <a:latin typeface="Times New Roman" pitchFamily="18" charset="0"/>
                <a:cs typeface="Times New Roman" pitchFamily="18" charset="0"/>
              </a:rPr>
              <a:t>Today: </a:t>
            </a:r>
            <a:r>
              <a:rPr lang="en-US" sz="2400" dirty="0" smtClean="0">
                <a:latin typeface="Times New Roman" pitchFamily="18" charset="0"/>
                <a:cs typeface="Times New Roman" pitchFamily="18" charset="0"/>
              </a:rPr>
              <a:t>Software-as-a-Service (</a:t>
            </a:r>
            <a:r>
              <a:rPr lang="en-US" sz="2400" dirty="0" err="1" smtClean="0">
                <a:latin typeface="Times New Roman" pitchFamily="18" charset="0"/>
                <a:cs typeface="Times New Roman" pitchFamily="18" charset="0"/>
              </a:rPr>
              <a:t>SaaS</a:t>
            </a:r>
            <a:r>
              <a:rPr lang="en-US" sz="2400" dirty="0" smtClean="0">
                <a:latin typeface="Times New Roman" pitchFamily="18" charset="0"/>
                <a:cs typeface="Times New Roman" pitchFamily="18" charset="0"/>
              </a:rPr>
              <a:t>) and Anything-as-a-Service (</a:t>
            </a:r>
            <a:r>
              <a:rPr lang="en-US" sz="2400" dirty="0" err="1" smtClean="0">
                <a:latin typeface="Times New Roman" pitchFamily="18" charset="0"/>
                <a:cs typeface="Times New Roman" pitchFamily="18" charset="0"/>
              </a:rPr>
              <a:t>XaaS</a:t>
            </a:r>
            <a:r>
              <a:rPr lang="en-US" sz="2400" dirty="0" smtClean="0">
                <a:latin typeface="Times New Roman" pitchFamily="18" charset="0"/>
                <a:cs typeface="Times New Roman" pitchFamily="18" charset="0"/>
              </a:rPr>
              <a:t>) offer new delivery models for ERP. Remote web-based access for cloud ERP solutions provide mobile solutions, security, and integration with the changing industries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8001000" cy="5262979"/>
          </a:xfrm>
          <a:prstGeom prst="rect">
            <a:avLst/>
          </a:prstGeom>
        </p:spPr>
        <p:txBody>
          <a:bodyPr wrap="square">
            <a:spAutoFit/>
          </a:bodyPr>
          <a:lstStyle/>
          <a:p>
            <a:pPr lvl="0"/>
            <a:r>
              <a:rPr lang="en-US" sz="2400" dirty="0" smtClean="0">
                <a:latin typeface="Times New Roman" pitchFamily="18" charset="0"/>
                <a:cs typeface="Times New Roman" pitchFamily="18" charset="0"/>
              </a:rPr>
              <a:t>and smart technologies, including integrations with the Internet of Things (</a:t>
            </a:r>
            <a:r>
              <a:rPr lang="en-US" sz="2400" dirty="0" err="1" smtClean="0">
                <a:latin typeface="Times New Roman" pitchFamily="18" charset="0"/>
                <a:cs typeface="Times New Roman" pitchFamily="18" charset="0"/>
              </a:rPr>
              <a:t>IoT</a:t>
            </a:r>
            <a:r>
              <a:rPr lang="en-US" sz="2400" dirty="0" smtClean="0">
                <a:latin typeface="Times New Roman" pitchFamily="18" charset="0"/>
                <a:cs typeface="Times New Roman" pitchFamily="18" charset="0"/>
              </a:rPr>
              <a:t>), Internet of Everything (</a:t>
            </a:r>
            <a:r>
              <a:rPr lang="en-US" sz="2400" dirty="0" err="1" smtClean="0">
                <a:latin typeface="Times New Roman" pitchFamily="18" charset="0"/>
                <a:cs typeface="Times New Roman" pitchFamily="18" charset="0"/>
              </a:rPr>
              <a:t>IoE</a:t>
            </a:r>
            <a:r>
              <a:rPr lang="en-US" sz="2400" dirty="0" smtClean="0">
                <a:latin typeface="Times New Roman" pitchFamily="18" charset="0"/>
                <a:cs typeface="Times New Roman" pitchFamily="18" charset="0"/>
              </a:rPr>
              <a:t>), and even social media to provide comprehensive solutions for every industry.</a:t>
            </a:r>
          </a:p>
          <a:p>
            <a:endParaRPr lang="en-US" sz="2400" b="1" dirty="0" smtClean="0"/>
          </a:p>
          <a:p>
            <a:r>
              <a:rPr lang="en-US" sz="2400" b="1" dirty="0" smtClean="0">
                <a:solidFill>
                  <a:schemeClr val="accent5"/>
                </a:solidFill>
                <a:latin typeface="Times New Roman" pitchFamily="18" charset="0"/>
                <a:cs typeface="Times New Roman" pitchFamily="18" charset="0"/>
              </a:rPr>
              <a:t>What Is MRP?</a:t>
            </a: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MRP stands for </a:t>
            </a:r>
            <a:r>
              <a:rPr lang="en-US" sz="2400" dirty="0" smtClean="0">
                <a:solidFill>
                  <a:schemeClr val="accent4"/>
                </a:solidFill>
                <a:latin typeface="Times New Roman" pitchFamily="18" charset="0"/>
                <a:ea typeface="Times New Roman" pitchFamily="18" charset="0"/>
                <a:cs typeface="Times New Roman" pitchFamily="18" charset="0"/>
              </a:rPr>
              <a:t> Material Requirements Planning </a:t>
            </a:r>
            <a:r>
              <a:rPr lang="en-US" sz="2400" dirty="0" smtClean="0">
                <a:solidFill>
                  <a:srgbClr val="555555"/>
                </a:solidFill>
                <a:latin typeface="Times New Roman" pitchFamily="18" charset="0"/>
                <a:ea typeface="Times New Roman" pitchFamily="18" charset="0"/>
                <a:cs typeface="Times New Roman" pitchFamily="18" charset="0"/>
              </a:rPr>
              <a:t>(MRP) </a:t>
            </a:r>
            <a:endParaRPr lang="en-US" sz="2400" u="sng" dirty="0" smtClean="0">
              <a:latin typeface="Times New Roman" pitchFamily="18" charset="0"/>
              <a:cs typeface="Times New Roman" pitchFamily="18" charset="0"/>
            </a:endParaRPr>
          </a:p>
          <a:p>
            <a:pPr lvl="0"/>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Its basic purpose is to measure </a:t>
            </a:r>
            <a:r>
              <a:rPr lang="en-US" sz="2400" dirty="0" smtClean="0">
                <a:solidFill>
                  <a:schemeClr val="accent4"/>
                </a:solidFill>
                <a:latin typeface="Times New Roman" pitchFamily="18" charset="0"/>
                <a:cs typeface="Times New Roman" pitchFamily="18" charset="0"/>
              </a:rPr>
              <a:t>what material you need</a:t>
            </a:r>
            <a:r>
              <a:rPr lang="en-US" sz="2400" dirty="0" smtClean="0">
                <a:latin typeface="Times New Roman" pitchFamily="18" charset="0"/>
                <a:cs typeface="Times New Roman" pitchFamily="18" charset="0"/>
              </a:rPr>
              <a:t>, </a:t>
            </a:r>
            <a:r>
              <a:rPr lang="en-US" sz="2400" dirty="0" smtClean="0">
                <a:solidFill>
                  <a:schemeClr val="accent4"/>
                </a:solidFill>
                <a:latin typeface="Times New Roman" pitchFamily="18" charset="0"/>
                <a:cs typeface="Times New Roman" pitchFamily="18" charset="0"/>
              </a:rPr>
              <a:t>how much of it you need and when you need it by</a:t>
            </a:r>
            <a:r>
              <a:rPr lang="en-US" sz="2400" dirty="0" smtClean="0">
                <a:latin typeface="Times New Roman" pitchFamily="18" charset="0"/>
                <a:cs typeface="Times New Roman" pitchFamily="18" charset="0"/>
              </a:rPr>
              <a:t>, allowing you to ensure the highest rate of production in your manufacturing center. </a:t>
            </a:r>
          </a:p>
          <a:p>
            <a:pPr lvl="0"/>
            <a:r>
              <a:rPr lang="en-US" sz="2400" dirty="0" smtClean="0">
                <a:latin typeface="Times New Roman" pitchFamily="18" charset="0"/>
                <a:cs typeface="Times New Roman" pitchFamily="18" charset="0"/>
              </a:rPr>
              <a:t>MRP contains tools exclusively used to assist in manufacturing processes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circle(in)">
                                      <p:cBhvr>
                                        <p:cTn id="27" dur="20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circle(in)">
                                      <p:cBhvr>
                                        <p:cTn id="32"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469</TotalTime>
  <Words>234</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CLASS – II.M.COM </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You All for the II Year</dc:title>
  <dc:creator>salman</dc:creator>
  <cp:lastModifiedBy>salman</cp:lastModifiedBy>
  <cp:revision>51</cp:revision>
  <dcterms:created xsi:type="dcterms:W3CDTF">2020-08-11T16:12:20Z</dcterms:created>
  <dcterms:modified xsi:type="dcterms:W3CDTF">2020-10-24T14:31:39Z</dcterms:modified>
</cp:coreProperties>
</file>