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D2550-28F8-4BF2-A24E-7CFEABF5FDB1}"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CB40D-BFC7-43C5-8C96-1342C073DE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D2550-28F8-4BF2-A24E-7CFEABF5FDB1}" type="datetimeFigureOut">
              <a:rPr lang="en-US" smtClean="0"/>
              <a:pPr/>
              <a:t>10/24/2020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CB40D-BFC7-43C5-8C96-1342C073DE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620000" cy="4801314"/>
          </a:xfrm>
          <a:prstGeom prst="rect">
            <a:avLst/>
          </a:prstGeom>
        </p:spPr>
        <p:txBody>
          <a:bodyPr wrap="square">
            <a:spAutoFit/>
          </a:bodyPr>
          <a:lstStyle/>
          <a:p>
            <a:endParaRPr lang="en-US" dirty="0" smtClean="0">
              <a:latin typeface="Times New Roman" pitchFamily="18" charset="0"/>
              <a:cs typeface="Times New Roman" pitchFamily="18" charset="0"/>
            </a:endParaRPr>
          </a:p>
          <a:p>
            <a:pPr algn="ctr">
              <a:buNone/>
            </a:pPr>
            <a:r>
              <a:rPr lang="en-US" sz="3200" dirty="0" smtClean="0">
                <a:latin typeface="Times New Roman" pitchFamily="18" charset="0"/>
                <a:cs typeface="Times New Roman" pitchFamily="18" charset="0"/>
              </a:rPr>
              <a:t>Class – </a:t>
            </a:r>
            <a:r>
              <a:rPr lang="en-US" sz="3200" b="1" dirty="0" smtClean="0">
                <a:solidFill>
                  <a:schemeClr val="accent4"/>
                </a:solidFill>
                <a:latin typeface="Times New Roman" pitchFamily="18" charset="0"/>
                <a:cs typeface="Times New Roman" pitchFamily="18" charset="0"/>
              </a:rPr>
              <a:t>II.M.COM</a:t>
            </a:r>
          </a:p>
          <a:p>
            <a:pPr algn="ctr">
              <a:buNone/>
            </a:pPr>
            <a:endParaRPr lang="en-US" sz="3200" dirty="0" smtClean="0">
              <a:latin typeface="Times New Roman" pitchFamily="18" charset="0"/>
              <a:cs typeface="Times New Roman" pitchFamily="18" charset="0"/>
            </a:endParaRPr>
          </a:p>
          <a:p>
            <a:pPr algn="ctr">
              <a:buNone/>
            </a:pPr>
            <a:r>
              <a:rPr lang="en-US" sz="3200" dirty="0" smtClean="0">
                <a:latin typeface="Times New Roman" pitchFamily="18" charset="0"/>
                <a:cs typeface="Times New Roman" pitchFamily="18" charset="0"/>
              </a:rPr>
              <a:t>Subject -</a:t>
            </a:r>
            <a:r>
              <a:rPr lang="en-US" sz="3200" b="1" dirty="0" smtClean="0">
                <a:solidFill>
                  <a:schemeClr val="accent4"/>
                </a:solidFill>
                <a:latin typeface="Times New Roman" pitchFamily="18" charset="0"/>
                <a:cs typeface="Times New Roman" pitchFamily="18" charset="0"/>
              </a:rPr>
              <a:t>Enterprise Resource Planning (ERP)</a:t>
            </a:r>
          </a:p>
          <a:p>
            <a:pPr algn="ctr"/>
            <a:endParaRPr lang="en-US" sz="32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TOPIC - </a:t>
            </a:r>
            <a:r>
              <a:rPr lang="en-US" sz="3200" b="1" dirty="0" smtClean="0">
                <a:solidFill>
                  <a:schemeClr val="accent4"/>
                </a:solidFill>
                <a:latin typeface="Times New Roman" pitchFamily="18" charset="0"/>
                <a:cs typeface="Times New Roman" pitchFamily="18" charset="0"/>
              </a:rPr>
              <a:t>Reasons to use ERP</a:t>
            </a:r>
          </a:p>
          <a:p>
            <a:pPr algn="ctr"/>
            <a:endParaRPr lang="en-US" sz="3200" dirty="0" smtClean="0">
              <a:latin typeface="Times New Roman" pitchFamily="18" charset="0"/>
              <a:cs typeface="Times New Roman" pitchFamily="18" charset="0"/>
            </a:endParaRPr>
          </a:p>
          <a:p>
            <a:pPr algn="ctr">
              <a:buNone/>
            </a:pPr>
            <a:r>
              <a:rPr lang="en-US" sz="3200" dirty="0" smtClean="0">
                <a:latin typeface="Times New Roman" pitchFamily="18" charset="0"/>
                <a:cs typeface="Times New Roman" pitchFamily="18" charset="0"/>
              </a:rPr>
              <a:t>BY </a:t>
            </a:r>
          </a:p>
          <a:p>
            <a:pPr algn="ctr">
              <a:buNone/>
            </a:pPr>
            <a:r>
              <a:rPr lang="en-US" sz="3200" b="1" dirty="0" err="1" smtClean="0">
                <a:solidFill>
                  <a:schemeClr val="accent4"/>
                </a:solidFill>
                <a:latin typeface="Times New Roman" pitchFamily="18" charset="0"/>
                <a:cs typeface="Times New Roman" pitchFamily="18" charset="0"/>
              </a:rPr>
              <a:t>Dr.K.Sharifa</a:t>
            </a:r>
            <a:r>
              <a:rPr lang="en-US" sz="3200" b="1" dirty="0" smtClean="0">
                <a:solidFill>
                  <a:schemeClr val="accent4"/>
                </a:solidFill>
                <a:latin typeface="Times New Roman" pitchFamily="18" charset="0"/>
                <a:cs typeface="Times New Roman" pitchFamily="18" charset="0"/>
              </a:rPr>
              <a:t> </a:t>
            </a:r>
            <a:r>
              <a:rPr lang="en-US" sz="3200" b="1" dirty="0" err="1" smtClean="0">
                <a:solidFill>
                  <a:schemeClr val="accent4"/>
                </a:solidFill>
                <a:latin typeface="Times New Roman" pitchFamily="18" charset="0"/>
                <a:cs typeface="Times New Roman" pitchFamily="18" charset="0"/>
              </a:rPr>
              <a:t>Nizara</a:t>
            </a:r>
            <a:r>
              <a:rPr lang="en-US" sz="3200" b="1" dirty="0" smtClean="0">
                <a:solidFill>
                  <a:schemeClr val="accent4"/>
                </a:solidFill>
                <a:latin typeface="Times New Roman" pitchFamily="18" charset="0"/>
                <a:cs typeface="Times New Roman" pitchFamily="18" charset="0"/>
              </a:rPr>
              <a:t> </a:t>
            </a:r>
            <a:endParaRPr lang="en-US" sz="3200" b="1"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153400" cy="6694140"/>
          </a:xfrm>
          <a:prstGeom prst="rect">
            <a:avLst/>
          </a:prstGeom>
        </p:spPr>
        <p:txBody>
          <a:bodyPr wrap="square">
            <a:spAutoFit/>
          </a:bodyPr>
          <a:lstStyle/>
          <a:p>
            <a:pPr fontAlgn="base">
              <a:lnSpc>
                <a:spcPct val="150000"/>
              </a:lnSpc>
            </a:pPr>
            <a:r>
              <a:rPr lang="en-US" sz="2600" b="1" dirty="0" smtClean="0">
                <a:solidFill>
                  <a:schemeClr val="accent5"/>
                </a:solidFill>
                <a:latin typeface="Times New Roman" pitchFamily="18" charset="0"/>
                <a:cs typeface="Times New Roman" pitchFamily="18" charset="0"/>
              </a:rPr>
              <a:t>3.Customer Relationship Management (CRM)</a:t>
            </a:r>
            <a:endParaRPr lang="en-US" sz="2600" dirty="0" smtClean="0">
              <a:solidFill>
                <a:schemeClr val="accent5"/>
              </a:solidFill>
              <a:latin typeface="Times New Roman" pitchFamily="18" charset="0"/>
              <a:cs typeface="Times New Roman" pitchFamily="18" charset="0"/>
            </a:endParaRPr>
          </a:p>
          <a:p>
            <a:pPr fontAlgn="base">
              <a:lnSpc>
                <a:spcPct val="150000"/>
              </a:lnSpc>
            </a:pPr>
            <a:r>
              <a:rPr lang="en-US" sz="2600" dirty="0" smtClean="0">
                <a:latin typeface="Times New Roman" pitchFamily="18" charset="0"/>
                <a:cs typeface="Times New Roman" pitchFamily="18" charset="0"/>
              </a:rPr>
              <a:t>	After HR module this one on the second place for its importance as the main aim is, of course, to meet the customer’s needs. </a:t>
            </a:r>
          </a:p>
          <a:p>
            <a:pPr fontAlgn="base">
              <a:lnSpc>
                <a:spcPct val="150000"/>
              </a:lnSpc>
            </a:pPr>
            <a:r>
              <a:rPr lang="en-US" sz="2600" dirty="0" smtClean="0">
                <a:latin typeface="Times New Roman" pitchFamily="18" charset="0"/>
                <a:cs typeface="Times New Roman" pitchFamily="18" charset="0"/>
              </a:rPr>
              <a:t>	CRM component </a:t>
            </a:r>
            <a:r>
              <a:rPr lang="en-US" sz="2600" b="1" dirty="0" smtClean="0">
                <a:solidFill>
                  <a:schemeClr val="accent4"/>
                </a:solidFill>
                <a:latin typeface="Times New Roman" pitchFamily="18" charset="0"/>
                <a:cs typeface="Times New Roman" pitchFamily="18" charset="0"/>
              </a:rPr>
              <a:t>stores all the customer’s data </a:t>
            </a:r>
            <a:r>
              <a:rPr lang="en-US" sz="2600" dirty="0" smtClean="0">
                <a:latin typeface="Times New Roman" pitchFamily="18" charset="0"/>
                <a:cs typeface="Times New Roman" pitchFamily="18" charset="0"/>
              </a:rPr>
              <a:t>and helps to analyze it in order to perform the above goal. </a:t>
            </a:r>
          </a:p>
          <a:p>
            <a:pPr fontAlgn="base">
              <a:lnSpc>
                <a:spcPct val="150000"/>
              </a:lnSpc>
            </a:pPr>
            <a:r>
              <a:rPr lang="en-US" sz="2600" dirty="0" smtClean="0">
                <a:latin typeface="Times New Roman" pitchFamily="18" charset="0"/>
                <a:cs typeface="Times New Roman" pitchFamily="18" charset="0"/>
              </a:rPr>
              <a:t>	It provides opportunity to track buying history, calls, communication. CRM in this way boosts organization performance, as on the base of the stored info, it is much easier to consider customer’s preferences and provide quality service.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153400" cy="5693866"/>
          </a:xfrm>
          <a:prstGeom prst="rect">
            <a:avLst/>
          </a:prstGeom>
        </p:spPr>
        <p:txBody>
          <a:bodyPr wrap="square">
            <a:spAutoFit/>
          </a:bodyPr>
          <a:lstStyle/>
          <a:p>
            <a:pPr fontAlgn="base"/>
            <a:r>
              <a:rPr lang="en-US" sz="2600" b="1" dirty="0" smtClean="0">
                <a:solidFill>
                  <a:schemeClr val="accent5"/>
                </a:solidFill>
                <a:latin typeface="Times New Roman" pitchFamily="18" charset="0"/>
                <a:cs typeface="Times New Roman" pitchFamily="18" charset="0"/>
              </a:rPr>
              <a:t>4.Production and Material management</a:t>
            </a:r>
            <a:endParaRPr lang="en-US" sz="2600" dirty="0" smtClean="0">
              <a:solidFill>
                <a:schemeClr val="accent5"/>
              </a:solidFill>
              <a:latin typeface="Times New Roman" pitchFamily="18" charset="0"/>
              <a:cs typeface="Times New Roman" pitchFamily="18" charset="0"/>
            </a:endParaRPr>
          </a:p>
          <a:p>
            <a:pPr fontAlgn="base"/>
            <a:r>
              <a:rPr lang="en-US" sz="2600" dirty="0" smtClean="0">
                <a:latin typeface="Times New Roman" pitchFamily="18" charset="0"/>
                <a:cs typeface="Times New Roman" pitchFamily="18" charset="0"/>
              </a:rPr>
              <a:t>	To begin sale something first we should have a plan. A plan of how many material do we need to know how many products we can make. Here we turn to Production and Material management. This module provides info about:</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material stock level in the warehouse;</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item usage;</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inventory requirements;</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inventory status reports.</a:t>
            </a:r>
          </a:p>
          <a:p>
            <a:pPr fontAlgn="base"/>
            <a:r>
              <a:rPr lang="en-US" sz="2600" b="1" dirty="0" smtClean="0">
                <a:solidFill>
                  <a:schemeClr val="accent5"/>
                </a:solidFill>
                <a:latin typeface="Times New Roman" pitchFamily="18" charset="0"/>
                <a:cs typeface="Times New Roman" pitchFamily="18" charset="0"/>
              </a:rPr>
              <a:t>5.Sales and Marketing</a:t>
            </a:r>
            <a:endParaRPr lang="en-US" sz="2600" dirty="0" smtClean="0">
              <a:solidFill>
                <a:schemeClr val="accent5"/>
              </a:solidFill>
              <a:latin typeface="Times New Roman" pitchFamily="18" charset="0"/>
              <a:cs typeface="Times New Roman" pitchFamily="18" charset="0"/>
            </a:endParaRPr>
          </a:p>
          <a:p>
            <a:pPr fontAlgn="base"/>
            <a:r>
              <a:rPr lang="en-US" sz="2600" dirty="0" smtClean="0">
                <a:latin typeface="Times New Roman" pitchFamily="18" charset="0"/>
                <a:cs typeface="Times New Roman" pitchFamily="18" charset="0"/>
              </a:rPr>
              <a:t>	These two components can be presented both together and separately. But usually they have a similar function. sales invoices drafting.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ircle(in)">
                                      <p:cBhvr>
                                        <p:cTn id="20" dur="2000"/>
                                        <p:tgtEl>
                                          <p:spTgt spid="2">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circle(in)">
                                      <p:cBhvr>
                                        <p:cTn id="23" dur="2000"/>
                                        <p:tgtEl>
                                          <p:spTgt spid="2">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circle(in)">
                                      <p:cBhvr>
                                        <p:cTn id="26" dur="20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circle(in)">
                                      <p:cBhvr>
                                        <p:cTn id="31" dur="2000"/>
                                        <p:tgtEl>
                                          <p:spTgt spid="2">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circle(in)">
                                      <p:cBhvr>
                                        <p:cTn id="36"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772400" cy="6093976"/>
          </a:xfrm>
          <a:prstGeom prst="rect">
            <a:avLst/>
          </a:prstGeom>
        </p:spPr>
        <p:txBody>
          <a:bodyPr wrap="square">
            <a:spAutoFit/>
          </a:bodyPr>
          <a:lstStyle/>
          <a:p>
            <a:pPr fontAlgn="base">
              <a:lnSpc>
                <a:spcPct val="150000"/>
              </a:lnSpc>
            </a:pPr>
            <a:r>
              <a:rPr lang="en-US" sz="2600" dirty="0" smtClean="0">
                <a:latin typeface="Times New Roman" pitchFamily="18" charset="0"/>
                <a:cs typeface="Times New Roman" pitchFamily="18" charset="0"/>
              </a:rPr>
              <a:t>Sales and marketing module is one of the core ERP components as it is the basis for the company revenue. Thus, it is very important to take care of marketing strategy in order to have sufficient funds for business management.</a:t>
            </a:r>
          </a:p>
          <a:p>
            <a:pPr fontAlgn="base">
              <a:lnSpc>
                <a:spcPct val="150000"/>
              </a:lnSpc>
            </a:pPr>
            <a:r>
              <a:rPr lang="en-US" sz="2600" dirty="0" smtClean="0">
                <a:latin typeface="Times New Roman" pitchFamily="18" charset="0"/>
                <a:cs typeface="Times New Roman" pitchFamily="18" charset="0"/>
              </a:rPr>
              <a:t>This module usually includes:</a:t>
            </a:r>
          </a:p>
          <a:p>
            <a:pPr lvl="4"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sales order;</a:t>
            </a:r>
          </a:p>
          <a:p>
            <a:pPr lvl="4"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customer management;</a:t>
            </a:r>
          </a:p>
          <a:p>
            <a:pPr lvl="4"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marketing methods;</a:t>
            </a:r>
          </a:p>
          <a:p>
            <a:pPr lvl="4"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quotation management;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circle(in)">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ircle(in)">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ircle(in)">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ircle(in)">
                                      <p:cBhvr>
                                        <p:cTn id="30"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305800" cy="5893921"/>
          </a:xfrm>
          <a:prstGeom prst="rect">
            <a:avLst/>
          </a:prstGeom>
        </p:spPr>
        <p:txBody>
          <a:bodyPr wrap="square">
            <a:spAutoFit/>
          </a:bodyPr>
          <a:lstStyle/>
          <a:p>
            <a:pPr fontAlgn="base"/>
            <a:r>
              <a:rPr lang="en-US" sz="2600" b="1" dirty="0" smtClean="0">
                <a:solidFill>
                  <a:schemeClr val="accent5"/>
                </a:solidFill>
                <a:latin typeface="Times New Roman" pitchFamily="18" charset="0"/>
                <a:cs typeface="Times New Roman" pitchFamily="18" charset="0"/>
              </a:rPr>
              <a:t>6.Manufacturing</a:t>
            </a:r>
            <a:endParaRPr lang="en-US" sz="2600" dirty="0" smtClean="0">
              <a:solidFill>
                <a:schemeClr val="accent5"/>
              </a:solidFill>
              <a:latin typeface="Times New Roman" pitchFamily="18" charset="0"/>
              <a:cs typeface="Times New Roman" pitchFamily="18" charset="0"/>
            </a:endParaRPr>
          </a:p>
          <a:p>
            <a:pPr fontAlgn="base">
              <a:lnSpc>
                <a:spcPct val="150000"/>
              </a:lnSpc>
            </a:pPr>
            <a:r>
              <a:rPr lang="en-US" sz="2600" dirty="0" smtClean="0">
                <a:latin typeface="Times New Roman" pitchFamily="18" charset="0"/>
                <a:cs typeface="Times New Roman" pitchFamily="18" charset="0"/>
              </a:rPr>
              <a:t>	Not every company has manufacturing but in case organization has it, this module is a must. It provides all the necessary information for manufacturing run. Manufacturing ERP module can include:</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bill of materials;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records of working orders;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manufacturing methods and others</a:t>
            </a:r>
            <a:r>
              <a:rPr lang="en-US" sz="2600" dirty="0" smtClean="0">
                <a:solidFill>
                  <a:schemeClr val="accent4"/>
                </a:solidFill>
                <a:latin typeface="Times New Roman" pitchFamily="18" charset="0"/>
                <a:cs typeface="Times New Roman" pitchFamily="18" charset="0"/>
              </a:rPr>
              <a:t>.</a:t>
            </a:r>
          </a:p>
          <a:p>
            <a:pPr fontAlgn="base">
              <a:lnSpc>
                <a:spcPct val="150000"/>
              </a:lnSpc>
            </a:pPr>
            <a:r>
              <a:rPr lang="en-US" sz="2600" dirty="0" smtClean="0">
                <a:latin typeface="Times New Roman" pitchFamily="18" charset="0"/>
                <a:cs typeface="Times New Roman" pitchFamily="18" charset="0"/>
              </a:rPr>
              <a:t>This list of core ERP components can be supplemented according to organization’s needs.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1" y="2895600"/>
            <a:ext cx="3434182" cy="615553"/>
          </a:xfrm>
          <a:prstGeom prst="rect">
            <a:avLst/>
          </a:prstGeom>
        </p:spPr>
        <p:txBody>
          <a:bodyPr wrap="square">
            <a:spAutoFit/>
          </a:bodyPr>
          <a:lstStyle/>
          <a:p>
            <a:pPr algn="ctr"/>
            <a:r>
              <a:rPr lang="en-US" sz="3400" b="1" dirty="0" smtClean="0">
                <a:solidFill>
                  <a:schemeClr val="accent4"/>
                </a:solidFill>
                <a:latin typeface="Times New Roman" pitchFamily="18" charset="0"/>
                <a:cs typeface="Times New Roman" pitchFamily="18" charset="0"/>
              </a:rPr>
              <a:t>Thank You </a:t>
            </a:r>
            <a:endParaRPr lang="en-US" sz="3400"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848600" cy="5693866"/>
          </a:xfrm>
          <a:prstGeom prst="rect">
            <a:avLst/>
          </a:prstGeom>
        </p:spPr>
        <p:txBody>
          <a:bodyPr wrap="square">
            <a:spAutoFit/>
          </a:bodyPr>
          <a:lstStyle/>
          <a:p>
            <a:pPr fontAlgn="base">
              <a:spcBef>
                <a:spcPct val="0"/>
              </a:spcBef>
              <a:spcAft>
                <a:spcPct val="0"/>
              </a:spcAft>
            </a:pPr>
            <a:r>
              <a:rPr lang="en-US" sz="2600" b="1" dirty="0" smtClean="0">
                <a:solidFill>
                  <a:schemeClr val="accent5"/>
                </a:solidFill>
                <a:latin typeface="Times New Roman" pitchFamily="18" charset="0"/>
                <a:cs typeface="Times New Roman" pitchFamily="18" charset="0"/>
              </a:rPr>
              <a:t>Reasons to use ERP</a:t>
            </a:r>
          </a:p>
          <a:p>
            <a:pPr lvl="0" fontAlgn="base">
              <a:spcBef>
                <a:spcPct val="0"/>
              </a:spcBef>
              <a:spcAft>
                <a:spcPct val="0"/>
              </a:spcAft>
            </a:pPr>
            <a:endParaRPr kumimoji="0" lang="en-US" sz="2600" b="1"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endParaRPr>
          </a:p>
          <a:p>
            <a:pPr lvl="0" fontAlgn="base">
              <a:spcBef>
                <a:spcPct val="0"/>
              </a:spcBef>
              <a:spcAft>
                <a:spcPct val="0"/>
              </a:spcAf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1. Forecasting reduces errors</a:t>
            </a:r>
            <a:endParaRPr kumimoji="0" lang="en-US" sz="2600" b="1"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ERP provides users with opportunity to create </a:t>
            </a:r>
            <a:r>
              <a:rPr kumimoji="0" lang="en-US" sz="2600" b="1"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accurate forecasts</a:t>
            </a: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As the data is always stored in the common database, it is much </a:t>
            </a:r>
            <a:r>
              <a:rPr kumimoji="0" lang="en-US" sz="2600" b="1"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easier</a:t>
            </a: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and </a:t>
            </a:r>
            <a:r>
              <a:rPr kumimoji="0" lang="en-US" sz="2600" b="1"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faster</a:t>
            </a: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to forecast with realistic estimates.</a:t>
            </a:r>
            <a:endParaRPr kumimoji="0" lang="en-US" sz="2600" b="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2. Team collaboration</a:t>
            </a:r>
            <a:endParaRPr kumimoji="0" lang="en-US" sz="2600" b="1"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The whole company’s information is stored in the common database and divided into different areas and departments. Thus, it is much easier to access the required data and operate it. The work inside and outside department becomes more efficient. Data centralization in this way promotes staff collaboration.</a:t>
            </a:r>
            <a:endParaRPr kumimoji="0" lang="en-US" sz="2600" b="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ircle(in)">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7696200" cy="6494085"/>
          </a:xfrm>
          <a:prstGeom prst="rect">
            <a:avLst/>
          </a:prstGeom>
        </p:spPr>
        <p:txBody>
          <a:bodyPr wrap="square">
            <a:spAutoFit/>
          </a:bodyPr>
          <a:lstStyle/>
          <a:p>
            <a:pPr lvl="0" fontAlgn="base">
              <a:spcBef>
                <a:spcPct val="0"/>
              </a:spcBef>
              <a:spcAft>
                <a:spcPct val="0"/>
              </a:spcAft>
              <a:tabLst>
                <a:tab pos="457200" algn="l"/>
              </a:tabLs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3. Money saving</a:t>
            </a:r>
            <a:endParaRPr kumimoji="0" lang="en-US" sz="2600" b="1"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ERP system implementation is not simple and cheap process but it helps to </a:t>
            </a: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save company’s budget</a:t>
            </a:r>
            <a:r>
              <a:rPr kumimoji="0" lang="en-US" sz="26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There are two reasons for that:</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The system work doesn’t require IT staff involvement, managers can easily regulate the system themselves;</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As the efficiency improved by the system the possibility of errors, delays and additional costs for problems fixing is reduced.</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Thus, ERP solution is not money waste but investment in the future.</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457200" algn="l"/>
              </a:tabLs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4. Productivity boost</a:t>
            </a:r>
          </a:p>
          <a:p>
            <a:pPr eaLnBrk="0" fontAlgn="base" hangingPunct="0">
              <a:spcBef>
                <a:spcPct val="0"/>
              </a:spcBef>
              <a:spcAft>
                <a:spcPct val="0"/>
              </a:spcAft>
              <a:tabLst>
                <a:tab pos="457200" algn="l"/>
              </a:tabLst>
            </a:pPr>
            <a:r>
              <a:rPr lang="en-US" sz="2600" dirty="0" smtClean="0">
                <a:solidFill>
                  <a:srgbClr val="666666"/>
                </a:solidFill>
                <a:latin typeface="Times New Roman" pitchFamily="18" charset="0"/>
                <a:ea typeface="Times New Roman" pitchFamily="18" charset="0"/>
                <a:cs typeface="Times New Roman" pitchFamily="18" charset="0"/>
              </a:rPr>
              <a:t>	Some redundant task are automated. So users now can focus more on the relevant primary tasks. Thus, staff productivity grows.</a:t>
            </a:r>
            <a:endParaRPr lang="en-US" sz="2600" dirty="0" smtClean="0">
              <a:latin typeface="Times New Roman" pitchFamily="18" charset="0"/>
              <a:cs typeface="Times New Roman" pitchFamily="18" charset="0"/>
            </a:endParaRPr>
          </a:p>
          <a:p>
            <a:pPr lvl="0" eaLnBrk="0" fontAlgn="base" hangingPunct="0">
              <a:spcBef>
                <a:spcPct val="0"/>
              </a:spcBef>
              <a:spcAft>
                <a:spcPct val="0"/>
              </a:spcAft>
              <a:tabLst>
                <a:tab pos="457200" algn="l"/>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696200" cy="6093976"/>
          </a:xfrm>
          <a:prstGeom prst="rect">
            <a:avLst/>
          </a:prstGeom>
        </p:spPr>
        <p:txBody>
          <a:bodyPr wrap="square">
            <a:spAutoFit/>
          </a:bodyPr>
          <a:lstStyle/>
          <a:p>
            <a:pPr lvl="0" eaLnBrk="0" fontAlgn="base" hangingPunct="0">
              <a:spcBef>
                <a:spcPct val="0"/>
              </a:spcBef>
              <a:spcAft>
                <a:spcPct val="0"/>
              </a:spcAf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5. Mobility</a:t>
            </a:r>
            <a:endParaRPr kumimoji="0" lang="en-US" sz="2600" b="1"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Some ERP system provide constant access anywhere you are with the internet connection. So users can work with ERP anytime and anywhere.</a:t>
            </a:r>
            <a:endParaRPr kumimoji="0" lang="en-US" sz="2600" b="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1"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6. Data security</a:t>
            </a:r>
            <a:endParaRPr kumimoji="0" lang="en-US" sz="2600" b="1"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600" b="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ERP provides opportunity to restrict particular data access. Managers can control information confidentiality.</a:t>
            </a:r>
          </a:p>
          <a:p>
            <a:pPr fontAlgn="base"/>
            <a:r>
              <a:rPr lang="en-US" sz="2600" b="1" dirty="0" smtClean="0">
                <a:solidFill>
                  <a:schemeClr val="accent5"/>
                </a:solidFill>
                <a:latin typeface="Times New Roman" pitchFamily="18" charset="0"/>
                <a:cs typeface="Times New Roman" pitchFamily="18" charset="0"/>
              </a:rPr>
              <a:t>7. Easy-to-use reporting system</a:t>
            </a:r>
            <a:endParaRPr lang="en-US" sz="2600" dirty="0" smtClean="0">
              <a:solidFill>
                <a:schemeClr val="accent5"/>
              </a:solidFill>
              <a:latin typeface="Times New Roman" pitchFamily="18" charset="0"/>
              <a:cs typeface="Times New Roman" pitchFamily="18" charset="0"/>
            </a:endParaRPr>
          </a:p>
          <a:p>
            <a:pPr fontAlgn="base"/>
            <a:r>
              <a:rPr lang="en-US" sz="2600" dirty="0" smtClean="0">
                <a:latin typeface="Times New Roman" pitchFamily="18" charset="0"/>
                <a:cs typeface="Times New Roman" pitchFamily="18" charset="0"/>
              </a:rPr>
              <a:t>	Create reports of any complexity, save templates, share them without additional IT help.</a:t>
            </a:r>
          </a:p>
          <a:p>
            <a:pPr fontAlgn="base"/>
            <a:r>
              <a:rPr lang="en-US" sz="2600" dirty="0" smtClean="0">
                <a:latin typeface="Times New Roman" pitchFamily="18" charset="0"/>
                <a:cs typeface="Times New Roman" pitchFamily="18" charset="0"/>
              </a:rPr>
              <a:t>Enterprise Resource Planning really </a:t>
            </a:r>
            <a:r>
              <a:rPr lang="en-US" sz="2600" b="1" dirty="0" smtClean="0">
                <a:solidFill>
                  <a:schemeClr val="accent4"/>
                </a:solidFill>
                <a:latin typeface="Times New Roman" pitchFamily="18" charset="0"/>
                <a:cs typeface="Times New Roman" pitchFamily="18" charset="0"/>
              </a:rPr>
              <a:t>eases working processes</a:t>
            </a:r>
            <a:r>
              <a:rPr lang="en-US" sz="2600" dirty="0" smtClean="0">
                <a:latin typeface="Times New Roman" pitchFamily="18" charset="0"/>
                <a:cs typeface="Times New Roman" pitchFamily="18" charset="0"/>
              </a:rPr>
              <a:t>. But the question is about what processes we are talking? In which sphere of business we can use ERP? Let’s try to understand the issue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circle(in)">
                                      <p:cBhvr>
                                        <p:cTn id="3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848600" cy="6322577"/>
          </a:xfrm>
          <a:prstGeom prst="rect">
            <a:avLst/>
          </a:prstGeom>
        </p:spPr>
        <p:txBody>
          <a:bodyPr wrap="square">
            <a:spAutoFit/>
          </a:bodyPr>
          <a:lstStyle/>
          <a:p>
            <a:pPr lvl="0" fontAlgn="base">
              <a:spcBef>
                <a:spcPct val="0"/>
              </a:spcBef>
              <a:spcAft>
                <a:spcPct val="0"/>
              </a:spcAft>
              <a:tabLst>
                <a:tab pos="457200" algn="l"/>
              </a:tabLst>
            </a:pPr>
            <a:r>
              <a:rPr kumimoji="0" lang="en-US" sz="26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Where it can be useful</a:t>
            </a:r>
            <a:endParaRPr kumimoji="0" lang="en-US" sz="2600" b="1" i="0" u="none" strike="noStrike" cap="none" normalizeH="0" baseline="0" dirty="0" smtClean="0">
              <a:ln>
                <a:noFill/>
              </a:ln>
              <a:solidFill>
                <a:schemeClr val="accent5"/>
              </a:solidFill>
              <a:effectLst/>
              <a:latin typeface="Times New Roman" pitchFamily="18" charset="0"/>
              <a:cs typeface="Times New Roman" pitchFamily="18" charset="0"/>
            </a:endParaRPr>
          </a:p>
          <a:p>
            <a:pPr lvl="0" eaLnBrk="0" fontAlgn="base" hangingPunct="0">
              <a:spcBef>
                <a:spcPct val="0"/>
              </a:spcBef>
              <a:spcAft>
                <a:spcPct val="0"/>
              </a:spcAft>
              <a:tabLst>
                <a:tab pos="457200" algn="l"/>
              </a:tabLst>
            </a:pPr>
            <a:r>
              <a:rPr lang="en-US" sz="2600" dirty="0" smtClean="0">
                <a:solidFill>
                  <a:srgbClr val="666666"/>
                </a:solidFill>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First of all, let’s try to understand when exactly we should think about ERP implementation. Here are some signs ERP can improve your business:</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misallocation of time spending for tasks;</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disparate system;</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absence of business processes systematization;</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additional costs appearance;</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there is no forecasting system;</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6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constant delays and disruptions.</a:t>
            </a:r>
          </a:p>
          <a:p>
            <a:pPr fontAlgn="base"/>
            <a:r>
              <a:rPr lang="en-US" sz="2600" dirty="0" smtClean="0">
                <a:latin typeface="Times New Roman" pitchFamily="18" charset="0"/>
                <a:cs typeface="Times New Roman" pitchFamily="18" charset="0"/>
              </a:rPr>
              <a:t>The above signs may be a clear evidence you need to find a new approach to your business management. The solution lies in ERP.</a:t>
            </a:r>
          </a:p>
          <a:p>
            <a:pPr fontAlgn="base"/>
            <a:r>
              <a:rPr lang="en-US" sz="2600" dirty="0" smtClean="0">
                <a:latin typeface="Times New Roman" pitchFamily="18" charset="0"/>
                <a:cs typeface="Times New Roman" pitchFamily="18" charset="0"/>
              </a:rPr>
              <a:t>But what kinds of ERP systems exist? And how to choose the right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circle(in)">
                                      <p:cBhvr>
                                        <p:cTn id="47" dur="20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circle(in)">
                                      <p:cBhvr>
                                        <p:cTn id="52"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924800" cy="4493538"/>
          </a:xfrm>
          <a:prstGeom prst="rect">
            <a:avLst/>
          </a:prstGeom>
        </p:spPr>
        <p:txBody>
          <a:bodyPr wrap="square">
            <a:spAutoFit/>
          </a:bodyPr>
          <a:lstStyle/>
          <a:p>
            <a:pPr algn="just" fontAlgn="base"/>
            <a:r>
              <a:rPr lang="en-US" sz="2600" b="1" dirty="0" smtClean="0">
                <a:solidFill>
                  <a:schemeClr val="accent5"/>
                </a:solidFill>
                <a:latin typeface="Times New Roman" pitchFamily="18" charset="0"/>
                <a:cs typeface="Times New Roman" pitchFamily="18" charset="0"/>
              </a:rPr>
              <a:t>ERP modules</a:t>
            </a:r>
          </a:p>
          <a:p>
            <a:pPr algn="just" fontAlgn="base"/>
            <a:endParaRPr lang="en-US" sz="2600" dirty="0" smtClean="0">
              <a:latin typeface="Times New Roman" pitchFamily="18" charset="0"/>
              <a:cs typeface="Times New Roman" pitchFamily="18" charset="0"/>
            </a:endParaRPr>
          </a:p>
          <a:p>
            <a:pPr algn="just" fontAlgn="base">
              <a:lnSpc>
                <a:spcPct val="150000"/>
              </a:lnSpc>
            </a:pPr>
            <a:r>
              <a:rPr lang="en-US" sz="2600" dirty="0" smtClean="0">
                <a:latin typeface="Times New Roman" pitchFamily="18" charset="0"/>
                <a:cs typeface="Times New Roman" pitchFamily="18" charset="0"/>
              </a:rPr>
              <a:t>	Enterprise Resource Planning modules are the building parts of the ERP system. Each ERP module is focused on a particular business area: </a:t>
            </a:r>
            <a:r>
              <a:rPr lang="en-US" sz="2600" b="1" dirty="0" smtClean="0">
                <a:solidFill>
                  <a:schemeClr val="accent4"/>
                </a:solidFill>
                <a:latin typeface="Times New Roman" pitchFamily="18" charset="0"/>
                <a:cs typeface="Times New Roman" pitchFamily="18" charset="0"/>
              </a:rPr>
              <a:t>HR, Manufacturing, Sales and others</a:t>
            </a:r>
            <a:r>
              <a:rPr lang="en-US" sz="2600" dirty="0" smtClean="0">
                <a:solidFill>
                  <a:schemeClr val="accent4"/>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The number of modules may vary in dependence of the company size and preferences.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001000" cy="5109091"/>
          </a:xfrm>
          <a:prstGeom prst="rect">
            <a:avLst/>
          </a:prstGeom>
        </p:spPr>
        <p:txBody>
          <a:bodyPr wrap="square">
            <a:spAutoFit/>
          </a:bodyPr>
          <a:lstStyle/>
          <a:p>
            <a:pPr algn="just"/>
            <a:r>
              <a:rPr lang="en-US" sz="2600" b="1" dirty="0" smtClean="0">
                <a:solidFill>
                  <a:schemeClr val="accent5"/>
                </a:solidFill>
                <a:latin typeface="Times New Roman" pitchFamily="18" charset="0"/>
                <a:cs typeface="Times New Roman" pitchFamily="18" charset="0"/>
              </a:rPr>
              <a:t>Basic ERP components and Functions </a:t>
            </a:r>
          </a:p>
          <a:p>
            <a:pPr algn="just">
              <a:lnSpc>
                <a:spcPct val="150000"/>
              </a:lnSpc>
            </a:pPr>
            <a:endParaRPr lang="en-US" sz="2400" b="1" dirty="0" smtClean="0">
              <a:latin typeface="Times New Roman" pitchFamily="18" charset="0"/>
              <a:cs typeface="Times New Roman" pitchFamily="18" charset="0"/>
            </a:endParaRP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Human Resource</a:t>
            </a: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Customer Relationship Management</a:t>
            </a: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Finance</a:t>
            </a: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Sales and marketing</a:t>
            </a: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Production and material management</a:t>
            </a:r>
          </a:p>
          <a:p>
            <a:pPr lvl="3" fontAlgn="base">
              <a:lnSpc>
                <a:spcPct val="150000"/>
              </a:lnSpc>
              <a:buFont typeface="Wingdings" pitchFamily="2" charset="2"/>
              <a:buChar char="Ø"/>
            </a:pPr>
            <a:r>
              <a:rPr lang="en-US" sz="2400" dirty="0" smtClean="0">
                <a:latin typeface="Times New Roman" pitchFamily="18" charset="0"/>
                <a:cs typeface="Times New Roman" pitchFamily="18" charset="0"/>
              </a:rPr>
              <a:t>Manufacturing</a:t>
            </a:r>
          </a:p>
          <a:p>
            <a:pPr>
              <a:lnSpc>
                <a:spcPct val="150000"/>
              </a:lnSpc>
            </a:pPr>
            <a:r>
              <a:rPr 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ircle(in)">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ircle(in)">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circle(in)">
                                      <p:cBhvr>
                                        <p:cTn id="37" dur="2000"/>
                                        <p:tgtEl>
                                          <p:spTgt spid="2">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circle(in)">
                                      <p:cBhvr>
                                        <p:cTn id="40"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5693866"/>
          </a:xfrm>
          <a:prstGeom prst="rect">
            <a:avLst/>
          </a:prstGeom>
        </p:spPr>
        <p:txBody>
          <a:bodyPr wrap="square">
            <a:spAutoFit/>
          </a:bodyPr>
          <a:lstStyle/>
          <a:p>
            <a:pPr lvl="0" fontAlgn="base"/>
            <a:r>
              <a:rPr lang="en-US" sz="2600" b="1" dirty="0" smtClean="0">
                <a:solidFill>
                  <a:schemeClr val="accent5"/>
                </a:solidFill>
                <a:latin typeface="Times New Roman" pitchFamily="18" charset="0"/>
                <a:cs typeface="Times New Roman" pitchFamily="18" charset="0"/>
              </a:rPr>
              <a:t>1. Human Resource</a:t>
            </a:r>
          </a:p>
          <a:p>
            <a:pPr fontAlgn="base"/>
            <a:r>
              <a:rPr lang="en-US" sz="2600" dirty="0" smtClean="0">
                <a:latin typeface="Times New Roman" pitchFamily="18" charset="0"/>
                <a:cs typeface="Times New Roman" pitchFamily="18" charset="0"/>
              </a:rPr>
              <a:t> 	What is the base of every company? Of course, it’s staff. Company’s employee is what the company starts from. Exactly this resource makes its best for organization’s operation and development. That is why HR team needs a tool for efficient staff management.</a:t>
            </a:r>
          </a:p>
          <a:p>
            <a:pPr fontAlgn="base"/>
            <a:r>
              <a:rPr lang="en-US" sz="2600" dirty="0" smtClean="0">
                <a:latin typeface="Times New Roman" pitchFamily="18" charset="0"/>
                <a:cs typeface="Times New Roman" pitchFamily="18" charset="0"/>
              </a:rPr>
              <a:t>HR ERP module includes employee records and helps to manage such actions like:</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salary and payment reports;</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attendance tracking;</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performance reviews;</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promotion;</a:t>
            </a:r>
          </a:p>
          <a:p>
            <a:pPr lvl="2" fontAlgn="base">
              <a:buFont typeface="Wingdings" pitchFamily="2" charset="2"/>
              <a:buChar char="Ø"/>
            </a:pPr>
            <a:r>
              <a:rPr lang="en-US" sz="2600" b="1" dirty="0" smtClean="0">
                <a:solidFill>
                  <a:schemeClr val="accent4"/>
                </a:solidFill>
                <a:latin typeface="Times New Roman" pitchFamily="18" charset="0"/>
                <a:cs typeface="Times New Roman" pitchFamily="18" charset="0"/>
              </a:rPr>
              <a:t>planning of working and holidays hours and others.</a:t>
            </a:r>
            <a:endParaRPr lang="en-US" sz="2600" b="1"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circle(in)">
                                      <p:cBhvr>
                                        <p:cTn id="10" dur="2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ircle(in)">
                                      <p:cBhvr>
                                        <p:cTn id="15" dur="2000"/>
                                        <p:tgtEl>
                                          <p:spTgt spid="2">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circle(in)">
                                      <p:cBhvr>
                                        <p:cTn id="18" dur="2000"/>
                                        <p:tgtEl>
                                          <p:spTgt spid="2">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circle(in)">
                                      <p:cBhvr>
                                        <p:cTn id="21" dur="2000"/>
                                        <p:tgtEl>
                                          <p:spTgt spid="2">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circle(in)">
                                      <p:cBhvr>
                                        <p:cTn id="24" dur="2000"/>
                                        <p:tgtEl>
                                          <p:spTgt spid="2">
                                            <p:txEl>
                                              <p:pRg st="6" end="6"/>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circle(in)">
                                      <p:cBhvr>
                                        <p:cTn id="2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7924800" cy="6722685"/>
          </a:xfrm>
          <a:prstGeom prst="rect">
            <a:avLst/>
          </a:prstGeom>
        </p:spPr>
        <p:txBody>
          <a:bodyPr wrap="square">
            <a:spAutoFit/>
          </a:bodyPr>
          <a:lstStyle/>
          <a:p>
            <a:pPr fontAlgn="base"/>
            <a:r>
              <a:rPr lang="en-US" sz="2600" b="1" dirty="0" smtClean="0">
                <a:solidFill>
                  <a:schemeClr val="accent5"/>
                </a:solidFill>
                <a:latin typeface="Times New Roman" pitchFamily="18" charset="0"/>
                <a:cs typeface="Times New Roman" pitchFamily="18" charset="0"/>
              </a:rPr>
              <a:t>2. Finance</a:t>
            </a:r>
          </a:p>
          <a:p>
            <a:pPr fontAlgn="base"/>
            <a:r>
              <a:rPr lang="en-US" sz="2600" dirty="0" smtClean="0">
                <a:latin typeface="Times New Roman" pitchFamily="18" charset="0"/>
                <a:cs typeface="Times New Roman" pitchFamily="18" charset="0"/>
              </a:rPr>
              <a:t>	Another basic and no less important component is finance. Every company has to deal with money whether it is salary or payments for goods shipment. Thus, this module is compulsory. The basic ERP finance module features are:</a:t>
            </a:r>
          </a:p>
          <a:p>
            <a:pPr fontAlgn="base"/>
            <a:r>
              <a:rPr lang="en-US" sz="2600" dirty="0" smtClean="0">
                <a:latin typeface="Times New Roman" pitchFamily="18" charset="0"/>
                <a:cs typeface="Times New Roman" pitchFamily="18" charset="0"/>
              </a:rPr>
              <a:t>dealing with account transactions;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balance sheets;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payable and receivable accounts;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forecasts and others.</a:t>
            </a:r>
          </a:p>
          <a:p>
            <a:pPr lvl="2" fontAlgn="base">
              <a:lnSpc>
                <a:spcPct val="150000"/>
              </a:lnSpc>
              <a:buFont typeface="Wingdings" pitchFamily="2" charset="2"/>
              <a:buChar char="Ø"/>
            </a:pPr>
            <a:r>
              <a:rPr lang="en-US" sz="2600" b="1" dirty="0" smtClean="0">
                <a:solidFill>
                  <a:schemeClr val="accent4"/>
                </a:solidFill>
                <a:latin typeface="Times New Roman" pitchFamily="18" charset="0"/>
                <a:cs typeface="Times New Roman" pitchFamily="18" charset="0"/>
              </a:rPr>
              <a:t>Automated processes in finance module help to minimize errors. So all company’s finance stored together is in safe.</a:t>
            </a:r>
            <a:endParaRPr lang="en-US" sz="2600" b="1"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143</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salman</dc:creator>
  <cp:lastModifiedBy>salman</cp:lastModifiedBy>
  <cp:revision>12</cp:revision>
  <dcterms:created xsi:type="dcterms:W3CDTF">2020-08-16T08:09:36Z</dcterms:created>
  <dcterms:modified xsi:type="dcterms:W3CDTF">2020-10-24T14:29:11Z</dcterms:modified>
</cp:coreProperties>
</file>