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747" autoAdjust="0"/>
    <p:restoredTop sz="94203" autoAdjust="0"/>
  </p:normalViewPr>
  <p:slideViewPr>
    <p:cSldViewPr>
      <p:cViewPr varScale="1">
        <p:scale>
          <a:sx n="54" d="100"/>
          <a:sy n="54" d="100"/>
        </p:scale>
        <p:origin x="-136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F11E4F-8FA9-4440-A6B6-28F19ED63BC4}" type="datetimeFigureOut">
              <a:rPr lang="en-US" smtClean="0"/>
              <a:pPr/>
              <a:t>10/24/2020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EACD650-71AD-46D1-BB82-F43D060B3C7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F11E4F-8FA9-4440-A6B6-28F19ED63BC4}" type="datetimeFigureOut">
              <a:rPr lang="en-US" smtClean="0"/>
              <a:pPr/>
              <a:t>10/24/2020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ACD650-71AD-46D1-BB82-F43D060B3C7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81000"/>
            <a:ext cx="7848600" cy="5632311"/>
          </a:xfrm>
          <a:prstGeom prst="rect">
            <a:avLst/>
          </a:prstGeom>
        </p:spPr>
        <p:txBody>
          <a:bodyPr wrap="square">
            <a:spAutoFit/>
          </a:bodyPr>
          <a:lstStyle/>
          <a:p>
            <a:pPr algn="ctr">
              <a:buNone/>
            </a:pPr>
            <a:r>
              <a:rPr lang="en-US" sz="4000" dirty="0" smtClean="0">
                <a:latin typeface="Times New Roman" pitchFamily="18" charset="0"/>
                <a:cs typeface="Times New Roman" pitchFamily="18" charset="0"/>
              </a:rPr>
              <a:t>Class – </a:t>
            </a:r>
            <a:r>
              <a:rPr lang="en-US" sz="4000" b="1" dirty="0" smtClean="0">
                <a:solidFill>
                  <a:schemeClr val="accent4"/>
                </a:solidFill>
                <a:latin typeface="Times New Roman" pitchFamily="18" charset="0"/>
                <a:cs typeface="Times New Roman" pitchFamily="18" charset="0"/>
              </a:rPr>
              <a:t>II.M.COM</a:t>
            </a:r>
          </a:p>
          <a:p>
            <a:pPr algn="ctr">
              <a:buNone/>
            </a:pPr>
            <a:endParaRPr lang="en-US" sz="4000" dirty="0" smtClean="0">
              <a:latin typeface="Times New Roman" pitchFamily="18" charset="0"/>
              <a:cs typeface="Times New Roman" pitchFamily="18" charset="0"/>
            </a:endParaRPr>
          </a:p>
          <a:p>
            <a:pPr algn="ctr">
              <a:buNone/>
            </a:pPr>
            <a:r>
              <a:rPr lang="en-US" sz="4000" dirty="0" smtClean="0">
                <a:latin typeface="Times New Roman" pitchFamily="18" charset="0"/>
                <a:cs typeface="Times New Roman" pitchFamily="18" charset="0"/>
              </a:rPr>
              <a:t>Subject -</a:t>
            </a:r>
            <a:r>
              <a:rPr lang="en-US" sz="4000" b="1" dirty="0" smtClean="0">
                <a:solidFill>
                  <a:schemeClr val="accent4"/>
                </a:solidFill>
                <a:latin typeface="Times New Roman" pitchFamily="18" charset="0"/>
                <a:cs typeface="Times New Roman" pitchFamily="18" charset="0"/>
              </a:rPr>
              <a:t>Enterprise Resource Planning (ERP)</a:t>
            </a:r>
          </a:p>
          <a:p>
            <a:pPr algn="ctr"/>
            <a:endParaRPr lang="en-US" sz="4000" dirty="0" smtClean="0">
              <a:latin typeface="Times New Roman" pitchFamily="18" charset="0"/>
              <a:cs typeface="Times New Roman" pitchFamily="18" charset="0"/>
            </a:endParaRPr>
          </a:p>
          <a:p>
            <a:pPr lvl="0" algn="ctr"/>
            <a:r>
              <a:rPr lang="en-US" sz="4000" dirty="0" smtClean="0">
                <a:latin typeface="Times New Roman" pitchFamily="18" charset="0"/>
                <a:cs typeface="Times New Roman" pitchFamily="18" charset="0"/>
              </a:rPr>
              <a:t>Topic </a:t>
            </a:r>
            <a:r>
              <a:rPr lang="en-US" sz="4000" dirty="0" smtClean="0">
                <a:latin typeface="Times New Roman" pitchFamily="18" charset="0"/>
                <a:cs typeface="Times New Roman" pitchFamily="18" charset="0"/>
              </a:rPr>
              <a:t>- </a:t>
            </a:r>
            <a:r>
              <a:rPr lang="en-US" sz="4000" b="1" dirty="0" smtClean="0">
                <a:solidFill>
                  <a:schemeClr val="accent4"/>
                </a:solidFill>
                <a:latin typeface="Times New Roman" pitchFamily="18" charset="0"/>
                <a:ea typeface="Times New Roman" pitchFamily="18" charset="0"/>
                <a:cs typeface="Times New Roman" pitchFamily="18" charset="0"/>
              </a:rPr>
              <a:t>Top 10 ERP Selection Criteria</a:t>
            </a:r>
            <a:endParaRPr lang="en-US" sz="4000" dirty="0" smtClean="0">
              <a:latin typeface="Times New Roman" pitchFamily="18" charset="0"/>
              <a:cs typeface="Times New Roman" pitchFamily="18" charset="0"/>
            </a:endParaRPr>
          </a:p>
          <a:p>
            <a:pPr algn="ctr">
              <a:buNone/>
            </a:pPr>
            <a:r>
              <a:rPr lang="en-US" sz="4000" dirty="0" smtClean="0">
                <a:latin typeface="Times New Roman" pitchFamily="18" charset="0"/>
                <a:cs typeface="Times New Roman" pitchFamily="18" charset="0"/>
              </a:rPr>
              <a:t>By </a:t>
            </a:r>
            <a:endParaRPr lang="en-US" sz="4000" dirty="0" smtClean="0">
              <a:latin typeface="Times New Roman" pitchFamily="18" charset="0"/>
              <a:cs typeface="Times New Roman" pitchFamily="18" charset="0"/>
            </a:endParaRPr>
          </a:p>
          <a:p>
            <a:pPr algn="ctr">
              <a:buNone/>
            </a:pPr>
            <a:r>
              <a:rPr lang="en-US" sz="4000" b="1" dirty="0" err="1" smtClean="0">
                <a:solidFill>
                  <a:schemeClr val="accent4"/>
                </a:solidFill>
                <a:latin typeface="Times New Roman" pitchFamily="18" charset="0"/>
                <a:cs typeface="Times New Roman" pitchFamily="18" charset="0"/>
              </a:rPr>
              <a:t>Dr.K.Sharifa</a:t>
            </a:r>
            <a:r>
              <a:rPr lang="en-US" sz="4000" b="1" dirty="0" smtClean="0">
                <a:solidFill>
                  <a:schemeClr val="accent4"/>
                </a:solidFill>
                <a:latin typeface="Times New Roman" pitchFamily="18" charset="0"/>
                <a:cs typeface="Times New Roman" pitchFamily="18" charset="0"/>
              </a:rPr>
              <a:t> </a:t>
            </a:r>
            <a:r>
              <a:rPr lang="en-US" sz="4000" b="1" dirty="0" err="1" smtClean="0">
                <a:solidFill>
                  <a:schemeClr val="accent4"/>
                </a:solidFill>
                <a:latin typeface="Times New Roman" pitchFamily="18" charset="0"/>
                <a:cs typeface="Times New Roman" pitchFamily="18" charset="0"/>
              </a:rPr>
              <a:t>Nizara</a:t>
            </a:r>
            <a:r>
              <a:rPr lang="en-US" sz="4000" b="1" dirty="0" smtClean="0">
                <a:solidFill>
                  <a:schemeClr val="accent4"/>
                </a:solidFill>
                <a:latin typeface="Times New Roman" pitchFamily="18" charset="0"/>
                <a:cs typeface="Times New Roman" pitchFamily="18" charset="0"/>
              </a:rPr>
              <a:t> </a:t>
            </a:r>
            <a:endParaRPr lang="en-US" sz="4000" b="1" dirty="0">
              <a:solidFill>
                <a:schemeClr val="accent4"/>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1"/>
            <a:ext cx="7924800" cy="7308206"/>
          </a:xfrm>
          <a:prstGeom prst="rect">
            <a:avLst/>
          </a:prstGeom>
        </p:spPr>
        <p:txBody>
          <a:bodyPr wrap="square">
            <a:spAutoFit/>
          </a:bodyPr>
          <a:lstStyle/>
          <a:p>
            <a:pPr eaLnBrk="0" fontAlgn="base" hangingPunct="0">
              <a:lnSpc>
                <a:spcPct val="150000"/>
              </a:lnSpc>
              <a:spcBef>
                <a:spcPct val="0"/>
              </a:spcBef>
              <a:spcAft>
                <a:spcPct val="0"/>
              </a:spcAft>
              <a:buFont typeface="Wingdings" pitchFamily="2" charset="2"/>
              <a:buChar char="Ø"/>
            </a:pPr>
            <a:r>
              <a:rPr lang="en-US" sz="2400" dirty="0" smtClean="0">
                <a:latin typeface="Times New Roman" pitchFamily="18" charset="0"/>
                <a:cs typeface="Times New Roman" pitchFamily="18" charset="0"/>
              </a:rPr>
              <a:t>For example, after a merger or acquisition might be the right time, or when deciding between a major (expensive) upgrade of your current system versus new software. Otherwise, the right time depends heavily on your team.</a:t>
            </a:r>
          </a:p>
          <a:p>
            <a:pPr lvl="0">
              <a:lnSpc>
                <a:spcPct val="150000"/>
              </a:lnSpc>
            </a:pPr>
            <a:r>
              <a:rPr lang="en-US" sz="2400" b="1" dirty="0" smtClean="0">
                <a:solidFill>
                  <a:schemeClr val="accent4"/>
                </a:solidFill>
                <a:latin typeface="Times New Roman" pitchFamily="18" charset="0"/>
                <a:cs typeface="Times New Roman" pitchFamily="18" charset="0"/>
              </a:rPr>
              <a:t>a)People </a:t>
            </a:r>
            <a:r>
              <a:rPr lang="en-US" sz="2400" b="1" dirty="0">
                <a:solidFill>
                  <a:schemeClr val="accent4"/>
                </a:solidFill>
                <a:latin typeface="Times New Roman" pitchFamily="18" charset="0"/>
                <a:cs typeface="Times New Roman" pitchFamily="18" charset="0"/>
              </a:rPr>
              <a:t>and executive support.</a:t>
            </a:r>
            <a:r>
              <a:rPr lang="en-US" sz="2400" dirty="0">
                <a:solidFill>
                  <a:schemeClr val="accent4"/>
                </a:solidFill>
                <a:latin typeface="Times New Roman" pitchFamily="18" charset="0"/>
                <a:cs typeface="Times New Roman" pitchFamily="18" charset="0"/>
              </a:rPr>
              <a:t> </a:t>
            </a:r>
            <a:r>
              <a:rPr lang="en-US" sz="2400" dirty="0">
                <a:latin typeface="Times New Roman" pitchFamily="18" charset="0"/>
                <a:cs typeface="Times New Roman" pitchFamily="18" charset="0"/>
              </a:rPr>
              <a:t>An ERP implementation needs both executive support and involvement, as well as upper management and other key internal leaders on the project.</a:t>
            </a:r>
          </a:p>
          <a:p>
            <a:pPr lvl="0">
              <a:lnSpc>
                <a:spcPct val="150000"/>
              </a:lnSpc>
            </a:pPr>
            <a:r>
              <a:rPr lang="en-US" sz="2400" b="1" dirty="0" smtClean="0">
                <a:solidFill>
                  <a:schemeClr val="accent4"/>
                </a:solidFill>
                <a:latin typeface="Times New Roman" pitchFamily="18" charset="0"/>
                <a:cs typeface="Times New Roman" pitchFamily="18" charset="0"/>
              </a:rPr>
              <a:t>b) Methodology </a:t>
            </a:r>
            <a:r>
              <a:rPr lang="en-US" sz="2400" b="1" dirty="0">
                <a:solidFill>
                  <a:schemeClr val="accent4"/>
                </a:solidFill>
                <a:latin typeface="Times New Roman" pitchFamily="18" charset="0"/>
                <a:cs typeface="Times New Roman" pitchFamily="18" charset="0"/>
              </a:rPr>
              <a:t>and a project plan.</a:t>
            </a:r>
            <a:r>
              <a:rPr lang="en-US" sz="2400" dirty="0">
                <a:latin typeface="Times New Roman" pitchFamily="18" charset="0"/>
                <a:cs typeface="Times New Roman" pitchFamily="18" charset="0"/>
              </a:rPr>
              <a:t> To be successful, an ERP implementation methodology is fundamental. Thorough project planning and project communication tools are also keys to success.</a:t>
            </a:r>
          </a:p>
          <a:p>
            <a:pPr eaLnBrk="0" fontAlgn="base" hangingPunct="0">
              <a:lnSpc>
                <a:spcPct val="150000"/>
              </a:lnSpc>
              <a:spcBef>
                <a:spcPct val="0"/>
              </a:spcBef>
              <a:spcAft>
                <a:spcPct val="0"/>
              </a:spcAft>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28600" y="228600"/>
            <a:ext cx="8382000" cy="67095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FFFFFF"/>
                </a:solidFill>
                <a:effectLst/>
                <a:latin typeface="Open Sans" charset="0"/>
                <a:ea typeface="Times New Roman" pitchFamily="18" charset="0"/>
                <a:cs typeface="Times New Roman" pitchFamily="18" charset="0"/>
              </a:rPr>
              <a:t>Request More Info</a:t>
            </a:r>
            <a:endParaRPr kumimoji="0" lang="en-US"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6. The Technology</a:t>
            </a:r>
            <a:endParaRPr kumimoji="0" lang="en-US" sz="2400" b="0" i="0" u="none" strike="noStrike" cap="none" normalizeH="0" baseline="0" dirty="0" smtClean="0">
              <a:ln>
                <a:noFill/>
              </a:ln>
              <a:solidFill>
                <a:schemeClr val="accent4"/>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	In addition to software functionality, there are other technology considerations that are important to the ERP selection process. </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Best-in-class ERP software includes, at a minimum, these technology features:</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lang="en-US" sz="2400" dirty="0" smtClean="0">
                <a:latin typeface="Times New Roman" pitchFamily="18" charset="0"/>
                <a:cs typeface="Times New Roman" pitchFamily="18" charset="0"/>
              </a:rPr>
              <a:t>End </a:t>
            </a:r>
            <a:r>
              <a:rPr lang="en-US" sz="2400" dirty="0">
                <a:latin typeface="Times New Roman" pitchFamily="18" charset="0"/>
                <a:cs typeface="Times New Roman" pitchFamily="18" charset="0"/>
              </a:rPr>
              <a:t>user reporting tools – easier access to information, no development skills </a:t>
            </a:r>
            <a:r>
              <a:rPr lang="en-US" sz="2400" dirty="0" smtClean="0">
                <a:latin typeface="Times New Roman" pitchFamily="18" charset="0"/>
                <a:cs typeface="Times New Roman" pitchFamily="18" charset="0"/>
              </a:rPr>
              <a:t>necessary</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lang="en-US" sz="2400" dirty="0" smtClean="0">
                <a:latin typeface="Times New Roman" pitchFamily="18" charset="0"/>
                <a:cs typeface="Times New Roman" pitchFamily="18" charset="0"/>
              </a:rPr>
              <a:t>Simplicity </a:t>
            </a:r>
            <a:r>
              <a:rPr lang="en-US" sz="2400" dirty="0">
                <a:latin typeface="Times New Roman" pitchFamily="18" charset="0"/>
                <a:cs typeface="Times New Roman" pitchFamily="18" charset="0"/>
              </a:rPr>
              <a:t>in </a:t>
            </a:r>
            <a:r>
              <a:rPr lang="en-US" sz="2400" dirty="0" smtClean="0">
                <a:latin typeface="Times New Roman" pitchFamily="18" charset="0"/>
                <a:cs typeface="Times New Roman" pitchFamily="18" charset="0"/>
              </a:rPr>
              <a:t>UI (User Interface)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UX (User Experience)</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lang="en-US" sz="2400" dirty="0" smtClean="0">
                <a:latin typeface="Times New Roman" pitchFamily="18" charset="0"/>
                <a:cs typeface="Times New Roman" pitchFamily="18" charset="0"/>
              </a:rPr>
              <a:t>Business intelligence</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lang="en-US" sz="2400" dirty="0" smtClean="0">
                <a:latin typeface="Times New Roman" pitchFamily="18" charset="0"/>
                <a:cs typeface="Times New Roman" pitchFamily="18" charset="0"/>
              </a:rPr>
              <a:t>Data </a:t>
            </a:r>
            <a:r>
              <a:rPr lang="en-US" sz="2400" dirty="0">
                <a:latin typeface="Times New Roman" pitchFamily="18" charset="0"/>
                <a:cs typeface="Times New Roman" pitchFamily="18" charset="0"/>
              </a:rPr>
              <a:t>security</a:t>
            </a:r>
          </a:p>
          <a:p>
            <a:pPr>
              <a:lnSpc>
                <a:spcPct val="150000"/>
              </a:lnSpc>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2529">
                                            <p:txEl>
                                              <p:pRg st="1" end="1"/>
                                            </p:txEl>
                                          </p:spTgt>
                                        </p:tgtEl>
                                        <p:attrNameLst>
                                          <p:attrName>style.visibility</p:attrName>
                                        </p:attrNameLst>
                                      </p:cBhvr>
                                      <p:to>
                                        <p:strVal val="visible"/>
                                      </p:to>
                                    </p:set>
                                    <p:animEffect transition="in" filter="circle(in)">
                                      <p:cBhvr>
                                        <p:cTn id="7" dur="2000"/>
                                        <p:tgtEl>
                                          <p:spTgt spid="2252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2529">
                                            <p:txEl>
                                              <p:pRg st="2" end="2"/>
                                            </p:txEl>
                                          </p:spTgt>
                                        </p:tgtEl>
                                        <p:attrNameLst>
                                          <p:attrName>style.visibility</p:attrName>
                                        </p:attrNameLst>
                                      </p:cBhvr>
                                      <p:to>
                                        <p:strVal val="visible"/>
                                      </p:to>
                                    </p:set>
                                    <p:animEffect transition="in" filter="circle(in)">
                                      <p:cBhvr>
                                        <p:cTn id="12" dur="2000"/>
                                        <p:tgtEl>
                                          <p:spTgt spid="2252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2529">
                                            <p:txEl>
                                              <p:pRg st="3" end="3"/>
                                            </p:txEl>
                                          </p:spTgt>
                                        </p:tgtEl>
                                        <p:attrNameLst>
                                          <p:attrName>style.visibility</p:attrName>
                                        </p:attrNameLst>
                                      </p:cBhvr>
                                      <p:to>
                                        <p:strVal val="visible"/>
                                      </p:to>
                                    </p:set>
                                    <p:animEffect transition="in" filter="circle(in)">
                                      <p:cBhvr>
                                        <p:cTn id="17" dur="2000"/>
                                        <p:tgtEl>
                                          <p:spTgt spid="2252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2529">
                                            <p:txEl>
                                              <p:pRg st="4" end="4"/>
                                            </p:txEl>
                                          </p:spTgt>
                                        </p:tgtEl>
                                        <p:attrNameLst>
                                          <p:attrName>style.visibility</p:attrName>
                                        </p:attrNameLst>
                                      </p:cBhvr>
                                      <p:to>
                                        <p:strVal val="visible"/>
                                      </p:to>
                                    </p:set>
                                    <p:animEffect transition="in" filter="circle(in)">
                                      <p:cBhvr>
                                        <p:cTn id="22" dur="2000"/>
                                        <p:tgtEl>
                                          <p:spTgt spid="2252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2529">
                                            <p:txEl>
                                              <p:pRg st="5" end="5"/>
                                            </p:txEl>
                                          </p:spTgt>
                                        </p:tgtEl>
                                        <p:attrNameLst>
                                          <p:attrName>style.visibility</p:attrName>
                                        </p:attrNameLst>
                                      </p:cBhvr>
                                      <p:to>
                                        <p:strVal val="visible"/>
                                      </p:to>
                                    </p:set>
                                    <p:animEffect transition="in" filter="circle(in)">
                                      <p:cBhvr>
                                        <p:cTn id="27" dur="2000"/>
                                        <p:tgtEl>
                                          <p:spTgt spid="2252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22529">
                                            <p:txEl>
                                              <p:pRg st="6" end="6"/>
                                            </p:txEl>
                                          </p:spTgt>
                                        </p:tgtEl>
                                        <p:attrNameLst>
                                          <p:attrName>style.visibility</p:attrName>
                                        </p:attrNameLst>
                                      </p:cBhvr>
                                      <p:to>
                                        <p:strVal val="visible"/>
                                      </p:to>
                                    </p:set>
                                    <p:animEffect transition="in" filter="circle(in)">
                                      <p:cBhvr>
                                        <p:cTn id="32" dur="2000"/>
                                        <p:tgtEl>
                                          <p:spTgt spid="2252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22529">
                                            <p:txEl>
                                              <p:pRg st="7" end="7"/>
                                            </p:txEl>
                                          </p:spTgt>
                                        </p:tgtEl>
                                        <p:attrNameLst>
                                          <p:attrName>style.visibility</p:attrName>
                                        </p:attrNameLst>
                                      </p:cBhvr>
                                      <p:to>
                                        <p:strVal val="visible"/>
                                      </p:to>
                                    </p:set>
                                    <p:animEffect transition="in" filter="circle(in)">
                                      <p:cBhvr>
                                        <p:cTn id="37" dur="2000"/>
                                        <p:tgtEl>
                                          <p:spTgt spid="2252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81000"/>
            <a:ext cx="8305800" cy="7017306"/>
          </a:xfrm>
          <a:prstGeom prst="rect">
            <a:avLst/>
          </a:prstGeom>
        </p:spPr>
        <p:txBody>
          <a:bodyPr wrap="square">
            <a:spAutoFit/>
          </a:bodyPr>
          <a:lstStyle/>
          <a:p>
            <a:pPr lvl="0">
              <a:lnSpc>
                <a:spcPct val="150000"/>
              </a:lnSpc>
              <a:buFont typeface="Wingdings" pitchFamily="2" charset="2"/>
              <a:buChar char="Ø"/>
            </a:pPr>
            <a:r>
              <a:rPr lang="en-US" sz="2400" dirty="0" smtClean="0">
                <a:latin typeface="Times New Roman" pitchFamily="18" charset="0"/>
                <a:cs typeface="Times New Roman" pitchFamily="18" charset="0"/>
              </a:rPr>
              <a:t>Reliable system performance and response time – very limited downtime</a:t>
            </a:r>
          </a:p>
          <a:p>
            <a:pPr lvl="0">
              <a:lnSpc>
                <a:spcPct val="150000"/>
              </a:lnSpc>
              <a:buFont typeface="Wingdings" pitchFamily="2" charset="2"/>
              <a:buChar char="Ø"/>
            </a:pPr>
            <a:r>
              <a:rPr lang="en-US" sz="2400" dirty="0" smtClean="0">
                <a:latin typeface="Times New Roman" pitchFamily="18" charset="0"/>
                <a:cs typeface="Times New Roman" pitchFamily="18" charset="0"/>
              </a:rPr>
              <a:t>Ability to integrate with other systems</a:t>
            </a:r>
          </a:p>
          <a:p>
            <a:pPr lvl="0">
              <a:lnSpc>
                <a:spcPct val="150000"/>
              </a:lnSpc>
              <a:buFont typeface="Wingdings" pitchFamily="2" charset="2"/>
              <a:buChar char="Ø"/>
            </a:pPr>
            <a:r>
              <a:rPr lang="en-US" sz="2400" dirty="0" smtClean="0">
                <a:latin typeface="Times New Roman" pitchFamily="18" charset="0"/>
                <a:cs typeface="Times New Roman" pitchFamily="18" charset="0"/>
              </a:rPr>
              <a:t>Ability to make necessary customizations</a:t>
            </a:r>
          </a:p>
          <a:p>
            <a:pPr>
              <a:lnSpc>
                <a:spcPct val="150000"/>
              </a:lnSpc>
            </a:pPr>
            <a:r>
              <a:rPr lang="en-US" sz="2400" b="1" dirty="0">
                <a:solidFill>
                  <a:schemeClr val="accent4"/>
                </a:solidFill>
                <a:latin typeface="Times New Roman" pitchFamily="18" charset="0"/>
                <a:cs typeface="Times New Roman" pitchFamily="18" charset="0"/>
              </a:rPr>
              <a:t>7. Risk</a:t>
            </a:r>
            <a:endParaRPr lang="en-US" sz="2400" dirty="0">
              <a:solidFill>
                <a:schemeClr val="accent4"/>
              </a:solidFill>
              <a:latin typeface="Times New Roman" pitchFamily="18" charset="0"/>
              <a:cs typeface="Times New Roman" pitchFamily="18" charset="0"/>
            </a:endParaRPr>
          </a:p>
          <a:p>
            <a:pPr>
              <a:lnSpc>
                <a:spcPct val="150000"/>
              </a:lnSpc>
              <a:buFont typeface="Wingdings" pitchFamily="2" charset="2"/>
              <a:buChar char="Ø"/>
            </a:pPr>
            <a:r>
              <a:rPr lang="en-US" sz="2400" dirty="0">
                <a:latin typeface="Times New Roman" pitchFamily="18" charset="0"/>
                <a:cs typeface="Times New Roman" pitchFamily="18" charset="0"/>
              </a:rPr>
              <a:t>Technology and ERP projects at the enterprise level inherently come with some risk. Selecting an ERP software with functionality that fits your business, along with many of the other criteria on this list (vendor viability, selecting the right partner, project planning, cost, executive support), goes a long way in mitigating risk during an ERP implementation.</a:t>
            </a:r>
          </a:p>
          <a:p>
            <a:pPr lvl="0">
              <a:lnSpc>
                <a:spcPct val="150000"/>
              </a:lnSpc>
            </a:pP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ircle(in)">
                                      <p:cBhvr>
                                        <p:cTn id="17" dur="20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circle(in)">
                                      <p:cBhvr>
                                        <p:cTn id="22" dur="20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2">
                                            <p:txEl>
                                              <p:pRg st="6" end="6"/>
                                            </p:txEl>
                                          </p:spTgt>
                                        </p:tgtEl>
                                        <p:attrNameLst>
                                          <p:attrName>style.visibility</p:attrName>
                                        </p:attrNameLst>
                                      </p:cBhvr>
                                      <p:to>
                                        <p:strVal val="visible"/>
                                      </p:to>
                                    </p:set>
                                    <p:animEffect transition="in" filter="circle(in)">
                                      <p:cBhvr>
                                        <p:cTn id="30"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04800" y="152400"/>
            <a:ext cx="8287617" cy="73803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Taking the time to create a thorough map of the key business processes that are essential for the operations of your organization, and using that throughout the ERP selection and implementation, will also negate risk.</a:t>
            </a:r>
          </a:p>
          <a:p>
            <a:pPr marL="0" marR="0" lvl="0" indent="0" algn="l" defTabSz="914400" rtl="0" eaLnBrk="1" fontAlgn="base" latinLnBrk="0" hangingPunct="1">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Essential elements to map out include integrations with other systems as well as necessary ERP customizations for your organization.</a:t>
            </a:r>
            <a:endParaRPr lang="en-US" sz="2400" dirty="0">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Change management and end-user training are also key areas to plan for in order to avoid risk.</a:t>
            </a:r>
          </a:p>
          <a:p>
            <a:pPr lvl="0" fontAlgn="base">
              <a:lnSpc>
                <a:spcPct val="150000"/>
              </a:lnSpc>
              <a:spcBef>
                <a:spcPct val="0"/>
              </a:spcBef>
              <a:spcAft>
                <a:spcPct val="0"/>
              </a:spcAft>
              <a:buFont typeface="Wingdings" pitchFamily="2" charset="2"/>
              <a:buChar char="Ø"/>
            </a:pPr>
            <a:r>
              <a:rPr kumimoji="0" lang="en-US" sz="24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8. Scalability</a:t>
            </a:r>
            <a:endParaRPr kumimoji="0" lang="en-US" sz="2400" b="0"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endParaRPr>
          </a:p>
          <a:p>
            <a:pPr lvl="0" eaLnBrk="0" fontAlgn="base" hangingPunct="0">
              <a:lnSpc>
                <a:spcPct val="150000"/>
              </a:lnSpc>
              <a:spcBef>
                <a:spcPct val="0"/>
              </a:spcBef>
              <a:spcAft>
                <a:spcPct val="0"/>
              </a:spcAft>
              <a:buFont typeface="Wingdings" pitchFamily="2" charset="2"/>
              <a:buChar char="Ø"/>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Managing the initial scope of an ERP software implementation is necessary to avoid risk and ensure success. </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4577">
                                            <p:txEl>
                                              <p:pRg st="0" end="0"/>
                                            </p:txEl>
                                          </p:spTgt>
                                        </p:tgtEl>
                                        <p:attrNameLst>
                                          <p:attrName>style.visibility</p:attrName>
                                        </p:attrNameLst>
                                      </p:cBhvr>
                                      <p:to>
                                        <p:strVal val="visible"/>
                                      </p:to>
                                    </p:set>
                                    <p:animEffect transition="in" filter="circle(in)">
                                      <p:cBhvr>
                                        <p:cTn id="7" dur="2000"/>
                                        <p:tgtEl>
                                          <p:spTgt spid="245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4577">
                                            <p:txEl>
                                              <p:pRg st="1" end="1"/>
                                            </p:txEl>
                                          </p:spTgt>
                                        </p:tgtEl>
                                        <p:attrNameLst>
                                          <p:attrName>style.visibility</p:attrName>
                                        </p:attrNameLst>
                                      </p:cBhvr>
                                      <p:to>
                                        <p:strVal val="visible"/>
                                      </p:to>
                                    </p:set>
                                    <p:animEffect transition="in" filter="circle(in)">
                                      <p:cBhvr>
                                        <p:cTn id="12" dur="2000"/>
                                        <p:tgtEl>
                                          <p:spTgt spid="245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4577">
                                            <p:txEl>
                                              <p:pRg st="2" end="2"/>
                                            </p:txEl>
                                          </p:spTgt>
                                        </p:tgtEl>
                                        <p:attrNameLst>
                                          <p:attrName>style.visibility</p:attrName>
                                        </p:attrNameLst>
                                      </p:cBhvr>
                                      <p:to>
                                        <p:strVal val="visible"/>
                                      </p:to>
                                    </p:set>
                                    <p:animEffect transition="in" filter="circle(in)">
                                      <p:cBhvr>
                                        <p:cTn id="17" dur="2000"/>
                                        <p:tgtEl>
                                          <p:spTgt spid="245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4577">
                                            <p:txEl>
                                              <p:pRg st="3" end="3"/>
                                            </p:txEl>
                                          </p:spTgt>
                                        </p:tgtEl>
                                        <p:attrNameLst>
                                          <p:attrName>style.visibility</p:attrName>
                                        </p:attrNameLst>
                                      </p:cBhvr>
                                      <p:to>
                                        <p:strVal val="visible"/>
                                      </p:to>
                                    </p:set>
                                    <p:animEffect transition="in" filter="circle(in)">
                                      <p:cBhvr>
                                        <p:cTn id="22" dur="2000"/>
                                        <p:tgtEl>
                                          <p:spTgt spid="2457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4577">
                                            <p:txEl>
                                              <p:pRg st="4" end="4"/>
                                            </p:txEl>
                                          </p:spTgt>
                                        </p:tgtEl>
                                        <p:attrNameLst>
                                          <p:attrName>style.visibility</p:attrName>
                                        </p:attrNameLst>
                                      </p:cBhvr>
                                      <p:to>
                                        <p:strVal val="visible"/>
                                      </p:to>
                                    </p:set>
                                    <p:animEffect transition="in" filter="circle(in)">
                                      <p:cBhvr>
                                        <p:cTn id="27" dur="2000"/>
                                        <p:tgtEl>
                                          <p:spTgt spid="2457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81000" y="457200"/>
            <a:ext cx="8229600" cy="64633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You will likely have a vision of future enhancements after the initial implementation. </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When evaluating various </a:t>
            </a:r>
            <a:r>
              <a:rPr kumimoji="0" lang="en-US" sz="2400" b="0" i="0" u="none" strike="noStrike" cap="none" normalizeH="0" baseline="0" dirty="0" smtClean="0">
                <a:ln>
                  <a:noFill/>
                </a:ln>
                <a:effectLst/>
                <a:latin typeface="Times New Roman" pitchFamily="18" charset="0"/>
                <a:ea typeface="Times New Roman" pitchFamily="18" charset="0"/>
                <a:cs typeface="Times New Roman" pitchFamily="18" charset="0"/>
              </a:rPr>
              <a:t>ERP vendors</a:t>
            </a: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 consider how the technology fits with your business strategy both today and down the road.</a:t>
            </a:r>
            <a:r>
              <a:rPr kumimoji="0" lang="en-US" sz="2400" b="0" i="0" u="none" strike="noStrike" cap="none" normalizeH="0" baseline="0" dirty="0" smtClean="0">
                <a:ln>
                  <a:noFill/>
                </a:ln>
                <a:solidFill>
                  <a:schemeClr val="tx1"/>
                </a:solidFill>
                <a:effectLst/>
                <a:latin typeface="Times New Roman" pitchFamily="18" charset="0"/>
                <a:cs typeface="Times New Roman" pitchFamily="18" charset="0"/>
              </a:rPr>
              <a:t> </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lang="en-US" sz="2400" dirty="0" smtClean="0">
                <a:latin typeface="Times New Roman" pitchFamily="18" charset="0"/>
                <a:cs typeface="Times New Roman" pitchFamily="18" charset="0"/>
              </a:rPr>
              <a:t>How </a:t>
            </a:r>
            <a:r>
              <a:rPr lang="en-US" sz="2400" dirty="0">
                <a:latin typeface="Times New Roman" pitchFamily="18" charset="0"/>
                <a:cs typeface="Times New Roman" pitchFamily="18" charset="0"/>
              </a:rPr>
              <a:t>will the software help facilitate and support future plans for your </a:t>
            </a:r>
            <a:r>
              <a:rPr lang="en-US" sz="2400" dirty="0" smtClean="0">
                <a:latin typeface="Times New Roman" pitchFamily="18" charset="0"/>
                <a:cs typeface="Times New Roman" pitchFamily="18" charset="0"/>
              </a:rPr>
              <a:t>organization?</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lang="en-US" sz="2400" dirty="0" smtClean="0">
                <a:latin typeface="Times New Roman" pitchFamily="18" charset="0"/>
                <a:cs typeface="Times New Roman" pitchFamily="18" charset="0"/>
              </a:rPr>
              <a:t>Whether </a:t>
            </a:r>
            <a:r>
              <a:rPr lang="en-US" sz="2400" dirty="0">
                <a:latin typeface="Times New Roman" pitchFamily="18" charset="0"/>
                <a:cs typeface="Times New Roman" pitchFamily="18" charset="0"/>
              </a:rPr>
              <a:t>future plans include growth, new markets, merging with another entity, the new technology you select should mesh with the strategic direction of your organization.</a:t>
            </a:r>
          </a:p>
          <a:p>
            <a:pPr>
              <a:lnSpc>
                <a:spcPct val="150000"/>
              </a:lnSpc>
            </a:pPr>
            <a:r>
              <a:rPr lang="en-US" sz="2400" dirty="0">
                <a:latin typeface="Times New Roman" pitchFamily="18"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6625">
                                            <p:txEl>
                                              <p:pRg st="0" end="0"/>
                                            </p:txEl>
                                          </p:spTgt>
                                        </p:tgtEl>
                                        <p:attrNameLst>
                                          <p:attrName>style.visibility</p:attrName>
                                        </p:attrNameLst>
                                      </p:cBhvr>
                                      <p:to>
                                        <p:strVal val="visible"/>
                                      </p:to>
                                    </p:set>
                                    <p:animEffect transition="in" filter="circle(in)">
                                      <p:cBhvr>
                                        <p:cTn id="7" dur="2000"/>
                                        <p:tgtEl>
                                          <p:spTgt spid="2662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6625">
                                            <p:txEl>
                                              <p:pRg st="1" end="1"/>
                                            </p:txEl>
                                          </p:spTgt>
                                        </p:tgtEl>
                                        <p:attrNameLst>
                                          <p:attrName>style.visibility</p:attrName>
                                        </p:attrNameLst>
                                      </p:cBhvr>
                                      <p:to>
                                        <p:strVal val="visible"/>
                                      </p:to>
                                    </p:set>
                                    <p:animEffect transition="in" filter="circle(in)">
                                      <p:cBhvr>
                                        <p:cTn id="12" dur="2000"/>
                                        <p:tgtEl>
                                          <p:spTgt spid="2662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6625">
                                            <p:txEl>
                                              <p:pRg st="2" end="2"/>
                                            </p:txEl>
                                          </p:spTgt>
                                        </p:tgtEl>
                                        <p:attrNameLst>
                                          <p:attrName>style.visibility</p:attrName>
                                        </p:attrNameLst>
                                      </p:cBhvr>
                                      <p:to>
                                        <p:strVal val="visible"/>
                                      </p:to>
                                    </p:set>
                                    <p:animEffect transition="in" filter="circle(in)">
                                      <p:cBhvr>
                                        <p:cTn id="17" dur="2000"/>
                                        <p:tgtEl>
                                          <p:spTgt spid="2662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6625">
                                            <p:txEl>
                                              <p:pRg st="3" end="3"/>
                                            </p:txEl>
                                          </p:spTgt>
                                        </p:tgtEl>
                                        <p:attrNameLst>
                                          <p:attrName>style.visibility</p:attrName>
                                        </p:attrNameLst>
                                      </p:cBhvr>
                                      <p:to>
                                        <p:strVal val="visible"/>
                                      </p:to>
                                    </p:set>
                                    <p:animEffect transition="in" filter="circle(in)">
                                      <p:cBhvr>
                                        <p:cTn id="22" dur="2000"/>
                                        <p:tgtEl>
                                          <p:spTgt spid="2662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228600" y="0"/>
            <a:ext cx="868680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 typeface="Wingdings" pitchFamily="2" charset="2"/>
              <a:buChar char="Ø"/>
              <a:tabLst/>
            </a:pPr>
            <a:r>
              <a:rPr kumimoji="0" lang="en-US" sz="24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9. References</a:t>
            </a:r>
            <a:endParaRPr kumimoji="0" lang="en-US" sz="2400" b="0" i="0" u="none" strike="noStrike" cap="none" normalizeH="0" baseline="0" dirty="0" smtClean="0">
              <a:ln>
                <a:noFill/>
              </a:ln>
              <a:solidFill>
                <a:schemeClr val="accent4"/>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Both ERP software vendors and implementation partners should have references (i.e. happy clients) they can provide to you.</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 Ask for references within your industry, and with similar business requirements.</a:t>
            </a:r>
          </a:p>
          <a:p>
            <a:pPr>
              <a:lnSpc>
                <a:spcPct val="150000"/>
              </a:lnSpc>
              <a:buFont typeface="Wingdings" pitchFamily="2" charset="2"/>
              <a:buChar char="Ø"/>
            </a:pPr>
            <a:r>
              <a:rPr lang="en-US" sz="2400" b="1" dirty="0">
                <a:solidFill>
                  <a:schemeClr val="accent4"/>
                </a:solidFill>
                <a:latin typeface="Times New Roman" pitchFamily="18" charset="0"/>
                <a:cs typeface="Times New Roman" pitchFamily="18" charset="0"/>
              </a:rPr>
              <a:t>10. Post Go Live</a:t>
            </a:r>
            <a:endParaRPr lang="en-US" sz="2400" dirty="0">
              <a:solidFill>
                <a:schemeClr val="accent4"/>
              </a:solidFill>
              <a:latin typeface="Times New Roman" pitchFamily="18" charset="0"/>
              <a:cs typeface="Times New Roman" pitchFamily="18" charset="0"/>
            </a:endParaRPr>
          </a:p>
          <a:p>
            <a:pPr>
              <a:lnSpc>
                <a:spcPct val="150000"/>
              </a:lnSpc>
              <a:buFont typeface="Wingdings" pitchFamily="2" charset="2"/>
              <a:buChar char="Ø"/>
            </a:pPr>
            <a:r>
              <a:rPr lang="en-US" sz="2400" dirty="0">
                <a:latin typeface="Times New Roman" pitchFamily="18" charset="0"/>
                <a:cs typeface="Times New Roman" pitchFamily="18" charset="0"/>
              </a:rPr>
              <a:t>What is the on-going support and training plan? </a:t>
            </a:r>
            <a:endParaRPr lang="en-US" sz="2400" dirty="0" smtClean="0">
              <a:latin typeface="Times New Roman" pitchFamily="18" charset="0"/>
              <a:cs typeface="Times New Roman" pitchFamily="18" charset="0"/>
            </a:endParaRPr>
          </a:p>
          <a:p>
            <a:pPr>
              <a:lnSpc>
                <a:spcPct val="150000"/>
              </a:lnSpc>
              <a:buFont typeface="Wingdings" pitchFamily="2" charset="2"/>
              <a:buChar char="Ø"/>
            </a:pPr>
            <a:r>
              <a:rPr lang="en-US" sz="2400" dirty="0" smtClean="0">
                <a:latin typeface="Times New Roman" pitchFamily="18" charset="0"/>
                <a:cs typeface="Times New Roman" pitchFamily="18" charset="0"/>
              </a:rPr>
              <a:t>How </a:t>
            </a:r>
            <a:r>
              <a:rPr lang="en-US" sz="2400" dirty="0">
                <a:latin typeface="Times New Roman" pitchFamily="18" charset="0"/>
                <a:cs typeface="Times New Roman" pitchFamily="18" charset="0"/>
              </a:rPr>
              <a:t>will you handle any issues that arise? </a:t>
            </a:r>
            <a:endParaRPr lang="en-US" sz="2400" dirty="0" smtClean="0">
              <a:latin typeface="Times New Roman" pitchFamily="18" charset="0"/>
              <a:cs typeface="Times New Roman" pitchFamily="18" charset="0"/>
            </a:endParaRPr>
          </a:p>
          <a:p>
            <a:pPr>
              <a:lnSpc>
                <a:spcPct val="150000"/>
              </a:lnSpc>
              <a:buFont typeface="Wingdings" pitchFamily="2" charset="2"/>
              <a:buChar char="Ø"/>
            </a:pPr>
            <a:r>
              <a:rPr lang="en-US" sz="2400" dirty="0" smtClean="0">
                <a:latin typeface="Times New Roman" pitchFamily="18" charset="0"/>
                <a:cs typeface="Times New Roman" pitchFamily="18" charset="0"/>
              </a:rPr>
              <a:t>Whether </a:t>
            </a:r>
            <a:r>
              <a:rPr lang="en-US" sz="2400" dirty="0">
                <a:latin typeface="Times New Roman" pitchFamily="18" charset="0"/>
                <a:cs typeface="Times New Roman" pitchFamily="18" charset="0"/>
              </a:rPr>
              <a:t>it’s building an internal support team, or finding an external partner (often your ERP implementation partner will also offer managed support services) planning beyond go live will set you up for maximum return on your ERP </a:t>
            </a:r>
            <a:r>
              <a:rPr lang="en-US" sz="2400" dirty="0" smtClean="0">
                <a:latin typeface="Times New Roman" pitchFamily="18" charset="0"/>
                <a:cs typeface="Times New Roman" pitchFamily="18" charset="0"/>
              </a:rPr>
              <a:t>investment.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7649">
                                            <p:txEl>
                                              <p:pRg st="1" end="1"/>
                                            </p:txEl>
                                          </p:spTgt>
                                        </p:tgtEl>
                                        <p:attrNameLst>
                                          <p:attrName>style.visibility</p:attrName>
                                        </p:attrNameLst>
                                      </p:cBhvr>
                                      <p:to>
                                        <p:strVal val="visible"/>
                                      </p:to>
                                    </p:set>
                                    <p:animEffect transition="in" filter="circle(in)">
                                      <p:cBhvr>
                                        <p:cTn id="7" dur="2000"/>
                                        <p:tgtEl>
                                          <p:spTgt spid="2764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7649">
                                            <p:txEl>
                                              <p:pRg st="2" end="2"/>
                                            </p:txEl>
                                          </p:spTgt>
                                        </p:tgtEl>
                                        <p:attrNameLst>
                                          <p:attrName>style.visibility</p:attrName>
                                        </p:attrNameLst>
                                      </p:cBhvr>
                                      <p:to>
                                        <p:strVal val="visible"/>
                                      </p:to>
                                    </p:set>
                                    <p:animEffect transition="in" filter="circle(in)">
                                      <p:cBhvr>
                                        <p:cTn id="12" dur="2000"/>
                                        <p:tgtEl>
                                          <p:spTgt spid="2764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7649">
                                            <p:txEl>
                                              <p:pRg st="4" end="4"/>
                                            </p:txEl>
                                          </p:spTgt>
                                        </p:tgtEl>
                                        <p:attrNameLst>
                                          <p:attrName>style.visibility</p:attrName>
                                        </p:attrNameLst>
                                      </p:cBhvr>
                                      <p:to>
                                        <p:strVal val="visible"/>
                                      </p:to>
                                    </p:set>
                                    <p:animEffect transition="in" filter="circle(in)">
                                      <p:cBhvr>
                                        <p:cTn id="17" dur="2000"/>
                                        <p:tgtEl>
                                          <p:spTgt spid="27649">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7649">
                                            <p:txEl>
                                              <p:pRg st="5" end="5"/>
                                            </p:txEl>
                                          </p:spTgt>
                                        </p:tgtEl>
                                        <p:attrNameLst>
                                          <p:attrName>style.visibility</p:attrName>
                                        </p:attrNameLst>
                                      </p:cBhvr>
                                      <p:to>
                                        <p:strVal val="visible"/>
                                      </p:to>
                                    </p:set>
                                    <p:animEffect transition="in" filter="circle(in)">
                                      <p:cBhvr>
                                        <p:cTn id="22" dur="2000"/>
                                        <p:tgtEl>
                                          <p:spTgt spid="27649">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7649">
                                            <p:txEl>
                                              <p:pRg st="6" end="6"/>
                                            </p:txEl>
                                          </p:spTgt>
                                        </p:tgtEl>
                                        <p:attrNameLst>
                                          <p:attrName>style.visibility</p:attrName>
                                        </p:attrNameLst>
                                      </p:cBhvr>
                                      <p:to>
                                        <p:strVal val="visible"/>
                                      </p:to>
                                    </p:set>
                                    <p:animEffect transition="in" filter="circle(in)">
                                      <p:cBhvr>
                                        <p:cTn id="27" dur="2000"/>
                                        <p:tgtEl>
                                          <p:spTgt spid="2764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67001" y="2819400"/>
            <a:ext cx="3845114" cy="677108"/>
          </a:xfrm>
          <a:prstGeom prst="rect">
            <a:avLst/>
          </a:prstGeom>
        </p:spPr>
        <p:txBody>
          <a:bodyPr wrap="square">
            <a:spAutoFit/>
          </a:bodyPr>
          <a:lstStyle/>
          <a:p>
            <a:pPr algn="ctr"/>
            <a:r>
              <a:rPr lang="en-US" sz="3800" b="1" dirty="0" smtClean="0">
                <a:solidFill>
                  <a:schemeClr val="accent4"/>
                </a:solidFill>
                <a:latin typeface="Times New Roman" pitchFamily="18" charset="0"/>
                <a:cs typeface="Times New Roman" pitchFamily="18" charset="0"/>
              </a:rPr>
              <a:t>Thank You </a:t>
            </a:r>
            <a:endParaRPr lang="en-US" sz="3800" dirty="0">
              <a:solidFill>
                <a:schemeClr val="accent4"/>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533400" y="228599"/>
            <a:ext cx="7924800" cy="63885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200000"/>
              </a:lnSpc>
              <a:spcBef>
                <a:spcPct val="0"/>
              </a:spcBef>
              <a:spcAft>
                <a:spcPct val="0"/>
              </a:spcAft>
              <a:buClrTx/>
              <a:buSzTx/>
              <a:buFontTx/>
              <a:buNone/>
              <a:tabLst>
                <a:tab pos="457200" algn="l"/>
              </a:tabLst>
            </a:pPr>
            <a:r>
              <a:rPr kumimoji="0" lang="en-US" sz="26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Top 10 ERP Selection Criteria</a:t>
            </a:r>
            <a:endParaRPr kumimoji="0" lang="en-US" sz="2600" b="1" i="0" u="none" strike="noStrike" cap="none" normalizeH="0" baseline="0" dirty="0" smtClean="0">
              <a:ln>
                <a:noFill/>
              </a:ln>
              <a:solidFill>
                <a:schemeClr val="accent4"/>
              </a:solidFill>
              <a:effectLst/>
              <a:latin typeface="Times New Roman" pitchFamily="18" charset="0"/>
              <a:cs typeface="Times New Roman" pitchFamily="18" charset="0"/>
            </a:endParaRPr>
          </a:p>
          <a:p>
            <a:pPr marL="0" marR="0" lvl="0" indent="0" defTabSz="914400" rtl="0" eaLnBrk="0" fontAlgn="base" latinLnBrk="0" hangingPunct="0">
              <a:lnSpc>
                <a:spcPct val="200000"/>
              </a:lnSpc>
              <a:spcBef>
                <a:spcPct val="0"/>
              </a:spcBef>
              <a:spcAft>
                <a:spcPct val="0"/>
              </a:spcAft>
              <a:buClrTx/>
              <a:buSzTx/>
              <a:buFont typeface="Wingdings" pitchFamily="2" charset="2"/>
              <a:buChar char="Ø"/>
              <a:tabLst>
                <a:tab pos="457200" algn="l"/>
              </a:tabLst>
            </a:pPr>
            <a:r>
              <a:rPr kumimoji="0" lang="en-US" sz="26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The Functional Fit for Your Organization</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200000"/>
              </a:lnSpc>
              <a:spcBef>
                <a:spcPct val="0"/>
              </a:spcBef>
              <a:spcAft>
                <a:spcPct val="0"/>
              </a:spcAft>
              <a:buClrTx/>
              <a:buSzTx/>
              <a:buFont typeface="Wingdings" pitchFamily="2" charset="2"/>
              <a:buChar char="Ø"/>
              <a:tabLst>
                <a:tab pos="457200" algn="l"/>
              </a:tabLst>
            </a:pPr>
            <a:r>
              <a:rPr kumimoji="0" lang="en-US" sz="26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Industry Experience</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200000"/>
              </a:lnSpc>
              <a:spcBef>
                <a:spcPct val="0"/>
              </a:spcBef>
              <a:spcAft>
                <a:spcPct val="0"/>
              </a:spcAft>
              <a:buClrTx/>
              <a:buSzTx/>
              <a:buFont typeface="Wingdings" pitchFamily="2" charset="2"/>
              <a:buChar char="Ø"/>
              <a:tabLst>
                <a:tab pos="457200" algn="l"/>
              </a:tabLst>
            </a:pPr>
            <a:r>
              <a:rPr kumimoji="0" lang="en-US" sz="26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Price</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200000"/>
              </a:lnSpc>
              <a:spcBef>
                <a:spcPct val="0"/>
              </a:spcBef>
              <a:spcAft>
                <a:spcPct val="0"/>
              </a:spcAft>
              <a:buClrTx/>
              <a:buSzTx/>
              <a:buFont typeface="Wingdings" pitchFamily="2" charset="2"/>
              <a:buChar char="Ø"/>
              <a:tabLst>
                <a:tab pos="457200" algn="l"/>
              </a:tabLst>
            </a:pPr>
            <a:r>
              <a:rPr kumimoji="0" lang="en-US" sz="26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ERP Vendor Viability</a:t>
            </a:r>
            <a:endParaRPr kumimoji="0" lang="en-US" sz="2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defTabSz="914400" rtl="0" eaLnBrk="0" fontAlgn="base" latinLnBrk="0" hangingPunct="0">
              <a:lnSpc>
                <a:spcPct val="200000"/>
              </a:lnSpc>
              <a:spcBef>
                <a:spcPct val="0"/>
              </a:spcBef>
              <a:spcAft>
                <a:spcPct val="0"/>
              </a:spcAft>
              <a:buClrTx/>
              <a:buSzTx/>
              <a:buFont typeface="Wingdings" pitchFamily="2" charset="2"/>
              <a:buChar char="Ø"/>
              <a:tabLst>
                <a:tab pos="457200" algn="l"/>
              </a:tabLst>
            </a:pPr>
            <a:r>
              <a:rPr kumimoji="0" lang="en-US" sz="26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ERP Implementation Project Considerations</a:t>
            </a:r>
          </a:p>
          <a:p>
            <a:pPr marL="0" marR="0" lvl="0" indent="0" defTabSz="914400" rtl="0" eaLnBrk="0" fontAlgn="base" latinLnBrk="0" hangingPunct="0">
              <a:lnSpc>
                <a:spcPct val="200000"/>
              </a:lnSpc>
              <a:spcBef>
                <a:spcPct val="0"/>
              </a:spcBef>
              <a:spcAft>
                <a:spcPct val="0"/>
              </a:spcAft>
              <a:buClrTx/>
              <a:buSzTx/>
              <a:buFont typeface="Wingdings" pitchFamily="2" charset="2"/>
              <a:buChar char="Ø"/>
              <a:tabLst>
                <a:tab pos="457200" algn="l"/>
              </a:tabLst>
            </a:pPr>
            <a:r>
              <a:rPr lang="en-US" sz="2400" dirty="0" smtClean="0">
                <a:latin typeface="Times New Roman" pitchFamily="18" charset="0"/>
                <a:cs typeface="Times New Roman" pitchFamily="18" charset="0"/>
              </a:rPr>
              <a:t>The Technology</a:t>
            </a:r>
          </a:p>
          <a:p>
            <a:pPr marL="0" marR="0" lvl="0" indent="0" defTabSz="914400" rtl="0" eaLnBrk="0" fontAlgn="base" latinLnBrk="0" hangingPunct="0">
              <a:lnSpc>
                <a:spcPct val="200000"/>
              </a:lnSpc>
              <a:spcBef>
                <a:spcPct val="0"/>
              </a:spcBef>
              <a:spcAft>
                <a:spcPct val="0"/>
              </a:spcAft>
              <a:buClrTx/>
              <a:buSzTx/>
              <a:buFont typeface="Wingdings" pitchFamily="2" charset="2"/>
              <a:buChar char="Ø"/>
              <a:tabLst>
                <a:tab pos="457200" algn="l"/>
              </a:tabLst>
            </a:pPr>
            <a:r>
              <a:rPr lang="en-US" sz="2400" dirty="0" smtClean="0">
                <a:latin typeface="Times New Roman" pitchFamily="18" charset="0"/>
                <a:cs typeface="Times New Roman" pitchFamily="18" charset="0"/>
              </a:rPr>
              <a:t>Risk </a:t>
            </a:r>
            <a:r>
              <a:rPr lang="en-US" sz="2400" dirty="0">
                <a:latin typeface="Times New Roman" pitchFamily="18" charset="0"/>
                <a:cs typeface="Times New Roman" pitchFamily="18" charset="0"/>
              </a:rPr>
              <a:t>(and how to avoid it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026">
                                            <p:txEl>
                                              <p:pRg st="0" end="0"/>
                                            </p:txEl>
                                          </p:spTgt>
                                        </p:tgtEl>
                                        <p:attrNameLst>
                                          <p:attrName>style.visibility</p:attrName>
                                        </p:attrNameLst>
                                      </p:cBhvr>
                                      <p:to>
                                        <p:strVal val="visible"/>
                                      </p:to>
                                    </p:set>
                                    <p:animEffect transition="in" filter="circle(in)">
                                      <p:cBhvr>
                                        <p:cTn id="7" dur="2000"/>
                                        <p:tgtEl>
                                          <p:spTgt spid="10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26">
                                            <p:txEl>
                                              <p:pRg st="1" end="1"/>
                                            </p:txEl>
                                          </p:spTgt>
                                        </p:tgtEl>
                                        <p:attrNameLst>
                                          <p:attrName>style.visibility</p:attrName>
                                        </p:attrNameLst>
                                      </p:cBhvr>
                                      <p:to>
                                        <p:strVal val="visible"/>
                                      </p:to>
                                    </p:set>
                                    <p:animEffect transition="in" filter="circle(in)">
                                      <p:cBhvr>
                                        <p:cTn id="12" dur="2000"/>
                                        <p:tgtEl>
                                          <p:spTgt spid="10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26">
                                            <p:txEl>
                                              <p:pRg st="2" end="2"/>
                                            </p:txEl>
                                          </p:spTgt>
                                        </p:tgtEl>
                                        <p:attrNameLst>
                                          <p:attrName>style.visibility</p:attrName>
                                        </p:attrNameLst>
                                      </p:cBhvr>
                                      <p:to>
                                        <p:strVal val="visible"/>
                                      </p:to>
                                    </p:set>
                                    <p:animEffect transition="in" filter="circle(in)">
                                      <p:cBhvr>
                                        <p:cTn id="17" dur="2000"/>
                                        <p:tgtEl>
                                          <p:spTgt spid="10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026">
                                            <p:txEl>
                                              <p:pRg st="3" end="3"/>
                                            </p:txEl>
                                          </p:spTgt>
                                        </p:tgtEl>
                                        <p:attrNameLst>
                                          <p:attrName>style.visibility</p:attrName>
                                        </p:attrNameLst>
                                      </p:cBhvr>
                                      <p:to>
                                        <p:strVal val="visible"/>
                                      </p:to>
                                    </p:set>
                                    <p:animEffect transition="in" filter="circle(in)">
                                      <p:cBhvr>
                                        <p:cTn id="22" dur="2000"/>
                                        <p:tgtEl>
                                          <p:spTgt spid="10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026">
                                            <p:txEl>
                                              <p:pRg st="4" end="4"/>
                                            </p:txEl>
                                          </p:spTgt>
                                        </p:tgtEl>
                                        <p:attrNameLst>
                                          <p:attrName>style.visibility</p:attrName>
                                        </p:attrNameLst>
                                      </p:cBhvr>
                                      <p:to>
                                        <p:strVal val="visible"/>
                                      </p:to>
                                    </p:set>
                                    <p:animEffect transition="in" filter="circle(in)">
                                      <p:cBhvr>
                                        <p:cTn id="27" dur="2000"/>
                                        <p:tgtEl>
                                          <p:spTgt spid="102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1026">
                                            <p:txEl>
                                              <p:pRg st="5" end="5"/>
                                            </p:txEl>
                                          </p:spTgt>
                                        </p:tgtEl>
                                        <p:attrNameLst>
                                          <p:attrName>style.visibility</p:attrName>
                                        </p:attrNameLst>
                                      </p:cBhvr>
                                      <p:to>
                                        <p:strVal val="visible"/>
                                      </p:to>
                                    </p:set>
                                    <p:animEffect transition="in" filter="circle(in)">
                                      <p:cBhvr>
                                        <p:cTn id="32" dur="2000"/>
                                        <p:tgtEl>
                                          <p:spTgt spid="102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1026">
                                            <p:txEl>
                                              <p:pRg st="6" end="6"/>
                                            </p:txEl>
                                          </p:spTgt>
                                        </p:tgtEl>
                                        <p:attrNameLst>
                                          <p:attrName>style.visibility</p:attrName>
                                        </p:attrNameLst>
                                      </p:cBhvr>
                                      <p:to>
                                        <p:strVal val="visible"/>
                                      </p:to>
                                    </p:set>
                                    <p:animEffect transition="in" filter="circle(in)">
                                      <p:cBhvr>
                                        <p:cTn id="37" dur="2000"/>
                                        <p:tgtEl>
                                          <p:spTgt spid="102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1026">
                                            <p:txEl>
                                              <p:pRg st="7" end="7"/>
                                            </p:txEl>
                                          </p:spTgt>
                                        </p:tgtEl>
                                        <p:attrNameLst>
                                          <p:attrName>style.visibility</p:attrName>
                                        </p:attrNameLst>
                                      </p:cBhvr>
                                      <p:to>
                                        <p:strVal val="visible"/>
                                      </p:to>
                                    </p:set>
                                    <p:animEffect transition="in" filter="circle(in)">
                                      <p:cBhvr>
                                        <p:cTn id="42" dur="2000"/>
                                        <p:tgtEl>
                                          <p:spTgt spid="10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81000" y="381000"/>
            <a:ext cx="8534400"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20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Scalability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20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References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20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Post Go Live</a:t>
            </a:r>
          </a:p>
          <a:p>
            <a:pPr>
              <a:lnSpc>
                <a:spcPct val="150000"/>
              </a:lnSpc>
            </a:pPr>
            <a:r>
              <a:rPr lang="en-US" sz="2400" b="1" dirty="0">
                <a:solidFill>
                  <a:schemeClr val="accent4"/>
                </a:solidFill>
              </a:rPr>
              <a:t>1</a:t>
            </a:r>
            <a:r>
              <a:rPr lang="en-US" sz="2400" b="1" dirty="0">
                <a:solidFill>
                  <a:schemeClr val="accent4"/>
                </a:solidFill>
                <a:latin typeface="Times New Roman" pitchFamily="18" charset="0"/>
                <a:cs typeface="Times New Roman" pitchFamily="18" charset="0"/>
              </a:rPr>
              <a:t>. The Functional Fit for Your Organization</a:t>
            </a:r>
            <a:endParaRPr lang="en-US" sz="2400" dirty="0">
              <a:solidFill>
                <a:schemeClr val="accent4"/>
              </a:solidFill>
              <a:latin typeface="Times New Roman" pitchFamily="18" charset="0"/>
              <a:cs typeface="Times New Roman" pitchFamily="18" charset="0"/>
            </a:endParaRPr>
          </a:p>
          <a:p>
            <a:pPr>
              <a:lnSpc>
                <a:spcPct val="150000"/>
              </a:lnSpc>
            </a:pPr>
            <a:r>
              <a:rPr lang="en-US" sz="2400" dirty="0" smtClean="0">
                <a:latin typeface="Times New Roman" pitchFamily="18" charset="0"/>
                <a:cs typeface="Times New Roman" pitchFamily="18" charset="0"/>
              </a:rPr>
              <a:t>	This </a:t>
            </a:r>
            <a:r>
              <a:rPr lang="en-US" sz="2400" dirty="0">
                <a:latin typeface="Times New Roman" pitchFamily="18" charset="0"/>
                <a:cs typeface="Times New Roman" pitchFamily="18" charset="0"/>
              </a:rPr>
              <a:t>might seem straight forward, but evaluating how the functionality of ERP software products and services </a:t>
            </a:r>
            <a:r>
              <a:rPr lang="en-US" sz="2400" b="1" dirty="0">
                <a:solidFill>
                  <a:schemeClr val="accent4"/>
                </a:solidFill>
                <a:latin typeface="Times New Roman" pitchFamily="18" charset="0"/>
                <a:cs typeface="Times New Roman" pitchFamily="18" charset="0"/>
              </a:rPr>
              <a:t>fit with your business</a:t>
            </a:r>
            <a:r>
              <a:rPr lang="en-US" sz="2400" dirty="0">
                <a:latin typeface="Times New Roman" pitchFamily="18" charset="0"/>
                <a:cs typeface="Times New Roman" pitchFamily="18" charset="0"/>
              </a:rPr>
              <a:t> is the most important (and time consuming) aspect in the ERP selection process. </a:t>
            </a:r>
            <a:endPar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200000"/>
              </a:lnSpc>
              <a:spcBef>
                <a:spcPct val="0"/>
              </a:spcBef>
              <a:spcAft>
                <a:spcPct val="0"/>
              </a:spcAft>
              <a:buClrTx/>
              <a:buSzTx/>
              <a:tabLst>
                <a:tab pos="457200" algn="l"/>
              </a:tabLst>
            </a:pPr>
            <a:endParaRPr lang="en-US" sz="2400" dirty="0">
              <a:solidFill>
                <a:srgbClr val="444444"/>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5361">
                                            <p:txEl>
                                              <p:pRg st="0" end="0"/>
                                            </p:txEl>
                                          </p:spTgt>
                                        </p:tgtEl>
                                        <p:attrNameLst>
                                          <p:attrName>style.visibility</p:attrName>
                                        </p:attrNameLst>
                                      </p:cBhvr>
                                      <p:to>
                                        <p:strVal val="visible"/>
                                      </p:to>
                                    </p:set>
                                    <p:animEffect transition="in" filter="circle(in)">
                                      <p:cBhvr>
                                        <p:cTn id="7" dur="2000"/>
                                        <p:tgtEl>
                                          <p:spTgt spid="1536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5361">
                                            <p:txEl>
                                              <p:pRg st="1" end="1"/>
                                            </p:txEl>
                                          </p:spTgt>
                                        </p:tgtEl>
                                        <p:attrNameLst>
                                          <p:attrName>style.visibility</p:attrName>
                                        </p:attrNameLst>
                                      </p:cBhvr>
                                      <p:to>
                                        <p:strVal val="visible"/>
                                      </p:to>
                                    </p:set>
                                    <p:animEffect transition="in" filter="circle(in)">
                                      <p:cBhvr>
                                        <p:cTn id="12" dur="2000"/>
                                        <p:tgtEl>
                                          <p:spTgt spid="1536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5361">
                                            <p:txEl>
                                              <p:pRg st="2" end="2"/>
                                            </p:txEl>
                                          </p:spTgt>
                                        </p:tgtEl>
                                        <p:attrNameLst>
                                          <p:attrName>style.visibility</p:attrName>
                                        </p:attrNameLst>
                                      </p:cBhvr>
                                      <p:to>
                                        <p:strVal val="visible"/>
                                      </p:to>
                                    </p:set>
                                    <p:animEffect transition="in" filter="circle(in)">
                                      <p:cBhvr>
                                        <p:cTn id="17" dur="2000"/>
                                        <p:tgtEl>
                                          <p:spTgt spid="1536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5361">
                                            <p:txEl>
                                              <p:pRg st="3" end="3"/>
                                            </p:txEl>
                                          </p:spTgt>
                                        </p:tgtEl>
                                        <p:attrNameLst>
                                          <p:attrName>style.visibility</p:attrName>
                                        </p:attrNameLst>
                                      </p:cBhvr>
                                      <p:to>
                                        <p:strVal val="visible"/>
                                      </p:to>
                                    </p:set>
                                    <p:animEffect transition="in" filter="circle(in)">
                                      <p:cBhvr>
                                        <p:cTn id="22" dur="2000"/>
                                        <p:tgtEl>
                                          <p:spTgt spid="1536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5361">
                                            <p:txEl>
                                              <p:pRg st="4" end="4"/>
                                            </p:txEl>
                                          </p:spTgt>
                                        </p:tgtEl>
                                        <p:attrNameLst>
                                          <p:attrName>style.visibility</p:attrName>
                                        </p:attrNameLst>
                                      </p:cBhvr>
                                      <p:to>
                                        <p:strVal val="visible"/>
                                      </p:to>
                                    </p:set>
                                    <p:animEffect transition="in" filter="circle(in)">
                                      <p:cBhvr>
                                        <p:cTn id="27" dur="2000"/>
                                        <p:tgtEl>
                                          <p:spTgt spid="1536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077200" cy="5262979"/>
          </a:xfrm>
          <a:prstGeom prst="rect">
            <a:avLst/>
          </a:prstGeom>
        </p:spPr>
        <p:txBody>
          <a:bodyPr wrap="square">
            <a:spAutoFit/>
          </a:bodyPr>
          <a:lstStyle/>
          <a:p>
            <a:pPr>
              <a:lnSpc>
                <a:spcPct val="200000"/>
              </a:lnSpc>
              <a:buFont typeface="Wingdings" pitchFamily="2" charset="2"/>
              <a:buChar char="Ø"/>
            </a:pPr>
            <a:r>
              <a:rPr lang="en-US" sz="2400" dirty="0" smtClean="0">
                <a:latin typeface="Times New Roman" pitchFamily="18" charset="0"/>
                <a:cs typeface="Times New Roman" pitchFamily="18" charset="0"/>
              </a:rPr>
              <a:t>Finding the </a:t>
            </a:r>
            <a:r>
              <a:rPr lang="en-US" sz="2400" dirty="0" smtClean="0">
                <a:solidFill>
                  <a:schemeClr val="accent4"/>
                </a:solidFill>
                <a:latin typeface="Times New Roman" pitchFamily="18" charset="0"/>
                <a:cs typeface="Times New Roman" pitchFamily="18" charset="0"/>
              </a:rPr>
              <a:t>best functional fit </a:t>
            </a:r>
            <a:r>
              <a:rPr lang="en-US" sz="2400" dirty="0" smtClean="0">
                <a:latin typeface="Times New Roman" pitchFamily="18" charset="0"/>
                <a:cs typeface="Times New Roman" pitchFamily="18" charset="0"/>
              </a:rPr>
              <a:t>includes evaluating ERP software, watching ERP demos, and meeting with solution consultants. </a:t>
            </a:r>
          </a:p>
          <a:p>
            <a:pPr>
              <a:lnSpc>
                <a:spcPct val="200000"/>
              </a:lnSpc>
              <a:buFont typeface="Wingdings" pitchFamily="2" charset="2"/>
              <a:buChar char="Ø"/>
            </a:pPr>
            <a:r>
              <a:rPr lang="en-US" sz="2400" dirty="0" smtClean="0">
                <a:latin typeface="Times New Roman" pitchFamily="18" charset="0"/>
                <a:cs typeface="Times New Roman" pitchFamily="18" charset="0"/>
              </a:rPr>
              <a:t>It also includes </a:t>
            </a:r>
            <a:r>
              <a:rPr lang="en-US" sz="2400" dirty="0" smtClean="0">
                <a:solidFill>
                  <a:schemeClr val="accent4"/>
                </a:solidFill>
                <a:latin typeface="Times New Roman" pitchFamily="18" charset="0"/>
                <a:cs typeface="Times New Roman" pitchFamily="18" charset="0"/>
              </a:rPr>
              <a:t>internal work</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One of the most helpful things you can do during a selection project is facilitate internal discussions to determine your business requirements for ERP and outline the functional areas to address.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81000" y="228600"/>
            <a:ext cx="8382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tabLst>
                <a:tab pos="457200" algn="l"/>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1.What is outdated about your current system? Why are you considering a new ERP?</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2. What works well with your current business systems?</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3. What manual processes could you potentially automate?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4. In what areas of the business are you lacking visibility – or have a hard time with reliable business reporting?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tabLst>
                <a:tab pos="457200" algn="l"/>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5. What other systems need to be integrated with the ERP?</a:t>
            </a:r>
          </a:p>
          <a:p>
            <a:pPr lvl="0" eaLnBrk="0" fontAlgn="base" hangingPunct="0">
              <a:lnSpc>
                <a:spcPct val="150000"/>
              </a:lnSpc>
              <a:spcBef>
                <a:spcPct val="0"/>
              </a:spcBef>
              <a:spcAft>
                <a:spcPct val="0"/>
              </a:spcAft>
              <a:buFont typeface="Wingdings" pitchFamily="2" charset="2"/>
              <a:buChar char="Ø"/>
              <a:tabLst>
                <a:tab pos="457200" algn="l"/>
              </a:tabLst>
            </a:pPr>
            <a:r>
              <a:rPr lang="en-US" sz="2400" dirty="0">
                <a:latin typeface="Times New Roman" pitchFamily="18" charset="0"/>
                <a:cs typeface="Times New Roman" pitchFamily="18" charset="0"/>
              </a:rPr>
              <a:t>The end result should be a detailed list of requirements for new ERP software solution.</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6385">
                                            <p:txEl>
                                              <p:pRg st="0" end="0"/>
                                            </p:txEl>
                                          </p:spTgt>
                                        </p:tgtEl>
                                        <p:attrNameLst>
                                          <p:attrName>style.visibility</p:attrName>
                                        </p:attrNameLst>
                                      </p:cBhvr>
                                      <p:to>
                                        <p:strVal val="visible"/>
                                      </p:to>
                                    </p:set>
                                    <p:animEffect transition="in" filter="circle(in)">
                                      <p:cBhvr>
                                        <p:cTn id="7" dur="2000"/>
                                        <p:tgtEl>
                                          <p:spTgt spid="163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6385">
                                            <p:txEl>
                                              <p:pRg st="1" end="1"/>
                                            </p:txEl>
                                          </p:spTgt>
                                        </p:tgtEl>
                                        <p:attrNameLst>
                                          <p:attrName>style.visibility</p:attrName>
                                        </p:attrNameLst>
                                      </p:cBhvr>
                                      <p:to>
                                        <p:strVal val="visible"/>
                                      </p:to>
                                    </p:set>
                                    <p:animEffect transition="in" filter="circle(in)">
                                      <p:cBhvr>
                                        <p:cTn id="12" dur="2000"/>
                                        <p:tgtEl>
                                          <p:spTgt spid="1638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6385">
                                            <p:txEl>
                                              <p:pRg st="2" end="2"/>
                                            </p:txEl>
                                          </p:spTgt>
                                        </p:tgtEl>
                                        <p:attrNameLst>
                                          <p:attrName>style.visibility</p:attrName>
                                        </p:attrNameLst>
                                      </p:cBhvr>
                                      <p:to>
                                        <p:strVal val="visible"/>
                                      </p:to>
                                    </p:set>
                                    <p:animEffect transition="in" filter="circle(in)">
                                      <p:cBhvr>
                                        <p:cTn id="17" dur="2000"/>
                                        <p:tgtEl>
                                          <p:spTgt spid="1638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6385">
                                            <p:txEl>
                                              <p:pRg st="3" end="3"/>
                                            </p:txEl>
                                          </p:spTgt>
                                        </p:tgtEl>
                                        <p:attrNameLst>
                                          <p:attrName>style.visibility</p:attrName>
                                        </p:attrNameLst>
                                      </p:cBhvr>
                                      <p:to>
                                        <p:strVal val="visible"/>
                                      </p:to>
                                    </p:set>
                                    <p:animEffect transition="in" filter="circle(in)">
                                      <p:cBhvr>
                                        <p:cTn id="22" dur="2000"/>
                                        <p:tgtEl>
                                          <p:spTgt spid="1638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6385">
                                            <p:txEl>
                                              <p:pRg st="4" end="4"/>
                                            </p:txEl>
                                          </p:spTgt>
                                        </p:tgtEl>
                                        <p:attrNameLst>
                                          <p:attrName>style.visibility</p:attrName>
                                        </p:attrNameLst>
                                      </p:cBhvr>
                                      <p:to>
                                        <p:strVal val="visible"/>
                                      </p:to>
                                    </p:set>
                                    <p:animEffect transition="in" filter="circle(in)">
                                      <p:cBhvr>
                                        <p:cTn id="27" dur="2000"/>
                                        <p:tgtEl>
                                          <p:spTgt spid="16385">
                                            <p:txEl>
                                              <p:pRg st="4" end="4"/>
                                            </p:txEl>
                                          </p:spTgt>
                                        </p:tgtEl>
                                      </p:cBhvr>
                                    </p:animEffect>
                                  </p:childTnLst>
                                </p:cTn>
                              </p:par>
                              <p:par>
                                <p:cTn id="28" presetID="6" presetClass="entr" presetSubtype="16" fill="hold" nodeType="withEffect">
                                  <p:stCondLst>
                                    <p:cond delay="0"/>
                                  </p:stCondLst>
                                  <p:childTnLst>
                                    <p:set>
                                      <p:cBhvr>
                                        <p:cTn id="29" dur="1" fill="hold">
                                          <p:stCondLst>
                                            <p:cond delay="0"/>
                                          </p:stCondLst>
                                        </p:cTn>
                                        <p:tgtEl>
                                          <p:spTgt spid="16385">
                                            <p:txEl>
                                              <p:pRg st="5" end="5"/>
                                            </p:txEl>
                                          </p:spTgt>
                                        </p:tgtEl>
                                        <p:attrNameLst>
                                          <p:attrName>style.visibility</p:attrName>
                                        </p:attrNameLst>
                                      </p:cBhvr>
                                      <p:to>
                                        <p:strVal val="visible"/>
                                      </p:to>
                                    </p:set>
                                    <p:animEffect transition="in" filter="circle(in)">
                                      <p:cBhvr>
                                        <p:cTn id="30" dur="2000"/>
                                        <p:tgtEl>
                                          <p:spTgt spid="1638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81000" y="304800"/>
            <a:ext cx="82296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2400" b="1" dirty="0">
                <a:solidFill>
                  <a:schemeClr val="accent4"/>
                </a:solidFill>
                <a:latin typeface="Times New Roman" pitchFamily="18" charset="0"/>
                <a:ea typeface="Times New Roman" pitchFamily="18" charset="0"/>
                <a:cs typeface="Times New Roman" pitchFamily="18" charset="0"/>
              </a:rPr>
              <a:t>2</a:t>
            </a:r>
            <a:r>
              <a:rPr kumimoji="0" lang="en-US" sz="15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 </a:t>
            </a:r>
            <a:r>
              <a:rPr kumimoji="0" lang="en-US" sz="24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Industry Experience</a:t>
            </a:r>
            <a:endParaRPr kumimoji="0" lang="en-US" sz="2400" b="0" i="0" u="none" strike="noStrike" cap="none" normalizeH="0" baseline="0" dirty="0" smtClean="0">
              <a:ln>
                <a:noFill/>
              </a:ln>
              <a:solidFill>
                <a:schemeClr val="accent4"/>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Another good question to ask during an ERP selection is: what ERP software is used in your industry? While not necessarily industry-specific, </a:t>
            </a:r>
            <a:r>
              <a:rPr kumimoji="0" lang="en-US" sz="2400" b="0" i="0" u="none" strike="noStrike" cap="none" normalizeH="0" dirty="0" smtClean="0">
                <a:ln>
                  <a:noFill/>
                </a:ln>
                <a:solidFill>
                  <a:srgbClr val="444444"/>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some ERP solutions are optimized to perform best in industries such as manufacturing and distribution.</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This is an important question that can help narrow the list of the ERP software you evaluate.</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Industry is a factor to consider not only with your software vendor (</a:t>
            </a:r>
            <a:r>
              <a:rPr kumimoji="0" lang="en-US" sz="2400" b="0"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Oracle, Microsoft, </a:t>
            </a:r>
            <a:r>
              <a:rPr kumimoji="0" lang="en-US" sz="2400" b="0" i="0" u="none" strike="noStrike" cap="none" normalizeH="0" baseline="0" dirty="0" err="1" smtClean="0">
                <a:ln>
                  <a:noFill/>
                </a:ln>
                <a:solidFill>
                  <a:schemeClr val="accent4"/>
                </a:solidFill>
                <a:effectLst/>
                <a:latin typeface="Times New Roman" pitchFamily="18" charset="0"/>
                <a:ea typeface="Times New Roman" pitchFamily="18" charset="0"/>
                <a:cs typeface="Times New Roman" pitchFamily="18" charset="0"/>
              </a:rPr>
              <a:t>Infor</a:t>
            </a:r>
            <a:r>
              <a:rPr kumimoji="0" lang="en-US" sz="2400" b="0"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 </a:t>
            </a:r>
            <a:r>
              <a:rPr kumimoji="0" lang="en-US" sz="2400" b="0" i="0" u="none" strike="noStrike" cap="none" normalizeH="0" baseline="0" dirty="0" err="1" smtClean="0">
                <a:ln>
                  <a:noFill/>
                </a:ln>
                <a:solidFill>
                  <a:schemeClr val="accent4"/>
                </a:solidFill>
                <a:effectLst/>
                <a:latin typeface="Times New Roman" pitchFamily="18" charset="0"/>
                <a:ea typeface="Times New Roman" pitchFamily="18" charset="0"/>
                <a:cs typeface="Times New Roman" pitchFamily="18" charset="0"/>
              </a:rPr>
              <a:t>NetSuite</a:t>
            </a: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 etc.) but also with your implementation partner. </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Whether or not the vendor and the implementation partner has had success in your industry is essential</a:t>
            </a:r>
            <a:r>
              <a:rPr kumimoji="0" lang="en-US" sz="1100" b="0" i="0" u="none" strike="noStrike" cap="none" normalizeH="0" baseline="0" dirty="0" smtClean="0">
                <a:ln>
                  <a:noFill/>
                </a:ln>
                <a:solidFill>
                  <a:srgbClr val="444444"/>
                </a:solidFill>
                <a:effectLst/>
                <a:latin typeface="Open Sans" charset="0"/>
                <a:ea typeface="Times New Roman" pitchFamily="18" charset="0"/>
                <a:cs typeface="Times New Roman" pitchFamily="18" charset="0"/>
              </a:rPr>
              <a:t>.</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8433">
                                            <p:txEl>
                                              <p:pRg st="0" end="0"/>
                                            </p:txEl>
                                          </p:spTgt>
                                        </p:tgtEl>
                                        <p:attrNameLst>
                                          <p:attrName>style.visibility</p:attrName>
                                        </p:attrNameLst>
                                      </p:cBhvr>
                                      <p:to>
                                        <p:strVal val="visible"/>
                                      </p:to>
                                    </p:set>
                                    <p:animEffect transition="in" filter="circle(in)">
                                      <p:cBhvr>
                                        <p:cTn id="7" dur="2000"/>
                                        <p:tgtEl>
                                          <p:spTgt spid="184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8433">
                                            <p:txEl>
                                              <p:pRg st="1" end="1"/>
                                            </p:txEl>
                                          </p:spTgt>
                                        </p:tgtEl>
                                        <p:attrNameLst>
                                          <p:attrName>style.visibility</p:attrName>
                                        </p:attrNameLst>
                                      </p:cBhvr>
                                      <p:to>
                                        <p:strVal val="visible"/>
                                      </p:to>
                                    </p:set>
                                    <p:animEffect transition="in" filter="circle(in)">
                                      <p:cBhvr>
                                        <p:cTn id="12" dur="2000"/>
                                        <p:tgtEl>
                                          <p:spTgt spid="1843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8433">
                                            <p:txEl>
                                              <p:pRg st="2" end="2"/>
                                            </p:txEl>
                                          </p:spTgt>
                                        </p:tgtEl>
                                        <p:attrNameLst>
                                          <p:attrName>style.visibility</p:attrName>
                                        </p:attrNameLst>
                                      </p:cBhvr>
                                      <p:to>
                                        <p:strVal val="visible"/>
                                      </p:to>
                                    </p:set>
                                    <p:animEffect transition="in" filter="circle(in)">
                                      <p:cBhvr>
                                        <p:cTn id="17" dur="2000"/>
                                        <p:tgtEl>
                                          <p:spTgt spid="1843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18433">
                                            <p:txEl>
                                              <p:pRg st="3" end="3"/>
                                            </p:txEl>
                                          </p:spTgt>
                                        </p:tgtEl>
                                        <p:attrNameLst>
                                          <p:attrName>style.visibility</p:attrName>
                                        </p:attrNameLst>
                                      </p:cBhvr>
                                      <p:to>
                                        <p:strVal val="visible"/>
                                      </p:to>
                                    </p:set>
                                    <p:animEffect transition="in" filter="circle(in)">
                                      <p:cBhvr>
                                        <p:cTn id="22" dur="2000"/>
                                        <p:tgtEl>
                                          <p:spTgt spid="1843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18433">
                                            <p:txEl>
                                              <p:pRg st="4" end="4"/>
                                            </p:txEl>
                                          </p:spTgt>
                                        </p:tgtEl>
                                        <p:attrNameLst>
                                          <p:attrName>style.visibility</p:attrName>
                                        </p:attrNameLst>
                                      </p:cBhvr>
                                      <p:to>
                                        <p:strVal val="visible"/>
                                      </p:to>
                                    </p:set>
                                    <p:animEffect transition="in" filter="circle(in)">
                                      <p:cBhvr>
                                        <p:cTn id="27" dur="2000"/>
                                        <p:tgtEl>
                                          <p:spTgt spid="1843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28600" y="0"/>
            <a:ext cx="8915400" cy="71096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3. Price</a:t>
            </a:r>
            <a:endParaRPr kumimoji="0" lang="en-US" sz="2400" b="1" i="0" u="none" strike="noStrike" cap="none" normalizeH="0" baseline="0" dirty="0" smtClean="0">
              <a:ln>
                <a:noFill/>
              </a:ln>
              <a:solidFill>
                <a:schemeClr val="accent4"/>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There are a few areas to consider when it comes to the price of your ERP software and implementation.</a:t>
            </a:r>
            <a:endParaRPr lang="en-US" sz="2400" dirty="0">
              <a:solidFill>
                <a:srgbClr val="444444"/>
              </a:solidFill>
              <a:latin typeface="Times New Roman" pitchFamily="18" charset="0"/>
              <a:cs typeface="Times New Roman" pitchFamily="18" charset="0"/>
            </a:endParaRPr>
          </a:p>
          <a:p>
            <a:pPr>
              <a:lnSpc>
                <a:spcPct val="150000"/>
              </a:lnSpc>
            </a:pPr>
            <a:r>
              <a:rPr lang="en-US" sz="2400" b="1" i="1" dirty="0">
                <a:solidFill>
                  <a:schemeClr val="accent4"/>
                </a:solidFill>
                <a:latin typeface="Times New Roman" pitchFamily="18" charset="0"/>
                <a:cs typeface="Times New Roman" pitchFamily="18" charset="0"/>
              </a:rPr>
              <a:t>Return on Investment</a:t>
            </a:r>
            <a:endParaRPr lang="en-US" sz="2400" b="1" dirty="0">
              <a:solidFill>
                <a:schemeClr val="accent4"/>
              </a:solidFill>
              <a:latin typeface="Times New Roman" pitchFamily="18" charset="0"/>
              <a:cs typeface="Times New Roman" pitchFamily="18" charset="0"/>
            </a:endParaRPr>
          </a:p>
          <a:p>
            <a:pPr>
              <a:lnSpc>
                <a:spcPct val="150000"/>
              </a:lnSpc>
            </a:pPr>
            <a:r>
              <a:rPr lang="en-US" sz="2400" dirty="0">
                <a:latin typeface="Times New Roman" pitchFamily="18" charset="0"/>
                <a:cs typeface="Times New Roman" pitchFamily="18" charset="0"/>
              </a:rPr>
              <a:t>The ROI of a new ERP can be measured in a few ways.</a:t>
            </a:r>
          </a:p>
          <a:p>
            <a:pPr lvl="0">
              <a:lnSpc>
                <a:spcPct val="150000"/>
              </a:lnSpc>
            </a:pPr>
            <a:r>
              <a:rPr lang="en-US" sz="2400" dirty="0">
                <a:latin typeface="Times New Roman" pitchFamily="18" charset="0"/>
                <a:cs typeface="Times New Roman" pitchFamily="18" charset="0"/>
              </a:rPr>
              <a:t>Are there are specific areas of the business where cost savings can be achieved through new technology? For example </a:t>
            </a:r>
            <a:r>
              <a:rPr lang="en-US" sz="2400" b="1" dirty="0">
                <a:solidFill>
                  <a:schemeClr val="accent4"/>
                </a:solidFill>
                <a:latin typeface="Times New Roman" pitchFamily="18" charset="0"/>
                <a:cs typeface="Times New Roman" pitchFamily="18" charset="0"/>
              </a:rPr>
              <a:t>better inventory management, faster financial close, automating manual or time-consuming tasks</a:t>
            </a:r>
            <a:r>
              <a:rPr lang="en-US" sz="2400" b="1" dirty="0">
                <a:latin typeface="Times New Roman" pitchFamily="18" charset="0"/>
                <a:cs typeface="Times New Roman" pitchFamily="18" charset="0"/>
              </a:rPr>
              <a:t>.</a:t>
            </a:r>
          </a:p>
          <a:p>
            <a:pPr lvl="0">
              <a:lnSpc>
                <a:spcPct val="150000"/>
              </a:lnSpc>
            </a:pPr>
            <a:r>
              <a:rPr lang="en-US" sz="2400" dirty="0">
                <a:latin typeface="Times New Roman" pitchFamily="18" charset="0"/>
                <a:cs typeface="Times New Roman" pitchFamily="18" charset="0"/>
              </a:rPr>
              <a:t>Are there technology costs that can be reduced through the new ERP? Cost savings can result from a reduction in hardware or support, new software licensing agreements, or a reduced software footprint.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9457">
                                            <p:txEl>
                                              <p:pRg st="0" end="0"/>
                                            </p:txEl>
                                          </p:spTgt>
                                        </p:tgtEl>
                                        <p:attrNameLst>
                                          <p:attrName>style.visibility</p:attrName>
                                        </p:attrNameLst>
                                      </p:cBhvr>
                                      <p:to>
                                        <p:strVal val="visible"/>
                                      </p:to>
                                    </p:set>
                                    <p:animEffect transition="in" filter="circle(in)">
                                      <p:cBhvr>
                                        <p:cTn id="7" dur="2000"/>
                                        <p:tgtEl>
                                          <p:spTgt spid="194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9457">
                                            <p:txEl>
                                              <p:pRg st="1" end="1"/>
                                            </p:txEl>
                                          </p:spTgt>
                                        </p:tgtEl>
                                        <p:attrNameLst>
                                          <p:attrName>style.visibility</p:attrName>
                                        </p:attrNameLst>
                                      </p:cBhvr>
                                      <p:to>
                                        <p:strVal val="visible"/>
                                      </p:to>
                                    </p:set>
                                    <p:animEffect transition="in" filter="circle(in)">
                                      <p:cBhvr>
                                        <p:cTn id="12" dur="2000"/>
                                        <p:tgtEl>
                                          <p:spTgt spid="194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9457">
                                            <p:txEl>
                                              <p:pRg st="2" end="2"/>
                                            </p:txEl>
                                          </p:spTgt>
                                        </p:tgtEl>
                                        <p:attrNameLst>
                                          <p:attrName>style.visibility</p:attrName>
                                        </p:attrNameLst>
                                      </p:cBhvr>
                                      <p:to>
                                        <p:strVal val="visible"/>
                                      </p:to>
                                    </p:set>
                                    <p:animEffect transition="in" filter="circle(in)">
                                      <p:cBhvr>
                                        <p:cTn id="17" dur="2000"/>
                                        <p:tgtEl>
                                          <p:spTgt spid="19457">
                                            <p:txEl>
                                              <p:pRg st="2" end="2"/>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19457">
                                            <p:txEl>
                                              <p:pRg st="3" end="3"/>
                                            </p:txEl>
                                          </p:spTgt>
                                        </p:tgtEl>
                                        <p:attrNameLst>
                                          <p:attrName>style.visibility</p:attrName>
                                        </p:attrNameLst>
                                      </p:cBhvr>
                                      <p:to>
                                        <p:strVal val="visible"/>
                                      </p:to>
                                    </p:set>
                                    <p:animEffect transition="in" filter="circle(in)">
                                      <p:cBhvr>
                                        <p:cTn id="20" dur="2000"/>
                                        <p:tgtEl>
                                          <p:spTgt spid="19457">
                                            <p:txEl>
                                              <p:pRg st="3" end="3"/>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19457">
                                            <p:txEl>
                                              <p:pRg st="4" end="4"/>
                                            </p:txEl>
                                          </p:spTgt>
                                        </p:tgtEl>
                                        <p:attrNameLst>
                                          <p:attrName>style.visibility</p:attrName>
                                        </p:attrNameLst>
                                      </p:cBhvr>
                                      <p:to>
                                        <p:strVal val="visible"/>
                                      </p:to>
                                    </p:set>
                                    <p:animEffect transition="in" filter="circle(in)">
                                      <p:cBhvr>
                                        <p:cTn id="23" dur="2000"/>
                                        <p:tgtEl>
                                          <p:spTgt spid="19457">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19457">
                                            <p:txEl>
                                              <p:pRg st="5" end="5"/>
                                            </p:txEl>
                                          </p:spTgt>
                                        </p:tgtEl>
                                        <p:attrNameLst>
                                          <p:attrName>style.visibility</p:attrName>
                                        </p:attrNameLst>
                                      </p:cBhvr>
                                      <p:to>
                                        <p:strVal val="visible"/>
                                      </p:to>
                                    </p:set>
                                    <p:animEffect transition="in" filter="circle(in)">
                                      <p:cBhvr>
                                        <p:cTn id="28" dur="2000"/>
                                        <p:tgtEl>
                                          <p:spTgt spid="1945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533400" y="533400"/>
            <a:ext cx="8229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tab pos="457200" algn="l"/>
              </a:tabLst>
            </a:pPr>
            <a:r>
              <a:rPr kumimoji="0" lang="en-US" sz="24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4. ERP Vendor Viability</a:t>
            </a:r>
            <a:endParaRPr kumimoji="0" lang="en-US" sz="2400" b="0" i="0" u="none" strike="noStrike" cap="none" normalizeH="0" baseline="0" dirty="0" smtClean="0">
              <a:ln>
                <a:noFill/>
              </a:ln>
              <a:solidFill>
                <a:schemeClr val="accent4"/>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The viability of an ERP software vendor is crucial to consider as far as ERP selection criteria, including:</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Product viability</a:t>
            </a: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 how long has the product been on the market, what is the future software roadmap, what is the research and development investment in the product</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Size of customer base: </a:t>
            </a: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how many active customers use the software?</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tab pos="457200" algn="l"/>
              </a:tabLst>
            </a:pPr>
            <a:r>
              <a:rPr kumimoji="0" lang="en-US" sz="2400" b="0"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Financial status: </a:t>
            </a: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how solid is the software company?</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None/>
              <a:tabLst>
                <a:tab pos="457200" algn="l"/>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0481">
                                            <p:txEl>
                                              <p:pRg st="0" end="0"/>
                                            </p:txEl>
                                          </p:spTgt>
                                        </p:tgtEl>
                                        <p:attrNameLst>
                                          <p:attrName>style.visibility</p:attrName>
                                        </p:attrNameLst>
                                      </p:cBhvr>
                                      <p:to>
                                        <p:strVal val="visible"/>
                                      </p:to>
                                    </p:set>
                                    <p:animEffect transition="in" filter="circle(in)">
                                      <p:cBhvr>
                                        <p:cTn id="7" dur="2000"/>
                                        <p:tgtEl>
                                          <p:spTgt spid="2048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0481">
                                            <p:txEl>
                                              <p:pRg st="1" end="1"/>
                                            </p:txEl>
                                          </p:spTgt>
                                        </p:tgtEl>
                                        <p:attrNameLst>
                                          <p:attrName>style.visibility</p:attrName>
                                        </p:attrNameLst>
                                      </p:cBhvr>
                                      <p:to>
                                        <p:strVal val="visible"/>
                                      </p:to>
                                    </p:set>
                                    <p:animEffect transition="in" filter="circle(in)">
                                      <p:cBhvr>
                                        <p:cTn id="12" dur="2000"/>
                                        <p:tgtEl>
                                          <p:spTgt spid="2048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0481">
                                            <p:txEl>
                                              <p:pRg st="2" end="2"/>
                                            </p:txEl>
                                          </p:spTgt>
                                        </p:tgtEl>
                                        <p:attrNameLst>
                                          <p:attrName>style.visibility</p:attrName>
                                        </p:attrNameLst>
                                      </p:cBhvr>
                                      <p:to>
                                        <p:strVal val="visible"/>
                                      </p:to>
                                    </p:set>
                                    <p:animEffect transition="in" filter="circle(in)">
                                      <p:cBhvr>
                                        <p:cTn id="17" dur="2000"/>
                                        <p:tgtEl>
                                          <p:spTgt spid="2048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0481">
                                            <p:txEl>
                                              <p:pRg st="3" end="3"/>
                                            </p:txEl>
                                          </p:spTgt>
                                        </p:tgtEl>
                                        <p:attrNameLst>
                                          <p:attrName>style.visibility</p:attrName>
                                        </p:attrNameLst>
                                      </p:cBhvr>
                                      <p:to>
                                        <p:strVal val="visible"/>
                                      </p:to>
                                    </p:set>
                                    <p:animEffect transition="in" filter="circle(in)">
                                      <p:cBhvr>
                                        <p:cTn id="22" dur="2000"/>
                                        <p:tgtEl>
                                          <p:spTgt spid="2048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20481">
                                            <p:txEl>
                                              <p:pRg st="4" end="4"/>
                                            </p:txEl>
                                          </p:spTgt>
                                        </p:tgtEl>
                                        <p:attrNameLst>
                                          <p:attrName>style.visibility</p:attrName>
                                        </p:attrNameLst>
                                      </p:cBhvr>
                                      <p:to>
                                        <p:strVal val="visible"/>
                                      </p:to>
                                    </p:set>
                                    <p:animEffect transition="in" filter="circle(in)">
                                      <p:cBhvr>
                                        <p:cTn id="27" dur="2000"/>
                                        <p:tgtEl>
                                          <p:spTgt spid="2048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28600" y="304800"/>
            <a:ext cx="86106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5. ERP Implementation Project Considerations</a:t>
            </a:r>
            <a:endParaRPr kumimoji="0" lang="en-US" sz="2400" b="0" i="0" u="none" strike="noStrike" cap="none" normalizeH="0" baseline="0" dirty="0" smtClean="0">
              <a:ln>
                <a:noFill/>
              </a:ln>
              <a:solidFill>
                <a:schemeClr val="accent4"/>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Finding the </a:t>
            </a:r>
            <a:r>
              <a:rPr kumimoji="0" lang="en-US" sz="2400" b="0" i="0" strike="noStrike" cap="none" normalizeH="0" baseline="0" dirty="0" smtClean="0">
                <a:ln>
                  <a:noFill/>
                </a:ln>
                <a:solidFill>
                  <a:schemeClr val="accent4"/>
                </a:solidFill>
                <a:effectLst/>
                <a:latin typeface="Times New Roman" pitchFamily="18" charset="0"/>
                <a:ea typeface="Times New Roman" pitchFamily="18" charset="0"/>
                <a:cs typeface="Times New Roman" pitchFamily="18" charset="0"/>
              </a:rPr>
              <a:t>right ERP consulting partner</a:t>
            </a:r>
            <a:r>
              <a:rPr lang="en-US" sz="2400" dirty="0">
                <a:solidFill>
                  <a:schemeClr val="accent4"/>
                </a:solidFill>
                <a:latin typeface="Times New Roman" pitchFamily="18" charset="0"/>
                <a:ea typeface="Times New Roman" pitchFamily="18" charset="0"/>
                <a:cs typeface="Times New Roman" pitchFamily="18" charset="0"/>
              </a:rPr>
              <a:t> </a:t>
            </a: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for your business is step one for any successful implementation project and is a necessary aspect of ERP selection criteria. </a:t>
            </a:r>
          </a:p>
          <a:p>
            <a:pPr marL="0" marR="0" lvl="0" indent="0" algn="l" defTabSz="914400" rtl="0" eaLnBrk="0" fontAlgn="base" latinLnBrk="0" hangingPunct="0">
              <a:lnSpc>
                <a:spcPct val="150000"/>
              </a:lnSpc>
              <a:spcBef>
                <a:spcPct val="0"/>
              </a:spcBef>
              <a:spcAft>
                <a:spcPct val="0"/>
              </a:spcAft>
              <a:buClrTx/>
              <a:buSzTx/>
              <a:buFont typeface="Wingdings" pitchFamily="2" charset="2"/>
              <a:buChar char="Ø"/>
              <a:tabLst/>
            </a:pPr>
            <a:r>
              <a:rPr kumimoji="0" lang="en-US" sz="2400" b="0" i="0" u="none" strike="noStrike" cap="none" normalizeH="0" baseline="0" dirty="0" smtClean="0">
                <a:ln>
                  <a:noFill/>
                </a:ln>
                <a:solidFill>
                  <a:srgbClr val="444444"/>
                </a:solidFill>
                <a:effectLst/>
                <a:latin typeface="Times New Roman" pitchFamily="18" charset="0"/>
                <a:ea typeface="Times New Roman" pitchFamily="18" charset="0"/>
                <a:cs typeface="Times New Roman" pitchFamily="18" charset="0"/>
              </a:rPr>
              <a:t>As you select your ERP software, and implementation partner, below are some aspects of the implementation project to consider:</a:t>
            </a:r>
          </a:p>
          <a:p>
            <a:pPr eaLnBrk="0" fontAlgn="base" hangingPunct="0">
              <a:lnSpc>
                <a:spcPct val="150000"/>
              </a:lnSpc>
              <a:spcBef>
                <a:spcPct val="0"/>
              </a:spcBef>
              <a:spcAft>
                <a:spcPct val="0"/>
              </a:spcAft>
            </a:pPr>
            <a:r>
              <a:rPr lang="en-US" sz="2400" b="1" dirty="0">
                <a:solidFill>
                  <a:schemeClr val="accent4"/>
                </a:solidFill>
                <a:latin typeface="Times New Roman" pitchFamily="18" charset="0"/>
                <a:cs typeface="Times New Roman" pitchFamily="18" charset="0"/>
              </a:rPr>
              <a:t>Timing for the business.</a:t>
            </a:r>
            <a:r>
              <a:rPr lang="en-US" sz="2400" dirty="0">
                <a:latin typeface="Times New Roman" pitchFamily="18" charset="0"/>
                <a:cs typeface="Times New Roman" pitchFamily="18" charset="0"/>
              </a:rPr>
              <a:t> Is it the right time to take on this project? If not, when? This is often a difficult question. In most cases, there’s never the perfect time – however there might be better times than others. </a:t>
            </a:r>
            <a:endParaRPr kumimoji="0" lang="en-US"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21505">
                                            <p:txEl>
                                              <p:pRg st="0" end="0"/>
                                            </p:txEl>
                                          </p:spTgt>
                                        </p:tgtEl>
                                        <p:attrNameLst>
                                          <p:attrName>style.visibility</p:attrName>
                                        </p:attrNameLst>
                                      </p:cBhvr>
                                      <p:to>
                                        <p:strVal val="visible"/>
                                      </p:to>
                                    </p:set>
                                    <p:animEffect transition="in" filter="circle(in)">
                                      <p:cBhvr>
                                        <p:cTn id="7" dur="2000"/>
                                        <p:tgtEl>
                                          <p:spTgt spid="215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21505">
                                            <p:txEl>
                                              <p:pRg st="1" end="1"/>
                                            </p:txEl>
                                          </p:spTgt>
                                        </p:tgtEl>
                                        <p:attrNameLst>
                                          <p:attrName>style.visibility</p:attrName>
                                        </p:attrNameLst>
                                      </p:cBhvr>
                                      <p:to>
                                        <p:strVal val="visible"/>
                                      </p:to>
                                    </p:set>
                                    <p:animEffect transition="in" filter="circle(in)">
                                      <p:cBhvr>
                                        <p:cTn id="12" dur="2000"/>
                                        <p:tgtEl>
                                          <p:spTgt spid="2150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21505">
                                            <p:txEl>
                                              <p:pRg st="2" end="2"/>
                                            </p:txEl>
                                          </p:spTgt>
                                        </p:tgtEl>
                                        <p:attrNameLst>
                                          <p:attrName>style.visibility</p:attrName>
                                        </p:attrNameLst>
                                      </p:cBhvr>
                                      <p:to>
                                        <p:strVal val="visible"/>
                                      </p:to>
                                    </p:set>
                                    <p:animEffect transition="in" filter="circle(in)">
                                      <p:cBhvr>
                                        <p:cTn id="17" dur="2000"/>
                                        <p:tgtEl>
                                          <p:spTgt spid="2150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1505">
                                            <p:txEl>
                                              <p:pRg st="3" end="3"/>
                                            </p:txEl>
                                          </p:spTgt>
                                        </p:tgtEl>
                                        <p:attrNameLst>
                                          <p:attrName>style.visibility</p:attrName>
                                        </p:attrNameLst>
                                      </p:cBhvr>
                                      <p:to>
                                        <p:strVal val="visible"/>
                                      </p:to>
                                    </p:set>
                                    <p:animEffect transition="in" filter="circle(in)">
                                      <p:cBhvr>
                                        <p:cTn id="22" dur="2000"/>
                                        <p:tgtEl>
                                          <p:spTgt spid="2150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TotalTime>
  <Words>769</Words>
  <Application>Microsoft Office PowerPoint</Application>
  <PresentationFormat>On-screen Show (4:3)</PresentationFormat>
  <Paragraphs>85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salman</dc:creator>
  <cp:lastModifiedBy>salman</cp:lastModifiedBy>
  <cp:revision>53</cp:revision>
  <dcterms:created xsi:type="dcterms:W3CDTF">2020-09-17T03:31:23Z</dcterms:created>
  <dcterms:modified xsi:type="dcterms:W3CDTF">2020-10-24T14:32:31Z</dcterms:modified>
</cp:coreProperties>
</file>