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89"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47" autoAdjust="0"/>
    <p:restoredTop sz="94203" autoAdjust="0"/>
  </p:normalViewPr>
  <p:slideViewPr>
    <p:cSldViewPr>
      <p:cViewPr varScale="1">
        <p:scale>
          <a:sx n="86" d="100"/>
          <a:sy n="86" d="100"/>
        </p:scale>
        <p:origin x="-148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F11E4F-8FA9-4440-A6B6-28F19ED63BC4}" type="datetimeFigureOut">
              <a:rPr lang="en-US" smtClean="0"/>
              <a:pPr/>
              <a:t>10/24/2020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ACD650-71AD-46D1-BB82-F43D060B3C7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F11E4F-8FA9-4440-A6B6-28F19ED63BC4}" type="datetimeFigureOut">
              <a:rPr lang="en-US" smtClean="0"/>
              <a:pPr/>
              <a:t>10/24/2020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ACD650-71AD-46D1-BB82-F43D060B3C7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F11E4F-8FA9-4440-A6B6-28F19ED63BC4}" type="datetimeFigureOut">
              <a:rPr lang="en-US" smtClean="0"/>
              <a:pPr/>
              <a:t>10/24/2020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ACD650-71AD-46D1-BB82-F43D060B3C7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F11E4F-8FA9-4440-A6B6-28F19ED63BC4}" type="datetimeFigureOut">
              <a:rPr lang="en-US" smtClean="0"/>
              <a:pPr/>
              <a:t>10/24/2020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ACD650-71AD-46D1-BB82-F43D060B3C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F11E4F-8FA9-4440-A6B6-28F19ED63BC4}" type="datetimeFigureOut">
              <a:rPr lang="en-US" smtClean="0"/>
              <a:pPr/>
              <a:t>10/24/2020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ACD650-71AD-46D1-BB82-F43D060B3C7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F11E4F-8FA9-4440-A6B6-28F19ED63BC4}" type="datetimeFigureOut">
              <a:rPr lang="en-US" smtClean="0"/>
              <a:pPr/>
              <a:t>10/24/2020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ACD650-71AD-46D1-BB82-F43D060B3C7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F11E4F-8FA9-4440-A6B6-28F19ED63BC4}" type="datetimeFigureOut">
              <a:rPr lang="en-US" smtClean="0"/>
              <a:pPr/>
              <a:t>10/24/2020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EACD650-71AD-46D1-BB82-F43D060B3C7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F11E4F-8FA9-4440-A6B6-28F19ED63BC4}" type="datetimeFigureOut">
              <a:rPr lang="en-US" smtClean="0"/>
              <a:pPr/>
              <a:t>10/24/2020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EACD650-71AD-46D1-BB82-F43D060B3C7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F11E4F-8FA9-4440-A6B6-28F19ED63BC4}" type="datetimeFigureOut">
              <a:rPr lang="en-US" smtClean="0"/>
              <a:pPr/>
              <a:t>10/24/2020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EACD650-71AD-46D1-BB82-F43D060B3C7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F11E4F-8FA9-4440-A6B6-28F19ED63BC4}" type="datetimeFigureOut">
              <a:rPr lang="en-US" smtClean="0"/>
              <a:pPr/>
              <a:t>10/24/2020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ACD650-71AD-46D1-BB82-F43D060B3C7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F11E4F-8FA9-4440-A6B6-28F19ED63BC4}" type="datetimeFigureOut">
              <a:rPr lang="en-US" smtClean="0"/>
              <a:pPr/>
              <a:t>10/24/2020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ACD650-71AD-46D1-BB82-F43D060B3C7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F11E4F-8FA9-4440-A6B6-28F19ED63BC4}" type="datetimeFigureOut">
              <a:rPr lang="en-US" smtClean="0"/>
              <a:pPr/>
              <a:t>10/24/2020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ACD650-71AD-46D1-BB82-F43D060B3C7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7848600" cy="5632311"/>
          </a:xfrm>
          <a:prstGeom prst="rect">
            <a:avLst/>
          </a:prstGeom>
        </p:spPr>
        <p:txBody>
          <a:bodyPr wrap="square">
            <a:spAutoFit/>
          </a:bodyPr>
          <a:lstStyle/>
          <a:p>
            <a:pPr algn="ctr">
              <a:buNone/>
            </a:pPr>
            <a:r>
              <a:rPr lang="en-US" sz="4000" dirty="0" smtClean="0">
                <a:latin typeface="Times New Roman" pitchFamily="18" charset="0"/>
                <a:cs typeface="Times New Roman" pitchFamily="18" charset="0"/>
              </a:rPr>
              <a:t>Class – </a:t>
            </a:r>
            <a:r>
              <a:rPr lang="en-US" sz="4000" b="1" dirty="0" smtClean="0">
                <a:solidFill>
                  <a:schemeClr val="accent4"/>
                </a:solidFill>
                <a:latin typeface="Times New Roman" pitchFamily="18" charset="0"/>
                <a:cs typeface="Times New Roman" pitchFamily="18" charset="0"/>
              </a:rPr>
              <a:t>II.M.COM</a:t>
            </a:r>
          </a:p>
          <a:p>
            <a:pPr algn="ctr">
              <a:buNone/>
            </a:pPr>
            <a:endParaRPr lang="en-US" sz="4000" dirty="0" smtClean="0">
              <a:latin typeface="Times New Roman" pitchFamily="18" charset="0"/>
              <a:cs typeface="Times New Roman" pitchFamily="18" charset="0"/>
            </a:endParaRPr>
          </a:p>
          <a:p>
            <a:pPr algn="ctr">
              <a:buNone/>
            </a:pPr>
            <a:r>
              <a:rPr lang="en-US" sz="4000" dirty="0" smtClean="0">
                <a:latin typeface="Times New Roman" pitchFamily="18" charset="0"/>
                <a:cs typeface="Times New Roman" pitchFamily="18" charset="0"/>
              </a:rPr>
              <a:t>Subject -</a:t>
            </a:r>
            <a:r>
              <a:rPr lang="en-US" sz="4000" b="1" dirty="0" smtClean="0">
                <a:solidFill>
                  <a:schemeClr val="accent4"/>
                </a:solidFill>
                <a:latin typeface="Times New Roman" pitchFamily="18" charset="0"/>
                <a:cs typeface="Times New Roman" pitchFamily="18" charset="0"/>
              </a:rPr>
              <a:t>Enterprise Resource Planning (ERP)</a:t>
            </a:r>
          </a:p>
          <a:p>
            <a:pPr algn="ctr"/>
            <a:endParaRPr lang="en-US" sz="4000" dirty="0" smtClean="0">
              <a:latin typeface="Times New Roman" pitchFamily="18" charset="0"/>
              <a:cs typeface="Times New Roman" pitchFamily="18" charset="0"/>
            </a:endParaRPr>
          </a:p>
          <a:p>
            <a:pPr lvl="0" algn="ctr"/>
            <a:r>
              <a:rPr lang="en-US" sz="4000" dirty="0" smtClean="0">
                <a:latin typeface="Times New Roman" pitchFamily="18" charset="0"/>
                <a:cs typeface="Times New Roman" pitchFamily="18" charset="0"/>
              </a:rPr>
              <a:t>Topic - </a:t>
            </a:r>
            <a:r>
              <a:rPr lang="en-US" sz="4000" b="1" dirty="0" smtClean="0">
                <a:solidFill>
                  <a:schemeClr val="accent4"/>
                </a:solidFill>
                <a:latin typeface="Times New Roman" pitchFamily="18" charset="0"/>
                <a:ea typeface="Times New Roman" pitchFamily="18" charset="0"/>
                <a:cs typeface="Times New Roman" pitchFamily="18" charset="0"/>
              </a:rPr>
              <a:t>Benefits of </a:t>
            </a:r>
            <a:r>
              <a:rPr lang="en-US" sz="4000" b="1" dirty="0" smtClean="0">
                <a:solidFill>
                  <a:schemeClr val="accent4"/>
                </a:solidFill>
                <a:latin typeface="Times New Roman" pitchFamily="18" charset="0"/>
                <a:ea typeface="Times New Roman" pitchFamily="18" charset="0"/>
                <a:cs typeface="Times New Roman" pitchFamily="18" charset="0"/>
              </a:rPr>
              <a:t>ERP</a:t>
            </a:r>
            <a:endParaRPr lang="en-US" sz="4000" dirty="0" smtClean="0">
              <a:latin typeface="Times New Roman" pitchFamily="18" charset="0"/>
              <a:cs typeface="Times New Roman" pitchFamily="18" charset="0"/>
            </a:endParaRPr>
          </a:p>
          <a:p>
            <a:pPr algn="ctr"/>
            <a:endParaRPr lang="en-US" sz="4000" dirty="0" smtClean="0">
              <a:latin typeface="Times New Roman" pitchFamily="18" charset="0"/>
              <a:cs typeface="Times New Roman" pitchFamily="18" charset="0"/>
            </a:endParaRPr>
          </a:p>
          <a:p>
            <a:pPr algn="ctr">
              <a:buNone/>
            </a:pPr>
            <a:r>
              <a:rPr lang="en-US" sz="4000" dirty="0" smtClean="0">
                <a:latin typeface="Times New Roman" pitchFamily="18" charset="0"/>
                <a:cs typeface="Times New Roman" pitchFamily="18" charset="0"/>
              </a:rPr>
              <a:t>BY </a:t>
            </a:r>
          </a:p>
          <a:p>
            <a:pPr algn="ctr">
              <a:buNone/>
            </a:pPr>
            <a:r>
              <a:rPr lang="en-US" sz="4000" b="1" dirty="0" err="1" smtClean="0">
                <a:solidFill>
                  <a:schemeClr val="accent4"/>
                </a:solidFill>
                <a:latin typeface="Times New Roman" pitchFamily="18" charset="0"/>
                <a:cs typeface="Times New Roman" pitchFamily="18" charset="0"/>
              </a:rPr>
              <a:t>Dr.K.Sharifa</a:t>
            </a:r>
            <a:r>
              <a:rPr lang="en-US" sz="4000" b="1" dirty="0" smtClean="0">
                <a:solidFill>
                  <a:schemeClr val="accent4"/>
                </a:solidFill>
                <a:latin typeface="Times New Roman" pitchFamily="18" charset="0"/>
                <a:cs typeface="Times New Roman" pitchFamily="18" charset="0"/>
              </a:rPr>
              <a:t> </a:t>
            </a:r>
            <a:r>
              <a:rPr lang="en-US" sz="4000" b="1" dirty="0" err="1" smtClean="0">
                <a:solidFill>
                  <a:schemeClr val="accent4"/>
                </a:solidFill>
                <a:latin typeface="Times New Roman" pitchFamily="18" charset="0"/>
                <a:cs typeface="Times New Roman" pitchFamily="18" charset="0"/>
              </a:rPr>
              <a:t>Nizara</a:t>
            </a:r>
            <a:r>
              <a:rPr lang="en-US" sz="4000" b="1" dirty="0" smtClean="0">
                <a:solidFill>
                  <a:schemeClr val="accent4"/>
                </a:solidFill>
                <a:latin typeface="Times New Roman" pitchFamily="18" charset="0"/>
                <a:cs typeface="Times New Roman" pitchFamily="18" charset="0"/>
              </a:rPr>
              <a:t> </a:t>
            </a:r>
            <a:endParaRPr lang="en-US" sz="4000" b="1" dirty="0">
              <a:solidFill>
                <a:schemeClr val="accent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381000" y="533400"/>
            <a:ext cx="8610601"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system likewise can aid in the adoption and enforcement of industry best-practice processes, aligning all actions across the enterprise.</a:t>
            </a: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Cutting-edge technologies such as A</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rtificial Intelligence (AI),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machine learning, robotic process automation (RPA) and others support the automation and intelligent suggestion capabilities you see in many ERP software applications.</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a:p>
            <a:pPr lvl="0" eaLnBrk="0" fontAlgn="base" hangingPunct="0">
              <a:lnSpc>
                <a:spcPct val="150000"/>
              </a:lnSpc>
              <a:spcBef>
                <a:spcPct val="0"/>
              </a:spcBef>
              <a:spcAft>
                <a:spcPct val="0"/>
              </a:spcAft>
              <a:buFont typeface="Wingdings" pitchFamily="2" charset="2"/>
              <a:buChar char="Ø"/>
            </a:pPr>
            <a:r>
              <a:rPr lang="en-US" sz="2400" dirty="0" smtClean="0">
                <a:latin typeface="Times New Roman" pitchFamily="18" charset="0"/>
                <a:cs typeface="Times New Roman" pitchFamily="18" charset="0"/>
              </a:rPr>
              <a:t>This advanced functionality can manage business activities such as demand forecasting, generating purchase orders and tracking products from manufacturing to delivery.</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533400" y="152400"/>
            <a:ext cx="8229600" cy="72327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6. Customer Service</a:t>
            </a:r>
            <a:endParaRPr kumimoji="0" lang="en-US" sz="2400" b="0"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Your company’s clients also receive ERP system benefits, even if they don’t know it. </a:t>
            </a: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Because client information is centralized and streamlined, your sales team will be able to focus on building and maintaining customer relationships instead of maintaining spreadsheets. </a:t>
            </a: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lang="en-US" sz="2400" dirty="0" smtClean="0">
                <a:latin typeface="Times New Roman" pitchFamily="18" charset="0"/>
                <a:cs typeface="Times New Roman" pitchFamily="18" charset="0"/>
              </a:rPr>
              <a:t>At the end of the day, the number one thing a business should be concerned about is customer acquisition and retention. </a:t>
            </a: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lang="en-US" sz="2400" dirty="0" smtClean="0">
                <a:latin typeface="Times New Roman" pitchFamily="18" charset="0"/>
                <a:cs typeface="Times New Roman" pitchFamily="18" charset="0"/>
              </a:rPr>
              <a:t>Through the end-to-end tracking and insight offered by an ERP system, you can provide better customer interaction from marketing automation all the way through late-phase customer service.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381000" y="228600"/>
            <a:ext cx="84582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7. Data Security and Quality</a:t>
            </a:r>
            <a:endParaRPr kumimoji="0" lang="en-US" sz="2400" b="0" i="0" u="none" strike="noStrike" cap="none" normalizeH="0" baseline="0" dirty="0" smtClean="0">
              <a:ln>
                <a:noFill/>
              </a:ln>
              <a:solidFill>
                <a:schemeClr val="accent4"/>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One of the biggest advantages of an ERP system is data security. </a:t>
            </a:r>
          </a:p>
          <a:p>
            <a:pPr marL="0" marR="0" lvl="0" indent="0" algn="just" defTabSz="914400" rtl="0" eaLnBrk="0" fontAlgn="base" latinLnBrk="0" hangingPunct="0">
              <a:lnSpc>
                <a:spcPct val="15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After all, at the heart of the </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ERP concept</a:t>
            </a:r>
            <a:r>
              <a:rPr lang="en-US" sz="2400" dirty="0" smtClean="0">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is data. </a:t>
            </a: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Sharing data across functional silos such as customer service, sales, marketing and business development enhances collaboration throughout a company. </a:t>
            </a: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other side to widespread data access is controlling who can see and edit the information. ERP solutions have intrinsic controls to ensure the security of your data.</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381000" y="304800"/>
            <a:ext cx="8382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8. Improved Collaboration and Workflows</a:t>
            </a:r>
            <a:endParaRPr kumimoji="0" lang="en-US" sz="2400" b="0"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Collaboration is an essential part of a thriving business. </a:t>
            </a: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But more often than not, companies find their teams working in silos simply because collaboration requires more time and effort. </a:t>
            </a: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However, ERP software makes collaboration a piece of cake. </a:t>
            </a: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An ERP platform streamlines the process of collaborating with others by providing employees with access to the data they need when they need it.</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a:p>
            <a:pPr>
              <a:lnSpc>
                <a:spcPct val="150000"/>
              </a:lnSpc>
            </a:pPr>
            <a:r>
              <a:rPr lang="en-US" sz="2400" b="1" dirty="0" smtClean="0">
                <a:latin typeface="Times New Roman" pitchFamily="18" charset="0"/>
                <a:cs typeface="Times New Roman" pitchFamily="18" charset="0"/>
              </a:rPr>
              <a:t>9. Standardized Business Processes</a:t>
            </a:r>
            <a:endParaRPr lang="en-US" sz="2400" dirty="0" smtClean="0">
              <a:latin typeface="Times New Roman" pitchFamily="18" charset="0"/>
              <a:cs typeface="Times New Roman" pitchFamily="18" charset="0"/>
            </a:endParaRPr>
          </a:p>
          <a:p>
            <a:pPr>
              <a:lnSpc>
                <a:spcPct val="150000"/>
              </a:lnSpc>
              <a:buFont typeface="Wingdings" pitchFamily="2" charset="2"/>
              <a:buChar char="Ø"/>
            </a:pPr>
            <a:r>
              <a:rPr lang="en-US" sz="2400" dirty="0" smtClean="0">
                <a:latin typeface="Times New Roman" pitchFamily="18" charset="0"/>
                <a:cs typeface="Times New Roman" pitchFamily="18" charset="0"/>
              </a:rPr>
              <a:t>Most ERP systems are developed according to industry best practices.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81001"/>
            <a:ext cx="7543800" cy="6338710"/>
          </a:xfrm>
          <a:prstGeom prst="rect">
            <a:avLst/>
          </a:prstGeom>
        </p:spPr>
        <p:txBody>
          <a:bodyPr wrap="square">
            <a:spAutoFit/>
          </a:bodyPr>
          <a:lstStyle/>
          <a:p>
            <a:pPr>
              <a:lnSpc>
                <a:spcPct val="150000"/>
              </a:lnSpc>
              <a:buFont typeface="Wingdings" pitchFamily="2" charset="2"/>
              <a:buChar char="Ø"/>
            </a:pPr>
            <a:r>
              <a:rPr lang="en-US" sz="2400" dirty="0" smtClean="0">
                <a:latin typeface="Times New Roman" pitchFamily="18" charset="0"/>
                <a:cs typeface="Times New Roman" pitchFamily="18" charset="0"/>
              </a:rPr>
              <a:t>These tried-and-true processes bring major benefits to the table for businesses of all sizes. </a:t>
            </a:r>
          </a:p>
          <a:p>
            <a:pPr>
              <a:lnSpc>
                <a:spcPct val="150000"/>
              </a:lnSpc>
              <a:buFont typeface="Wingdings" pitchFamily="2" charset="2"/>
              <a:buChar char="Ø"/>
            </a:pPr>
            <a:r>
              <a:rPr lang="en-US" sz="2400" dirty="0" smtClean="0">
                <a:latin typeface="Times New Roman" pitchFamily="18" charset="0"/>
                <a:cs typeface="Times New Roman" pitchFamily="18" charset="0"/>
              </a:rPr>
              <a:t>It also allows businesses to standardize their own processes and systems, which further enhances productivity and efficiency.</a:t>
            </a:r>
          </a:p>
          <a:p>
            <a:pPr>
              <a:lnSpc>
                <a:spcPct val="150000"/>
              </a:lnSpc>
              <a:buFont typeface="Wingdings" pitchFamily="2" charset="2"/>
              <a:buChar char="Ø"/>
            </a:pPr>
            <a:r>
              <a:rPr lang="en-US" sz="2400" dirty="0" smtClean="0">
                <a:latin typeface="Times New Roman" pitchFamily="18" charset="0"/>
                <a:cs typeface="Times New Roman" pitchFamily="18" charset="0"/>
              </a:rPr>
              <a:t>These processes deliver consistent results that allow you to continually improve the way in which you operate your organization. </a:t>
            </a:r>
          </a:p>
          <a:p>
            <a:pPr>
              <a:lnSpc>
                <a:spcPct val="150000"/>
              </a:lnSpc>
              <a:buFont typeface="Wingdings" pitchFamily="2" charset="2"/>
              <a:buChar char="Ø"/>
            </a:pPr>
            <a:r>
              <a:rPr lang="en-US" sz="2400" dirty="0" smtClean="0">
                <a:latin typeface="Times New Roman" pitchFamily="18" charset="0"/>
                <a:cs typeface="Times New Roman" pitchFamily="18" charset="0"/>
              </a:rPr>
              <a:t>And because many processes are automated, errors and costs are greatly reduced. As a result, there’s less friction and improved synergy between departments.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381000" y="152400"/>
            <a:ext cx="8382001"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10. Facilitated Regulatory Compliance</a:t>
            </a: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One of the most difficult ongoing tasks for businesses is meeting compliance requirements. </a:t>
            </a: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Maintaining perfect accuracy within your financial records isn’t exactly easy, but needs to be done nevertheless. </a:t>
            </a: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ERPs aid in regulatory compliance by virtue of secure and validated data, combined with built-in reports. </a:t>
            </a:r>
          </a:p>
          <a:p>
            <a:pPr eaLnBrk="0" fontAlgn="base" hangingPunct="0">
              <a:lnSpc>
                <a:spcPct val="150000"/>
              </a:lnSpc>
              <a:spcBef>
                <a:spcPct val="0"/>
              </a:spcBef>
              <a:spcAft>
                <a:spcPct val="0"/>
              </a:spcAft>
              <a:buFont typeface="Wingdings" pitchFamily="2" charset="2"/>
              <a:buChar char="Ø"/>
            </a:pPr>
            <a:r>
              <a:rPr lang="en-US" sz="2400" dirty="0" smtClean="0">
                <a:latin typeface="Times New Roman" pitchFamily="18" charset="0"/>
                <a:cs typeface="Times New Roman" pitchFamily="18" charset="0"/>
              </a:rPr>
              <a:t>These reports can also be automated to reduce the cost of continual audits. </a:t>
            </a:r>
          </a:p>
          <a:p>
            <a:pPr eaLnBrk="0" fontAlgn="base" hangingPunct="0">
              <a:lnSpc>
                <a:spcPct val="150000"/>
              </a:lnSpc>
              <a:spcBef>
                <a:spcPct val="0"/>
              </a:spcBef>
              <a:spcAft>
                <a:spcPct val="0"/>
              </a:spcAft>
              <a:buFont typeface="Wingdings" pitchFamily="2" charset="2"/>
              <a:buChar char="Ø"/>
            </a:pPr>
            <a:r>
              <a:rPr lang="en-US" sz="2400" dirty="0" smtClean="0">
                <a:latin typeface="Times New Roman" pitchFamily="18" charset="0"/>
                <a:cs typeface="Times New Roman" pitchFamily="18" charset="0"/>
              </a:rPr>
              <a:t>Additionally, many ERP vendors take specific regulations into account such as the Sarbanes–Oxley Act (SOX) and the Federal Information Security Management Act (FISMA).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7001" y="2819400"/>
            <a:ext cx="3845114" cy="677108"/>
          </a:xfrm>
          <a:prstGeom prst="rect">
            <a:avLst/>
          </a:prstGeom>
        </p:spPr>
        <p:txBody>
          <a:bodyPr wrap="square">
            <a:spAutoFit/>
          </a:bodyPr>
          <a:lstStyle/>
          <a:p>
            <a:pPr algn="ctr"/>
            <a:r>
              <a:rPr lang="en-US" sz="3800" b="1" dirty="0" smtClean="0">
                <a:solidFill>
                  <a:schemeClr val="accent4"/>
                </a:solidFill>
                <a:latin typeface="Times New Roman" pitchFamily="18" charset="0"/>
                <a:cs typeface="Times New Roman" pitchFamily="18" charset="0"/>
              </a:rPr>
              <a:t>Thank You </a:t>
            </a:r>
            <a:endParaRPr lang="en-US" sz="3800" dirty="0">
              <a:solidFill>
                <a:schemeClr val="accent4"/>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304800" y="381000"/>
            <a:ext cx="8534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lnSpc>
                <a:spcPct val="150000"/>
              </a:lnSpc>
              <a:spcBef>
                <a:spcPct val="0"/>
              </a:spcBef>
              <a:spcAft>
                <a:spcPct val="0"/>
              </a:spcAft>
            </a:pPr>
            <a:r>
              <a:rPr lang="en-US" sz="2400" b="1" dirty="0" smtClean="0">
                <a:solidFill>
                  <a:schemeClr val="accent4"/>
                </a:solidFill>
                <a:latin typeface="Times New Roman" pitchFamily="18" charset="0"/>
                <a:ea typeface="Times New Roman" pitchFamily="18" charset="0"/>
                <a:cs typeface="Times New Roman" pitchFamily="18" charset="0"/>
              </a:rPr>
              <a:t>Benefits</a:t>
            </a:r>
            <a:r>
              <a:rPr kumimoji="0" lang="en-US" sz="2400" b="1"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 of ERP</a:t>
            </a:r>
            <a:endParaRPr kumimoji="0" lang="en-US" sz="2400" b="1" i="0" u="none" strike="noStrike" cap="none" normalizeH="0" baseline="0" dirty="0" smtClean="0">
              <a:ln>
                <a:noFill/>
              </a:ln>
              <a:solidFill>
                <a:schemeClr val="accent4"/>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ERP systems are an </a:t>
            </a:r>
            <a:r>
              <a:rPr kumimoji="0" lang="en-US" sz="2400" b="1" i="0" u="none" strike="noStrike" cap="none" normalizeH="0" baseline="0" dirty="0" smtClean="0">
                <a:ln>
                  <a:noFill/>
                </a:ln>
                <a:solidFill>
                  <a:schemeClr val="accent5"/>
                </a:solidFill>
                <a:effectLst/>
                <a:latin typeface="Times New Roman" pitchFamily="18" charset="0"/>
                <a:ea typeface="Times New Roman" pitchFamily="18" charset="0"/>
                <a:cs typeface="Times New Roman" pitchFamily="18" charset="0"/>
              </a:rPr>
              <a:t>asset </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for many organizations. </a:t>
            </a: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They make your business run smoother by unifying and protecting your information, automating processes, and producing easy-to-understand reports. </a:t>
            </a: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With these and many more capabilities, the benefits of ERP systems in an organization make your </a:t>
            </a:r>
            <a:r>
              <a:rPr kumimoji="0" lang="en-US" sz="2400" b="1" i="0" u="none" strike="noStrike" cap="none" normalizeH="0" baseline="0" dirty="0" smtClean="0">
                <a:ln>
                  <a:noFill/>
                </a:ln>
                <a:solidFill>
                  <a:schemeClr val="accent5"/>
                </a:solidFill>
                <a:effectLst/>
                <a:latin typeface="Times New Roman" pitchFamily="18" charset="0"/>
                <a:ea typeface="Times New Roman" pitchFamily="18" charset="0"/>
                <a:cs typeface="Times New Roman" pitchFamily="18" charset="0"/>
              </a:rPr>
              <a:t>day-to-day operations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and </a:t>
            </a:r>
            <a:r>
              <a:rPr kumimoji="0" lang="en-US" sz="2400" b="1" i="0" u="none" strike="noStrike" cap="none" normalizeH="0" baseline="0" dirty="0" smtClean="0">
                <a:ln>
                  <a:noFill/>
                </a:ln>
                <a:solidFill>
                  <a:schemeClr val="accent5"/>
                </a:solidFill>
                <a:effectLst/>
                <a:latin typeface="Times New Roman" pitchFamily="18" charset="0"/>
                <a:ea typeface="Times New Roman" pitchFamily="18" charset="0"/>
                <a:cs typeface="Times New Roman" pitchFamily="18" charset="0"/>
              </a:rPr>
              <a:t>long-term planning more efficient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457200" y="381000"/>
            <a:ext cx="79248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lnSpc>
                <a:spcPct val="150000"/>
              </a:lnSpc>
              <a:spcBef>
                <a:spcPct val="0"/>
              </a:spcBef>
              <a:spcAft>
                <a:spcPct val="0"/>
              </a:spcAft>
            </a:pPr>
            <a:r>
              <a:rPr lang="en-US" sz="2400" dirty="0" smtClean="0">
                <a:latin typeface="Times New Roman" pitchFamily="18" charset="0"/>
                <a:ea typeface="Times New Roman" pitchFamily="18" charset="0"/>
                <a:cs typeface="Times New Roman" pitchFamily="18" charset="0"/>
              </a:rPr>
              <a:t>Below are several of the biggest ERP benefits when implementing this type of software:</a:t>
            </a:r>
            <a:endParaRPr lang="en-US" sz="2400" dirty="0" smtClean="0">
              <a:latin typeface="Times New Roman" pitchFamily="18" charset="0"/>
              <a:cs typeface="Times New Roman"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1. Focused IT Costs</a:t>
            </a:r>
            <a:endParaRPr kumimoji="0" lang="en-US" sz="2400" b="1" i="0" u="none" strike="noStrike" cap="none" normalizeH="0" baseline="0" dirty="0" smtClean="0">
              <a:ln>
                <a:noFill/>
              </a:ln>
              <a:solidFill>
                <a:schemeClr val="accent4"/>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Although ERP software is often a large investment, it can unify your </a:t>
            </a:r>
            <a:r>
              <a:rPr kumimoji="0" lang="en-US" sz="2400" b="1" i="0" u="none" strike="noStrike" cap="none" normalizeH="0" baseline="0" dirty="0" smtClean="0">
                <a:ln>
                  <a:noFill/>
                </a:ln>
                <a:solidFill>
                  <a:schemeClr val="accent5"/>
                </a:solidFill>
                <a:effectLst/>
                <a:latin typeface="Times New Roman" pitchFamily="18" charset="0"/>
                <a:ea typeface="Times New Roman" pitchFamily="18" charset="0"/>
                <a:cs typeface="Times New Roman" pitchFamily="18" charset="0"/>
              </a:rPr>
              <a:t>IT costs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and </a:t>
            </a:r>
            <a:r>
              <a:rPr kumimoji="0" lang="en-US" sz="2400" b="1" i="0" u="none" strike="noStrike" cap="none" normalizeH="0" baseline="0" dirty="0" smtClean="0">
                <a:ln>
                  <a:noFill/>
                </a:ln>
                <a:solidFill>
                  <a:schemeClr val="accent5"/>
                </a:solidFill>
                <a:effectLst/>
                <a:latin typeface="Times New Roman" pitchFamily="18" charset="0"/>
                <a:ea typeface="Times New Roman" pitchFamily="18" charset="0"/>
                <a:cs typeface="Times New Roman" pitchFamily="18" charset="0"/>
              </a:rPr>
              <a:t>improve efficiency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Instead of spending resources on multiple systems that all need dedicated staff, infrastructure, support teams and licenses, you can focus all these costs into one ERP system.</a:t>
            </a:r>
          </a:p>
          <a:p>
            <a:pPr algn="just" eaLnBrk="0" fontAlgn="base" hangingPunct="0">
              <a:lnSpc>
                <a:spcPct val="150000"/>
              </a:lnSpc>
              <a:spcBef>
                <a:spcPct val="0"/>
              </a:spcBef>
              <a:spcAft>
                <a:spcPct val="0"/>
              </a:spcAft>
              <a:buFont typeface="Wingdings" pitchFamily="2" charset="2"/>
              <a:buChar char="Ø"/>
            </a:pPr>
            <a:r>
              <a:rPr lang="en-US" sz="2400" dirty="0" smtClean="0">
                <a:latin typeface="Times New Roman" pitchFamily="18" charset="0"/>
                <a:cs typeface="Times New Roman" pitchFamily="18" charset="0"/>
              </a:rPr>
              <a:t>Additionally, if you spend more on disparate systems than you would on a centralized ERP, you might even save on IT costs overall.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52400"/>
            <a:ext cx="7924800" cy="6186309"/>
          </a:xfrm>
          <a:prstGeom prst="rect">
            <a:avLst/>
          </a:prstGeom>
        </p:spPr>
        <p:txBody>
          <a:bodyPr wrap="square">
            <a:spAutoFit/>
          </a:bodyPr>
          <a:lstStyle/>
          <a:p>
            <a:pPr>
              <a:lnSpc>
                <a:spcPct val="150000"/>
              </a:lnSpc>
              <a:buFont typeface="Wingdings" pitchFamily="2" charset="2"/>
              <a:buChar char="Ø"/>
            </a:pPr>
            <a:r>
              <a:rPr lang="en-US" sz="2400" dirty="0" smtClean="0">
                <a:latin typeface="Times New Roman" pitchFamily="18" charset="0"/>
                <a:cs typeface="Times New Roman" pitchFamily="18" charset="0"/>
              </a:rPr>
              <a:t>Using a single system also reduces training requirements for end-users, since they only need to learn one system rather than interacting with numerous individual applications.</a:t>
            </a:r>
          </a:p>
          <a:p>
            <a:pPr>
              <a:lnSpc>
                <a:spcPct val="150000"/>
              </a:lnSpc>
              <a:buFont typeface="Wingdings" pitchFamily="2" charset="2"/>
              <a:buChar char="Ø"/>
            </a:pPr>
            <a:r>
              <a:rPr lang="en-US" sz="2400" dirty="0" smtClean="0">
                <a:latin typeface="Times New Roman" pitchFamily="18" charset="0"/>
                <a:cs typeface="Times New Roman" pitchFamily="18" charset="0"/>
              </a:rPr>
              <a:t>While an ERP can include numerous functional areas such as Customer Resource Management (CRM), accounting, HR management and supply chain management, the design of the system is to be modular. </a:t>
            </a:r>
          </a:p>
          <a:p>
            <a:pPr>
              <a:lnSpc>
                <a:spcPct val="150000"/>
              </a:lnSpc>
              <a:buFont typeface="Wingdings" pitchFamily="2" charset="2"/>
              <a:buChar char="Ø"/>
            </a:pPr>
            <a:r>
              <a:rPr lang="en-US" sz="2400" dirty="0" smtClean="0">
                <a:latin typeface="Times New Roman" pitchFamily="18" charset="0"/>
                <a:cs typeface="Times New Roman" pitchFamily="18" charset="0"/>
              </a:rPr>
              <a:t>This lets you use only the pieces that align to your needs. At the core, an ERP is the glue that binds other systems and their data together. Some ERPs let you integrate numerous third-party systems into a unified whole.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381001" y="304800"/>
            <a:ext cx="85344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2. Total Visibility</a:t>
            </a:r>
            <a:endParaRPr kumimoji="0" lang="en-US" sz="2400" b="1" i="0" u="none" strike="noStrike" cap="none" normalizeH="0" baseline="0" dirty="0" smtClean="0">
              <a:ln>
                <a:noFill/>
              </a:ln>
              <a:solidFill>
                <a:schemeClr val="accent4"/>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This benefit of ERP is one of the </a:t>
            </a:r>
            <a:r>
              <a:rPr kumimoji="0" lang="en-US" sz="2400" b="1" i="0" u="none" strike="noStrike" cap="none" normalizeH="0" baseline="0" dirty="0" smtClean="0">
                <a:ln>
                  <a:noFill/>
                </a:ln>
                <a:solidFill>
                  <a:schemeClr val="accent5"/>
                </a:solidFill>
                <a:effectLst/>
                <a:latin typeface="Times New Roman" pitchFamily="18" charset="0"/>
                <a:ea typeface="Times New Roman" pitchFamily="18" charset="0"/>
                <a:cs typeface="Times New Roman" pitchFamily="18" charset="0"/>
              </a:rPr>
              <a:t>biggest selling points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 the software. </a:t>
            </a: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ERP software allows total access to every important process in your business by making data from every department easily accessible to you and your senior management.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 example, you can monitor inventory levels on a daily basis, including future consignments that are yet to be received and inventory currently in transit. </a:t>
            </a: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By knowing precisely where you stand regarding inventory levels, you can control your working capital on a more precise level.</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457200" y="228600"/>
            <a:ext cx="83058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3. Improved Reporting and Planning</a:t>
            </a:r>
            <a:endParaRPr kumimoji="0" lang="en-US" sz="2400" b="0" i="0" u="none" strike="noStrike" cap="none" normalizeH="0" baseline="0" dirty="0" smtClean="0">
              <a:ln>
                <a:noFill/>
              </a:ln>
              <a:solidFill>
                <a:schemeClr val="accent4"/>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Along with improved visibility, </a:t>
            </a:r>
            <a:r>
              <a:rPr kumimoji="0" lang="en-US" sz="2400" b="1" i="0" u="none" strike="noStrike" cap="none" normalizeH="0" baseline="0" dirty="0" smtClean="0">
                <a:ln>
                  <a:noFill/>
                </a:ln>
                <a:solidFill>
                  <a:schemeClr val="accent5"/>
                </a:solidFill>
                <a:effectLst/>
                <a:latin typeface="Times New Roman" pitchFamily="18" charset="0"/>
                <a:ea typeface="Times New Roman" pitchFamily="18" charset="0"/>
                <a:cs typeface="Times New Roman" pitchFamily="18" charset="0"/>
              </a:rPr>
              <a:t>better insight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is a major advantage of ERP software. </a:t>
            </a: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Implementing an ERP suite across departments means your organization has a single, unified reporting system for every process. </a:t>
            </a: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By having a single source of truth, an ERP system can readily generate useful reports and analytics at any time. This software gives you the ability to analyze and compare functions across departments, without the hassle of multiple spreadsheets and emails.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1"/>
            <a:ext cx="7696200" cy="6047809"/>
          </a:xfrm>
          <a:prstGeom prst="rect">
            <a:avLst/>
          </a:prstGeom>
        </p:spPr>
        <p:txBody>
          <a:bodyPr wrap="square">
            <a:spAutoFit/>
          </a:bodyPr>
          <a:lstStyle/>
          <a:p>
            <a:pPr lvl="0" algn="just" eaLnBrk="0" fontAlgn="base" hangingPunct="0">
              <a:lnSpc>
                <a:spcPct val="150000"/>
              </a:lnSpc>
              <a:spcBef>
                <a:spcPct val="0"/>
              </a:spcBef>
              <a:spcAft>
                <a:spcPct val="0"/>
              </a:spcAft>
            </a:pPr>
            <a:r>
              <a:rPr lang="en-US" sz="2400" dirty="0" smtClean="0">
                <a:latin typeface="Times New Roman" pitchFamily="18" charset="0"/>
                <a:ea typeface="Times New Roman" pitchFamily="18" charset="0"/>
                <a:cs typeface="Times New Roman" pitchFamily="18" charset="0"/>
              </a:rPr>
              <a:t>One of the most popular reports involves finances (go figure). </a:t>
            </a:r>
          </a:p>
          <a:p>
            <a:pPr lvl="0" algn="just" eaLnBrk="0" fontAlgn="base" hangingPunct="0">
              <a:lnSpc>
                <a:spcPct val="150000"/>
              </a:lnSpc>
              <a:spcBef>
                <a:spcPct val="0"/>
              </a:spcBef>
              <a:spcAft>
                <a:spcPct val="0"/>
              </a:spcAft>
              <a:buFont typeface="Wingdings" pitchFamily="2" charset="2"/>
              <a:buChar char="Ø"/>
            </a:pPr>
            <a:r>
              <a:rPr lang="en-US" sz="2400" dirty="0" smtClean="0">
                <a:latin typeface="Times New Roman" pitchFamily="18" charset="0"/>
                <a:ea typeface="Times New Roman" pitchFamily="18" charset="0"/>
                <a:cs typeface="Times New Roman" pitchFamily="18" charset="0"/>
              </a:rPr>
              <a:t>Standard financial reports such as income and cash flow statements generally are built-in, and custom reports can be quickly generated without IT intervention.</a:t>
            </a:r>
          </a:p>
          <a:p>
            <a:pPr>
              <a:lnSpc>
                <a:spcPct val="150000"/>
              </a:lnSpc>
            </a:pPr>
            <a:r>
              <a:rPr lang="en-US" sz="2400" b="1" dirty="0" smtClean="0">
                <a:solidFill>
                  <a:schemeClr val="accent4"/>
                </a:solidFill>
                <a:latin typeface="Times New Roman" pitchFamily="18" charset="0"/>
                <a:cs typeface="Times New Roman" pitchFamily="18" charset="0"/>
              </a:rPr>
              <a:t>4. Flexible Modularity</a:t>
            </a:r>
            <a:endParaRPr lang="en-US" sz="2400" dirty="0" smtClean="0">
              <a:solidFill>
                <a:schemeClr val="accent4"/>
              </a:solidFill>
              <a:latin typeface="Times New Roman" pitchFamily="18" charset="0"/>
              <a:cs typeface="Times New Roman" pitchFamily="18" charset="0"/>
            </a:endParaRPr>
          </a:p>
          <a:p>
            <a:pPr>
              <a:lnSpc>
                <a:spcPct val="150000"/>
              </a:lnSpc>
              <a:buFont typeface="Wingdings" pitchFamily="2" charset="2"/>
              <a:buChar char="Ø"/>
            </a:pPr>
            <a:r>
              <a:rPr lang="en-US" sz="2400" dirty="0" smtClean="0">
                <a:latin typeface="Times New Roman" pitchFamily="18" charset="0"/>
                <a:cs typeface="Times New Roman" pitchFamily="18" charset="0"/>
              </a:rPr>
              <a:t>One of the biggest advantages of enterprise resource planning software in the present day is its modular makeup.</a:t>
            </a:r>
          </a:p>
          <a:p>
            <a:pPr>
              <a:lnSpc>
                <a:spcPct val="150000"/>
              </a:lnSpc>
              <a:buFont typeface="Wingdings" pitchFamily="2" charset="2"/>
              <a:buChar char="Ø"/>
            </a:pPr>
            <a:r>
              <a:rPr lang="en-US" sz="2400" dirty="0" smtClean="0">
                <a:latin typeface="Times New Roman" pitchFamily="18" charset="0"/>
                <a:cs typeface="Times New Roman" pitchFamily="18" charset="0"/>
              </a:rPr>
              <a:t>Most ERP vendors offer several applications that can be implemented together according to business needs. </a:t>
            </a:r>
          </a:p>
          <a:p>
            <a:pPr lvl="0" algn="just" eaLnBrk="0" fontAlgn="base" hangingPunct="0">
              <a:lnSpc>
                <a:spcPct val="150000"/>
              </a:lnSpc>
              <a:spcBef>
                <a:spcPct val="0"/>
              </a:spcBef>
              <a:spcAft>
                <a:spcPct val="0"/>
              </a:spcAft>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077200" cy="5078313"/>
          </a:xfrm>
          <a:prstGeom prst="rect">
            <a:avLst/>
          </a:prstGeom>
        </p:spPr>
        <p:txBody>
          <a:bodyPr wrap="square">
            <a:spAutoFit/>
          </a:bodyPr>
          <a:lstStyle/>
          <a:p>
            <a:pPr>
              <a:lnSpc>
                <a:spcPct val="150000"/>
              </a:lnSpc>
              <a:buFont typeface="Wingdings" pitchFamily="2" charset="2"/>
              <a:buChar char="Ø"/>
            </a:pPr>
            <a:r>
              <a:rPr lang="en-US" sz="2400" dirty="0" smtClean="0">
                <a:latin typeface="Times New Roman" pitchFamily="18" charset="0"/>
                <a:cs typeface="Times New Roman" pitchFamily="18" charset="0"/>
              </a:rPr>
              <a:t>Barring a few exceptions, each application is designed to be able to stand alone or integrate with the larger suite. This way, your company can pick and choose which components work best and can leave out what you don’t need.</a:t>
            </a:r>
          </a:p>
          <a:p>
            <a:pPr>
              <a:lnSpc>
                <a:spcPct val="150000"/>
              </a:lnSpc>
              <a:buFont typeface="Wingdings" pitchFamily="2" charset="2"/>
              <a:buChar char="Ø"/>
            </a:pPr>
            <a:r>
              <a:rPr lang="en-US" sz="2400" dirty="0" smtClean="0">
                <a:latin typeface="Times New Roman" pitchFamily="18" charset="0"/>
                <a:cs typeface="Times New Roman" pitchFamily="18" charset="0"/>
              </a:rPr>
              <a:t>Another aspect involves how the software is implemented.</a:t>
            </a:r>
          </a:p>
          <a:p>
            <a:pPr>
              <a:lnSpc>
                <a:spcPct val="150000"/>
              </a:lnSpc>
              <a:buFont typeface="Wingdings" pitchFamily="2" charset="2"/>
              <a:buChar char="Ø"/>
            </a:pPr>
            <a:r>
              <a:rPr lang="en-US" sz="2400" dirty="0" smtClean="0">
                <a:latin typeface="Times New Roman" pitchFamily="18" charset="0"/>
                <a:cs typeface="Times New Roman" pitchFamily="18" charset="0"/>
              </a:rPr>
              <a:t>The two major deployments are on-premise and through the cloud. </a:t>
            </a:r>
          </a:p>
          <a:p>
            <a:pPr>
              <a:lnSpc>
                <a:spcPct val="150000"/>
              </a:lnSpc>
              <a:buFont typeface="Wingdings" pitchFamily="2" charset="2"/>
              <a:buChar char="Ø"/>
            </a:pPr>
            <a:r>
              <a:rPr lang="en-US" sz="2400" dirty="0" smtClean="0">
                <a:latin typeface="Times New Roman" pitchFamily="18" charset="0"/>
                <a:cs typeface="Times New Roman" pitchFamily="18" charset="0"/>
              </a:rPr>
              <a:t>With an on-premise system, physical software must be purchased and installed on all company computers and servers.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81000"/>
            <a:ext cx="7924800" cy="6463308"/>
          </a:xfrm>
          <a:prstGeom prst="rect">
            <a:avLst/>
          </a:prstGeom>
        </p:spPr>
        <p:txBody>
          <a:bodyPr wrap="square">
            <a:spAutoFit/>
          </a:bodyPr>
          <a:lstStyle/>
          <a:p>
            <a:pPr>
              <a:lnSpc>
                <a:spcPct val="150000"/>
              </a:lnSpc>
              <a:buFont typeface="Wingdings" pitchFamily="2" charset="2"/>
              <a:buChar char="Ø"/>
            </a:pPr>
            <a:r>
              <a:rPr lang="en-US" sz="2400" dirty="0" smtClean="0">
                <a:latin typeface="Times New Roman" pitchFamily="18" charset="0"/>
                <a:cs typeface="Times New Roman" pitchFamily="18" charset="0"/>
              </a:rPr>
              <a:t>With a cloud-based system the entire software bundle is handled completely off-site by an ERP provider. </a:t>
            </a:r>
          </a:p>
          <a:p>
            <a:pPr>
              <a:lnSpc>
                <a:spcPct val="150000"/>
              </a:lnSpc>
              <a:buFont typeface="Wingdings" pitchFamily="2" charset="2"/>
              <a:buChar char="Ø"/>
            </a:pPr>
            <a:r>
              <a:rPr lang="en-US" sz="2400" dirty="0" smtClean="0">
                <a:latin typeface="Times New Roman" pitchFamily="18" charset="0"/>
                <a:cs typeface="Times New Roman" pitchFamily="18" charset="0"/>
              </a:rPr>
              <a:t>Cloud-based ERP software has been on the rise in recent years and is projected to become even more popular.</a:t>
            </a:r>
          </a:p>
          <a:p>
            <a:pPr>
              <a:lnSpc>
                <a:spcPct val="150000"/>
              </a:lnSpc>
            </a:pPr>
            <a:r>
              <a:rPr lang="en-US" sz="2400" b="1" dirty="0" smtClean="0">
                <a:solidFill>
                  <a:schemeClr val="accent4"/>
                </a:solidFill>
                <a:latin typeface="Times New Roman" pitchFamily="18" charset="0"/>
                <a:cs typeface="Times New Roman" pitchFamily="18" charset="0"/>
              </a:rPr>
              <a:t>5. Improved Efficiency</a:t>
            </a:r>
          </a:p>
          <a:p>
            <a:pPr>
              <a:lnSpc>
                <a:spcPct val="150000"/>
              </a:lnSpc>
              <a:buFont typeface="Wingdings" pitchFamily="2" charset="2"/>
              <a:buChar char="Ø"/>
            </a:pPr>
            <a:r>
              <a:rPr lang="en-US" sz="2400" dirty="0" smtClean="0">
                <a:latin typeface="Times New Roman" pitchFamily="18" charset="0"/>
                <a:cs typeface="Times New Roman" pitchFamily="18" charset="0"/>
              </a:rPr>
              <a:t>Along with reduced IT and training costs, an ERP can reduce the time and effort required by your workforce to carry out their daily activities. </a:t>
            </a:r>
          </a:p>
          <a:p>
            <a:pPr>
              <a:lnSpc>
                <a:spcPct val="150000"/>
              </a:lnSpc>
              <a:buFont typeface="Wingdings" pitchFamily="2" charset="2"/>
              <a:buChar char="Ø"/>
            </a:pPr>
            <a:r>
              <a:rPr lang="en-US" sz="2400" dirty="0" smtClean="0">
                <a:latin typeface="Times New Roman" pitchFamily="18" charset="0"/>
                <a:cs typeface="Times New Roman" pitchFamily="18" charset="0"/>
              </a:rPr>
              <a:t>Properly implemented, an ERP solution can greatly reduce or eliminate repetitive manual processes, thus freeing up team members to focus on revenue-affecting tasks. </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TotalTime>
  <Words>996</Words>
  <Application>Microsoft Office PowerPoint</Application>
  <PresentationFormat>On-screen Show (4:3)</PresentationFormat>
  <Paragraphs>74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salman</dc:creator>
  <cp:lastModifiedBy>salman</cp:lastModifiedBy>
  <cp:revision>51</cp:revision>
  <dcterms:created xsi:type="dcterms:W3CDTF">2020-09-17T03:31:23Z</dcterms:created>
  <dcterms:modified xsi:type="dcterms:W3CDTF">2020-10-24T14:30:27Z</dcterms:modified>
</cp:coreProperties>
</file>