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74649-C52B-44E3-98C0-74C4F853BEAF}" type="datetimeFigureOut">
              <a:rPr lang="en-US" smtClean="0"/>
              <a:pPr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A6B9-4659-4925-BBDD-32950997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458200" cy="3962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FINANCIAL SYSTEM</a:t>
            </a:r>
            <a:r>
              <a:rPr lang="en-US" b="1" dirty="0" smtClean="0">
                <a:latin typeface="Cambria" pitchFamily="18" charset="0"/>
              </a:rPr>
              <a:t/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/>
            </a:r>
            <a:br>
              <a:rPr lang="en-US" b="1" dirty="0" smtClean="0">
                <a:latin typeface="Cambria" pitchFamily="18" charset="0"/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K MOHAMED IRSHAD</a:t>
            </a:r>
            <a:r>
              <a:rPr lang="en-US" sz="1400" dirty="0" smtClean="0">
                <a:latin typeface="Cambria" pitchFamily="18" charset="0"/>
              </a:rPr>
              <a:t/>
            </a:r>
            <a:br>
              <a:rPr lang="en-US" sz="1400" dirty="0" smtClean="0">
                <a:latin typeface="Cambria" pitchFamily="18" charset="0"/>
              </a:rPr>
            </a:br>
            <a:r>
              <a:rPr lang="en-US" sz="1400" dirty="0" smtClean="0">
                <a:latin typeface="Cambria" pitchFamily="18" charset="0"/>
              </a:rPr>
              <a:t/>
            </a:r>
            <a:br>
              <a:rPr lang="en-US" sz="1400" dirty="0" smtClean="0">
                <a:latin typeface="Cambria" pitchFamily="18" charset="0"/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ASSISTANT PROFESSOR OF COMMERCE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HAJEE KARUTHA ROWTHER HOWDIA COLLEGE (AUTONOMOUS).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</a:br>
            <a:endParaRPr lang="en-US" sz="12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Secondary Financial Institutions:</a:t>
            </a:r>
          </a:p>
          <a:p>
            <a:pPr algn="just"/>
            <a:r>
              <a:rPr lang="en-US" sz="2400" dirty="0" smtClean="0"/>
              <a:t>This depend mainly on the primary institutions, banks, the central bank and the government for the bulk of their resources.</a:t>
            </a:r>
          </a:p>
          <a:p>
            <a:pPr algn="just"/>
            <a:endParaRPr lang="en-US" dirty="0" smtClean="0"/>
          </a:p>
          <a:p>
            <a:pPr algn="just"/>
            <a:r>
              <a:rPr lang="en-US" sz="2400" dirty="0" smtClean="0"/>
              <a:t>Their main function is to purchase primary securities from ultimate lenders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b="1" dirty="0" smtClean="0"/>
              <a:t>Industrial Finance Corporation of India(IFCI) </a:t>
            </a:r>
            <a:r>
              <a:rPr lang="en-US" sz="2400" dirty="0" smtClean="0"/>
              <a:t>and </a:t>
            </a:r>
            <a:r>
              <a:rPr lang="en-US" sz="2400" b="1" dirty="0" smtClean="0"/>
              <a:t>State Financial Corporation(SFC) </a:t>
            </a:r>
            <a:r>
              <a:rPr lang="en-US" sz="2400" dirty="0" smtClean="0"/>
              <a:t>comes under this category.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major financial institution at national level are </a:t>
            </a:r>
            <a:r>
              <a:rPr lang="en-US" sz="2400" b="1" dirty="0" smtClean="0"/>
              <a:t>IDBI, IFCI </a:t>
            </a:r>
            <a:r>
              <a:rPr lang="en-US" sz="2400" dirty="0" smtClean="0"/>
              <a:t>and </a:t>
            </a:r>
            <a:r>
              <a:rPr lang="en-US" sz="2400" b="1" dirty="0" smtClean="0"/>
              <a:t>ICICI. 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dirty="0" smtClean="0"/>
              <a:t>Apart from these specialised institutions are </a:t>
            </a:r>
            <a:r>
              <a:rPr lang="en-US" sz="2400" b="1" dirty="0" smtClean="0"/>
              <a:t>EXIM Bank, IRBI, ECGC </a:t>
            </a:r>
            <a:r>
              <a:rPr lang="en-US" sz="2400" dirty="0" smtClean="0"/>
              <a:t>and large number of state level corporations organised as </a:t>
            </a:r>
            <a:r>
              <a:rPr lang="en-US" sz="2400" b="1" dirty="0" smtClean="0"/>
              <a:t>SFC’s</a:t>
            </a:r>
            <a:r>
              <a:rPr lang="en-US" sz="2400" dirty="0" smtClean="0"/>
              <a:t> and the </a:t>
            </a:r>
            <a:r>
              <a:rPr lang="en-US" sz="2400" b="1" dirty="0" smtClean="0"/>
              <a:t>State Industrial Development Corporation (SIDCs)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ambria" pitchFamily="18" charset="0"/>
              </a:rPr>
              <a:t>Financial Intermediaries:</a:t>
            </a:r>
          </a:p>
          <a:p>
            <a:pPr>
              <a:buNone/>
            </a:pPr>
            <a:endParaRPr lang="en-US" b="1" dirty="0" smtClean="0">
              <a:latin typeface="Cambria" pitchFamily="18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</a:rPr>
              <a:t>A financial intermediary is a firm or an institution that acts an intermediary between a provider of service and the consumer.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</a:rPr>
              <a:t>They issue indirect securities and use thus funds raised to purchase primary securities.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</a:rPr>
              <a:t>Their principal function is to deal in and to hold securities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</a:rPr>
              <a:t> the intermediaries undertake the important process that the funds  or savings of the surplus sectors are channeled to deficit sectors.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</a:rPr>
              <a:t>Funds are transferred through the creation of liabilities such as bonds and equity shares.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410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>
                <a:latin typeface="Cambria" pitchFamily="18" charset="0"/>
              </a:rPr>
              <a:t>Financial intermediaries are divided in to two categories</a:t>
            </a:r>
            <a:r>
              <a:rPr lang="en-US" dirty="0" smtClean="0">
                <a:latin typeface="Cambria" pitchFamily="18" charset="0"/>
              </a:rPr>
              <a:t>:</a:t>
            </a:r>
          </a:p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Bank or monetary financial intermediaries.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Non-bank financial intermediaries.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Cambria" pitchFamily="18" charset="0"/>
              </a:rPr>
              <a:t>	The fundamental difference between banks and non-bank financial intermediaries is that the financial assets created by banks (deposits) are generally accepted as means of payments. It is Money. But, in the case of non-bank financial intermediaries, the assets which they create are not acceptable as a means of payments, and they have to be converted into money in order to make payments.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Cambria" pitchFamily="18" charset="0"/>
              </a:rPr>
              <a:t>Bank Or Monetary Financial Intermediaries:</a:t>
            </a:r>
          </a:p>
          <a:p>
            <a:pPr>
              <a:buNone/>
            </a:pPr>
            <a:endParaRPr lang="en-US" b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mbria" pitchFamily="18" charset="0"/>
              </a:rPr>
              <a:t>The RBI as the Central Bank of the country is at the apex of the Indian financial system.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mbria" pitchFamily="18" charset="0"/>
              </a:rPr>
              <a:t>It formulates and implements monetary and credit policies.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mbria" pitchFamily="18" charset="0"/>
              </a:rPr>
              <a:t>Commercial banks are represented as the most important institutions 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Cambria" pitchFamily="18" charset="0"/>
              </a:rPr>
              <a:t>Non-bank Financial Intermediaries:</a:t>
            </a:r>
          </a:p>
          <a:p>
            <a:pPr>
              <a:buNone/>
            </a:pPr>
            <a:endParaRPr lang="en-US" b="1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ambria" pitchFamily="18" charset="0"/>
              </a:rPr>
              <a:t>The non bank financial intermediaries create non-monetary claims on themselves by issuing indirect securities such as savings deposits, shares, equities and other obligations. The funds so collected are used to purchase primary securities.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Financial instruments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Cambria" pitchFamily="18" charset="0"/>
              </a:rPr>
              <a:t>Money Market Instruments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T-Bills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Bills of Exchange or Trade Bills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Finance Bills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Commercial Papers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Certificate of Deposits</a:t>
            </a:r>
          </a:p>
          <a:p>
            <a:r>
              <a:rPr lang="en-US" b="1" dirty="0" smtClean="0">
                <a:latin typeface="Cambria" pitchFamily="18" charset="0"/>
              </a:rPr>
              <a:t>Capital Market Instruments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Ordinary shares or Equity Shares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Preference Shares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No Par Stock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Different types of Debentures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Gild-edged Securities</a:t>
            </a:r>
          </a:p>
          <a:p>
            <a:endParaRPr lang="en-US" dirty="0" smtClean="0">
              <a:latin typeface="Cambria" pitchFamily="18" charset="0"/>
            </a:endParaRPr>
          </a:p>
          <a:p>
            <a:pPr lvl="1"/>
            <a:endParaRPr lang="en-US" dirty="0" smtClean="0">
              <a:latin typeface="Cambria" pitchFamily="18" charset="0"/>
            </a:endParaRPr>
          </a:p>
          <a:p>
            <a:pPr lvl="1"/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FINANCIAL SYSTEM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smtClean="0">
                <a:latin typeface="Cambria" pitchFamily="18" charset="0"/>
              </a:rPr>
              <a:t>A set of institutions, instruments and markets which foster savings and channel them to their most efficient use.</a:t>
            </a:r>
          </a:p>
          <a:p>
            <a:pPr algn="justLow"/>
            <a:r>
              <a:rPr lang="en-US" dirty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The Indian financial system consists of the many financial institution and mechanisms which affects the generation, </a:t>
            </a:r>
            <a:r>
              <a:rPr lang="en-US" dirty="0" err="1" smtClean="0">
                <a:latin typeface="Cambria" pitchFamily="18" charset="0"/>
              </a:rPr>
              <a:t>mobilistation</a:t>
            </a:r>
            <a:r>
              <a:rPr lang="en-US" dirty="0" smtClean="0">
                <a:latin typeface="Cambria" pitchFamily="18" charset="0"/>
              </a:rPr>
              <a:t> and distribution of savings of the community among all those who demand for funds for investment purposes.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mbria" pitchFamily="18" charset="0"/>
              </a:rPr>
              <a:t>The Indian financial system consists of two groups: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</a:t>
            </a:r>
            <a:r>
              <a:rPr lang="en-US" dirty="0" smtClean="0">
                <a:latin typeface="Cambria" pitchFamily="18" charset="0"/>
              </a:rPr>
              <a:t>. All institutions that promote savings among the public , collect and transfer the same to the investors</a:t>
            </a:r>
          </a:p>
          <a:p>
            <a:pPr marL="514350" indent="-514350">
              <a:buNone/>
            </a:pPr>
            <a:r>
              <a:rPr lang="en-US" sz="2400" dirty="0" smtClean="0">
                <a:latin typeface="Cambria" pitchFamily="18" charset="0"/>
              </a:rPr>
              <a:t>( it includes banking system, the insurance companies, mutual funds and investment funds)</a:t>
            </a:r>
          </a:p>
          <a:p>
            <a:pPr marL="514350" indent="-514350">
              <a:buNone/>
            </a:pPr>
            <a:r>
              <a:rPr lang="en-US" dirty="0" smtClean="0">
                <a:latin typeface="Cambria" pitchFamily="18" charset="0"/>
              </a:rPr>
              <a:t>2. The investors or borrowers in the country. </a:t>
            </a:r>
          </a:p>
          <a:p>
            <a:pPr marL="514350" indent="-514350">
              <a:buNone/>
            </a:pPr>
            <a:r>
              <a:rPr lang="en-US" dirty="0" smtClean="0">
                <a:latin typeface="Cambria" pitchFamily="18" charset="0"/>
              </a:rPr>
              <a:t>(</a:t>
            </a:r>
            <a:r>
              <a:rPr lang="en-US" sz="2400" dirty="0" smtClean="0">
                <a:latin typeface="Cambria" pitchFamily="18" charset="0"/>
              </a:rPr>
              <a:t>This category comprises individual investors, industrial and trading companies and government.)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STRUCTURE OF INDIAN FINANCIAL SYSTEM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Financial Market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5" name="Picture 4" descr="WhatsApp-Image-2019-05-20-at-12.10.57-PM-1024x56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89154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mbria" pitchFamily="18" charset="0"/>
              </a:rPr>
              <a:t>Financial Market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Money Market</a:t>
            </a:r>
          </a:p>
          <a:p>
            <a:r>
              <a:rPr lang="en-US" dirty="0" smtClean="0">
                <a:latin typeface="Cambria" pitchFamily="18" charset="0"/>
              </a:rPr>
              <a:t>Capital Market</a:t>
            </a:r>
          </a:p>
          <a:p>
            <a:r>
              <a:rPr lang="en-US" dirty="0" smtClean="0">
                <a:latin typeface="Cambria" pitchFamily="18" charset="0"/>
              </a:rPr>
              <a:t>Government Securities Market</a:t>
            </a:r>
          </a:p>
          <a:p>
            <a:r>
              <a:rPr lang="en-US" dirty="0" smtClean="0">
                <a:latin typeface="Cambria" pitchFamily="18" charset="0"/>
              </a:rPr>
              <a:t>Foreign Exchange Market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Financial Institutions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Growth of Financial Institutions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Monetary Institution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Non-Monetary Institution</a:t>
            </a:r>
          </a:p>
          <a:p>
            <a:pPr marL="1314450" lvl="2" indent="-514350">
              <a:buNone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Functions of Financial Institutions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Financial Intermediaries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mbria" pitchFamily="18" charset="0"/>
              </a:rPr>
              <a:t>Functions of financial institutions: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Cambria" pitchFamily="18" charset="0"/>
              </a:rPr>
              <a:t>Promoting the overall savings of the economy.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Cambria" pitchFamily="18" charset="0"/>
              </a:rPr>
              <a:t>Surveying existing savings in a more efficient manner so that those in great need get priority in allotment.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Cambria" pitchFamily="18" charset="0"/>
              </a:rPr>
              <a:t>Creating credit and deposit money for facilitating the transactions of trade and distribution in the economy.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2800" b="1" u="sng" dirty="0" smtClean="0">
                <a:latin typeface="Cambria" pitchFamily="18" charset="0"/>
              </a:rPr>
              <a:t>Long-term financial institutions</a:t>
            </a:r>
          </a:p>
          <a:p>
            <a:pPr algn="ctr">
              <a:buNone/>
            </a:pPr>
            <a:endParaRPr lang="en-US" sz="2800" b="1" u="sng" dirty="0" smtClean="0">
              <a:latin typeface="Cambria" pitchFamily="18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</a:rPr>
              <a:t>It is the quantitative expansion and functional diversification of the banking system.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</a:rPr>
              <a:t>It may be classified into as:</a:t>
            </a:r>
          </a:p>
          <a:p>
            <a:pPr algn="just">
              <a:buNone/>
            </a:pPr>
            <a:r>
              <a:rPr lang="en-US" sz="2800" dirty="0">
                <a:latin typeface="Cambria" pitchFamily="18" charset="0"/>
              </a:rPr>
              <a:t>	</a:t>
            </a:r>
            <a:r>
              <a:rPr lang="en-US" sz="2800" dirty="0" smtClean="0">
                <a:latin typeface="Cambria" pitchFamily="18" charset="0"/>
              </a:rPr>
              <a:t>	</a:t>
            </a:r>
            <a:r>
              <a:rPr lang="en-US" sz="2400" dirty="0" smtClean="0">
                <a:latin typeface="Cambria" pitchFamily="18" charset="0"/>
              </a:rPr>
              <a:t>1. Primary financial institution and</a:t>
            </a:r>
          </a:p>
          <a:p>
            <a:pPr algn="just">
              <a:buNone/>
            </a:pPr>
            <a:r>
              <a:rPr lang="en-US" sz="2400" dirty="0">
                <a:latin typeface="Cambria" pitchFamily="18" charset="0"/>
              </a:rPr>
              <a:t>	</a:t>
            </a:r>
            <a:r>
              <a:rPr lang="en-US" sz="2400" dirty="0" smtClean="0">
                <a:latin typeface="Cambria" pitchFamily="18" charset="0"/>
              </a:rPr>
              <a:t>	2. Secondary financial institution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sz="2800" b="1" u="sng" dirty="0" smtClean="0"/>
              <a:t>Primary Financial Institution:</a:t>
            </a:r>
          </a:p>
          <a:p>
            <a:pPr algn="just"/>
            <a:r>
              <a:rPr lang="en-US" sz="2800" dirty="0" smtClean="0"/>
              <a:t>Raise the bulk of their resources from the original savers (Households and Business).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 India </a:t>
            </a:r>
            <a:r>
              <a:rPr lang="en-US" sz="2800" b="1" dirty="0" smtClean="0"/>
              <a:t>Unit Trust of India (UTI) </a:t>
            </a:r>
            <a:r>
              <a:rPr lang="en-US" sz="2800" dirty="0" smtClean="0"/>
              <a:t>and </a:t>
            </a:r>
            <a:r>
              <a:rPr lang="en-US" sz="2800" b="1" dirty="0" smtClean="0"/>
              <a:t>Life Insurance Corporation (LIC)</a:t>
            </a:r>
            <a:r>
              <a:rPr lang="en-US" sz="2800" dirty="0" smtClean="0"/>
              <a:t> are examples of this type.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where UTI raise Funds by the sale of Units and </a:t>
            </a: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LIC raises funds through insurance premium.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558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FINANCIAL SYSTEM  K MOHAMED IRSHAD  ASSISTANT PROFESSOR OF COMMERCE HAJEE KARUTHA ROWTHER HOWDIA COLLEGE (AUTONOMOUS). </vt:lpstr>
      <vt:lpstr>FINANCIAL SYSTEM</vt:lpstr>
      <vt:lpstr>The Indian financial system consists of two groups:</vt:lpstr>
      <vt:lpstr>STRUCTURE OF INDIAN FINANCIAL SYSTEM</vt:lpstr>
      <vt:lpstr>Financial Market</vt:lpstr>
      <vt:lpstr>Financial Institutions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Financial instruments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MARKETS AND SERVICES</dc:title>
  <dc:creator>Dotnet</dc:creator>
  <cp:lastModifiedBy>Dotnet</cp:lastModifiedBy>
  <cp:revision>38</cp:revision>
  <dcterms:created xsi:type="dcterms:W3CDTF">2019-01-02T01:41:26Z</dcterms:created>
  <dcterms:modified xsi:type="dcterms:W3CDTF">2020-10-27T03:50:34Z</dcterms:modified>
</cp:coreProperties>
</file>