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9" r:id="rId3"/>
    <p:sldId id="257" r:id="rId4"/>
    <p:sldId id="270" r:id="rId5"/>
    <p:sldId id="271" r:id="rId6"/>
    <p:sldId id="272" r:id="rId7"/>
    <p:sldId id="260" r:id="rId8"/>
    <p:sldId id="261" r:id="rId9"/>
    <p:sldId id="273" r:id="rId10"/>
    <p:sldId id="262" r:id="rId11"/>
    <p:sldId id="263" r:id="rId12"/>
    <p:sldId id="264" r:id="rId13"/>
    <p:sldId id="265" r:id="rId14"/>
    <p:sldId id="266"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5" d="100"/>
          <a:sy n="35" d="100"/>
        </p:scale>
        <p:origin x="-8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ED29F0A-E984-4C31-A73B-2E02540C1B4B}" type="datetimeFigureOut">
              <a:rPr lang="en-US" smtClean="0"/>
              <a:pPr/>
              <a:t>17-Aug-20</a:t>
            </a:fld>
            <a:endParaRPr lang="en-US"/>
          </a:p>
        </p:txBody>
      </p:sp>
      <p:sp>
        <p:nvSpPr>
          <p:cNvPr id="16" name="Slide Number Placeholder 15"/>
          <p:cNvSpPr>
            <a:spLocks noGrp="1"/>
          </p:cNvSpPr>
          <p:nvPr>
            <p:ph type="sldNum" sz="quarter" idx="11"/>
          </p:nvPr>
        </p:nvSpPr>
        <p:spPr/>
        <p:txBody>
          <a:bodyPr/>
          <a:lstStyle/>
          <a:p>
            <a:fld id="{C3F2F5D9-DB43-449E-B9B9-CBD9ACDDCFAD}"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D29F0A-E984-4C31-A73B-2E02540C1B4B}" type="datetimeFigureOut">
              <a:rPr lang="en-US" smtClean="0"/>
              <a:pPr/>
              <a:t>17-Aug-20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F5D9-DB43-449E-B9B9-CBD9ACDDCF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D29F0A-E984-4C31-A73B-2E02540C1B4B}" type="datetimeFigureOut">
              <a:rPr lang="en-US" smtClean="0"/>
              <a:pPr/>
              <a:t>17-Aug-20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F5D9-DB43-449E-B9B9-CBD9ACDDCF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ED29F0A-E984-4C31-A73B-2E02540C1B4B}" type="datetimeFigureOut">
              <a:rPr lang="en-US" smtClean="0"/>
              <a:pPr/>
              <a:t>17-Aug-20</a:t>
            </a:fld>
            <a:endParaRPr lang="en-US"/>
          </a:p>
        </p:txBody>
      </p:sp>
      <p:sp>
        <p:nvSpPr>
          <p:cNvPr id="15" name="Slide Number Placeholder 14"/>
          <p:cNvSpPr>
            <a:spLocks noGrp="1"/>
          </p:cNvSpPr>
          <p:nvPr>
            <p:ph type="sldNum" sz="quarter" idx="15"/>
          </p:nvPr>
        </p:nvSpPr>
        <p:spPr/>
        <p:txBody>
          <a:bodyPr/>
          <a:lstStyle>
            <a:lvl1pPr algn="ctr">
              <a:defRPr/>
            </a:lvl1pPr>
          </a:lstStyle>
          <a:p>
            <a:fld id="{C3F2F5D9-DB43-449E-B9B9-CBD9ACDDCFAD}"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D29F0A-E984-4C31-A73B-2E02540C1B4B}" type="datetimeFigureOut">
              <a:rPr lang="en-US" smtClean="0"/>
              <a:pPr/>
              <a:t>17-Aug-20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F5D9-DB43-449E-B9B9-CBD9ACDDCFAD}"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D29F0A-E984-4C31-A73B-2E02540C1B4B}" type="datetimeFigureOut">
              <a:rPr lang="en-US" smtClean="0"/>
              <a:pPr/>
              <a:t>17-Aug-20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2F5D9-DB43-449E-B9B9-CBD9ACDDCFA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3F2F5D9-DB43-449E-B9B9-CBD9ACDDCFAD}"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ED29F0A-E984-4C31-A73B-2E02540C1B4B}" type="datetimeFigureOut">
              <a:rPr lang="en-US" smtClean="0"/>
              <a:pPr/>
              <a:t>17-Aug-20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D29F0A-E984-4C31-A73B-2E02540C1B4B}" type="datetimeFigureOut">
              <a:rPr lang="en-US" smtClean="0"/>
              <a:pPr/>
              <a:t>17-Aug-20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2F5D9-DB43-449E-B9B9-CBD9ACDDCFA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29F0A-E984-4C31-A73B-2E02540C1B4B}" type="datetimeFigureOut">
              <a:rPr lang="en-US" smtClean="0"/>
              <a:pPr/>
              <a:t>17-Aug-20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2F5D9-DB43-449E-B9B9-CBD9ACDDCF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ED29F0A-E984-4C31-A73B-2E02540C1B4B}" type="datetimeFigureOut">
              <a:rPr lang="en-US" smtClean="0"/>
              <a:pPr/>
              <a:t>17-Aug-20</a:t>
            </a:fld>
            <a:endParaRPr lang="en-US"/>
          </a:p>
        </p:txBody>
      </p:sp>
      <p:sp>
        <p:nvSpPr>
          <p:cNvPr id="9" name="Slide Number Placeholder 8"/>
          <p:cNvSpPr>
            <a:spLocks noGrp="1"/>
          </p:cNvSpPr>
          <p:nvPr>
            <p:ph type="sldNum" sz="quarter" idx="15"/>
          </p:nvPr>
        </p:nvSpPr>
        <p:spPr/>
        <p:txBody>
          <a:bodyPr/>
          <a:lstStyle/>
          <a:p>
            <a:fld id="{C3F2F5D9-DB43-449E-B9B9-CBD9ACDDCFAD}"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ED29F0A-E984-4C31-A73B-2E02540C1B4B}" type="datetimeFigureOut">
              <a:rPr lang="en-US" smtClean="0"/>
              <a:pPr/>
              <a:t>17-Aug-20</a:t>
            </a:fld>
            <a:endParaRPr lang="en-US"/>
          </a:p>
        </p:txBody>
      </p:sp>
      <p:sp>
        <p:nvSpPr>
          <p:cNvPr id="9" name="Slide Number Placeholder 8"/>
          <p:cNvSpPr>
            <a:spLocks noGrp="1"/>
          </p:cNvSpPr>
          <p:nvPr>
            <p:ph type="sldNum" sz="quarter" idx="11"/>
          </p:nvPr>
        </p:nvSpPr>
        <p:spPr/>
        <p:txBody>
          <a:bodyPr/>
          <a:lstStyle/>
          <a:p>
            <a:fld id="{C3F2F5D9-DB43-449E-B9B9-CBD9ACDDCFA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ED29F0A-E984-4C31-A73B-2E02540C1B4B}" type="datetimeFigureOut">
              <a:rPr lang="en-US" smtClean="0"/>
              <a:pPr/>
              <a:t>17-Aug-20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3F2F5D9-DB43-449E-B9B9-CBD9ACDDCFAD}"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305800" cy="956604"/>
          </a:xfrm>
        </p:spPr>
        <p:txBody>
          <a:bodyPr/>
          <a:lstStyle/>
          <a:p>
            <a:r>
              <a:rPr lang="en-US" sz="2800" dirty="0" smtClean="0">
                <a:solidFill>
                  <a:schemeClr val="bg2">
                    <a:lumMod val="75000"/>
                  </a:schemeClr>
                </a:solidFill>
              </a:rPr>
              <a:t>K.MOHAMED IRSHAD</a:t>
            </a:r>
            <a:r>
              <a:rPr lang="en-US" sz="1400" dirty="0" smtClean="0"/>
              <a:t/>
            </a:r>
            <a:br>
              <a:rPr lang="en-US" sz="1400" dirty="0" smtClean="0"/>
            </a:br>
            <a:r>
              <a:rPr lang="en-US" sz="1400" dirty="0" smtClean="0">
                <a:solidFill>
                  <a:schemeClr val="bg2">
                    <a:lumMod val="50000"/>
                  </a:schemeClr>
                </a:solidFill>
              </a:rPr>
              <a:t>ASSISTANT PROFESSOR OF COMMERCE</a:t>
            </a:r>
            <a:br>
              <a:rPr lang="en-US" sz="1400" dirty="0" smtClean="0">
                <a:solidFill>
                  <a:schemeClr val="bg2">
                    <a:lumMod val="50000"/>
                  </a:schemeClr>
                </a:solidFill>
              </a:rPr>
            </a:br>
            <a:r>
              <a:rPr lang="en-US" sz="1400" dirty="0" smtClean="0">
                <a:solidFill>
                  <a:schemeClr val="bg2">
                    <a:lumMod val="50000"/>
                  </a:schemeClr>
                </a:solidFill>
              </a:rPr>
              <a:t>HAJEE KARUTHA ROWTHER HOWDIA COLLEGE</a:t>
            </a:r>
            <a:br>
              <a:rPr lang="en-US" sz="1400" dirty="0" smtClean="0">
                <a:solidFill>
                  <a:schemeClr val="bg2">
                    <a:lumMod val="50000"/>
                  </a:schemeClr>
                </a:solidFill>
              </a:rPr>
            </a:br>
            <a:r>
              <a:rPr lang="en-US" sz="1400" dirty="0" smtClean="0">
                <a:solidFill>
                  <a:schemeClr val="bg2">
                    <a:lumMod val="50000"/>
                  </a:schemeClr>
                </a:solidFill>
              </a:rPr>
              <a:t>UTHAMAPALAYAM.</a:t>
            </a:r>
            <a:endParaRPr lang="en-US" sz="1600" dirty="0"/>
          </a:p>
        </p:txBody>
      </p:sp>
      <p:sp>
        <p:nvSpPr>
          <p:cNvPr id="2" name="Title 1"/>
          <p:cNvSpPr>
            <a:spLocks noGrp="1"/>
          </p:cNvSpPr>
          <p:nvPr>
            <p:ph type="ctrTitle"/>
          </p:nvPr>
        </p:nvSpPr>
        <p:spPr>
          <a:xfrm>
            <a:off x="457200" y="1524000"/>
            <a:ext cx="8305800" cy="1890932"/>
          </a:xfrm>
          <a:ln>
            <a:noFill/>
          </a:ln>
          <a:effectLst>
            <a:outerShdw blurRad="44450" dist="27940" dir="5400000" algn="ctr">
              <a:srgbClr val="000000">
                <a:alpha val="32000"/>
              </a:srgbClr>
            </a:outerShdw>
          </a:effectLst>
        </p:spPr>
        <p:txBody>
          <a:bodyPr/>
          <a:lstStyle/>
          <a:p>
            <a:r>
              <a:rPr sz="3200" smtClean="0">
                <a:solidFill>
                  <a:schemeClr val="bg2">
                    <a:lumMod val="75000"/>
                  </a:schemeClr>
                </a:solidFill>
                <a:effectLst>
                  <a:outerShdw blurRad="60007" dist="310007" dir="7680000" sy="30000" kx="1300200" algn="ctr" rotWithShape="0">
                    <a:prstClr val="black">
                      <a:alpha val="32000"/>
                    </a:prstClr>
                  </a:outerShdw>
                </a:effectLst>
                <a:latin typeface="+mn-lt"/>
              </a:rPr>
              <a:t>FUNDEMENTALS </a:t>
            </a:r>
            <a:br>
              <a:rPr sz="3200" smtClean="0">
                <a:solidFill>
                  <a:schemeClr val="bg2">
                    <a:lumMod val="75000"/>
                  </a:schemeClr>
                </a:solidFill>
                <a:effectLst>
                  <a:outerShdw blurRad="60007" dist="310007" dir="7680000" sy="30000" kx="1300200" algn="ctr" rotWithShape="0">
                    <a:prstClr val="black">
                      <a:alpha val="32000"/>
                    </a:prstClr>
                  </a:outerShdw>
                </a:effectLst>
                <a:latin typeface="+mn-lt"/>
              </a:rPr>
            </a:br>
            <a:r>
              <a:rPr sz="3200" smtClean="0">
                <a:solidFill>
                  <a:schemeClr val="bg2">
                    <a:lumMod val="75000"/>
                  </a:schemeClr>
                </a:solidFill>
                <a:effectLst>
                  <a:outerShdw blurRad="60007" dist="310007" dir="7680000" sy="30000" kx="1300200" algn="ctr" rotWithShape="0">
                    <a:prstClr val="black">
                      <a:alpha val="32000"/>
                    </a:prstClr>
                  </a:outerShdw>
                </a:effectLst>
                <a:latin typeface="+mn-lt"/>
              </a:rPr>
              <a:t>OF </a:t>
            </a:r>
            <a:br>
              <a:rPr sz="3200" smtClean="0">
                <a:solidFill>
                  <a:schemeClr val="bg2">
                    <a:lumMod val="75000"/>
                  </a:schemeClr>
                </a:solidFill>
                <a:effectLst>
                  <a:outerShdw blurRad="60007" dist="310007" dir="7680000" sy="30000" kx="1300200" algn="ctr" rotWithShape="0">
                    <a:prstClr val="black">
                      <a:alpha val="32000"/>
                    </a:prstClr>
                  </a:outerShdw>
                </a:effectLst>
                <a:latin typeface="+mn-lt"/>
              </a:rPr>
            </a:br>
            <a:r>
              <a:rPr sz="3200" smtClean="0">
                <a:solidFill>
                  <a:schemeClr val="bg2">
                    <a:lumMod val="75000"/>
                  </a:schemeClr>
                </a:solidFill>
                <a:effectLst>
                  <a:outerShdw blurRad="60007" dist="310007" dir="7680000" sy="30000" kx="1300200" algn="ctr" rotWithShape="0">
                    <a:prstClr val="black">
                      <a:alpha val="32000"/>
                    </a:prstClr>
                  </a:outerShdw>
                </a:effectLst>
                <a:latin typeface="+mn-lt"/>
              </a:rPr>
              <a:t>OPERATIONS RESEARCH</a:t>
            </a:r>
            <a:br>
              <a:rPr sz="3200" smtClean="0">
                <a:solidFill>
                  <a:schemeClr val="bg2">
                    <a:lumMod val="75000"/>
                  </a:schemeClr>
                </a:solidFill>
                <a:effectLst>
                  <a:outerShdw blurRad="60007" dist="310007" dir="7680000" sy="30000" kx="1300200" algn="ctr" rotWithShape="0">
                    <a:prstClr val="black">
                      <a:alpha val="32000"/>
                    </a:prstClr>
                  </a:outerShdw>
                </a:effectLst>
                <a:latin typeface="+mn-lt"/>
              </a:rPr>
            </a:br>
            <a:r>
              <a:rPr sz="3200" smtClean="0">
                <a:solidFill>
                  <a:schemeClr val="bg2">
                    <a:lumMod val="75000"/>
                  </a:schemeClr>
                </a:solidFill>
                <a:latin typeface="+mn-lt"/>
              </a:rPr>
              <a:t/>
            </a:r>
            <a:br>
              <a:rPr sz="3200" smtClean="0">
                <a:solidFill>
                  <a:schemeClr val="bg2">
                    <a:lumMod val="75000"/>
                  </a:schemeClr>
                </a:solidFill>
                <a:latin typeface="+mn-lt"/>
              </a:rPr>
            </a:br>
            <a:r>
              <a:rPr lang="en-US" sz="3200" dirty="0" smtClean="0">
                <a:solidFill>
                  <a:schemeClr val="bg2">
                    <a:lumMod val="75000"/>
                  </a:schemeClr>
                </a:solidFill>
                <a:latin typeface="+mn-lt"/>
              </a:rPr>
              <a:t>by</a:t>
            </a:r>
            <a:endParaRPr lang="en-US" sz="1600" dirty="0">
              <a:solidFill>
                <a:schemeClr val="bg2">
                  <a:lumMod val="50000"/>
                </a:schemeClr>
              </a:solidFill>
              <a:latin typeface="+mn-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9600"/>
          </a:xfrm>
        </p:spPr>
        <p:txBody>
          <a:bodyPr>
            <a:noAutofit/>
          </a:bodyPr>
          <a:lstStyle/>
          <a:p>
            <a:pPr algn="ctr"/>
            <a:r>
              <a:rPr sz="3200" smtClean="0">
                <a:solidFill>
                  <a:schemeClr val="bg2">
                    <a:lumMod val="75000"/>
                  </a:schemeClr>
                </a:solidFill>
              </a:rPr>
              <a:t>Linear </a:t>
            </a:r>
            <a:r>
              <a:rPr lang="en-US" sz="3200" dirty="0" smtClean="0">
                <a:solidFill>
                  <a:schemeClr val="bg2">
                    <a:lumMod val="75000"/>
                  </a:schemeClr>
                </a:solidFill>
              </a:rPr>
              <a:t>Programming </a:t>
            </a:r>
            <a:r>
              <a:rPr sz="3200" smtClean="0">
                <a:solidFill>
                  <a:schemeClr val="bg2">
                    <a:lumMod val="75000"/>
                  </a:schemeClr>
                </a:solidFill>
              </a:rPr>
              <a:t>Formulation</a:t>
            </a:r>
            <a:endParaRPr lang="en-US" sz="3200" dirty="0">
              <a:solidFill>
                <a:schemeClr val="bg2">
                  <a:lumMod val="75000"/>
                </a:schemeClr>
              </a:solidFill>
            </a:endParaRPr>
          </a:p>
        </p:txBody>
      </p:sp>
      <p:sp>
        <p:nvSpPr>
          <p:cNvPr id="4" name="Title 2"/>
          <p:cNvSpPr txBox="1">
            <a:spLocks/>
          </p:cNvSpPr>
          <p:nvPr/>
        </p:nvSpPr>
        <p:spPr>
          <a:xfrm>
            <a:off x="152400" y="1143000"/>
            <a:ext cx="8839200" cy="762000"/>
          </a:xfrm>
          <a:prstGeom prst="rect">
            <a:avLst/>
          </a:prstGeom>
          <a:ln w="6350" cap="rnd">
            <a:noFill/>
          </a:ln>
        </p:spPr>
        <p:txBody>
          <a:bodyPr vert="horz" rtlCol="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100" normalizeH="0" baseline="0" noProof="0" dirty="0">
              <a:ln w="3200">
                <a:solidFill>
                  <a:schemeClr val="bg2">
                    <a:shade val="75000"/>
                    <a:alpha val="25000"/>
                  </a:schemeClr>
                </a:solidFill>
                <a:prstDash val="solid"/>
                <a:round/>
              </a:ln>
              <a:solidFill>
                <a:schemeClr val="bg2">
                  <a:lumMod val="75000"/>
                </a:schemeClr>
              </a:solidFill>
              <a:effectLst>
                <a:innerShdw blurRad="50800" dist="25400" dir="13500000">
                  <a:prstClr val="black">
                    <a:alpha val="70000"/>
                  </a:prstClr>
                </a:innerShdw>
              </a:effectLst>
              <a:uLnTx/>
              <a:uFillTx/>
              <a:latin typeface="+mj-lt"/>
              <a:ea typeface="+mj-ea"/>
              <a:cs typeface="+mj-cs"/>
            </a:endParaRPr>
          </a:p>
        </p:txBody>
      </p:sp>
      <p:sp>
        <p:nvSpPr>
          <p:cNvPr id="6" name="Content Placeholder 1"/>
          <p:cNvSpPr>
            <a:spLocks noGrp="1"/>
          </p:cNvSpPr>
          <p:nvPr>
            <p:ph idx="1"/>
          </p:nvPr>
        </p:nvSpPr>
        <p:spPr>
          <a:xfrm>
            <a:off x="457200" y="990600"/>
            <a:ext cx="8229600" cy="5105400"/>
          </a:xfrm>
        </p:spPr>
        <p:txBody>
          <a:bodyPr/>
          <a:lstStyle/>
          <a:p>
            <a:pPr algn="just">
              <a:buNone/>
            </a:pPr>
            <a:endParaRPr lang="en-US" dirty="0" smtClean="0">
              <a:solidFill>
                <a:schemeClr val="bg1">
                  <a:lumMod val="85000"/>
                  <a:lumOff val="15000"/>
                </a:schemeClr>
              </a:solidFill>
            </a:endParaRPr>
          </a:p>
          <a:p>
            <a:pPr marL="0" indent="0" algn="just">
              <a:buNone/>
            </a:pPr>
            <a:r>
              <a:rPr lang="en-US" dirty="0" smtClean="0"/>
              <a:t>Before we see the problem let us try to understand the various components required to formulate the LPP:</a:t>
            </a:r>
          </a:p>
          <a:p>
            <a:pPr algn="just"/>
            <a:r>
              <a:rPr lang="en-US" dirty="0" smtClean="0"/>
              <a:t>Decision variable (use to represent the level of achievements particular course of actions)</a:t>
            </a:r>
          </a:p>
          <a:p>
            <a:pPr algn="just"/>
            <a:r>
              <a:rPr lang="en-US" dirty="0" smtClean="0"/>
              <a:t>Objective function coefficient (it is constant representing</a:t>
            </a:r>
          </a:p>
          <a:p>
            <a:pPr algn="just"/>
            <a:r>
              <a:rPr lang="en-US" dirty="0" smtClean="0"/>
              <a:t>Objective function</a:t>
            </a:r>
          </a:p>
          <a:p>
            <a:pPr algn="just"/>
            <a:r>
              <a:rPr lang="en-US" dirty="0" smtClean="0"/>
              <a:t>Resource availability</a:t>
            </a:r>
          </a:p>
          <a:p>
            <a:pPr algn="just"/>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solidFill>
                  <a:schemeClr val="bg2">
                    <a:lumMod val="75000"/>
                  </a:schemeClr>
                </a:solidFill>
                <a:latin typeface="Calibri" pitchFamily="34" charset="0"/>
                <a:cs typeface="Calibri" pitchFamily="34" charset="0"/>
              </a:rPr>
              <a:t>Consider a small manufacturer making two </a:t>
            </a:r>
            <a:r>
              <a:rPr lang="en-US" sz="2000" dirty="0" smtClean="0">
                <a:latin typeface="Calibri" pitchFamily="34" charset="0"/>
                <a:cs typeface="Calibri" pitchFamily="34" charset="0"/>
              </a:rPr>
              <a:t>products A</a:t>
            </a:r>
            <a:r>
              <a:rPr lang="en-US" sz="2000" dirty="0" smtClean="0">
                <a:solidFill>
                  <a:schemeClr val="bg2">
                    <a:lumMod val="75000"/>
                  </a:schemeClr>
                </a:solidFill>
                <a:latin typeface="Calibri" pitchFamily="34" charset="0"/>
                <a:cs typeface="Calibri" pitchFamily="34" charset="0"/>
              </a:rPr>
              <a:t> and </a:t>
            </a:r>
            <a:r>
              <a:rPr lang="en-US" sz="2000" dirty="0" smtClean="0">
                <a:latin typeface="Calibri" pitchFamily="34" charset="0"/>
                <a:cs typeface="Calibri" pitchFamily="34" charset="0"/>
              </a:rPr>
              <a:t>B.</a:t>
            </a:r>
          </a:p>
          <a:p>
            <a:endParaRPr lang="en-US" sz="2000" dirty="0" smtClean="0">
              <a:solidFill>
                <a:schemeClr val="bg2">
                  <a:lumMod val="75000"/>
                </a:schemeClr>
              </a:solidFill>
              <a:latin typeface="Calibri" pitchFamily="34" charset="0"/>
              <a:cs typeface="Calibri" pitchFamily="34" charset="0"/>
            </a:endParaRPr>
          </a:p>
          <a:p>
            <a:r>
              <a:rPr lang="en-US" sz="2000" dirty="0" smtClean="0">
                <a:solidFill>
                  <a:schemeClr val="bg2">
                    <a:lumMod val="75000"/>
                  </a:schemeClr>
                </a:solidFill>
                <a:latin typeface="Calibri" pitchFamily="34" charset="0"/>
                <a:cs typeface="Calibri" pitchFamily="34" charset="0"/>
              </a:rPr>
              <a:t>Two resources </a:t>
            </a:r>
            <a:r>
              <a:rPr lang="en-US" sz="2000" dirty="0" smtClean="0">
                <a:latin typeface="Calibri" pitchFamily="34" charset="0"/>
                <a:cs typeface="Calibri" pitchFamily="34" charset="0"/>
              </a:rPr>
              <a:t>R1</a:t>
            </a:r>
            <a:r>
              <a:rPr lang="en-US" sz="2000" dirty="0" smtClean="0">
                <a:solidFill>
                  <a:schemeClr val="bg2">
                    <a:lumMod val="75000"/>
                  </a:schemeClr>
                </a:solidFill>
                <a:latin typeface="Calibri" pitchFamily="34" charset="0"/>
                <a:cs typeface="Calibri" pitchFamily="34" charset="0"/>
              </a:rPr>
              <a:t> and </a:t>
            </a:r>
            <a:r>
              <a:rPr lang="en-US" sz="2000" dirty="0" smtClean="0">
                <a:latin typeface="Calibri" pitchFamily="34" charset="0"/>
                <a:cs typeface="Calibri" pitchFamily="34" charset="0"/>
              </a:rPr>
              <a:t>R2</a:t>
            </a:r>
            <a:r>
              <a:rPr lang="en-US" sz="2000" dirty="0" smtClean="0">
                <a:solidFill>
                  <a:schemeClr val="bg2">
                    <a:lumMod val="75000"/>
                  </a:schemeClr>
                </a:solidFill>
                <a:latin typeface="Calibri" pitchFamily="34" charset="0"/>
                <a:cs typeface="Calibri" pitchFamily="34" charset="0"/>
              </a:rPr>
              <a:t> are required to make these products. </a:t>
            </a:r>
          </a:p>
          <a:p>
            <a:endParaRPr lang="en-US" sz="2000" dirty="0" smtClean="0">
              <a:solidFill>
                <a:schemeClr val="bg2">
                  <a:lumMod val="75000"/>
                </a:schemeClr>
              </a:solidFill>
              <a:latin typeface="Calibri" pitchFamily="34" charset="0"/>
              <a:cs typeface="Calibri" pitchFamily="34" charset="0"/>
            </a:endParaRPr>
          </a:p>
          <a:p>
            <a:r>
              <a:rPr lang="en-US" sz="2000" dirty="0" smtClean="0">
                <a:solidFill>
                  <a:schemeClr val="bg2">
                    <a:lumMod val="75000"/>
                  </a:schemeClr>
                </a:solidFill>
                <a:latin typeface="Calibri" pitchFamily="34" charset="0"/>
                <a:cs typeface="Calibri" pitchFamily="34" charset="0"/>
              </a:rPr>
              <a:t>Each unit of </a:t>
            </a:r>
            <a:r>
              <a:rPr lang="en-US" sz="2000" dirty="0" smtClean="0">
                <a:latin typeface="Calibri" pitchFamily="34" charset="0"/>
                <a:cs typeface="Calibri" pitchFamily="34" charset="0"/>
              </a:rPr>
              <a:t>product A </a:t>
            </a:r>
            <a:r>
              <a:rPr lang="en-US" sz="2000" dirty="0" smtClean="0">
                <a:solidFill>
                  <a:schemeClr val="bg2">
                    <a:lumMod val="75000"/>
                  </a:schemeClr>
                </a:solidFill>
                <a:latin typeface="Calibri" pitchFamily="34" charset="0"/>
                <a:cs typeface="Calibri" pitchFamily="34" charset="0"/>
              </a:rPr>
              <a:t>requires </a:t>
            </a:r>
            <a:r>
              <a:rPr lang="en-US" sz="2000" dirty="0" smtClean="0">
                <a:latin typeface="Calibri" pitchFamily="34" charset="0"/>
                <a:cs typeface="Calibri" pitchFamily="34" charset="0"/>
              </a:rPr>
              <a:t>1 unit </a:t>
            </a:r>
            <a:r>
              <a:rPr lang="en-US" sz="2000" dirty="0" smtClean="0">
                <a:solidFill>
                  <a:schemeClr val="bg2">
                    <a:lumMod val="75000"/>
                  </a:schemeClr>
                </a:solidFill>
                <a:latin typeface="Calibri" pitchFamily="34" charset="0"/>
                <a:cs typeface="Calibri" pitchFamily="34" charset="0"/>
              </a:rPr>
              <a:t>of </a:t>
            </a:r>
            <a:r>
              <a:rPr lang="en-US" sz="2000" dirty="0" smtClean="0">
                <a:latin typeface="Calibri" pitchFamily="34" charset="0"/>
                <a:cs typeface="Calibri" pitchFamily="34" charset="0"/>
              </a:rPr>
              <a:t>R1</a:t>
            </a:r>
            <a:r>
              <a:rPr lang="en-US" sz="2000" dirty="0" smtClean="0">
                <a:solidFill>
                  <a:schemeClr val="bg2">
                    <a:lumMod val="75000"/>
                  </a:schemeClr>
                </a:solidFill>
                <a:latin typeface="Calibri" pitchFamily="34" charset="0"/>
                <a:cs typeface="Calibri" pitchFamily="34" charset="0"/>
              </a:rPr>
              <a:t> and </a:t>
            </a:r>
            <a:r>
              <a:rPr lang="en-US" sz="2000" dirty="0" smtClean="0">
                <a:latin typeface="Calibri" pitchFamily="34" charset="0"/>
                <a:cs typeface="Calibri" pitchFamily="34" charset="0"/>
              </a:rPr>
              <a:t>3 units </a:t>
            </a:r>
            <a:r>
              <a:rPr lang="en-US" sz="2000" dirty="0" smtClean="0">
                <a:solidFill>
                  <a:schemeClr val="bg2">
                    <a:lumMod val="75000"/>
                  </a:schemeClr>
                </a:solidFill>
                <a:latin typeface="Calibri" pitchFamily="34" charset="0"/>
                <a:cs typeface="Calibri" pitchFamily="34" charset="0"/>
              </a:rPr>
              <a:t>of </a:t>
            </a:r>
            <a:r>
              <a:rPr lang="en-US" sz="2000" dirty="0" smtClean="0">
                <a:latin typeface="Calibri" pitchFamily="34" charset="0"/>
                <a:cs typeface="Calibri" pitchFamily="34" charset="0"/>
              </a:rPr>
              <a:t>R2.</a:t>
            </a:r>
          </a:p>
          <a:p>
            <a:endParaRPr lang="en-US" sz="2000" dirty="0" smtClean="0">
              <a:solidFill>
                <a:schemeClr val="bg2">
                  <a:lumMod val="75000"/>
                </a:schemeClr>
              </a:solidFill>
              <a:latin typeface="Calibri" pitchFamily="34" charset="0"/>
              <a:cs typeface="Calibri" pitchFamily="34" charset="0"/>
            </a:endParaRPr>
          </a:p>
          <a:p>
            <a:r>
              <a:rPr lang="en-US" sz="2000" dirty="0" smtClean="0">
                <a:solidFill>
                  <a:schemeClr val="bg2">
                    <a:lumMod val="75000"/>
                  </a:schemeClr>
                </a:solidFill>
                <a:latin typeface="Calibri" pitchFamily="34" charset="0"/>
                <a:cs typeface="Calibri" pitchFamily="34" charset="0"/>
              </a:rPr>
              <a:t>Each unit of </a:t>
            </a:r>
            <a:r>
              <a:rPr lang="en-US" sz="2000" dirty="0" smtClean="0">
                <a:latin typeface="Calibri" pitchFamily="34" charset="0"/>
                <a:cs typeface="Calibri" pitchFamily="34" charset="0"/>
              </a:rPr>
              <a:t>product B</a:t>
            </a:r>
            <a:r>
              <a:rPr lang="en-US" sz="2000" dirty="0" smtClean="0">
                <a:solidFill>
                  <a:schemeClr val="bg2">
                    <a:lumMod val="75000"/>
                  </a:schemeClr>
                </a:solidFill>
                <a:latin typeface="Calibri" pitchFamily="34" charset="0"/>
                <a:cs typeface="Calibri" pitchFamily="34" charset="0"/>
              </a:rPr>
              <a:t> requires </a:t>
            </a:r>
            <a:r>
              <a:rPr lang="en-US" sz="2000" dirty="0" smtClean="0">
                <a:latin typeface="Calibri" pitchFamily="34" charset="0"/>
                <a:cs typeface="Calibri" pitchFamily="34" charset="0"/>
              </a:rPr>
              <a:t>1 unit of R1 </a:t>
            </a:r>
            <a:r>
              <a:rPr lang="en-US" sz="2000" dirty="0" smtClean="0">
                <a:solidFill>
                  <a:schemeClr val="bg2">
                    <a:lumMod val="75000"/>
                  </a:schemeClr>
                </a:solidFill>
                <a:latin typeface="Calibri" pitchFamily="34" charset="0"/>
                <a:cs typeface="Calibri" pitchFamily="34" charset="0"/>
              </a:rPr>
              <a:t>and </a:t>
            </a:r>
            <a:r>
              <a:rPr lang="en-US" sz="2000" dirty="0" smtClean="0">
                <a:latin typeface="Calibri" pitchFamily="34" charset="0"/>
                <a:cs typeface="Calibri" pitchFamily="34" charset="0"/>
              </a:rPr>
              <a:t>2 units of R2</a:t>
            </a:r>
            <a:r>
              <a:rPr lang="en-US" sz="2000" dirty="0" smtClean="0">
                <a:solidFill>
                  <a:schemeClr val="bg2">
                    <a:lumMod val="75000"/>
                  </a:schemeClr>
                </a:solidFill>
                <a:latin typeface="Calibri" pitchFamily="34" charset="0"/>
                <a:cs typeface="Calibri" pitchFamily="34" charset="0"/>
              </a:rPr>
              <a:t>.</a:t>
            </a:r>
          </a:p>
          <a:p>
            <a:endParaRPr lang="en-US" sz="2000" dirty="0" smtClean="0">
              <a:solidFill>
                <a:schemeClr val="bg2">
                  <a:lumMod val="75000"/>
                </a:schemeClr>
              </a:solidFill>
              <a:latin typeface="Calibri" pitchFamily="34" charset="0"/>
              <a:cs typeface="Calibri" pitchFamily="34" charset="0"/>
            </a:endParaRPr>
          </a:p>
          <a:p>
            <a:r>
              <a:rPr lang="en-US" sz="2000" dirty="0" smtClean="0">
                <a:solidFill>
                  <a:schemeClr val="bg2">
                    <a:lumMod val="75000"/>
                  </a:schemeClr>
                </a:solidFill>
                <a:latin typeface="Calibri" pitchFamily="34" charset="0"/>
                <a:cs typeface="Calibri" pitchFamily="34" charset="0"/>
              </a:rPr>
              <a:t>The manufacturer has </a:t>
            </a:r>
            <a:r>
              <a:rPr lang="en-US" sz="2000" dirty="0" smtClean="0">
                <a:latin typeface="Calibri" pitchFamily="34" charset="0"/>
                <a:cs typeface="Calibri" pitchFamily="34" charset="0"/>
              </a:rPr>
              <a:t>5 units of R1 </a:t>
            </a:r>
            <a:r>
              <a:rPr lang="en-US" sz="2000" dirty="0" smtClean="0">
                <a:solidFill>
                  <a:schemeClr val="bg2">
                    <a:lumMod val="75000"/>
                  </a:schemeClr>
                </a:solidFill>
                <a:latin typeface="Calibri" pitchFamily="34" charset="0"/>
                <a:cs typeface="Calibri" pitchFamily="34" charset="0"/>
              </a:rPr>
              <a:t>and </a:t>
            </a:r>
            <a:r>
              <a:rPr lang="en-US" sz="2000" dirty="0" smtClean="0">
                <a:latin typeface="Calibri" pitchFamily="34" charset="0"/>
                <a:cs typeface="Calibri" pitchFamily="34" charset="0"/>
              </a:rPr>
              <a:t>12 units of R2 </a:t>
            </a:r>
            <a:r>
              <a:rPr lang="en-US" sz="2000" dirty="0" smtClean="0">
                <a:solidFill>
                  <a:schemeClr val="bg2">
                    <a:lumMod val="75000"/>
                  </a:schemeClr>
                </a:solidFill>
                <a:latin typeface="Calibri" pitchFamily="34" charset="0"/>
                <a:cs typeface="Calibri" pitchFamily="34" charset="0"/>
              </a:rPr>
              <a:t>available.</a:t>
            </a:r>
          </a:p>
          <a:p>
            <a:r>
              <a:rPr lang="en-US" sz="2000" dirty="0" smtClean="0">
                <a:solidFill>
                  <a:schemeClr val="bg2">
                    <a:lumMod val="75000"/>
                  </a:schemeClr>
                </a:solidFill>
                <a:latin typeface="Calibri" pitchFamily="34" charset="0"/>
                <a:cs typeface="Calibri" pitchFamily="34" charset="0"/>
              </a:rPr>
              <a:t>The manufacturer also makes a profit of </a:t>
            </a:r>
          </a:p>
          <a:p>
            <a:pPr>
              <a:buNone/>
            </a:pPr>
            <a:r>
              <a:rPr lang="en-US" sz="2000" dirty="0" smtClean="0">
                <a:solidFill>
                  <a:schemeClr val="bg2">
                    <a:lumMod val="75000"/>
                  </a:schemeClr>
                </a:solidFill>
                <a:latin typeface="Calibri" pitchFamily="34" charset="0"/>
                <a:cs typeface="Calibri" pitchFamily="34" charset="0"/>
              </a:rPr>
              <a:t>	- Rs </a:t>
            </a:r>
            <a:r>
              <a:rPr lang="en-US" sz="2000" dirty="0" smtClean="0">
                <a:latin typeface="Calibri" pitchFamily="34" charset="0"/>
                <a:cs typeface="Calibri" pitchFamily="34" charset="0"/>
              </a:rPr>
              <a:t>6 per unit </a:t>
            </a:r>
            <a:r>
              <a:rPr lang="en-US" sz="2000" dirty="0" smtClean="0">
                <a:solidFill>
                  <a:schemeClr val="bg2">
                    <a:lumMod val="75000"/>
                  </a:schemeClr>
                </a:solidFill>
                <a:latin typeface="Calibri" pitchFamily="34" charset="0"/>
                <a:cs typeface="Calibri" pitchFamily="34" charset="0"/>
              </a:rPr>
              <a:t>of </a:t>
            </a:r>
            <a:r>
              <a:rPr lang="en-US" sz="2000" dirty="0" smtClean="0">
                <a:latin typeface="Calibri" pitchFamily="34" charset="0"/>
                <a:cs typeface="Calibri" pitchFamily="34" charset="0"/>
              </a:rPr>
              <a:t>product A</a:t>
            </a:r>
            <a:r>
              <a:rPr lang="en-US" sz="2000" dirty="0" smtClean="0">
                <a:solidFill>
                  <a:schemeClr val="bg2">
                    <a:lumMod val="75000"/>
                  </a:schemeClr>
                </a:solidFill>
                <a:latin typeface="Calibri" pitchFamily="34" charset="0"/>
                <a:cs typeface="Calibri" pitchFamily="34" charset="0"/>
              </a:rPr>
              <a:t> sold and </a:t>
            </a:r>
          </a:p>
          <a:p>
            <a:pPr>
              <a:buNone/>
            </a:pPr>
            <a:r>
              <a:rPr lang="en-US" sz="2000" dirty="0" smtClean="0">
                <a:solidFill>
                  <a:schemeClr val="bg2">
                    <a:lumMod val="75000"/>
                  </a:schemeClr>
                </a:solidFill>
                <a:latin typeface="Calibri" pitchFamily="34" charset="0"/>
                <a:cs typeface="Calibri" pitchFamily="34" charset="0"/>
              </a:rPr>
              <a:t>	- Rs. </a:t>
            </a:r>
            <a:r>
              <a:rPr lang="en-US" sz="2000" dirty="0" smtClean="0">
                <a:latin typeface="Calibri" pitchFamily="34" charset="0"/>
                <a:cs typeface="Calibri" pitchFamily="34" charset="0"/>
              </a:rPr>
              <a:t>5 per unit </a:t>
            </a:r>
            <a:r>
              <a:rPr lang="en-US" sz="2000" dirty="0" smtClean="0">
                <a:solidFill>
                  <a:schemeClr val="bg2">
                    <a:lumMod val="75000"/>
                  </a:schemeClr>
                </a:solidFill>
                <a:latin typeface="Calibri" pitchFamily="34" charset="0"/>
                <a:cs typeface="Calibri" pitchFamily="34" charset="0"/>
              </a:rPr>
              <a:t>of </a:t>
            </a:r>
            <a:r>
              <a:rPr lang="en-US" sz="2000" dirty="0" smtClean="0">
                <a:latin typeface="Calibri" pitchFamily="34" charset="0"/>
                <a:cs typeface="Calibri" pitchFamily="34" charset="0"/>
              </a:rPr>
              <a:t>product B</a:t>
            </a:r>
            <a:r>
              <a:rPr lang="en-US" sz="2000" dirty="0" smtClean="0">
                <a:solidFill>
                  <a:schemeClr val="bg2">
                    <a:lumMod val="75000"/>
                  </a:schemeClr>
                </a:solidFill>
                <a:latin typeface="Calibri" pitchFamily="34" charset="0"/>
                <a:cs typeface="Calibri" pitchFamily="34" charset="0"/>
              </a:rPr>
              <a:t> sold.</a:t>
            </a:r>
          </a:p>
          <a:p>
            <a:endParaRPr lang="en-US" sz="2000" dirty="0">
              <a:solidFill>
                <a:schemeClr val="bg2">
                  <a:lumMod val="75000"/>
                </a:schemeClr>
              </a:solidFill>
            </a:endParaRPr>
          </a:p>
        </p:txBody>
      </p:sp>
      <p:sp>
        <p:nvSpPr>
          <p:cNvPr id="3" name="Title 2"/>
          <p:cNvSpPr>
            <a:spLocks noGrp="1"/>
          </p:cNvSpPr>
          <p:nvPr>
            <p:ph type="title"/>
          </p:nvPr>
        </p:nvSpPr>
        <p:spPr/>
        <p:txBody>
          <a:bodyPr>
            <a:normAutofit fontScale="90000"/>
          </a:bodyPr>
          <a:lstStyle/>
          <a:p>
            <a:r>
              <a:rPr lang="en-US" dirty="0" smtClean="0">
                <a:solidFill>
                  <a:schemeClr val="bg2">
                    <a:lumMod val="75000"/>
                  </a:schemeClr>
                </a:solidFill>
              </a:rPr>
              <a:t>E</a:t>
            </a:r>
            <a:r>
              <a:rPr smtClean="0">
                <a:solidFill>
                  <a:schemeClr val="bg2">
                    <a:lumMod val="75000"/>
                  </a:schemeClr>
                </a:solidFill>
              </a:rPr>
              <a:t>xample 1</a:t>
            </a:r>
            <a:br>
              <a:rPr smtClean="0">
                <a:solidFill>
                  <a:schemeClr val="bg2">
                    <a:lumMod val="75000"/>
                  </a:schemeClr>
                </a:solidFill>
              </a:rPr>
            </a:br>
            <a:r>
              <a:rPr smtClean="0">
                <a:solidFill>
                  <a:schemeClr val="bg2">
                    <a:lumMod val="75000"/>
                  </a:schemeClr>
                </a:solidFill>
              </a:rPr>
              <a:t>Product Mix Problem</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867400"/>
          </a:xfrm>
        </p:spPr>
        <p:txBody>
          <a:bodyPr>
            <a:normAutofit fontScale="92500" lnSpcReduction="10000"/>
          </a:bodyPr>
          <a:lstStyle/>
          <a:p>
            <a:pPr algn="just"/>
            <a:r>
              <a:rPr lang="en-US" sz="2000" dirty="0" smtClean="0">
                <a:solidFill>
                  <a:schemeClr val="bg2">
                    <a:lumMod val="75000"/>
                  </a:schemeClr>
                </a:solidFill>
              </a:rPr>
              <a:t>The manufacturer </a:t>
            </a:r>
            <a:r>
              <a:rPr lang="en-US" sz="2000" dirty="0" smtClean="0">
                <a:solidFill>
                  <a:schemeClr val="accent5">
                    <a:lumMod val="50000"/>
                  </a:schemeClr>
                </a:solidFill>
              </a:rPr>
              <a:t>has to decide on the number units of products A and B to produce.</a:t>
            </a:r>
          </a:p>
          <a:p>
            <a:pPr algn="just"/>
            <a:endParaRPr lang="en-US" sz="2000" dirty="0" smtClean="0">
              <a:solidFill>
                <a:schemeClr val="bg2">
                  <a:lumMod val="75000"/>
                </a:schemeClr>
              </a:solidFill>
            </a:endParaRPr>
          </a:p>
          <a:p>
            <a:pPr algn="just"/>
            <a:r>
              <a:rPr lang="en-US" sz="2000" dirty="0" smtClean="0">
                <a:solidFill>
                  <a:schemeClr val="bg2">
                    <a:lumMod val="75000"/>
                  </a:schemeClr>
                </a:solidFill>
              </a:rPr>
              <a:t>It is acceptable that the manufacturer would like to make as much profit as possible and would decide on the production quantities accordingly</a:t>
            </a:r>
          </a:p>
          <a:p>
            <a:pPr algn="just"/>
            <a:endParaRPr lang="en-US" sz="2000" dirty="0" smtClean="0">
              <a:solidFill>
                <a:schemeClr val="bg2">
                  <a:lumMod val="75000"/>
                </a:schemeClr>
              </a:solidFill>
            </a:endParaRPr>
          </a:p>
          <a:p>
            <a:pPr algn="just"/>
            <a:r>
              <a:rPr lang="en-US" sz="2000" dirty="0" smtClean="0">
                <a:solidFill>
                  <a:schemeClr val="accent5">
                    <a:lumMod val="50000"/>
                  </a:schemeClr>
                </a:solidFill>
              </a:rPr>
              <a:t>The manufacturer has to ensure that the resources needed to make the products are available.</a:t>
            </a:r>
          </a:p>
          <a:p>
            <a:pPr algn="just"/>
            <a:endParaRPr lang="en-US" sz="2000" dirty="0" smtClean="0">
              <a:solidFill>
                <a:schemeClr val="bg2">
                  <a:lumMod val="75000"/>
                </a:schemeClr>
              </a:solidFill>
            </a:endParaRPr>
          </a:p>
          <a:p>
            <a:pPr algn="just"/>
            <a:r>
              <a:rPr lang="en-US" sz="2000" dirty="0" smtClean="0">
                <a:solidFill>
                  <a:schemeClr val="bg2">
                    <a:lumMod val="75000"/>
                  </a:schemeClr>
                </a:solidFill>
              </a:rPr>
              <a:t>Before we attempt to find out the decisions of the manufacturer, let us redefine the problem in an algebraic form.</a:t>
            </a:r>
          </a:p>
          <a:p>
            <a:pPr algn="just"/>
            <a:endParaRPr lang="en-US" sz="2000" dirty="0" smtClean="0">
              <a:solidFill>
                <a:schemeClr val="bg2">
                  <a:lumMod val="75000"/>
                </a:schemeClr>
              </a:solidFill>
            </a:endParaRPr>
          </a:p>
          <a:p>
            <a:pPr algn="just"/>
            <a:r>
              <a:rPr lang="en-US" sz="2000" dirty="0" smtClean="0">
                <a:solidFill>
                  <a:schemeClr val="bg2">
                    <a:lumMod val="75000"/>
                  </a:schemeClr>
                </a:solidFill>
              </a:rPr>
              <a:t>The manufacturer has to decide on the production quantities. Let us call them </a:t>
            </a:r>
            <a:r>
              <a:rPr lang="en-US" sz="2000" dirty="0" smtClean="0">
                <a:solidFill>
                  <a:srgbClr val="C00000"/>
                </a:solidFill>
              </a:rPr>
              <a:t>X </a:t>
            </a:r>
            <a:r>
              <a:rPr lang="en-US" sz="2000" dirty="0" smtClean="0">
                <a:solidFill>
                  <a:schemeClr val="bg2">
                    <a:lumMod val="75000"/>
                  </a:schemeClr>
                </a:solidFill>
              </a:rPr>
              <a:t>and </a:t>
            </a:r>
            <a:r>
              <a:rPr lang="en-US" sz="2000" dirty="0" smtClean="0">
                <a:solidFill>
                  <a:srgbClr val="C00000"/>
                </a:solidFill>
              </a:rPr>
              <a:t>Y</a:t>
            </a:r>
            <a:r>
              <a:rPr lang="en-US" sz="2000" dirty="0" smtClean="0">
                <a:solidFill>
                  <a:schemeClr val="bg2">
                    <a:lumMod val="75000"/>
                  </a:schemeClr>
                </a:solidFill>
              </a:rPr>
              <a:t> and define.</a:t>
            </a:r>
          </a:p>
          <a:p>
            <a:pPr algn="just"/>
            <a:endParaRPr lang="en-US" sz="2000" dirty="0" smtClean="0">
              <a:solidFill>
                <a:schemeClr val="bg2">
                  <a:lumMod val="75000"/>
                </a:schemeClr>
              </a:solidFill>
            </a:endParaRPr>
          </a:p>
          <a:p>
            <a:pPr algn="just"/>
            <a:r>
              <a:rPr lang="en-US" sz="2000" dirty="0" smtClean="0">
                <a:solidFill>
                  <a:schemeClr val="bg2">
                    <a:lumMod val="75000"/>
                  </a:schemeClr>
                </a:solidFill>
              </a:rPr>
              <a:t>Let </a:t>
            </a:r>
            <a:r>
              <a:rPr lang="en-US" sz="2000" dirty="0" smtClean="0">
                <a:solidFill>
                  <a:srgbClr val="C00000"/>
                </a:solidFill>
              </a:rPr>
              <a:t>X</a:t>
            </a:r>
            <a:r>
              <a:rPr lang="en-US" sz="2000" dirty="0" smtClean="0">
                <a:solidFill>
                  <a:schemeClr val="bg2">
                    <a:lumMod val="75000"/>
                  </a:schemeClr>
                </a:solidFill>
              </a:rPr>
              <a:t> be the number of units of product A made.</a:t>
            </a:r>
          </a:p>
          <a:p>
            <a:pPr algn="just"/>
            <a:endParaRPr lang="en-US" sz="2000" dirty="0" smtClean="0">
              <a:solidFill>
                <a:schemeClr val="bg2">
                  <a:lumMod val="75000"/>
                </a:schemeClr>
              </a:solidFill>
            </a:endParaRPr>
          </a:p>
          <a:p>
            <a:pPr algn="just"/>
            <a:r>
              <a:rPr lang="en-US" sz="2000" dirty="0" smtClean="0">
                <a:solidFill>
                  <a:schemeClr val="bg2">
                    <a:lumMod val="75000"/>
                  </a:schemeClr>
                </a:solidFill>
              </a:rPr>
              <a:t>Let </a:t>
            </a:r>
            <a:r>
              <a:rPr lang="en-US" sz="2000" dirty="0" smtClean="0">
                <a:solidFill>
                  <a:srgbClr val="C00000"/>
                </a:solidFill>
              </a:rPr>
              <a:t>Y</a:t>
            </a:r>
            <a:r>
              <a:rPr lang="en-US" sz="2000" dirty="0" smtClean="0">
                <a:solidFill>
                  <a:schemeClr val="bg2">
                    <a:lumMod val="75000"/>
                  </a:schemeClr>
                </a:solidFill>
              </a:rPr>
              <a:t> be the number of units of product B made.</a:t>
            </a:r>
            <a:endParaRPr lang="en-US" sz="2000" dirty="0">
              <a:solidFill>
                <a:schemeClr val="bg2">
                  <a:lumMod val="75000"/>
                </a:schemeClr>
              </a:solidFill>
            </a:endParaRPr>
          </a:p>
        </p:txBody>
      </p:sp>
      <p:sp>
        <p:nvSpPr>
          <p:cNvPr id="3" name="Title 2"/>
          <p:cNvSpPr>
            <a:spLocks noGrp="1"/>
          </p:cNvSpPr>
          <p:nvPr>
            <p:ph type="title"/>
          </p:nvPr>
        </p:nvSpPr>
        <p:spPr>
          <a:xfrm>
            <a:off x="457200" y="304800"/>
            <a:ext cx="8229600" cy="609600"/>
          </a:xfrm>
        </p:spPr>
        <p:txBody>
          <a:bodyPr>
            <a:normAutofit fontScale="90000"/>
          </a:bodyPr>
          <a:lstStyle/>
          <a:p>
            <a:r>
              <a:rPr u="sng" smtClean="0">
                <a:solidFill>
                  <a:schemeClr val="bg2">
                    <a:lumMod val="75000"/>
                  </a:schemeClr>
                </a:solidFill>
              </a:rPr>
              <a:t>Solution</a:t>
            </a:r>
            <a:endParaRPr lang="en-US" u="sng"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6096000"/>
          </a:xfrm>
        </p:spPr>
        <p:txBody>
          <a:bodyPr>
            <a:normAutofit/>
          </a:bodyPr>
          <a:lstStyle/>
          <a:p>
            <a:pPr algn="just"/>
            <a:r>
              <a:rPr lang="en-US" sz="1800" dirty="0" smtClean="0">
                <a:solidFill>
                  <a:schemeClr val="bg2">
                    <a:lumMod val="75000"/>
                  </a:schemeClr>
                </a:solidFill>
              </a:rPr>
              <a:t>The problem variables x</a:t>
            </a:r>
            <a:r>
              <a:rPr lang="en-US" sz="1800" baseline="-25000" dirty="0" smtClean="0">
                <a:solidFill>
                  <a:schemeClr val="bg2">
                    <a:lumMod val="75000"/>
                  </a:schemeClr>
                </a:solidFill>
              </a:rPr>
              <a:t>1</a:t>
            </a:r>
            <a:r>
              <a:rPr lang="en-US" sz="1800" dirty="0" smtClean="0">
                <a:solidFill>
                  <a:schemeClr val="bg2">
                    <a:lumMod val="75000"/>
                  </a:schemeClr>
                </a:solidFill>
              </a:rPr>
              <a:t>and x</a:t>
            </a:r>
            <a:r>
              <a:rPr lang="en-US" sz="1800" baseline="-25000" dirty="0" smtClean="0">
                <a:solidFill>
                  <a:schemeClr val="bg2">
                    <a:lumMod val="75000"/>
                  </a:schemeClr>
                </a:solidFill>
              </a:rPr>
              <a:t>2 </a:t>
            </a:r>
            <a:r>
              <a:rPr lang="en-US" sz="1800" dirty="0" smtClean="0">
                <a:solidFill>
                  <a:schemeClr val="bg2">
                    <a:lumMod val="75000"/>
                  </a:schemeClr>
                </a:solidFill>
              </a:rPr>
              <a:t> are  called </a:t>
            </a:r>
            <a:r>
              <a:rPr lang="en-US" sz="1800" dirty="0" smtClean="0">
                <a:solidFill>
                  <a:schemeClr val="accent2">
                    <a:lumMod val="20000"/>
                    <a:lumOff val="80000"/>
                  </a:schemeClr>
                </a:solidFill>
              </a:rPr>
              <a:t>Decision Variable </a:t>
            </a:r>
            <a:r>
              <a:rPr lang="en-US" sz="1800" dirty="0" smtClean="0">
                <a:solidFill>
                  <a:schemeClr val="bg2">
                    <a:lumMod val="75000"/>
                  </a:schemeClr>
                </a:solidFill>
              </a:rPr>
              <a:t>they represent the solution or the output decision from  the problem.</a:t>
            </a:r>
          </a:p>
          <a:p>
            <a:pPr algn="just"/>
            <a:endParaRPr lang="en-US" sz="1800" dirty="0" smtClean="0">
              <a:solidFill>
                <a:schemeClr val="bg2">
                  <a:lumMod val="75000"/>
                </a:schemeClr>
              </a:solidFill>
            </a:endParaRPr>
          </a:p>
          <a:p>
            <a:pPr algn="just"/>
            <a:r>
              <a:rPr lang="en-US" sz="1800" dirty="0" smtClean="0">
                <a:solidFill>
                  <a:schemeClr val="bg2">
                    <a:lumMod val="75000"/>
                  </a:schemeClr>
                </a:solidFill>
              </a:rPr>
              <a:t>The </a:t>
            </a:r>
            <a:r>
              <a:rPr lang="en-US" sz="1800" dirty="0" smtClean="0">
                <a:solidFill>
                  <a:schemeClr val="accent2">
                    <a:lumMod val="20000"/>
                    <a:lumOff val="80000"/>
                  </a:schemeClr>
                </a:solidFill>
              </a:rPr>
              <a:t>profit function </a:t>
            </a:r>
            <a:r>
              <a:rPr lang="en-US" sz="1800" dirty="0" smtClean="0">
                <a:solidFill>
                  <a:schemeClr val="bg2">
                    <a:lumMod val="75000"/>
                  </a:schemeClr>
                </a:solidFill>
              </a:rPr>
              <a:t>that the manufacturer wishes to increase, represents the objective of making the decisions on the production quantities and is called </a:t>
            </a:r>
            <a:r>
              <a:rPr lang="en-US" sz="1800" dirty="0" smtClean="0">
                <a:solidFill>
                  <a:schemeClr val="accent2">
                    <a:lumMod val="20000"/>
                    <a:lumOff val="80000"/>
                  </a:schemeClr>
                </a:solidFill>
              </a:rPr>
              <a:t>Objective function.</a:t>
            </a:r>
          </a:p>
          <a:p>
            <a:pPr algn="just"/>
            <a:endParaRPr lang="en-US" sz="1800" dirty="0" smtClean="0">
              <a:solidFill>
                <a:schemeClr val="bg2">
                  <a:lumMod val="75000"/>
                </a:schemeClr>
              </a:solidFill>
            </a:endParaRPr>
          </a:p>
          <a:p>
            <a:pPr algn="just"/>
            <a:r>
              <a:rPr lang="en-US" sz="1800" dirty="0" smtClean="0">
                <a:solidFill>
                  <a:schemeClr val="bg2">
                    <a:lumMod val="75000"/>
                  </a:schemeClr>
                </a:solidFill>
              </a:rPr>
              <a:t>The </a:t>
            </a:r>
            <a:r>
              <a:rPr lang="en-US" sz="1800" dirty="0" smtClean="0">
                <a:solidFill>
                  <a:schemeClr val="bg1">
                    <a:lumMod val="95000"/>
                    <a:lumOff val="5000"/>
                  </a:schemeClr>
                </a:solidFill>
              </a:rPr>
              <a:t>condition matching the resource availability and resource requirement </a:t>
            </a:r>
            <a:r>
              <a:rPr lang="en-US" sz="1800" dirty="0" smtClean="0">
                <a:solidFill>
                  <a:schemeClr val="bg2">
                    <a:lumMod val="75000"/>
                  </a:schemeClr>
                </a:solidFill>
              </a:rPr>
              <a:t>are called </a:t>
            </a:r>
            <a:r>
              <a:rPr lang="en-US" sz="1800" dirty="0" smtClean="0"/>
              <a:t>Constraints.</a:t>
            </a:r>
          </a:p>
          <a:p>
            <a:pPr lvl="1" algn="just">
              <a:buFontTx/>
              <a:buChar char="-"/>
            </a:pPr>
            <a:r>
              <a:rPr lang="en-US" sz="1800" dirty="0" smtClean="0">
                <a:solidFill>
                  <a:schemeClr val="bg2">
                    <a:lumMod val="75000"/>
                  </a:schemeClr>
                </a:solidFill>
              </a:rPr>
              <a:t>these usually limit ( or restrict) the values the decision variables can take</a:t>
            </a:r>
          </a:p>
          <a:p>
            <a:pPr lvl="1" algn="just">
              <a:buFontTx/>
              <a:buChar char="-"/>
            </a:pPr>
            <a:endParaRPr lang="en-US" sz="1400" dirty="0" smtClean="0">
              <a:solidFill>
                <a:schemeClr val="bg2">
                  <a:lumMod val="75000"/>
                </a:schemeClr>
              </a:solidFill>
            </a:endParaRPr>
          </a:p>
          <a:p>
            <a:pPr algn="just"/>
            <a:r>
              <a:rPr lang="en-US" sz="1800" dirty="0" smtClean="0">
                <a:solidFill>
                  <a:schemeClr val="bg2">
                    <a:lumMod val="75000"/>
                  </a:schemeClr>
                </a:solidFill>
              </a:rPr>
              <a:t>We have  also explicit stated that the decision variable should take non negative values.</a:t>
            </a:r>
          </a:p>
          <a:p>
            <a:pPr algn="just">
              <a:buNone/>
            </a:pPr>
            <a:r>
              <a:rPr lang="en-US" sz="1800" dirty="0" smtClean="0">
                <a:solidFill>
                  <a:schemeClr val="bg2">
                    <a:lumMod val="75000"/>
                  </a:schemeClr>
                </a:solidFill>
              </a:rPr>
              <a:t>	- this is true for all Linear Programming Problems</a:t>
            </a:r>
          </a:p>
          <a:p>
            <a:pPr algn="just">
              <a:buNone/>
            </a:pPr>
            <a:r>
              <a:rPr lang="en-US" sz="1800" dirty="0" smtClean="0">
                <a:solidFill>
                  <a:schemeClr val="bg2">
                    <a:lumMod val="75000"/>
                  </a:schemeClr>
                </a:solidFill>
              </a:rPr>
              <a:t>	- this is called </a:t>
            </a:r>
            <a:r>
              <a:rPr lang="en-US" sz="1800" dirty="0" smtClean="0"/>
              <a:t>non negative restriction</a:t>
            </a:r>
          </a:p>
          <a:p>
            <a:pPr algn="just">
              <a:buNone/>
            </a:pPr>
            <a:endParaRPr lang="en-US" sz="1400" dirty="0" smtClean="0">
              <a:solidFill>
                <a:schemeClr val="bg2">
                  <a:lumMod val="75000"/>
                </a:schemeClr>
              </a:solidFill>
            </a:endParaRPr>
          </a:p>
          <a:p>
            <a:pPr algn="just"/>
            <a:r>
              <a:rPr lang="en-US" sz="1800" dirty="0" smtClean="0">
                <a:solidFill>
                  <a:schemeClr val="bg2">
                    <a:lumMod val="75000"/>
                  </a:schemeClr>
                </a:solidFill>
              </a:rPr>
              <a:t>The problem that we have written down in algebraic form represent the mathematical model of the given system and is called the </a:t>
            </a:r>
            <a:r>
              <a:rPr lang="en-US" sz="1800" dirty="0" smtClean="0"/>
              <a:t>Problem Formulation.</a:t>
            </a:r>
          </a:p>
          <a:p>
            <a:pPr>
              <a:buNone/>
            </a:pPr>
            <a:endParaRPr lang="en-US" dirty="0" smtClean="0"/>
          </a:p>
          <a:p>
            <a:pPr lvl="1"/>
            <a:endParaRPr lang="en-US" dirty="0" smtClean="0"/>
          </a:p>
          <a:p>
            <a:endParaRPr lang="en-US" dirty="0"/>
          </a:p>
        </p:txBody>
      </p:sp>
      <p:sp>
        <p:nvSpPr>
          <p:cNvPr id="3" name="Title 2"/>
          <p:cNvSpPr>
            <a:spLocks noGrp="1"/>
          </p:cNvSpPr>
          <p:nvPr>
            <p:ph type="title"/>
          </p:nvPr>
        </p:nvSpPr>
        <p:spPr>
          <a:xfrm>
            <a:off x="457200" y="0"/>
            <a:ext cx="8229600" cy="762000"/>
          </a:xfrm>
        </p:spPr>
        <p:txBody>
          <a:bodyPr/>
          <a:lstStyle/>
          <a:p>
            <a:r>
              <a:rPr smtClean="0">
                <a:solidFill>
                  <a:schemeClr val="bg2">
                    <a:lumMod val="75000"/>
                  </a:schemeClr>
                </a:solidFill>
              </a:rPr>
              <a:t>Terminology</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791200"/>
          </a:xfrm>
        </p:spPr>
        <p:txBody>
          <a:bodyPr>
            <a:normAutofit fontScale="92500" lnSpcReduction="10000"/>
          </a:bodyPr>
          <a:lstStyle/>
          <a:p>
            <a:r>
              <a:rPr lang="en-US" dirty="0" smtClean="0">
                <a:solidFill>
                  <a:schemeClr val="bg2">
                    <a:lumMod val="75000"/>
                  </a:schemeClr>
                </a:solidFill>
              </a:rPr>
              <a:t>The problem formulation has the following steps.</a:t>
            </a:r>
          </a:p>
          <a:p>
            <a:pPr marL="514350" indent="-514350">
              <a:buNone/>
            </a:pPr>
            <a:r>
              <a:rPr lang="en-US" dirty="0" smtClean="0">
                <a:solidFill>
                  <a:schemeClr val="bg2">
                    <a:lumMod val="75000"/>
                  </a:schemeClr>
                </a:solidFill>
              </a:rPr>
              <a:t>	</a:t>
            </a:r>
            <a:r>
              <a:rPr lang="en-US" sz="2100" dirty="0" smtClean="0">
                <a:solidFill>
                  <a:schemeClr val="accent2">
                    <a:lumMod val="20000"/>
                    <a:lumOff val="80000"/>
                  </a:schemeClr>
                </a:solidFill>
              </a:rPr>
              <a:t>- Identifying the decision variables.</a:t>
            </a:r>
          </a:p>
          <a:p>
            <a:pPr marL="514350" indent="-514350">
              <a:buNone/>
            </a:pPr>
            <a:r>
              <a:rPr lang="en-US" sz="2100" dirty="0" smtClean="0">
                <a:solidFill>
                  <a:schemeClr val="accent2">
                    <a:lumMod val="20000"/>
                    <a:lumOff val="80000"/>
                  </a:schemeClr>
                </a:solidFill>
              </a:rPr>
              <a:t>	- writing the objective function</a:t>
            </a:r>
          </a:p>
          <a:p>
            <a:pPr marL="514350" indent="-514350">
              <a:buNone/>
            </a:pPr>
            <a:r>
              <a:rPr lang="en-US" sz="2100" dirty="0" smtClean="0">
                <a:solidFill>
                  <a:schemeClr val="accent2">
                    <a:lumMod val="20000"/>
                    <a:lumOff val="80000"/>
                  </a:schemeClr>
                </a:solidFill>
              </a:rPr>
              <a:t>	- writing the constraints</a:t>
            </a:r>
          </a:p>
          <a:p>
            <a:pPr marL="514350" indent="-514350">
              <a:buNone/>
            </a:pPr>
            <a:r>
              <a:rPr lang="en-US" sz="2100" dirty="0" smtClean="0">
                <a:solidFill>
                  <a:schemeClr val="accent2">
                    <a:lumMod val="20000"/>
                    <a:lumOff val="80000"/>
                  </a:schemeClr>
                </a:solidFill>
              </a:rPr>
              <a:t>	- writing the non negative restrictions.</a:t>
            </a:r>
          </a:p>
          <a:p>
            <a:pPr marL="514350" indent="-514350">
              <a:buNone/>
            </a:pPr>
            <a:endParaRPr lang="en-US" dirty="0" smtClean="0">
              <a:solidFill>
                <a:schemeClr val="bg2">
                  <a:lumMod val="75000"/>
                </a:schemeClr>
              </a:solidFill>
            </a:endParaRPr>
          </a:p>
          <a:p>
            <a:pPr marL="514350" indent="-514350"/>
            <a:r>
              <a:rPr lang="en-US" dirty="0" smtClean="0">
                <a:solidFill>
                  <a:schemeClr val="bg2">
                    <a:lumMod val="75000"/>
                  </a:schemeClr>
                </a:solidFill>
              </a:rPr>
              <a:t>In the above formulation, the objective function and the constraints are linear.</a:t>
            </a:r>
          </a:p>
          <a:p>
            <a:pPr marL="514350" indent="-514350">
              <a:buNone/>
            </a:pPr>
            <a:r>
              <a:rPr lang="en-US" dirty="0" smtClean="0">
                <a:solidFill>
                  <a:schemeClr val="bg2">
                    <a:lumMod val="75000"/>
                  </a:schemeClr>
                </a:solidFill>
              </a:rPr>
              <a:t>	</a:t>
            </a:r>
            <a:r>
              <a:rPr lang="en-US" dirty="0" smtClean="0">
                <a:solidFill>
                  <a:schemeClr val="accent6">
                    <a:lumMod val="50000"/>
                  </a:schemeClr>
                </a:solidFill>
              </a:rPr>
              <a:t>- </a:t>
            </a:r>
            <a:r>
              <a:rPr lang="en-US" sz="2100" dirty="0" smtClean="0">
                <a:solidFill>
                  <a:schemeClr val="accent6">
                    <a:lumMod val="50000"/>
                  </a:schemeClr>
                </a:solidFill>
              </a:rPr>
              <a:t>therefore the model that we formulated is a linear programming problem</a:t>
            </a:r>
            <a:endParaRPr lang="en-US" dirty="0" smtClean="0">
              <a:solidFill>
                <a:schemeClr val="accent6">
                  <a:lumMod val="50000"/>
                </a:schemeClr>
              </a:solidFill>
            </a:endParaRPr>
          </a:p>
          <a:p>
            <a:pPr marL="514350" indent="-514350">
              <a:buNone/>
            </a:pPr>
            <a:endParaRPr lang="en-US" dirty="0" smtClean="0">
              <a:solidFill>
                <a:schemeClr val="bg2">
                  <a:lumMod val="75000"/>
                </a:schemeClr>
              </a:solidFill>
            </a:endParaRPr>
          </a:p>
          <a:p>
            <a:pPr marL="514350" indent="-514350"/>
            <a:r>
              <a:rPr lang="en-US" dirty="0" smtClean="0">
                <a:solidFill>
                  <a:schemeClr val="bg2">
                    <a:lumMod val="75000"/>
                  </a:schemeClr>
                </a:solidFill>
              </a:rPr>
              <a:t>A </a:t>
            </a:r>
            <a:r>
              <a:rPr lang="en-US" u="sng" dirty="0" smtClean="0">
                <a:solidFill>
                  <a:schemeClr val="bg2">
                    <a:lumMod val="75000"/>
                  </a:schemeClr>
                </a:solidFill>
              </a:rPr>
              <a:t>Linear Programming Problem </a:t>
            </a:r>
            <a:r>
              <a:rPr lang="en-US" dirty="0" smtClean="0">
                <a:solidFill>
                  <a:schemeClr val="bg2">
                    <a:lumMod val="75000"/>
                  </a:schemeClr>
                </a:solidFill>
              </a:rPr>
              <a:t>has</a:t>
            </a:r>
          </a:p>
          <a:p>
            <a:pPr marL="514350" indent="-514350">
              <a:buNone/>
            </a:pPr>
            <a:r>
              <a:rPr lang="en-US" dirty="0" smtClean="0">
                <a:solidFill>
                  <a:schemeClr val="bg2">
                    <a:lumMod val="75000"/>
                  </a:schemeClr>
                </a:solidFill>
              </a:rPr>
              <a:t>	- </a:t>
            </a:r>
            <a:r>
              <a:rPr lang="en-US" sz="2100" dirty="0" smtClean="0">
                <a:solidFill>
                  <a:schemeClr val="accent2">
                    <a:lumMod val="20000"/>
                    <a:lumOff val="80000"/>
                  </a:schemeClr>
                </a:solidFill>
              </a:rPr>
              <a:t>a linear objective function,</a:t>
            </a:r>
          </a:p>
          <a:p>
            <a:pPr marL="514350" indent="-514350">
              <a:buNone/>
            </a:pPr>
            <a:r>
              <a:rPr lang="en-US" sz="2100" dirty="0" smtClean="0">
                <a:solidFill>
                  <a:schemeClr val="accent2">
                    <a:lumMod val="20000"/>
                    <a:lumOff val="80000"/>
                  </a:schemeClr>
                </a:solidFill>
              </a:rPr>
              <a:t>	- linear constraints and </a:t>
            </a:r>
          </a:p>
          <a:p>
            <a:pPr marL="514350" indent="-514350">
              <a:buNone/>
            </a:pPr>
            <a:r>
              <a:rPr lang="en-US" sz="2100" dirty="0" smtClean="0">
                <a:solidFill>
                  <a:schemeClr val="accent2">
                    <a:lumMod val="20000"/>
                    <a:lumOff val="80000"/>
                  </a:schemeClr>
                </a:solidFill>
              </a:rPr>
              <a:t>	- the non negative constraints on all the decision variables.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895600"/>
            <a:ext cx="8229600" cy="838200"/>
          </a:xfrm>
        </p:spPr>
        <p:txBody>
          <a:bodyPr>
            <a:normAutofit/>
          </a:bodyPr>
          <a:lstStyle/>
          <a:p>
            <a:pPr algn="ctr"/>
            <a:r>
              <a:rPr lang="en-US" sz="4400" dirty="0" smtClean="0">
                <a:solidFill>
                  <a:schemeClr val="bg1">
                    <a:lumMod val="65000"/>
                    <a:lumOff val="35000"/>
                  </a:schemeClr>
                </a:solidFill>
              </a:rPr>
              <a:t>T</a:t>
            </a:r>
            <a:r>
              <a:rPr sz="4400" smtClean="0">
                <a:solidFill>
                  <a:schemeClr val="bg1">
                    <a:lumMod val="65000"/>
                    <a:lumOff val="35000"/>
                  </a:schemeClr>
                </a:solidFill>
              </a:rPr>
              <a:t>hank you</a:t>
            </a:r>
            <a:endParaRPr lang="en-US" sz="4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lstStyle/>
          <a:p>
            <a:pPr algn="just"/>
            <a:r>
              <a:rPr lang="en-US" dirty="0" smtClean="0">
                <a:solidFill>
                  <a:schemeClr val="bg1"/>
                </a:solidFill>
              </a:rPr>
              <a:t>The term operations research was first coined in 1940 by </a:t>
            </a:r>
            <a:r>
              <a:rPr lang="en-US" dirty="0" err="1" smtClean="0">
                <a:solidFill>
                  <a:schemeClr val="bg1"/>
                </a:solidFill>
              </a:rPr>
              <a:t>McClosky</a:t>
            </a:r>
            <a:r>
              <a:rPr lang="en-US" dirty="0" smtClean="0">
                <a:solidFill>
                  <a:schemeClr val="bg1"/>
                </a:solidFill>
              </a:rPr>
              <a:t> and </a:t>
            </a:r>
            <a:r>
              <a:rPr lang="en-US" dirty="0" err="1" smtClean="0">
                <a:solidFill>
                  <a:schemeClr val="bg1"/>
                </a:solidFill>
              </a:rPr>
              <a:t>Trefthen</a:t>
            </a:r>
            <a:r>
              <a:rPr lang="en-US" dirty="0" smtClean="0">
                <a:solidFill>
                  <a:schemeClr val="bg1"/>
                </a:solidFill>
              </a:rPr>
              <a:t> of the United kingdom.</a:t>
            </a:r>
          </a:p>
          <a:p>
            <a:pPr algn="just"/>
            <a:r>
              <a:rPr lang="en-US" dirty="0" smtClean="0">
                <a:solidFill>
                  <a:schemeClr val="bg1"/>
                </a:solidFill>
              </a:rPr>
              <a:t>During world war II, military management called on scientist from various disciplines and organised them into teams to assist in solving strategic and tactical problems, relating to air and land defense of the country.</a:t>
            </a:r>
          </a:p>
          <a:p>
            <a:pPr algn="just"/>
            <a:r>
              <a:rPr lang="en-US" dirty="0" smtClean="0">
                <a:solidFill>
                  <a:schemeClr val="bg1"/>
                </a:solidFill>
              </a:rPr>
              <a:t>Their mission was to formulate specific proposals and plans for aiding the military commands to arrive at decisions on optimal utilization of scarce military resources and efforts and also to implement the decisions effectively.</a:t>
            </a:r>
          </a:p>
          <a:p>
            <a:pPr algn="just">
              <a:buNone/>
            </a:pPr>
            <a:endParaRPr lang="en-US" dirty="0">
              <a:solidFill>
                <a:schemeClr val="bg1"/>
              </a:solidFill>
            </a:endParaRPr>
          </a:p>
        </p:txBody>
      </p:sp>
      <p:sp>
        <p:nvSpPr>
          <p:cNvPr id="3" name="Title 2"/>
          <p:cNvSpPr>
            <a:spLocks noGrp="1"/>
          </p:cNvSpPr>
          <p:nvPr>
            <p:ph type="title"/>
          </p:nvPr>
        </p:nvSpPr>
        <p:spPr>
          <a:xfrm>
            <a:off x="457200" y="304800"/>
            <a:ext cx="8305800" cy="762000"/>
          </a:xfrm>
        </p:spPr>
        <p:txBody>
          <a:bodyPr>
            <a:normAutofit/>
          </a:bodyPr>
          <a:lstStyle/>
          <a:p>
            <a:r>
              <a:rPr smtClean="0">
                <a:solidFill>
                  <a:schemeClr val="bg2">
                    <a:lumMod val="75000"/>
                  </a:schemeClr>
                </a:solidFill>
              </a:rPr>
              <a:t>Operations </a:t>
            </a:r>
            <a:r>
              <a:rPr smtClean="0">
                <a:solidFill>
                  <a:schemeClr val="bg2">
                    <a:lumMod val="75000"/>
                  </a:schemeClr>
                </a:solidFill>
              </a:rPr>
              <a:t>Research - Introduction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953000"/>
          </a:xfrm>
        </p:spPr>
        <p:txBody>
          <a:bodyPr>
            <a:normAutofit fontScale="92500" lnSpcReduction="10000"/>
          </a:bodyPr>
          <a:lstStyle/>
          <a:p>
            <a:pPr>
              <a:buFont typeface="Wingdings" pitchFamily="2" charset="2"/>
              <a:buChar char="§"/>
            </a:pPr>
            <a:r>
              <a:rPr lang="en-US" dirty="0" smtClean="0">
                <a:solidFill>
                  <a:schemeClr val="bg1"/>
                </a:solidFill>
              </a:rPr>
              <a:t>Operation research is “a scientific approach to decision making, which seeks to determine how best to design and operate systems, under conditions requiring allocation of scares resources”</a:t>
            </a:r>
          </a:p>
          <a:p>
            <a:pPr>
              <a:buFont typeface="Wingdings" pitchFamily="2" charset="2"/>
              <a:buChar char="§"/>
            </a:pPr>
            <a:endParaRPr lang="en-US" dirty="0" smtClean="0">
              <a:solidFill>
                <a:schemeClr val="bg1"/>
              </a:solidFill>
            </a:endParaRPr>
          </a:p>
          <a:p>
            <a:pPr>
              <a:buFont typeface="Wingdings" pitchFamily="2" charset="2"/>
              <a:buChar char="§"/>
            </a:pPr>
            <a:r>
              <a:rPr lang="en-US" dirty="0" smtClean="0">
                <a:solidFill>
                  <a:schemeClr val="bg1"/>
                </a:solidFill>
              </a:rPr>
              <a:t>Provides a set of algorithms that acts as tools for effective problem solving and decision making</a:t>
            </a:r>
          </a:p>
          <a:p>
            <a:pPr>
              <a:buNone/>
            </a:pPr>
            <a:endParaRPr lang="en-US" dirty="0" smtClean="0">
              <a:solidFill>
                <a:schemeClr val="bg1"/>
              </a:solidFill>
            </a:endParaRPr>
          </a:p>
          <a:p>
            <a:pPr>
              <a:buFont typeface="Wingdings" pitchFamily="2" charset="2"/>
              <a:buChar char="§"/>
            </a:pPr>
            <a:r>
              <a:rPr lang="en-US" dirty="0" smtClean="0">
                <a:solidFill>
                  <a:schemeClr val="bg1"/>
                </a:solidFill>
              </a:rPr>
              <a:t>Extensive applications in engineering, business and public systems</a:t>
            </a:r>
          </a:p>
          <a:p>
            <a:pPr>
              <a:buFont typeface="Wingdings" pitchFamily="2" charset="2"/>
              <a:buChar char="§"/>
            </a:pPr>
            <a:endParaRPr lang="en-US" dirty="0" smtClean="0">
              <a:solidFill>
                <a:schemeClr val="bg1"/>
              </a:solidFill>
            </a:endParaRPr>
          </a:p>
          <a:p>
            <a:pPr>
              <a:buFont typeface="Wingdings" pitchFamily="2" charset="2"/>
              <a:buChar char="§"/>
            </a:pPr>
            <a:r>
              <a:rPr lang="en-US" dirty="0" smtClean="0">
                <a:solidFill>
                  <a:schemeClr val="bg1"/>
                </a:solidFill>
              </a:rPr>
              <a:t>Used extensively in manufacturing and service industries in decision making.</a:t>
            </a:r>
            <a:endParaRPr lang="en-US" dirty="0">
              <a:solidFill>
                <a:schemeClr val="bg1"/>
              </a:solidFill>
            </a:endParaRPr>
          </a:p>
        </p:txBody>
      </p:sp>
      <p:sp>
        <p:nvSpPr>
          <p:cNvPr id="2" name="Title 1"/>
          <p:cNvSpPr>
            <a:spLocks noGrp="1"/>
          </p:cNvSpPr>
          <p:nvPr>
            <p:ph type="title"/>
          </p:nvPr>
        </p:nvSpPr>
        <p:spPr>
          <a:xfrm>
            <a:off x="533400" y="381000"/>
            <a:ext cx="8229600" cy="685800"/>
          </a:xfrm>
        </p:spPr>
        <p:txBody>
          <a:bodyPr>
            <a:normAutofit fontScale="90000"/>
          </a:bodyPr>
          <a:lstStyle/>
          <a:p>
            <a:pPr algn="ctr"/>
            <a:r>
              <a:rPr lang="en-US" dirty="0" smtClean="0">
                <a:solidFill>
                  <a:schemeClr val="bg2">
                    <a:lumMod val="75000"/>
                  </a:schemeClr>
                </a:solidFill>
              </a:rPr>
              <a:t>O</a:t>
            </a:r>
            <a:r>
              <a:rPr smtClean="0">
                <a:solidFill>
                  <a:schemeClr val="bg2">
                    <a:lumMod val="75000"/>
                  </a:schemeClr>
                </a:solidFill>
              </a:rPr>
              <a:t>perations </a:t>
            </a:r>
            <a:r>
              <a:rPr lang="en-US" dirty="0" smtClean="0">
                <a:solidFill>
                  <a:schemeClr val="bg2">
                    <a:lumMod val="75000"/>
                  </a:schemeClr>
                </a:solidFill>
              </a:rPr>
              <a:t>Research</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4953000"/>
          </a:xfrm>
        </p:spPr>
        <p:txBody>
          <a:bodyPr>
            <a:normAutofit/>
          </a:bodyPr>
          <a:lstStyle/>
          <a:p>
            <a:pPr marL="0" indent="0" algn="just">
              <a:buNone/>
            </a:pPr>
            <a:r>
              <a:rPr lang="en-US" dirty="0" smtClean="0">
                <a:solidFill>
                  <a:schemeClr val="bg1"/>
                </a:solidFill>
              </a:rPr>
              <a:t>The procedure to be followed in the study of OR, generally involves the following major phases.</a:t>
            </a:r>
            <a:endParaRPr lang="en-US" dirty="0">
              <a:solidFill>
                <a:schemeClr val="bg1"/>
              </a:solidFill>
            </a:endParaRPr>
          </a:p>
          <a:p>
            <a:pPr marL="514350" indent="-514350" algn="just">
              <a:buFont typeface="+mj-lt"/>
              <a:buAutoNum type="arabicPeriod"/>
            </a:pPr>
            <a:r>
              <a:rPr lang="en-US" dirty="0" smtClean="0">
                <a:solidFill>
                  <a:schemeClr val="bg1"/>
                </a:solidFill>
              </a:rPr>
              <a:t>Formulating the problem.</a:t>
            </a:r>
          </a:p>
          <a:p>
            <a:pPr marL="514350" indent="-514350" algn="just">
              <a:buFont typeface="+mj-lt"/>
              <a:buAutoNum type="arabicPeriod"/>
            </a:pPr>
            <a:r>
              <a:rPr lang="en-US" dirty="0" smtClean="0">
                <a:solidFill>
                  <a:schemeClr val="bg1"/>
                </a:solidFill>
              </a:rPr>
              <a:t>Constructing a mathematical model.</a:t>
            </a:r>
          </a:p>
          <a:p>
            <a:pPr marL="514350" indent="-514350" algn="just">
              <a:buFont typeface="+mj-lt"/>
              <a:buAutoNum type="arabicPeriod"/>
            </a:pPr>
            <a:r>
              <a:rPr lang="en-US" dirty="0" smtClean="0">
                <a:solidFill>
                  <a:schemeClr val="bg1"/>
                </a:solidFill>
              </a:rPr>
              <a:t>Deriving the solution from the model.</a:t>
            </a:r>
          </a:p>
          <a:p>
            <a:pPr marL="514350" indent="-514350" algn="just">
              <a:buFont typeface="+mj-lt"/>
              <a:buAutoNum type="arabicPeriod"/>
            </a:pPr>
            <a:r>
              <a:rPr lang="en-US" dirty="0" smtClean="0">
                <a:solidFill>
                  <a:schemeClr val="bg1"/>
                </a:solidFill>
              </a:rPr>
              <a:t>Testing the model and its solution (updating the model).</a:t>
            </a:r>
          </a:p>
          <a:p>
            <a:pPr marL="514350" indent="-514350" algn="just">
              <a:buFont typeface="+mj-lt"/>
              <a:buAutoNum type="arabicPeriod"/>
            </a:pPr>
            <a:r>
              <a:rPr lang="en-US" dirty="0" smtClean="0">
                <a:solidFill>
                  <a:schemeClr val="bg1"/>
                </a:solidFill>
              </a:rPr>
              <a:t>Controlling the solution.</a:t>
            </a:r>
          </a:p>
          <a:p>
            <a:pPr marL="514350" indent="-514350" algn="just">
              <a:buFont typeface="+mj-lt"/>
              <a:buAutoNum type="arabicPeriod"/>
            </a:pPr>
            <a:r>
              <a:rPr lang="en-US" dirty="0" smtClean="0">
                <a:solidFill>
                  <a:schemeClr val="bg1"/>
                </a:solidFill>
              </a:rPr>
              <a:t>Implementation.</a:t>
            </a:r>
            <a:endParaRPr lang="en-US" dirty="0" smtClean="0">
              <a:solidFill>
                <a:schemeClr val="bg1"/>
              </a:solidFill>
            </a:endParaRPr>
          </a:p>
        </p:txBody>
      </p:sp>
      <p:sp>
        <p:nvSpPr>
          <p:cNvPr id="2" name="Title 1"/>
          <p:cNvSpPr>
            <a:spLocks noGrp="1"/>
          </p:cNvSpPr>
          <p:nvPr>
            <p:ph type="title"/>
          </p:nvPr>
        </p:nvSpPr>
        <p:spPr>
          <a:xfrm>
            <a:off x="533400" y="381000"/>
            <a:ext cx="8229600" cy="685800"/>
          </a:xfrm>
        </p:spPr>
        <p:txBody>
          <a:bodyPr>
            <a:normAutofit fontScale="90000"/>
          </a:bodyPr>
          <a:lstStyle/>
          <a:p>
            <a:pPr algn="ctr"/>
            <a:r>
              <a:rPr smtClean="0">
                <a:solidFill>
                  <a:schemeClr val="bg2">
                    <a:lumMod val="75000"/>
                  </a:schemeClr>
                </a:solidFill>
              </a:rPr>
              <a:t>Phases</a:t>
            </a:r>
            <a:r>
              <a:rPr lang="en-US" dirty="0" smtClean="0">
                <a:solidFill>
                  <a:schemeClr val="bg2">
                    <a:lumMod val="75000"/>
                  </a:schemeClr>
                </a:solidFill>
              </a:rPr>
              <a:t> of O</a:t>
            </a:r>
            <a:r>
              <a:rPr smtClean="0">
                <a:solidFill>
                  <a:schemeClr val="bg2">
                    <a:lumMod val="75000"/>
                  </a:schemeClr>
                </a:solidFill>
              </a:rPr>
              <a:t>perations </a:t>
            </a:r>
            <a:r>
              <a:rPr lang="en-US" dirty="0" smtClean="0">
                <a:solidFill>
                  <a:schemeClr val="bg2">
                    <a:lumMod val="75000"/>
                  </a:schemeClr>
                </a:solidFill>
              </a:rPr>
              <a:t>Research</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solidFill>
              </a:rPr>
              <a:t>A model is a simplified representation of an operation.</a:t>
            </a:r>
          </a:p>
          <a:p>
            <a:endParaRPr lang="en-US" dirty="0" smtClean="0">
              <a:solidFill>
                <a:schemeClr val="bg1"/>
              </a:solidFill>
            </a:endParaRPr>
          </a:p>
          <a:p>
            <a:pPr>
              <a:buNone/>
            </a:pPr>
            <a:endParaRPr lang="en-US" dirty="0" smtClean="0">
              <a:solidFill>
                <a:schemeClr val="bg1"/>
              </a:solidFill>
            </a:endParaRPr>
          </a:p>
          <a:p>
            <a:r>
              <a:rPr lang="en-US" dirty="0" smtClean="0">
                <a:solidFill>
                  <a:schemeClr val="bg1"/>
                </a:solidFill>
              </a:rPr>
              <a:t>It is process in which only basic aspects or important features of a problem or considered.</a:t>
            </a:r>
          </a:p>
          <a:p>
            <a:endParaRPr lang="en-US" dirty="0" smtClean="0">
              <a:solidFill>
                <a:schemeClr val="bg1"/>
              </a:solidFill>
            </a:endParaRPr>
          </a:p>
          <a:p>
            <a:pPr>
              <a:buNone/>
            </a:pPr>
            <a:endParaRPr lang="en-US" dirty="0" smtClean="0">
              <a:solidFill>
                <a:schemeClr val="bg1"/>
              </a:solidFill>
            </a:endParaRPr>
          </a:p>
          <a:p>
            <a:r>
              <a:rPr lang="en-US" dirty="0" smtClean="0">
                <a:solidFill>
                  <a:schemeClr val="bg1"/>
                </a:solidFill>
              </a:rPr>
              <a:t>The objective of a model is to identify important factors and interrelationships</a:t>
            </a:r>
          </a:p>
          <a:p>
            <a:endParaRPr lang="en-US" dirty="0">
              <a:solidFill>
                <a:schemeClr val="bg1"/>
              </a:solidFill>
            </a:endParaRPr>
          </a:p>
        </p:txBody>
      </p:sp>
      <p:sp>
        <p:nvSpPr>
          <p:cNvPr id="3" name="Title 2"/>
          <p:cNvSpPr>
            <a:spLocks noGrp="1"/>
          </p:cNvSpPr>
          <p:nvPr>
            <p:ph type="title"/>
          </p:nvPr>
        </p:nvSpPr>
        <p:spPr/>
        <p:txBody>
          <a:bodyPr/>
          <a:lstStyle/>
          <a:p>
            <a:pPr algn="ctr"/>
            <a:r>
              <a:rPr smtClean="0">
                <a:solidFill>
                  <a:schemeClr val="bg1"/>
                </a:solidFill>
              </a:rPr>
              <a:t>Models in Operations Research</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solidFill>
              </a:rPr>
              <a:t>Linear Programming Model </a:t>
            </a:r>
            <a:r>
              <a:rPr lang="en-US" sz="1800" dirty="0" smtClean="0">
                <a:solidFill>
                  <a:schemeClr val="bg1"/>
                </a:solidFill>
              </a:rPr>
              <a:t>(</a:t>
            </a:r>
            <a:r>
              <a:rPr lang="en-US" sz="1800" dirty="0" err="1" smtClean="0">
                <a:solidFill>
                  <a:schemeClr val="bg1"/>
                </a:solidFill>
              </a:rPr>
              <a:t>Maximisation</a:t>
            </a:r>
            <a:r>
              <a:rPr lang="en-US" sz="1800" dirty="0" smtClean="0">
                <a:solidFill>
                  <a:schemeClr val="bg1"/>
                </a:solidFill>
              </a:rPr>
              <a:t> of Profit and </a:t>
            </a:r>
            <a:r>
              <a:rPr lang="en-US" sz="1800" dirty="0" err="1" smtClean="0">
                <a:solidFill>
                  <a:schemeClr val="bg1"/>
                </a:solidFill>
              </a:rPr>
              <a:t>minisation</a:t>
            </a:r>
            <a:r>
              <a:rPr lang="en-US" sz="1800" dirty="0" smtClean="0">
                <a:solidFill>
                  <a:schemeClr val="bg1"/>
                </a:solidFill>
              </a:rPr>
              <a:t> of Cost)</a:t>
            </a:r>
            <a:endParaRPr lang="en-US" dirty="0" smtClean="0">
              <a:solidFill>
                <a:schemeClr val="bg1"/>
              </a:solidFill>
            </a:endParaRPr>
          </a:p>
          <a:p>
            <a:r>
              <a:rPr lang="en-US" dirty="0" smtClean="0">
                <a:solidFill>
                  <a:schemeClr val="bg1"/>
                </a:solidFill>
              </a:rPr>
              <a:t>Assignment Problem </a:t>
            </a:r>
            <a:r>
              <a:rPr lang="en-US" sz="1800" dirty="0" smtClean="0">
                <a:solidFill>
                  <a:schemeClr val="bg1"/>
                </a:solidFill>
              </a:rPr>
              <a:t>(Allocation of </a:t>
            </a:r>
            <a:r>
              <a:rPr lang="en-US" sz="1800" dirty="0" err="1" smtClean="0">
                <a:solidFill>
                  <a:schemeClr val="bg1"/>
                </a:solidFill>
              </a:rPr>
              <a:t>Labour</a:t>
            </a:r>
            <a:r>
              <a:rPr lang="en-US" sz="1800" dirty="0" smtClean="0">
                <a:solidFill>
                  <a:schemeClr val="bg1"/>
                </a:solidFill>
              </a:rPr>
              <a:t> and Resources) </a:t>
            </a:r>
          </a:p>
          <a:p>
            <a:r>
              <a:rPr lang="en-US" dirty="0" smtClean="0">
                <a:solidFill>
                  <a:schemeClr val="bg1"/>
                </a:solidFill>
              </a:rPr>
              <a:t>Transportation Model </a:t>
            </a:r>
            <a:r>
              <a:rPr lang="en-US" sz="1800" dirty="0" smtClean="0">
                <a:solidFill>
                  <a:schemeClr val="bg1"/>
                </a:solidFill>
              </a:rPr>
              <a:t>(</a:t>
            </a:r>
            <a:r>
              <a:rPr lang="en-US" sz="1800" dirty="0" err="1" smtClean="0">
                <a:solidFill>
                  <a:schemeClr val="bg1"/>
                </a:solidFill>
              </a:rPr>
              <a:t>Minimisation</a:t>
            </a:r>
            <a:r>
              <a:rPr lang="en-US" sz="1800" dirty="0" smtClean="0">
                <a:solidFill>
                  <a:schemeClr val="bg1"/>
                </a:solidFill>
              </a:rPr>
              <a:t> of Transportation Cost)</a:t>
            </a:r>
          </a:p>
          <a:p>
            <a:r>
              <a:rPr lang="en-US" dirty="0" smtClean="0">
                <a:solidFill>
                  <a:schemeClr val="bg1"/>
                </a:solidFill>
              </a:rPr>
              <a:t>Network Analysis</a:t>
            </a:r>
            <a:r>
              <a:rPr lang="en-US" sz="1800" dirty="0" smtClean="0">
                <a:solidFill>
                  <a:schemeClr val="bg1"/>
                </a:solidFill>
              </a:rPr>
              <a:t>(Project Planning) </a:t>
            </a:r>
            <a:endParaRPr lang="en-US" dirty="0" smtClean="0">
              <a:solidFill>
                <a:schemeClr val="bg1"/>
              </a:solidFill>
            </a:endParaRPr>
          </a:p>
          <a:p>
            <a:r>
              <a:rPr lang="en-US" dirty="0" smtClean="0">
                <a:solidFill>
                  <a:schemeClr val="bg1"/>
                </a:solidFill>
              </a:rPr>
              <a:t>Queuing Theory </a:t>
            </a:r>
            <a:r>
              <a:rPr lang="en-US" sz="1800" dirty="0" smtClean="0">
                <a:solidFill>
                  <a:schemeClr val="bg1"/>
                </a:solidFill>
              </a:rPr>
              <a:t>( Queue Discipline Models)</a:t>
            </a:r>
          </a:p>
          <a:p>
            <a:r>
              <a:rPr lang="en-US" dirty="0" smtClean="0">
                <a:solidFill>
                  <a:schemeClr val="bg1"/>
                </a:solidFill>
              </a:rPr>
              <a:t>Game Theory</a:t>
            </a:r>
          </a:p>
          <a:p>
            <a:endParaRPr lang="en-US" dirty="0" smtClean="0">
              <a:solidFill>
                <a:schemeClr val="bg1"/>
              </a:solidFill>
            </a:endParaRPr>
          </a:p>
          <a:p>
            <a:endParaRPr lang="en-US" dirty="0">
              <a:solidFill>
                <a:schemeClr val="bg1"/>
              </a:solidFill>
            </a:endParaRPr>
          </a:p>
        </p:txBody>
      </p:sp>
      <p:sp>
        <p:nvSpPr>
          <p:cNvPr id="3" name="Title 2"/>
          <p:cNvSpPr>
            <a:spLocks noGrp="1"/>
          </p:cNvSpPr>
          <p:nvPr>
            <p:ph type="title"/>
          </p:nvPr>
        </p:nvSpPr>
        <p:spPr/>
        <p:txBody>
          <a:bodyPr>
            <a:normAutofit fontScale="90000"/>
          </a:bodyPr>
          <a:lstStyle/>
          <a:p>
            <a:pPr algn="ctr"/>
            <a:r>
              <a:rPr lang="en-US" dirty="0" smtClean="0">
                <a:solidFill>
                  <a:schemeClr val="bg1"/>
                </a:solidFill>
              </a:rPr>
              <a:t>I</a:t>
            </a:r>
            <a:r>
              <a:rPr smtClean="0">
                <a:solidFill>
                  <a:schemeClr val="bg1"/>
                </a:solidFill>
              </a:rPr>
              <a:t>n this paper we are going to discuss the following models:</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219200"/>
          </a:xfrm>
        </p:spPr>
        <p:txBody>
          <a:bodyPr>
            <a:noAutofit/>
          </a:bodyPr>
          <a:lstStyle/>
          <a:p>
            <a:pPr algn="ctr"/>
            <a:r>
              <a:rPr lang="en-US" sz="4400" dirty="0" smtClean="0">
                <a:solidFill>
                  <a:schemeClr val="bg2">
                    <a:lumMod val="75000"/>
                  </a:schemeClr>
                </a:solidFill>
              </a:rPr>
              <a:t>I</a:t>
            </a:r>
            <a:r>
              <a:rPr sz="4400" smtClean="0">
                <a:solidFill>
                  <a:schemeClr val="bg2">
                    <a:lumMod val="75000"/>
                  </a:schemeClr>
                </a:solidFill>
              </a:rPr>
              <a:t>ntroduction </a:t>
            </a:r>
            <a:br>
              <a:rPr sz="4400" smtClean="0">
                <a:solidFill>
                  <a:schemeClr val="bg2">
                    <a:lumMod val="75000"/>
                  </a:schemeClr>
                </a:solidFill>
              </a:rPr>
            </a:br>
            <a:r>
              <a:rPr sz="4400" smtClean="0">
                <a:solidFill>
                  <a:schemeClr val="bg2">
                    <a:lumMod val="75000"/>
                  </a:schemeClr>
                </a:solidFill>
              </a:rPr>
              <a:t>to </a:t>
            </a:r>
            <a:br>
              <a:rPr sz="4400" smtClean="0">
                <a:solidFill>
                  <a:schemeClr val="bg2">
                    <a:lumMod val="75000"/>
                  </a:schemeClr>
                </a:solidFill>
              </a:rPr>
            </a:br>
            <a:r>
              <a:rPr lang="en-US" sz="4400" dirty="0" smtClean="0">
                <a:solidFill>
                  <a:schemeClr val="bg2">
                    <a:lumMod val="75000"/>
                  </a:schemeClr>
                </a:solidFill>
              </a:rPr>
              <a:t>Linear Programming</a:t>
            </a:r>
            <a:endParaRPr lang="en-US" sz="44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chemeClr val="bg2">
                    <a:lumMod val="75000"/>
                  </a:schemeClr>
                </a:solidFill>
              </a:rPr>
              <a:t>First conceived by George B </a:t>
            </a:r>
            <a:r>
              <a:rPr lang="en-US" dirty="0" err="1" smtClean="0">
                <a:solidFill>
                  <a:schemeClr val="bg2">
                    <a:lumMod val="75000"/>
                  </a:schemeClr>
                </a:solidFill>
              </a:rPr>
              <a:t>Dantzig</a:t>
            </a:r>
            <a:r>
              <a:rPr lang="en-US" dirty="0" smtClean="0">
                <a:solidFill>
                  <a:schemeClr val="bg2">
                    <a:lumMod val="75000"/>
                  </a:schemeClr>
                </a:solidFill>
              </a:rPr>
              <a:t> around 1947.</a:t>
            </a:r>
          </a:p>
          <a:p>
            <a:endParaRPr lang="en-US" dirty="0" smtClean="0">
              <a:solidFill>
                <a:schemeClr val="bg2">
                  <a:lumMod val="75000"/>
                </a:schemeClr>
              </a:solidFill>
            </a:endParaRPr>
          </a:p>
          <a:p>
            <a:r>
              <a:rPr lang="en-US" dirty="0" smtClean="0">
                <a:solidFill>
                  <a:schemeClr val="bg2">
                    <a:lumMod val="75000"/>
                  </a:schemeClr>
                </a:solidFill>
              </a:rPr>
              <a:t>The work of </a:t>
            </a:r>
            <a:r>
              <a:rPr lang="en-US" dirty="0" err="1" smtClean="0">
                <a:solidFill>
                  <a:schemeClr val="bg2">
                    <a:lumMod val="75000"/>
                  </a:schemeClr>
                </a:solidFill>
              </a:rPr>
              <a:t>kantorovich</a:t>
            </a:r>
            <a:r>
              <a:rPr lang="en-US" dirty="0" smtClean="0">
                <a:solidFill>
                  <a:schemeClr val="bg2">
                    <a:lumMod val="75000"/>
                  </a:schemeClr>
                </a:solidFill>
              </a:rPr>
              <a:t> (1939) was published in 1959</a:t>
            </a:r>
          </a:p>
          <a:p>
            <a:endParaRPr lang="en-US" dirty="0" smtClean="0">
              <a:solidFill>
                <a:schemeClr val="bg2">
                  <a:lumMod val="75000"/>
                </a:schemeClr>
              </a:solidFill>
            </a:endParaRPr>
          </a:p>
          <a:p>
            <a:r>
              <a:rPr lang="en-US" dirty="0" err="1" smtClean="0">
                <a:solidFill>
                  <a:schemeClr val="bg2">
                    <a:lumMod val="75000"/>
                  </a:schemeClr>
                </a:solidFill>
              </a:rPr>
              <a:t>Dantzig’s</a:t>
            </a:r>
            <a:r>
              <a:rPr lang="en-US" dirty="0" smtClean="0">
                <a:solidFill>
                  <a:schemeClr val="bg2">
                    <a:lumMod val="75000"/>
                  </a:schemeClr>
                </a:solidFill>
              </a:rPr>
              <a:t> first paper was titled ‘Programming in Linear Solutions’</a:t>
            </a:r>
          </a:p>
          <a:p>
            <a:endParaRPr lang="en-US" dirty="0" smtClean="0">
              <a:solidFill>
                <a:schemeClr val="bg2">
                  <a:lumMod val="75000"/>
                </a:schemeClr>
              </a:solidFill>
            </a:endParaRPr>
          </a:p>
          <a:p>
            <a:r>
              <a:rPr lang="en-US" dirty="0" smtClean="0">
                <a:solidFill>
                  <a:schemeClr val="bg2">
                    <a:lumMod val="75000"/>
                  </a:schemeClr>
                </a:solidFill>
              </a:rPr>
              <a:t>Koopmans coined the term “Linear Programming” in 1948</a:t>
            </a:r>
          </a:p>
          <a:p>
            <a:endParaRPr lang="en-US" dirty="0" smtClean="0">
              <a:solidFill>
                <a:schemeClr val="bg2">
                  <a:lumMod val="75000"/>
                </a:schemeClr>
              </a:solidFill>
            </a:endParaRPr>
          </a:p>
          <a:p>
            <a:r>
              <a:rPr lang="en-US" dirty="0" smtClean="0">
                <a:solidFill>
                  <a:schemeClr val="bg2">
                    <a:lumMod val="75000"/>
                  </a:schemeClr>
                </a:solidFill>
              </a:rPr>
              <a:t>Simplex method was published in 1949 by </a:t>
            </a:r>
            <a:r>
              <a:rPr lang="en-US" dirty="0" err="1" smtClean="0">
                <a:solidFill>
                  <a:schemeClr val="bg2">
                    <a:lumMod val="75000"/>
                  </a:schemeClr>
                </a:solidFill>
              </a:rPr>
              <a:t>Dantzig</a:t>
            </a:r>
            <a:endParaRPr lang="en-US" dirty="0">
              <a:solidFill>
                <a:schemeClr val="bg2">
                  <a:lumMod val="75000"/>
                </a:schemeClr>
              </a:solidFill>
            </a:endParaRPr>
          </a:p>
        </p:txBody>
      </p:sp>
      <p:sp>
        <p:nvSpPr>
          <p:cNvPr id="3" name="Title 2"/>
          <p:cNvSpPr>
            <a:spLocks noGrp="1"/>
          </p:cNvSpPr>
          <p:nvPr>
            <p:ph type="title"/>
          </p:nvPr>
        </p:nvSpPr>
        <p:spPr>
          <a:xfrm>
            <a:off x="533400" y="0"/>
            <a:ext cx="8229600" cy="914400"/>
          </a:xfrm>
        </p:spPr>
        <p:txBody>
          <a:bodyPr/>
          <a:lstStyle/>
          <a:p>
            <a:pPr algn="ctr"/>
            <a:r>
              <a:rPr lang="en-US" dirty="0" smtClean="0">
                <a:solidFill>
                  <a:schemeClr val="bg2">
                    <a:lumMod val="75000"/>
                  </a:schemeClr>
                </a:solidFill>
              </a:rPr>
              <a:t>L</a:t>
            </a:r>
            <a:r>
              <a:rPr smtClean="0">
                <a:solidFill>
                  <a:schemeClr val="bg2">
                    <a:lumMod val="75000"/>
                  </a:schemeClr>
                </a:solidFill>
              </a:rPr>
              <a:t>inear Programming</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lstStyle/>
          <a:p>
            <a:pPr algn="just"/>
            <a:r>
              <a:rPr lang="en-US" dirty="0" smtClean="0">
                <a:solidFill>
                  <a:schemeClr val="bg1">
                    <a:lumMod val="85000"/>
                    <a:lumOff val="15000"/>
                  </a:schemeClr>
                </a:solidFill>
              </a:rPr>
              <a:t>It deals with the </a:t>
            </a:r>
            <a:r>
              <a:rPr lang="en-US" dirty="0" err="1" smtClean="0">
                <a:solidFill>
                  <a:schemeClr val="bg1">
                    <a:lumMod val="85000"/>
                    <a:lumOff val="15000"/>
                  </a:schemeClr>
                </a:solidFill>
              </a:rPr>
              <a:t>optimisation</a:t>
            </a:r>
            <a:r>
              <a:rPr lang="en-US" dirty="0" smtClean="0">
                <a:solidFill>
                  <a:schemeClr val="bg1">
                    <a:lumMod val="85000"/>
                    <a:lumOff val="15000"/>
                  </a:schemeClr>
                </a:solidFill>
              </a:rPr>
              <a:t> of a function of variables known as </a:t>
            </a:r>
            <a:r>
              <a:rPr lang="en-US" b="1" dirty="0" smtClean="0">
                <a:solidFill>
                  <a:schemeClr val="bg1"/>
                </a:solidFill>
              </a:rPr>
              <a:t>objective functions.</a:t>
            </a:r>
          </a:p>
          <a:p>
            <a:pPr algn="just"/>
            <a:endParaRPr lang="en-US" dirty="0" smtClean="0"/>
          </a:p>
          <a:p>
            <a:pPr algn="just"/>
            <a:r>
              <a:rPr lang="en-US" dirty="0" smtClean="0">
                <a:solidFill>
                  <a:schemeClr val="bg1">
                    <a:lumMod val="85000"/>
                    <a:lumOff val="15000"/>
                  </a:schemeClr>
                </a:solidFill>
              </a:rPr>
              <a:t>It is used to set of linear  equalities/</a:t>
            </a:r>
            <a:r>
              <a:rPr lang="en-US" dirty="0" smtClean="0">
                <a:solidFill>
                  <a:schemeClr val="bg1">
                    <a:lumMod val="85000"/>
                    <a:lumOff val="15000"/>
                  </a:schemeClr>
                </a:solidFill>
              </a:rPr>
              <a:t> </a:t>
            </a:r>
            <a:r>
              <a:rPr lang="en-US" dirty="0" smtClean="0">
                <a:solidFill>
                  <a:schemeClr val="bg1">
                    <a:lumMod val="85000"/>
                    <a:lumOff val="15000"/>
                  </a:schemeClr>
                </a:solidFill>
              </a:rPr>
              <a:t>inequalities known as </a:t>
            </a:r>
            <a:r>
              <a:rPr lang="en-US" b="1" dirty="0" smtClean="0">
                <a:solidFill>
                  <a:schemeClr val="bg1"/>
                </a:solidFill>
              </a:rPr>
              <a:t>constraints.</a:t>
            </a:r>
          </a:p>
          <a:p>
            <a:pPr algn="just"/>
            <a:endParaRPr lang="en-US" b="1" dirty="0" smtClean="0">
              <a:solidFill>
                <a:schemeClr val="bg1"/>
              </a:solidFill>
            </a:endParaRPr>
          </a:p>
          <a:p>
            <a:pPr algn="just"/>
            <a:r>
              <a:rPr lang="en-US" dirty="0" smtClean="0">
                <a:solidFill>
                  <a:schemeClr val="bg1">
                    <a:lumMod val="85000"/>
                    <a:lumOff val="15000"/>
                  </a:schemeClr>
                </a:solidFill>
              </a:rPr>
              <a:t>It is mathematical technique which involves the allocation of limited resources in an optimal manner.</a:t>
            </a:r>
          </a:p>
          <a:p>
            <a:pPr algn="just"/>
            <a:endParaRPr lang="en-US" dirty="0" smtClean="0"/>
          </a:p>
          <a:p>
            <a:pPr algn="just">
              <a:buNone/>
            </a:pPr>
            <a:endParaRPr lang="en-US" dirty="0"/>
          </a:p>
        </p:txBody>
      </p:sp>
      <p:sp>
        <p:nvSpPr>
          <p:cNvPr id="3" name="Title 2"/>
          <p:cNvSpPr>
            <a:spLocks noGrp="1"/>
          </p:cNvSpPr>
          <p:nvPr>
            <p:ph type="title"/>
          </p:nvPr>
        </p:nvSpPr>
        <p:spPr>
          <a:xfrm>
            <a:off x="457200" y="152400"/>
            <a:ext cx="8229600" cy="838200"/>
          </a:xfrm>
        </p:spPr>
        <p:txBody>
          <a:bodyPr/>
          <a:lstStyle/>
          <a:p>
            <a:r>
              <a:rPr smtClean="0">
                <a:solidFill>
                  <a:schemeClr val="bg1"/>
                </a:solidFill>
              </a:rPr>
              <a:t>Linear </a:t>
            </a:r>
            <a:r>
              <a:rPr smtClean="0">
                <a:solidFill>
                  <a:schemeClr val="bg1"/>
                </a:solidFill>
              </a:rPr>
              <a:t>Programming - Introduction</a:t>
            </a:r>
            <a:endParaRPr lang="en-US"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375</TotalTime>
  <Words>777</Words>
  <Application>Microsoft Office PowerPoint</Application>
  <PresentationFormat>On-screen Show (4:3)</PresentationFormat>
  <Paragraphs>116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FUNDEMENTALS  OF  OPERATIONS RESEARCH  by</vt:lpstr>
      <vt:lpstr>Operations Research - Introduction</vt:lpstr>
      <vt:lpstr>Operations Research</vt:lpstr>
      <vt:lpstr>Phases of Operations Research</vt:lpstr>
      <vt:lpstr>Models in Operations Research</vt:lpstr>
      <vt:lpstr>In this paper we are going to discuss the following models:</vt:lpstr>
      <vt:lpstr>Introduction  to  Linear Programming</vt:lpstr>
      <vt:lpstr>Linear Programming</vt:lpstr>
      <vt:lpstr>Linear Programming - Introduction</vt:lpstr>
      <vt:lpstr>Linear Programming Formulation</vt:lpstr>
      <vt:lpstr>Example 1 Product Mix Problem</vt:lpstr>
      <vt:lpstr>Solution</vt:lpstr>
      <vt:lpstr>Terminology</vt:lpstr>
      <vt:lpstr>Slide 14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K.MOHAMED IRSHAD ASSISTANT PROFESSOR OF COMMERCE HAJEE KARUTHA ROWTHER HOWDIA COLLEGE UTHAMAPALAYAM.</dc:title>
  <dc:creator>Dotnet</dc:creator>
  <cp:lastModifiedBy>Dotnet</cp:lastModifiedBy>
  <cp:revision>68</cp:revision>
  <dcterms:created xsi:type="dcterms:W3CDTF">2018-09-19T00:50:35Z</dcterms:created>
  <dcterms:modified xsi:type="dcterms:W3CDTF">2020-08-17T06:00:24Z</dcterms:modified>
</cp:coreProperties>
</file>