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85C4-BCF2-4DC0-A8AB-F503185214A0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E6E6-DEC3-48CF-99CD-8BF880606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Money Market - Introduction</a:t>
            </a:r>
          </a:p>
          <a:p>
            <a:pPr algn="ctr">
              <a:buNone/>
            </a:pPr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K MOHAMED IRSHAD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ASSISTANT PROFESSOR OF COMMERCE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HAJEE KARUTHA ROWTHER HOWDIA COLLEGE (AUTONOMOUS).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Calls loans are usually given: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err="1" smtClean="0"/>
              <a:t>i</a:t>
            </a:r>
            <a:r>
              <a:rPr lang="en-US" dirty="0" smtClean="0"/>
              <a:t>) to the bill market, </a:t>
            </a:r>
          </a:p>
          <a:p>
            <a:pPr>
              <a:buNone/>
            </a:pPr>
            <a:r>
              <a:rPr lang="en-US" dirty="0" smtClean="0"/>
              <a:t>		ii) for the purpose of dealing in bullion  and 	stock 	market, </a:t>
            </a:r>
          </a:p>
          <a:p>
            <a:pPr>
              <a:buNone/>
            </a:pPr>
            <a:r>
              <a:rPr lang="en-US" dirty="0" smtClean="0"/>
              <a:t>		iii) between banks.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Among the three, the inter-bank use is the most significant in India.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The RBI requires banks to maintain a certain percentage of their demand as </a:t>
            </a:r>
            <a:r>
              <a:rPr lang="en-US" b="1" dirty="0" smtClean="0"/>
              <a:t>Cash Reserve Ratio (CRR)</a:t>
            </a:r>
            <a:r>
              <a:rPr lang="en-US" dirty="0" smtClean="0"/>
              <a:t> and time Liabilities as </a:t>
            </a:r>
            <a:r>
              <a:rPr lang="en-US" b="1" dirty="0" smtClean="0"/>
              <a:t>Statutory Liquid Ratio.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Cash Reserve Ratio (CRR) </a:t>
            </a:r>
            <a:r>
              <a:rPr lang="en-US" dirty="0" smtClean="0"/>
              <a:t>refers to the cash which the banks have to maintain with the RBI.</a:t>
            </a:r>
          </a:p>
          <a:p>
            <a:pPr algn="just">
              <a:buNone/>
            </a:pPr>
            <a:r>
              <a:rPr lang="en-US" dirty="0" smtClean="0"/>
              <a:t>	The RBI has the power to impose penal interest rates on the banks in respect of the their shortfall in the prescribed CRR.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The Statutory Liquid </a:t>
            </a:r>
            <a:r>
              <a:rPr lang="en-US" dirty="0" smtClean="0"/>
              <a:t>Ratio refers to the cash-in-hand, gold, central and state government securities and balance in the current account with RBI, SBI and its subsidiaries as certain percentage of demand.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When the cash balance of commercial banks falls short of the minimum requirement, they borrow from each other in order to maintain the CRR and avoid penal interest.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Some private institution and financial houses also lend money to banks.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Foreign banks, state, district and urban co-operative banks and DFHI limited also participate in call money market.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SBI is the largest lender but a small borrower in the market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/>
              <a:t>The rate of interest paid on call loans is known as ‘call rate’</a:t>
            </a: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Short-term Government Securities Market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India Short-term Government securities market is very important.</a:t>
            </a:r>
          </a:p>
          <a:p>
            <a:pPr algn="just"/>
            <a:r>
              <a:rPr lang="en-US" dirty="0" smtClean="0"/>
              <a:t>Indian commercial banks invest considerable portion of their resources in short-term government securities.</a:t>
            </a:r>
          </a:p>
          <a:p>
            <a:pPr algn="just"/>
            <a:r>
              <a:rPr lang="en-US" dirty="0" smtClean="0"/>
              <a:t>They prefer to by these securities because they provide liquidity and elasticity.</a:t>
            </a:r>
          </a:p>
          <a:p>
            <a:pPr algn="just"/>
            <a:r>
              <a:rPr lang="en-US" dirty="0" smtClean="0"/>
              <a:t>In difficult times they can sell them in the market and increase their cash reserves.</a:t>
            </a:r>
          </a:p>
          <a:p>
            <a:pPr algn="just"/>
            <a:r>
              <a:rPr lang="en-US" dirty="0" smtClean="0"/>
              <a:t>The banks can also borrow from RBI against the securities.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3. Collateral Loan Market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Collateral means anything pledged as securities for the repayment of a loan.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loans and advances of commercial banks are covered by collaterals such as government securities, gold silver, stocks of corporations etc.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Collateral loans take the form of loans, overdrafts and cash credits.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major portion of commercial banks is invested in them.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5635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4. Bill Market (Discount Market)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bill market is a place where the bills are accepted by bankers or Acceptance Houses are discounted.</a:t>
            </a:r>
          </a:p>
          <a:p>
            <a:pPr algn="just"/>
            <a:r>
              <a:rPr lang="en-US" dirty="0" smtClean="0"/>
              <a:t>A well organised and well developed discount market is essential condition of an efficient money market.</a:t>
            </a:r>
          </a:p>
          <a:p>
            <a:pPr algn="just"/>
            <a:r>
              <a:rPr lang="en-US" dirty="0" smtClean="0"/>
              <a:t>There are specialised institution known as discount houses.</a:t>
            </a:r>
          </a:p>
          <a:p>
            <a:pPr algn="just"/>
            <a:r>
              <a:rPr lang="en-US" dirty="0" smtClean="0"/>
              <a:t>Unfortunately, such a market not in existence as the bill habit of Indian businessmen is not developed.</a:t>
            </a:r>
          </a:p>
          <a:p>
            <a:pPr algn="just"/>
            <a:r>
              <a:rPr lang="en-US" dirty="0" smtClean="0"/>
              <a:t>Discounting of bills of exchange is only a subsidiary function of commercial banks.</a:t>
            </a:r>
          </a:p>
          <a:p>
            <a:pPr algn="just"/>
            <a:r>
              <a:rPr lang="en-US" dirty="0" smtClean="0"/>
              <a:t>The establishment of DFHI in 1988 has been an important step towards the development of active discount market.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639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5. Acceptance Market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It is a market for bankers acceptances.</a:t>
            </a:r>
          </a:p>
          <a:p>
            <a:pPr algn="just"/>
            <a:r>
              <a:rPr lang="en-US" dirty="0" smtClean="0"/>
              <a:t>The bankers accept bills on behalf of their customers which arise on account of trade.</a:t>
            </a:r>
          </a:p>
          <a:p>
            <a:pPr algn="just"/>
            <a:r>
              <a:rPr lang="en-US" dirty="0" smtClean="0"/>
              <a:t>in the London Money Market, there are some specialised firms known as Acceptance Houses to accept bills drawn on them by traders.</a:t>
            </a:r>
          </a:p>
          <a:p>
            <a:pPr algn="just"/>
            <a:r>
              <a:rPr lang="en-US" dirty="0" smtClean="0"/>
              <a:t>Acceptance houses is found only in London Money Market, not in any other country.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INDIAN MONEY MARKET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The Money market is a place where the demand and supply of short-term funds meet.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According to </a:t>
            </a:r>
            <a:r>
              <a:rPr lang="en-US" sz="2800" dirty="0" err="1" smtClean="0"/>
              <a:t>Crowther</a:t>
            </a:r>
            <a:r>
              <a:rPr lang="en-US" sz="2800" dirty="0" smtClean="0"/>
              <a:t>, ‘ Money market is the collective name given to the various firms and institutions take firms and institutions that deals in the various grades of near money’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Money market transactions takes place wherever lenders and borrowers come in direct or indirect contacts.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Dealers in money market are not fixed</a:t>
            </a:r>
          </a:p>
          <a:p>
            <a:r>
              <a:rPr lang="en-US" sz="2800" dirty="0" smtClean="0"/>
              <a:t>Institution which have not specialised in finance also deal in this market.</a:t>
            </a:r>
          </a:p>
          <a:p>
            <a:r>
              <a:rPr lang="en-US" sz="2800" b="1" dirty="0" smtClean="0"/>
              <a:t>The members of market are;</a:t>
            </a:r>
          </a:p>
          <a:p>
            <a:pPr lvl="1"/>
            <a:r>
              <a:rPr lang="en-US" sz="2400" b="1" dirty="0" smtClean="0"/>
              <a:t>Lenders </a:t>
            </a:r>
          </a:p>
          <a:p>
            <a:pPr lvl="1"/>
            <a:r>
              <a:rPr lang="en-US" sz="2400" b="1" dirty="0" smtClean="0"/>
              <a:t>borrowers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-Lenders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38862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Central Bank: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The central bank of every country is the most      important lender in the money market.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It the controller of money market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other member of money market get funds from central bank</a:t>
            </a:r>
          </a:p>
          <a:p>
            <a:r>
              <a:rPr lang="en-US" sz="2400" dirty="0" smtClean="0"/>
              <a:t>It is the ultimate reservoir of the fund.</a:t>
            </a:r>
          </a:p>
          <a:p>
            <a:pPr>
              <a:buNone/>
            </a:pPr>
            <a:r>
              <a:rPr lang="en-US" sz="2400" b="1" dirty="0" smtClean="0"/>
              <a:t>Commercial Banks:</a:t>
            </a:r>
          </a:p>
          <a:p>
            <a:r>
              <a:rPr lang="en-US" sz="2400" dirty="0" smtClean="0"/>
              <a:t>Another important group is Commercial Banks</a:t>
            </a:r>
          </a:p>
          <a:p>
            <a:r>
              <a:rPr lang="en-US" sz="2400" dirty="0" smtClean="0"/>
              <a:t>They provide short term loans to money market.</a:t>
            </a:r>
          </a:p>
          <a:p>
            <a:r>
              <a:rPr lang="en-US" sz="2400" dirty="0" smtClean="0"/>
              <a:t>They borrow money from the public in the form of deposits and lend it for various purposes</a:t>
            </a:r>
          </a:p>
          <a:p>
            <a:pPr algn="just">
              <a:buNone/>
            </a:pPr>
            <a:r>
              <a:rPr lang="en-US" sz="2400" dirty="0" smtClean="0"/>
              <a:t>	There are also some other institutions in the money market which deals in short-term money  like Acceptance Houses and Discounting Houses.</a:t>
            </a:r>
          </a:p>
          <a:p>
            <a:pPr algn="just">
              <a:buNone/>
            </a:pPr>
            <a:r>
              <a:rPr lang="en-US" sz="2400" dirty="0" smtClean="0"/>
              <a:t>	Brokers also play an important role in the money market.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-Borrowers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229600" cy="4495800"/>
          </a:xfrm>
        </p:spPr>
        <p:txBody>
          <a:bodyPr/>
          <a:lstStyle/>
          <a:p>
            <a:r>
              <a:rPr lang="en-US" dirty="0" smtClean="0"/>
              <a:t>The borrowers of money market are commercial banks, stock brokers, certain other financial institutions, business houses and governments.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STRUCTURE OF INDIAN MONEY MARKET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The Indian money market is composed of loosely knit (to form by bringing people together) units.</a:t>
            </a:r>
          </a:p>
          <a:p>
            <a:r>
              <a:rPr lang="en-US" dirty="0" smtClean="0"/>
              <a:t>The out standing characteristics of the money market is ‘ its dichotomy i.e., the money market is divided into two parts</a:t>
            </a:r>
          </a:p>
          <a:p>
            <a:pPr lvl="4"/>
            <a:r>
              <a:rPr lang="en-US" sz="2400" dirty="0" smtClean="0"/>
              <a:t>The organised part </a:t>
            </a:r>
          </a:p>
          <a:p>
            <a:pPr lvl="4"/>
            <a:r>
              <a:rPr lang="en-US" sz="2400" dirty="0" smtClean="0"/>
              <a:t>The unorganised part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6481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 err="1" smtClean="0"/>
              <a:t>Organised</a:t>
            </a:r>
            <a:r>
              <a:rPr lang="en-US" b="1" dirty="0" smtClean="0"/>
              <a:t> Part</a:t>
            </a:r>
            <a:r>
              <a:rPr lang="en-US" dirty="0" smtClean="0"/>
              <a:t>:</a:t>
            </a:r>
          </a:p>
          <a:p>
            <a:pPr marL="0" lvl="1" indent="0">
              <a:buNone/>
            </a:pPr>
            <a:r>
              <a:rPr lang="en-US" dirty="0" smtClean="0"/>
              <a:t>	It </a:t>
            </a:r>
            <a:r>
              <a:rPr lang="en-US" dirty="0"/>
              <a:t>consists of Reserve Bank of India, State Bank of India and its associates, 19 </a:t>
            </a:r>
            <a:r>
              <a:rPr lang="en-US" dirty="0" err="1"/>
              <a:t>nationalised</a:t>
            </a:r>
            <a:r>
              <a:rPr lang="en-US" dirty="0"/>
              <a:t> banks, private sector banks and foreign exchange banks.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The Unorganised Part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consists of Indigenous (</a:t>
            </a:r>
            <a:r>
              <a:rPr lang="en-US" sz="2800" dirty="0" smtClean="0"/>
              <a:t>existing naturally in a particular region</a:t>
            </a:r>
            <a:r>
              <a:rPr lang="en-US" dirty="0" smtClean="0"/>
              <a:t>) bankers and money lenders. Quasi-government bodies and large sized joint stock companies also participate in the operations of money market as lenders. </a:t>
            </a:r>
          </a:p>
        </p:txBody>
      </p:sp>
    </p:spTree>
    <p:extLst>
      <p:ext uri="{BB962C8B-B14F-4D97-AF65-F5344CB8AC3E}">
        <p14:creationId xmlns:p14="http://schemas.microsoft.com/office/powerpoint/2010/main" xmlns="" val="153271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>SUB-MARKETS IN THE INDIAN MONEY MARKET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Call Money Market</a:t>
            </a:r>
          </a:p>
          <a:p>
            <a:r>
              <a:rPr lang="en-US" sz="2800" dirty="0" smtClean="0"/>
              <a:t>Short-Term Government Securities Market</a:t>
            </a:r>
          </a:p>
          <a:p>
            <a:r>
              <a:rPr lang="en-US" sz="2800" dirty="0" smtClean="0"/>
              <a:t>Collateral Loan Market</a:t>
            </a:r>
          </a:p>
          <a:p>
            <a:r>
              <a:rPr lang="en-US" sz="2800" dirty="0" smtClean="0"/>
              <a:t>Bill Market (Discount Market)</a:t>
            </a:r>
          </a:p>
          <a:p>
            <a:r>
              <a:rPr lang="en-US" sz="2800" dirty="0" smtClean="0"/>
              <a:t>Acceptance Market.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733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1. Call Money Market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India the call Money Market represents the market for inter-bank lending and borrowing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loans </a:t>
            </a:r>
            <a:r>
              <a:rPr lang="en-US" dirty="0"/>
              <a:t>g</a:t>
            </a:r>
            <a:r>
              <a:rPr lang="en-US" dirty="0" smtClean="0"/>
              <a:t>iven in this market are of a short-term nature.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maturity of these loans varies between one day and two weeks.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are usually unsecured.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are considered as highly liquid and the rate of interest is very low and varies from day-to-day.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83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783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INDIAN MONEY MARKET</vt:lpstr>
      <vt:lpstr>Slide 3</vt:lpstr>
      <vt:lpstr>Slide 4</vt:lpstr>
      <vt:lpstr>-Borrowers</vt:lpstr>
      <vt:lpstr>STRUCTURE OF INDIAN MONEY MARKET </vt:lpstr>
      <vt:lpstr>Slide 7</vt:lpstr>
      <vt:lpstr>SUB-MARKETS IN THE INDIAN MONEY MARKET</vt:lpstr>
      <vt:lpstr>Slide 9</vt:lpstr>
      <vt:lpstr>Slide 10</vt:lpstr>
      <vt:lpstr>Slide 11</vt:lpstr>
      <vt:lpstr>Slide 12</vt:lpstr>
      <vt:lpstr>2. Short-term Government Securities Market</vt:lpstr>
      <vt:lpstr>3. Collateral Loan Market</vt:lpstr>
      <vt:lpstr>4. Bill Market (Discount Market)</vt:lpstr>
      <vt:lpstr>5. Acceptance Market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MONEY MARKET</dc:title>
  <dc:creator>Dotnet</dc:creator>
  <cp:lastModifiedBy>Dotnet</cp:lastModifiedBy>
  <cp:revision>32</cp:revision>
  <dcterms:created xsi:type="dcterms:W3CDTF">2019-02-06T01:57:48Z</dcterms:created>
  <dcterms:modified xsi:type="dcterms:W3CDTF">2020-10-28T15:50:50Z</dcterms:modified>
</cp:coreProperties>
</file>