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81" r:id="rId4"/>
    <p:sldId id="272" r:id="rId5"/>
    <p:sldId id="273" r:id="rId6"/>
    <p:sldId id="274" r:id="rId7"/>
    <p:sldId id="264" r:id="rId8"/>
    <p:sldId id="275" r:id="rId9"/>
    <p:sldId id="265" r:id="rId10"/>
    <p:sldId id="266" r:id="rId11"/>
    <p:sldId id="267" r:id="rId12"/>
    <p:sldId id="268" r:id="rId13"/>
    <p:sldId id="276" r:id="rId14"/>
    <p:sldId id="269" r:id="rId15"/>
    <p:sldId id="279" r:id="rId16"/>
    <p:sldId id="282" r:id="rId17"/>
    <p:sldId id="283" r:id="rId18"/>
    <p:sldId id="284" r:id="rId19"/>
    <p:sldId id="285" r:id="rId20"/>
    <p:sldId id="286"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6" d="100"/>
          <a:sy n="76" d="100"/>
        </p:scale>
        <p:origin x="-468"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0AE8C-F32F-4273-8F10-87266C3A018C}" type="datetimeFigureOut">
              <a:rPr lang="en-US" smtClean="0"/>
              <a:t>10/25/2020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BEA63-4908-4A2F-B7D2-D730FABBA3BC}" type="slidenum">
              <a:rPr lang="en-US" smtClean="0"/>
              <a:t>‹#›</a:t>
            </a:fld>
            <a:endParaRPr lang="en-US"/>
          </a:p>
        </p:txBody>
      </p:sp>
    </p:spTree>
    <p:extLst>
      <p:ext uri="{BB962C8B-B14F-4D97-AF65-F5344CB8AC3E}">
        <p14:creationId xmlns:p14="http://schemas.microsoft.com/office/powerpoint/2010/main" val="352712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58BD82B-09CD-44B0-855D-72A6CA867119}" type="slidenum">
              <a:rPr lang="en-US" altLang="en-US" sz="1200"/>
              <a:pPr eaLnBrk="1" hangingPunct="1"/>
              <a:t>3</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7486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FFEFD3A-704D-47C6-A5A3-C041A44A99E2}" type="slidenum">
              <a:rPr lang="en-US" altLang="en-US" sz="1200"/>
              <a:pPr eaLnBrk="1" hangingPunct="1"/>
              <a:t>4</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88020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9B1B9E-B985-456D-B92D-0A57E45ADB76}" type="slidenum">
              <a:rPr lang="en-US" altLang="en-US" sz="1200"/>
              <a:pPr eaLnBrk="1" hangingPunct="1"/>
              <a:t>5</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1534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58BD82B-09CD-44B0-855D-72A6CA867119}" type="slidenum">
              <a:rPr lang="en-US" altLang="en-US" sz="1200"/>
              <a:pPr eaLnBrk="1" hangingPunct="1"/>
              <a:t>6</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626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63A6921-55E6-4D5C-A706-FDC4564B8FD9}" type="slidenum">
              <a:rPr lang="en-US" altLang="en-US" sz="1200"/>
              <a:pPr eaLnBrk="1" hangingPunct="1"/>
              <a:t>8</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6396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201A4D-B1C0-470D-9F77-3A77F5DB67C3}" type="datetime3">
              <a:rPr lang="en-US" smtClean="0"/>
              <a:t>25 October 2020</a:t>
            </a:fld>
            <a:endParaRPr lang="en-US"/>
          </a:p>
        </p:txBody>
      </p:sp>
      <p:sp>
        <p:nvSpPr>
          <p:cNvPr id="5" name="Footer Placeholder 4"/>
          <p:cNvSpPr>
            <a:spLocks noGrp="1"/>
          </p:cNvSpPr>
          <p:nvPr>
            <p:ph type="ftr" sz="quarter" idx="11"/>
          </p:nvPr>
        </p:nvSpPr>
        <p:spPr/>
        <p:txBody>
          <a:bodyPr/>
          <a:lstStyle/>
          <a:p>
            <a:r>
              <a:rPr lang="en-US" smtClean="0"/>
              <a:t>Simon , University of Kerala </a:t>
            </a:r>
            <a:endParaRPr lang="en-US"/>
          </a:p>
        </p:txBody>
      </p:sp>
      <p:sp>
        <p:nvSpPr>
          <p:cNvPr id="6" name="Slide Number Placeholder 5"/>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5288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7147-75ED-4C2C-AB3C-88DAC7D1E10A}" type="datetime3">
              <a:rPr lang="en-US" smtClean="0"/>
              <a:t>25 October 2020</a:t>
            </a:fld>
            <a:endParaRPr lang="en-US"/>
          </a:p>
        </p:txBody>
      </p:sp>
      <p:sp>
        <p:nvSpPr>
          <p:cNvPr id="5" name="Footer Placeholder 4"/>
          <p:cNvSpPr>
            <a:spLocks noGrp="1"/>
          </p:cNvSpPr>
          <p:nvPr>
            <p:ph type="ftr" sz="quarter" idx="11"/>
          </p:nvPr>
        </p:nvSpPr>
        <p:spPr/>
        <p:txBody>
          <a:bodyPr/>
          <a:lstStyle/>
          <a:p>
            <a:r>
              <a:rPr lang="en-US" smtClean="0"/>
              <a:t>Simon , University of Kerala </a:t>
            </a:r>
            <a:endParaRPr lang="en-US"/>
          </a:p>
        </p:txBody>
      </p:sp>
      <p:sp>
        <p:nvSpPr>
          <p:cNvPr id="6" name="Slide Number Placeholder 5"/>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53883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D5D4D-E432-4F42-975C-3CE253633A77}" type="datetime3">
              <a:rPr lang="en-US" smtClean="0"/>
              <a:t>25 October 2020</a:t>
            </a:fld>
            <a:endParaRPr lang="en-US"/>
          </a:p>
        </p:txBody>
      </p:sp>
      <p:sp>
        <p:nvSpPr>
          <p:cNvPr id="5" name="Footer Placeholder 4"/>
          <p:cNvSpPr>
            <a:spLocks noGrp="1"/>
          </p:cNvSpPr>
          <p:nvPr>
            <p:ph type="ftr" sz="quarter" idx="11"/>
          </p:nvPr>
        </p:nvSpPr>
        <p:spPr/>
        <p:txBody>
          <a:bodyPr/>
          <a:lstStyle/>
          <a:p>
            <a:r>
              <a:rPr lang="en-US" smtClean="0"/>
              <a:t>Simon , University of Kerala </a:t>
            </a:r>
            <a:endParaRPr lang="en-US"/>
          </a:p>
        </p:txBody>
      </p:sp>
      <p:sp>
        <p:nvSpPr>
          <p:cNvPr id="6" name="Slide Number Placeholder 5"/>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255235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14BA2-D87F-426D-A7A9-D9BF11670FFB}" type="datetime3">
              <a:rPr lang="en-US" smtClean="0"/>
              <a:t>25 October 2020</a:t>
            </a:fld>
            <a:endParaRPr lang="en-US"/>
          </a:p>
        </p:txBody>
      </p:sp>
      <p:sp>
        <p:nvSpPr>
          <p:cNvPr id="5" name="Footer Placeholder 4"/>
          <p:cNvSpPr>
            <a:spLocks noGrp="1"/>
          </p:cNvSpPr>
          <p:nvPr>
            <p:ph type="ftr" sz="quarter" idx="11"/>
          </p:nvPr>
        </p:nvSpPr>
        <p:spPr/>
        <p:txBody>
          <a:bodyPr/>
          <a:lstStyle/>
          <a:p>
            <a:r>
              <a:rPr lang="en-US" smtClean="0"/>
              <a:t>Simon , University of Kerala </a:t>
            </a:r>
            <a:endParaRPr lang="en-US"/>
          </a:p>
        </p:txBody>
      </p:sp>
      <p:sp>
        <p:nvSpPr>
          <p:cNvPr id="6" name="Slide Number Placeholder 5"/>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306067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997806-5BC4-4924-8E00-0D57AF2383A9}" type="datetime3">
              <a:rPr lang="en-US" smtClean="0"/>
              <a:t>25 October 2020</a:t>
            </a:fld>
            <a:endParaRPr lang="en-US"/>
          </a:p>
        </p:txBody>
      </p:sp>
      <p:sp>
        <p:nvSpPr>
          <p:cNvPr id="5" name="Footer Placeholder 4"/>
          <p:cNvSpPr>
            <a:spLocks noGrp="1"/>
          </p:cNvSpPr>
          <p:nvPr>
            <p:ph type="ftr" sz="quarter" idx="11"/>
          </p:nvPr>
        </p:nvSpPr>
        <p:spPr/>
        <p:txBody>
          <a:bodyPr/>
          <a:lstStyle/>
          <a:p>
            <a:r>
              <a:rPr lang="en-US" smtClean="0"/>
              <a:t>Simon , University of Kerala </a:t>
            </a:r>
            <a:endParaRPr lang="en-US"/>
          </a:p>
        </p:txBody>
      </p:sp>
      <p:sp>
        <p:nvSpPr>
          <p:cNvPr id="6" name="Slide Number Placeholder 5"/>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228492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ABB00-6836-4772-A486-E03F575640A1}" type="datetime3">
              <a:rPr lang="en-US" smtClean="0"/>
              <a:t>25 October 2020</a:t>
            </a:fld>
            <a:endParaRPr lang="en-US"/>
          </a:p>
        </p:txBody>
      </p:sp>
      <p:sp>
        <p:nvSpPr>
          <p:cNvPr id="6" name="Footer Placeholder 5"/>
          <p:cNvSpPr>
            <a:spLocks noGrp="1"/>
          </p:cNvSpPr>
          <p:nvPr>
            <p:ph type="ftr" sz="quarter" idx="11"/>
          </p:nvPr>
        </p:nvSpPr>
        <p:spPr/>
        <p:txBody>
          <a:bodyPr/>
          <a:lstStyle/>
          <a:p>
            <a:r>
              <a:rPr lang="en-US" smtClean="0"/>
              <a:t>Simon , University of Kerala </a:t>
            </a:r>
            <a:endParaRPr lang="en-US"/>
          </a:p>
        </p:txBody>
      </p:sp>
      <p:sp>
        <p:nvSpPr>
          <p:cNvPr id="7" name="Slide Number Placeholder 6"/>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413390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9D776F-E9D6-48FA-87E7-B7E9358734EB}" type="datetime3">
              <a:rPr lang="en-US" smtClean="0"/>
              <a:t>25 October 2020</a:t>
            </a:fld>
            <a:endParaRPr lang="en-US"/>
          </a:p>
        </p:txBody>
      </p:sp>
      <p:sp>
        <p:nvSpPr>
          <p:cNvPr id="8" name="Footer Placeholder 7"/>
          <p:cNvSpPr>
            <a:spLocks noGrp="1"/>
          </p:cNvSpPr>
          <p:nvPr>
            <p:ph type="ftr" sz="quarter" idx="11"/>
          </p:nvPr>
        </p:nvSpPr>
        <p:spPr/>
        <p:txBody>
          <a:bodyPr/>
          <a:lstStyle/>
          <a:p>
            <a:r>
              <a:rPr lang="en-US" smtClean="0"/>
              <a:t>Simon , University of Kerala </a:t>
            </a:r>
            <a:endParaRPr lang="en-US"/>
          </a:p>
        </p:txBody>
      </p:sp>
      <p:sp>
        <p:nvSpPr>
          <p:cNvPr id="9" name="Slide Number Placeholder 8"/>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364131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2AE61-5D13-415F-A60E-311C860627BA}" type="datetime3">
              <a:rPr lang="en-US" smtClean="0"/>
              <a:t>25 October 2020</a:t>
            </a:fld>
            <a:endParaRPr lang="en-US"/>
          </a:p>
        </p:txBody>
      </p:sp>
      <p:sp>
        <p:nvSpPr>
          <p:cNvPr id="4" name="Footer Placeholder 3"/>
          <p:cNvSpPr>
            <a:spLocks noGrp="1"/>
          </p:cNvSpPr>
          <p:nvPr>
            <p:ph type="ftr" sz="quarter" idx="11"/>
          </p:nvPr>
        </p:nvSpPr>
        <p:spPr/>
        <p:txBody>
          <a:bodyPr/>
          <a:lstStyle/>
          <a:p>
            <a:r>
              <a:rPr lang="en-US" smtClean="0"/>
              <a:t>Simon , University of Kerala </a:t>
            </a:r>
            <a:endParaRPr lang="en-US"/>
          </a:p>
        </p:txBody>
      </p:sp>
      <p:sp>
        <p:nvSpPr>
          <p:cNvPr id="5" name="Slide Number Placeholder 4"/>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155553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AD7A9-7CFF-409B-BF08-3CCB239C6FF1}" type="datetime3">
              <a:rPr lang="en-US" smtClean="0"/>
              <a:t>25 October 2020</a:t>
            </a:fld>
            <a:endParaRPr lang="en-US"/>
          </a:p>
        </p:txBody>
      </p:sp>
      <p:sp>
        <p:nvSpPr>
          <p:cNvPr id="3" name="Footer Placeholder 2"/>
          <p:cNvSpPr>
            <a:spLocks noGrp="1"/>
          </p:cNvSpPr>
          <p:nvPr>
            <p:ph type="ftr" sz="quarter" idx="11"/>
          </p:nvPr>
        </p:nvSpPr>
        <p:spPr/>
        <p:txBody>
          <a:bodyPr/>
          <a:lstStyle/>
          <a:p>
            <a:r>
              <a:rPr lang="en-US" smtClean="0"/>
              <a:t>Simon , University of Kerala </a:t>
            </a:r>
            <a:endParaRPr lang="en-US"/>
          </a:p>
        </p:txBody>
      </p:sp>
      <p:sp>
        <p:nvSpPr>
          <p:cNvPr id="4" name="Slide Number Placeholder 3"/>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380963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CADBB5-47B4-47A5-9354-A05C41106712}" type="datetime3">
              <a:rPr lang="en-US" smtClean="0"/>
              <a:t>25 October 2020</a:t>
            </a:fld>
            <a:endParaRPr lang="en-US"/>
          </a:p>
        </p:txBody>
      </p:sp>
      <p:sp>
        <p:nvSpPr>
          <p:cNvPr id="6" name="Footer Placeholder 5"/>
          <p:cNvSpPr>
            <a:spLocks noGrp="1"/>
          </p:cNvSpPr>
          <p:nvPr>
            <p:ph type="ftr" sz="quarter" idx="11"/>
          </p:nvPr>
        </p:nvSpPr>
        <p:spPr/>
        <p:txBody>
          <a:bodyPr/>
          <a:lstStyle/>
          <a:p>
            <a:r>
              <a:rPr lang="en-US" smtClean="0"/>
              <a:t>Simon , University of Kerala </a:t>
            </a:r>
            <a:endParaRPr lang="en-US"/>
          </a:p>
        </p:txBody>
      </p:sp>
      <p:sp>
        <p:nvSpPr>
          <p:cNvPr id="7" name="Slide Number Placeholder 6"/>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217518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AB0272-4795-4B44-A27A-34CA7544084B}" type="datetime3">
              <a:rPr lang="en-US" smtClean="0"/>
              <a:t>25 October 2020</a:t>
            </a:fld>
            <a:endParaRPr lang="en-US"/>
          </a:p>
        </p:txBody>
      </p:sp>
      <p:sp>
        <p:nvSpPr>
          <p:cNvPr id="6" name="Footer Placeholder 5"/>
          <p:cNvSpPr>
            <a:spLocks noGrp="1"/>
          </p:cNvSpPr>
          <p:nvPr>
            <p:ph type="ftr" sz="quarter" idx="11"/>
          </p:nvPr>
        </p:nvSpPr>
        <p:spPr/>
        <p:txBody>
          <a:bodyPr/>
          <a:lstStyle/>
          <a:p>
            <a:r>
              <a:rPr lang="en-US" smtClean="0"/>
              <a:t>Simon , University of Kerala </a:t>
            </a:r>
            <a:endParaRPr lang="en-US"/>
          </a:p>
        </p:txBody>
      </p:sp>
      <p:sp>
        <p:nvSpPr>
          <p:cNvPr id="7" name="Slide Number Placeholder 6"/>
          <p:cNvSpPr>
            <a:spLocks noGrp="1"/>
          </p:cNvSpPr>
          <p:nvPr>
            <p:ph type="sldNum" sz="quarter" idx="12"/>
          </p:nvPr>
        </p:nvSpPr>
        <p:spPr/>
        <p:txBody>
          <a:bodyPr/>
          <a:lstStyle/>
          <a:p>
            <a:fld id="{1663518C-8DB7-4E12-9B26-5D37C131DB62}" type="slidenum">
              <a:rPr lang="en-US" smtClean="0"/>
              <a:t>‹#›</a:t>
            </a:fld>
            <a:endParaRPr lang="en-US"/>
          </a:p>
        </p:txBody>
      </p:sp>
    </p:spTree>
    <p:extLst>
      <p:ext uri="{BB962C8B-B14F-4D97-AF65-F5344CB8AC3E}">
        <p14:creationId xmlns:p14="http://schemas.microsoft.com/office/powerpoint/2010/main" val="124293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42C0-308A-42A3-8B79-359840017BC2}" type="datetime3">
              <a:rPr lang="en-US" smtClean="0"/>
              <a:t>25 October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Simon , University of Kerala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3518C-8DB7-4E12-9B26-5D37C131DB62}" type="slidenum">
              <a:rPr lang="en-US" smtClean="0"/>
              <a:t>‹#›</a:t>
            </a:fld>
            <a:endParaRPr lang="en-US"/>
          </a:p>
        </p:txBody>
      </p:sp>
    </p:spTree>
    <p:extLst>
      <p:ext uri="{BB962C8B-B14F-4D97-AF65-F5344CB8AC3E}">
        <p14:creationId xmlns:p14="http://schemas.microsoft.com/office/powerpoint/2010/main" val="2386515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C00000"/>
                </a:solidFill>
              </a:rPr>
              <a:t>LEARNING FROM ENTREPRENEURAL  LEADERSHIP</a:t>
            </a:r>
            <a:endParaRPr lang="en-US" b="1" dirty="0">
              <a:solidFill>
                <a:srgbClr val="C00000"/>
              </a:solidFill>
            </a:endParaRPr>
          </a:p>
        </p:txBody>
      </p:sp>
      <p:sp>
        <p:nvSpPr>
          <p:cNvPr id="3" name="Subtitle 2"/>
          <p:cNvSpPr>
            <a:spLocks noGrp="1"/>
          </p:cNvSpPr>
          <p:nvPr>
            <p:ph type="subTitle" idx="1"/>
          </p:nvPr>
        </p:nvSpPr>
        <p:spPr/>
        <p:txBody>
          <a:bodyPr>
            <a:normAutofit lnSpcReduction="10000"/>
          </a:bodyPr>
          <a:lstStyle/>
          <a:p>
            <a:pPr algn="r"/>
            <a:r>
              <a:rPr lang="en-US" dirty="0" err="1" smtClean="0">
                <a:solidFill>
                  <a:srgbClr val="FF0000"/>
                </a:solidFill>
              </a:rPr>
              <a:t>M.Mohamed</a:t>
            </a:r>
            <a:r>
              <a:rPr lang="en-US" dirty="0" smtClean="0">
                <a:solidFill>
                  <a:srgbClr val="FF0000"/>
                </a:solidFill>
              </a:rPr>
              <a:t> </a:t>
            </a:r>
            <a:r>
              <a:rPr lang="en-US" dirty="0" err="1" smtClean="0">
                <a:solidFill>
                  <a:srgbClr val="FF0000"/>
                </a:solidFill>
              </a:rPr>
              <a:t>Ishaq</a:t>
            </a:r>
            <a:r>
              <a:rPr lang="en-US" dirty="0" smtClean="0">
                <a:solidFill>
                  <a:srgbClr val="FF0000"/>
                </a:solidFill>
              </a:rPr>
              <a:t>,</a:t>
            </a:r>
          </a:p>
          <a:p>
            <a:pPr algn="r"/>
            <a:r>
              <a:rPr lang="en-US" dirty="0" smtClean="0">
                <a:solidFill>
                  <a:srgbClr val="FF0000"/>
                </a:solidFill>
              </a:rPr>
              <a:t>Assistant Professor of Commerce,</a:t>
            </a:r>
          </a:p>
          <a:p>
            <a:pPr algn="r"/>
            <a:r>
              <a:rPr lang="en-US" dirty="0" err="1" smtClean="0">
                <a:solidFill>
                  <a:srgbClr val="FF0000"/>
                </a:solidFill>
              </a:rPr>
              <a:t>Hajee</a:t>
            </a:r>
            <a:r>
              <a:rPr lang="en-US" dirty="0" smtClean="0">
                <a:solidFill>
                  <a:srgbClr val="FF0000"/>
                </a:solidFill>
              </a:rPr>
              <a:t> </a:t>
            </a:r>
            <a:r>
              <a:rPr lang="en-US" dirty="0" err="1" smtClean="0">
                <a:solidFill>
                  <a:srgbClr val="FF0000"/>
                </a:solidFill>
              </a:rPr>
              <a:t>Karutha</a:t>
            </a:r>
            <a:r>
              <a:rPr lang="en-US" dirty="0" smtClean="0">
                <a:solidFill>
                  <a:srgbClr val="FF0000"/>
                </a:solidFill>
              </a:rPr>
              <a:t> </a:t>
            </a:r>
            <a:r>
              <a:rPr lang="en-US" dirty="0" err="1" smtClean="0">
                <a:solidFill>
                  <a:srgbClr val="FF0000"/>
                </a:solidFill>
              </a:rPr>
              <a:t>Rowter</a:t>
            </a:r>
            <a:r>
              <a:rPr lang="en-US" dirty="0" smtClean="0">
                <a:solidFill>
                  <a:srgbClr val="FF0000"/>
                </a:solidFill>
              </a:rPr>
              <a:t> </a:t>
            </a:r>
            <a:r>
              <a:rPr lang="en-US" dirty="0" err="1" smtClean="0">
                <a:solidFill>
                  <a:srgbClr val="FF0000"/>
                </a:solidFill>
              </a:rPr>
              <a:t>Howdia</a:t>
            </a:r>
            <a:r>
              <a:rPr lang="en-US" dirty="0" smtClean="0">
                <a:solidFill>
                  <a:srgbClr val="FF0000"/>
                </a:solidFill>
              </a:rPr>
              <a:t> College,</a:t>
            </a:r>
          </a:p>
          <a:p>
            <a:pPr algn="r"/>
            <a:r>
              <a:rPr lang="en-US" dirty="0" err="1" smtClean="0">
                <a:solidFill>
                  <a:srgbClr val="FF0000"/>
                </a:solidFill>
              </a:rPr>
              <a:t>Uthamapalayam</a:t>
            </a:r>
            <a:endParaRPr lang="en-US" dirty="0" smtClean="0">
              <a:solidFill>
                <a:srgbClr val="FF0000"/>
              </a:solidFill>
            </a:endParaRPr>
          </a:p>
          <a:p>
            <a:endParaRPr lang="en-US" dirty="0">
              <a:solidFill>
                <a:srgbClr val="0070C0"/>
              </a:solidFill>
            </a:endParaRPr>
          </a:p>
        </p:txBody>
      </p:sp>
    </p:spTree>
    <p:extLst>
      <p:ext uri="{BB962C8B-B14F-4D97-AF65-F5344CB8AC3E}">
        <p14:creationId xmlns:p14="http://schemas.microsoft.com/office/powerpoint/2010/main" val="46814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a:solidFill>
                  <a:srgbClr val="C00000"/>
                </a:solidFill>
              </a:rPr>
              <a:t>Andrew Carnegie</a:t>
            </a:r>
            <a:br>
              <a:rPr lang="en-US" b="1"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He </a:t>
            </a:r>
            <a:r>
              <a:rPr lang="en-US" dirty="0"/>
              <a:t>had a really rough life growing up. He spent his childhood working in factories, and at night he forced himself to sleep as a way to </a:t>
            </a:r>
            <a:r>
              <a:rPr lang="en-US" dirty="0" smtClean="0"/>
              <a:t>forgetting </a:t>
            </a:r>
            <a:r>
              <a:rPr lang="en-US" dirty="0"/>
              <a:t>his </a:t>
            </a:r>
            <a:r>
              <a:rPr lang="en-US" dirty="0" smtClean="0"/>
              <a:t> </a:t>
            </a:r>
            <a:r>
              <a:rPr lang="en-US" dirty="0"/>
              <a:t>hunger.</a:t>
            </a:r>
          </a:p>
          <a:p>
            <a:r>
              <a:rPr lang="en-US" dirty="0"/>
              <a:t>Carnegie eventually </a:t>
            </a:r>
            <a:r>
              <a:rPr lang="en-US" dirty="0" smtClean="0"/>
              <a:t> became  </a:t>
            </a:r>
            <a:r>
              <a:rPr lang="en-US" dirty="0"/>
              <a:t>a superintendent for the Pennsylvania Railroad Company before creating several of his own businesses, the most successful being the Carnegie Steel Mill. Despite being one of the richest Americans of all-time, he also serves as a class act example of generosity.</a:t>
            </a:r>
          </a:p>
          <a:p>
            <a:endParaRPr lang="en-US" dirty="0"/>
          </a:p>
        </p:txBody>
      </p:sp>
    </p:spTree>
    <p:extLst>
      <p:ext uri="{BB962C8B-B14F-4D97-AF65-F5344CB8AC3E}">
        <p14:creationId xmlns:p14="http://schemas.microsoft.com/office/powerpoint/2010/main" val="1909964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John D. Rockefeller</a:t>
            </a:r>
            <a:br>
              <a:rPr lang="en-US" b="1"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One </a:t>
            </a:r>
            <a:r>
              <a:rPr lang="en-US" dirty="0"/>
              <a:t>of the world's wealthiest individuals of all time, Rockefeller was born the son of a traveling salesman. He showed early entrepreneurial promise selling candy and doing odd jobs for neighbors, eventually going on to become the founder of the Standard Oil Company. </a:t>
            </a:r>
          </a:p>
        </p:txBody>
      </p:sp>
    </p:spTree>
    <p:extLst>
      <p:ext uri="{BB962C8B-B14F-4D97-AF65-F5344CB8AC3E}">
        <p14:creationId xmlns:p14="http://schemas.microsoft.com/office/powerpoint/2010/main" val="360535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Bill Gates </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474747"/>
                </a:solidFill>
                <a:latin typeface="le-monde-livre-std"/>
              </a:rPr>
              <a:t>Co-founder </a:t>
            </a:r>
            <a:r>
              <a:rPr lang="en-US" dirty="0">
                <a:solidFill>
                  <a:srgbClr val="474747"/>
                </a:solidFill>
                <a:latin typeface="le-monde-livre-std"/>
              </a:rPr>
              <a:t>of the world's largest PC software company, Microsoft, Gates was one of the defining figures of the personal computer revolution.</a:t>
            </a:r>
            <a:endParaRPr lang="en-US" dirty="0"/>
          </a:p>
          <a:p>
            <a:r>
              <a:rPr lang="en-US" b="1" dirty="0" smtClean="0"/>
              <a:t>Be </a:t>
            </a:r>
            <a:r>
              <a:rPr lang="en-US" b="1" dirty="0"/>
              <a:t>your own boss and start </a:t>
            </a:r>
            <a:r>
              <a:rPr lang="en-US" b="1" dirty="0" smtClean="0"/>
              <a:t>early</a:t>
            </a:r>
            <a:r>
              <a:rPr lang="en-US" b="1" dirty="0"/>
              <a:t> </a:t>
            </a:r>
            <a:endParaRPr lang="en-US" dirty="0"/>
          </a:p>
        </p:txBody>
      </p:sp>
    </p:spTree>
    <p:extLst>
      <p:ext uri="{BB962C8B-B14F-4D97-AF65-F5344CB8AC3E}">
        <p14:creationId xmlns:p14="http://schemas.microsoft.com/office/powerpoint/2010/main" val="29708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Mark Zuckerberg</a:t>
            </a:r>
          </a:p>
        </p:txBody>
      </p:sp>
      <p:sp>
        <p:nvSpPr>
          <p:cNvPr id="3" name="Content Placeholder 2"/>
          <p:cNvSpPr>
            <a:spLocks noGrp="1"/>
          </p:cNvSpPr>
          <p:nvPr>
            <p:ph idx="1"/>
          </p:nvPr>
        </p:nvSpPr>
        <p:spPr/>
        <p:txBody>
          <a:bodyPr>
            <a:normAutofit/>
          </a:bodyPr>
          <a:lstStyle/>
          <a:p>
            <a:r>
              <a:rPr lang="en-US" sz="4000" dirty="0"/>
              <a:t>There are very few people who are not aware of Mark Zuckerberg as </a:t>
            </a:r>
            <a:r>
              <a:rPr lang="en-US" sz="4000" dirty="0" smtClean="0"/>
              <a:t>he’s </a:t>
            </a:r>
            <a:r>
              <a:rPr lang="en-US" sz="4000" dirty="0"/>
              <a:t>the founder of widely popular social media platform Facebook</a:t>
            </a:r>
            <a:r>
              <a:rPr lang="en-US" sz="4000" dirty="0" smtClean="0"/>
              <a:t>.</a:t>
            </a:r>
          </a:p>
          <a:p>
            <a:pPr marL="0" indent="0">
              <a:buNone/>
            </a:pPr>
            <a:r>
              <a:rPr lang="en-US" sz="4000" dirty="0"/>
              <a:t>“The biggest risk is not taking any risk… in a world that is changing really quickly, the only strategy that is guaranteed to fail is not taking risks.”</a:t>
            </a:r>
          </a:p>
        </p:txBody>
      </p:sp>
    </p:spTree>
    <p:extLst>
      <p:ext uri="{BB962C8B-B14F-4D97-AF65-F5344CB8AC3E}">
        <p14:creationId xmlns:p14="http://schemas.microsoft.com/office/powerpoint/2010/main" val="1606977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Jeff Bezos</a:t>
            </a:r>
            <a:endParaRPr lang="en-US" dirty="0">
              <a:solidFill>
                <a:srgbClr val="C00000"/>
              </a:solidFill>
            </a:endParaRPr>
          </a:p>
        </p:txBody>
      </p:sp>
      <p:sp>
        <p:nvSpPr>
          <p:cNvPr id="3" name="Content Placeholder 2"/>
          <p:cNvSpPr>
            <a:spLocks noGrp="1"/>
          </p:cNvSpPr>
          <p:nvPr>
            <p:ph idx="1"/>
          </p:nvPr>
        </p:nvSpPr>
        <p:spPr/>
        <p:txBody>
          <a:bodyPr/>
          <a:lstStyle/>
          <a:p>
            <a:r>
              <a:rPr lang="en-US" dirty="0"/>
              <a:t>A brand for a company is like a reputation for a person. You earn reputation by trying to do hard things well.” Jeff </a:t>
            </a:r>
            <a:r>
              <a:rPr lang="en-US" dirty="0" smtClean="0"/>
              <a:t>Bezos</a:t>
            </a:r>
          </a:p>
          <a:p>
            <a:pPr marL="0" indent="0">
              <a:buNone/>
            </a:pPr>
            <a:r>
              <a:rPr lang="en-US" dirty="0" smtClean="0"/>
              <a:t>     Amazon founder </a:t>
            </a:r>
            <a:endParaRPr lang="en-US" dirty="0"/>
          </a:p>
        </p:txBody>
      </p:sp>
    </p:spTree>
    <p:extLst>
      <p:ext uri="{BB962C8B-B14F-4D97-AF65-F5344CB8AC3E}">
        <p14:creationId xmlns:p14="http://schemas.microsoft.com/office/powerpoint/2010/main" val="4109481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solidFill>
                  <a:srgbClr val="C00000"/>
                </a:solidFill>
              </a:rPr>
              <a:t>Ritesh Agarwal.</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r>
              <a:rPr lang="en-US" dirty="0"/>
              <a:t>Have you ever heard of Oyo Rooms? If you’re an Indian who especially loves to travel might have already stayed at Oyo Rooms at </a:t>
            </a:r>
            <a:r>
              <a:rPr lang="en-US" dirty="0" smtClean="0"/>
              <a:t>least </a:t>
            </a:r>
            <a:r>
              <a:rPr lang="en-US" dirty="0"/>
              <a:t>for once. Oyo Rooms was founded by Ritesh Agarwal</a:t>
            </a:r>
            <a:r>
              <a:rPr lang="en-US" dirty="0" smtClean="0"/>
              <a:t>.</a:t>
            </a:r>
          </a:p>
          <a:p>
            <a:r>
              <a:rPr lang="en-US" dirty="0"/>
              <a:t>“Start small, nail it and then make it big”.</a:t>
            </a:r>
          </a:p>
        </p:txBody>
      </p:sp>
    </p:spTree>
    <p:extLst>
      <p:ext uri="{BB962C8B-B14F-4D97-AF65-F5344CB8AC3E}">
        <p14:creationId xmlns:p14="http://schemas.microsoft.com/office/powerpoint/2010/main" val="375816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Leadership and Entrepreneurship </a:t>
            </a:r>
            <a:endParaRPr lang="en-US" dirty="0">
              <a:solidFill>
                <a:srgbClr val="C00000"/>
              </a:solidFill>
            </a:endParaRPr>
          </a:p>
        </p:txBody>
      </p:sp>
      <p:sp>
        <p:nvSpPr>
          <p:cNvPr id="3" name="Content Placeholder 2"/>
          <p:cNvSpPr>
            <a:spLocks noGrp="1"/>
          </p:cNvSpPr>
          <p:nvPr>
            <p:ph idx="1"/>
          </p:nvPr>
        </p:nvSpPr>
        <p:spPr/>
        <p:txBody>
          <a:bodyPr/>
          <a:lstStyle/>
          <a:p>
            <a:endParaRPr lang="en-US" dirty="0" smtClean="0"/>
          </a:p>
          <a:p>
            <a:r>
              <a:rPr lang="en-US" dirty="0" smtClean="0"/>
              <a:t>Leadership is characterized by;</a:t>
            </a:r>
          </a:p>
          <a:p>
            <a:pPr marL="0" indent="0">
              <a:buNone/>
            </a:pPr>
            <a:r>
              <a:rPr lang="en-US" dirty="0"/>
              <a:t> </a:t>
            </a:r>
            <a:r>
              <a:rPr lang="en-US" dirty="0" smtClean="0"/>
              <a:t> Goals, Missions and Vision</a:t>
            </a:r>
          </a:p>
          <a:p>
            <a:pPr marL="0" indent="0">
              <a:buNone/>
            </a:pPr>
            <a:r>
              <a:rPr lang="en-US" dirty="0"/>
              <a:t> </a:t>
            </a:r>
            <a:r>
              <a:rPr lang="en-US" dirty="0" smtClean="0"/>
              <a:t> Plan of Action</a:t>
            </a:r>
          </a:p>
          <a:p>
            <a:pPr marL="0" indent="0">
              <a:buNone/>
            </a:pPr>
            <a:r>
              <a:rPr lang="en-US" dirty="0"/>
              <a:t> </a:t>
            </a:r>
            <a:r>
              <a:rPr lang="en-US" dirty="0" smtClean="0"/>
              <a:t> Working on the Plan to reach the goal</a:t>
            </a:r>
          </a:p>
          <a:p>
            <a:pPr marL="0" indent="0">
              <a:buNone/>
            </a:pPr>
            <a:r>
              <a:rPr lang="en-US" dirty="0"/>
              <a:t> </a:t>
            </a:r>
            <a:r>
              <a:rPr lang="en-US" dirty="0" smtClean="0"/>
              <a:t> Team building</a:t>
            </a:r>
          </a:p>
          <a:p>
            <a:pPr marL="0" indent="0">
              <a:buNone/>
            </a:pPr>
            <a:r>
              <a:rPr lang="en-US" dirty="0" smtClean="0"/>
              <a:t>   Model Building by SELF  PRACTICE </a:t>
            </a:r>
            <a:endParaRPr lang="en-US" dirty="0"/>
          </a:p>
        </p:txBody>
      </p:sp>
    </p:spTree>
    <p:extLst>
      <p:ext uri="{BB962C8B-B14F-4D97-AF65-F5344CB8AC3E}">
        <p14:creationId xmlns:p14="http://schemas.microsoft.com/office/powerpoint/2010/main" val="2915760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Entrepreneurship </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Entrepreneurship is characterized by </a:t>
            </a:r>
          </a:p>
          <a:p>
            <a:pPr marL="0" indent="0">
              <a:buNone/>
            </a:pPr>
            <a:r>
              <a:rPr lang="en-US" dirty="0"/>
              <a:t> </a:t>
            </a:r>
            <a:r>
              <a:rPr lang="en-US" dirty="0" smtClean="0"/>
              <a:t>  IDEA conception</a:t>
            </a:r>
          </a:p>
          <a:p>
            <a:pPr marL="0" indent="0">
              <a:buNone/>
            </a:pPr>
            <a:r>
              <a:rPr lang="en-US" dirty="0"/>
              <a:t> </a:t>
            </a:r>
            <a:r>
              <a:rPr lang="en-US" dirty="0" smtClean="0"/>
              <a:t>  transformation to product or service </a:t>
            </a:r>
          </a:p>
          <a:p>
            <a:pPr marL="0" indent="0">
              <a:buNone/>
            </a:pPr>
            <a:r>
              <a:rPr lang="en-US" dirty="0"/>
              <a:t> </a:t>
            </a:r>
            <a:r>
              <a:rPr lang="en-US" dirty="0" smtClean="0"/>
              <a:t>  Enterprise formation</a:t>
            </a:r>
          </a:p>
          <a:p>
            <a:pPr marL="0" indent="0">
              <a:buNone/>
            </a:pPr>
            <a:r>
              <a:rPr lang="en-US" dirty="0"/>
              <a:t> </a:t>
            </a:r>
            <a:r>
              <a:rPr lang="en-US" dirty="0" smtClean="0"/>
              <a:t>  risk taking</a:t>
            </a:r>
          </a:p>
          <a:p>
            <a:pPr marL="0" indent="0">
              <a:buNone/>
            </a:pPr>
            <a:r>
              <a:rPr lang="en-US" dirty="0"/>
              <a:t> </a:t>
            </a:r>
            <a:r>
              <a:rPr lang="en-US" dirty="0" smtClean="0"/>
              <a:t>  profit making  </a:t>
            </a:r>
            <a:r>
              <a:rPr lang="en-US" dirty="0" smtClean="0">
                <a:solidFill>
                  <a:srgbClr val="00B050"/>
                </a:solidFill>
              </a:rPr>
              <a:t>AND LEADERSHIP </a:t>
            </a:r>
            <a:endParaRPr lang="en-US" dirty="0">
              <a:solidFill>
                <a:srgbClr val="00B050"/>
              </a:solidFill>
            </a:endParaRPr>
          </a:p>
        </p:txBody>
      </p:sp>
    </p:spTree>
    <p:extLst>
      <p:ext uri="{BB962C8B-B14F-4D97-AF65-F5344CB8AC3E}">
        <p14:creationId xmlns:p14="http://schemas.microsoft.com/office/powerpoint/2010/main" val="3575980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Linkages </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solidFill>
                  <a:srgbClr val="C00000"/>
                </a:solidFill>
              </a:rPr>
              <a:t>ALL LEADERS ARE NOT ENTREPRENEURS </a:t>
            </a:r>
          </a:p>
          <a:p>
            <a:pPr marL="0" indent="0">
              <a:buNone/>
            </a:pPr>
            <a:r>
              <a:rPr lang="en-US" dirty="0" smtClean="0">
                <a:solidFill>
                  <a:srgbClr val="C00000"/>
                </a:solidFill>
              </a:rPr>
              <a:t>ALL ENTREPRENEURS NEED TO BE LEADERS </a:t>
            </a:r>
          </a:p>
          <a:p>
            <a:pPr marL="0" indent="0">
              <a:buNone/>
            </a:pPr>
            <a:endParaRPr lang="en-US" dirty="0">
              <a:solidFill>
                <a:srgbClr val="C00000"/>
              </a:solidFill>
            </a:endParaRPr>
          </a:p>
          <a:p>
            <a:pPr marL="0" indent="0">
              <a:buNone/>
            </a:pPr>
            <a:r>
              <a:rPr lang="en-US" dirty="0" smtClean="0">
                <a:solidFill>
                  <a:srgbClr val="C00000"/>
                </a:solidFill>
              </a:rPr>
              <a:t>Non Entrepreneurial LEADERS look for COMMON GOOD </a:t>
            </a:r>
          </a:p>
          <a:p>
            <a:pPr marL="0" indent="0">
              <a:buNone/>
            </a:pPr>
            <a:r>
              <a:rPr lang="en-US" dirty="0" smtClean="0">
                <a:solidFill>
                  <a:srgbClr val="C00000"/>
                </a:solidFill>
              </a:rPr>
              <a:t>Not necessarily PROFIT AND ENTREPRISE BUILDING </a:t>
            </a:r>
          </a:p>
        </p:txBody>
      </p:sp>
    </p:spTree>
    <p:extLst>
      <p:ext uri="{BB962C8B-B14F-4D97-AF65-F5344CB8AC3E}">
        <p14:creationId xmlns:p14="http://schemas.microsoft.com/office/powerpoint/2010/main" val="1775942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Societal Extension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LEADERSHIP role of Entrepreneurs extend to</a:t>
            </a:r>
          </a:p>
          <a:p>
            <a:r>
              <a:rPr lang="en-US" dirty="0" smtClean="0"/>
              <a:t>Society today</a:t>
            </a:r>
          </a:p>
          <a:p>
            <a:r>
              <a:rPr lang="en-US" dirty="0" smtClean="0"/>
              <a:t>MODEL BUILDING is the Key to stay in Business </a:t>
            </a:r>
            <a:endParaRPr lang="en-US" dirty="0"/>
          </a:p>
        </p:txBody>
      </p:sp>
    </p:spTree>
    <p:extLst>
      <p:ext uri="{BB962C8B-B14F-4D97-AF65-F5344CB8AC3E}">
        <p14:creationId xmlns:p14="http://schemas.microsoft.com/office/powerpoint/2010/main" val="74454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914400"/>
            <a:ext cx="24574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4"/>
          <p:cNvSpPr txBox="1">
            <a:spLocks noChangeArrowheads="1"/>
          </p:cNvSpPr>
          <p:nvPr/>
        </p:nvSpPr>
        <p:spPr bwMode="auto">
          <a:xfrm>
            <a:off x="5318126" y="803275"/>
            <a:ext cx="41306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a:latin typeface="Garamond" panose="02020404030301010803" pitchFamily="18" charset="0"/>
              </a:rPr>
              <a:t>When the situation needs improvement, Gandhi offers guidance: “You must be the change you wish to see in the world.”</a:t>
            </a:r>
            <a:r>
              <a:rPr lang="en-US" altLang="en-US"/>
              <a:t> </a:t>
            </a:r>
          </a:p>
        </p:txBody>
      </p:sp>
    </p:spTree>
    <p:extLst>
      <p:ext uri="{BB962C8B-B14F-4D97-AF65-F5344CB8AC3E}">
        <p14:creationId xmlns:p14="http://schemas.microsoft.com/office/powerpoint/2010/main" val="1746128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Learning from Entrepreneurial Leadership </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Learn From Success </a:t>
            </a:r>
          </a:p>
          <a:p>
            <a:pPr marL="0" indent="0">
              <a:buNone/>
            </a:pPr>
            <a:r>
              <a:rPr lang="en-US" dirty="0"/>
              <a:t> </a:t>
            </a:r>
            <a:r>
              <a:rPr lang="en-US" dirty="0" smtClean="0"/>
              <a:t>  Story of Fire and SUN </a:t>
            </a:r>
          </a:p>
          <a:p>
            <a:pPr marL="0" indent="0">
              <a:buNone/>
            </a:pPr>
            <a:r>
              <a:rPr lang="en-US" dirty="0"/>
              <a:t> </a:t>
            </a:r>
            <a:r>
              <a:rPr lang="en-US" dirty="0" smtClean="0"/>
              <a:t>   Entrepreneurs who Walked over Fire Never Fade in the SUN </a:t>
            </a:r>
          </a:p>
          <a:p>
            <a:pPr marL="0" indent="0">
              <a:buNone/>
            </a:pPr>
            <a:r>
              <a:rPr lang="en-US" dirty="0" smtClean="0"/>
              <a:t>Learn From failure </a:t>
            </a:r>
          </a:p>
          <a:p>
            <a:pPr marL="0" indent="0">
              <a:buNone/>
            </a:pPr>
            <a:r>
              <a:rPr lang="en-US" dirty="0"/>
              <a:t> </a:t>
            </a:r>
            <a:r>
              <a:rPr lang="en-US" dirty="0" smtClean="0"/>
              <a:t>    Causative Factors </a:t>
            </a:r>
          </a:p>
          <a:p>
            <a:pPr marL="0" indent="0">
              <a:buNone/>
            </a:pPr>
            <a:r>
              <a:rPr lang="en-US" dirty="0" smtClean="0"/>
              <a:t>Ensure Inclusivity – I  ALONE CANNOT GROW </a:t>
            </a:r>
          </a:p>
          <a:p>
            <a:pPr marL="0" indent="0">
              <a:buNone/>
            </a:pPr>
            <a:r>
              <a:rPr lang="en-US" dirty="0" smtClean="0"/>
              <a:t>Ensure Sustainability –MY System alone cannot Sustain </a:t>
            </a:r>
            <a:endParaRPr lang="en-US" dirty="0"/>
          </a:p>
        </p:txBody>
      </p:sp>
    </p:spTree>
    <p:extLst>
      <p:ext uri="{BB962C8B-B14F-4D97-AF65-F5344CB8AC3E}">
        <p14:creationId xmlns:p14="http://schemas.microsoft.com/office/powerpoint/2010/main" val="2443824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THANK YOU</a:t>
            </a:r>
          </a:p>
          <a:p>
            <a:r>
              <a:rPr lang="en-US" smtClean="0"/>
              <a:t>Q &amp; A </a:t>
            </a:r>
            <a:endParaRPr lang="en-US"/>
          </a:p>
        </p:txBody>
      </p:sp>
    </p:spTree>
    <p:extLst>
      <p:ext uri="{BB962C8B-B14F-4D97-AF65-F5344CB8AC3E}">
        <p14:creationId xmlns:p14="http://schemas.microsoft.com/office/powerpoint/2010/main" val="267954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4419600" y="304800"/>
            <a:ext cx="6019800" cy="677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4600" b="1">
                <a:latin typeface="Garamond" panose="02020404030301010803" pitchFamily="18" charset="0"/>
              </a:rPr>
              <a:t>“Leadership is a potent combination of strategy and character. But if you must be without one, be without strategy.”</a:t>
            </a:r>
            <a:r>
              <a:rPr lang="en-US" altLang="en-US" sz="4400" b="1">
                <a:latin typeface="Garamond" panose="02020404030301010803" pitchFamily="18" charset="0"/>
              </a:rPr>
              <a:t> </a:t>
            </a:r>
            <a:r>
              <a:rPr lang="en-US" altLang="en-US" sz="4800" b="1">
                <a:latin typeface="Garamond" panose="02020404030301010803" pitchFamily="18" charset="0"/>
              </a:rPr>
              <a:t>General H. Norman Schwarzkopf</a:t>
            </a:r>
          </a:p>
          <a:p>
            <a:pPr eaLnBrk="1" hangingPunct="1">
              <a:spcBef>
                <a:spcPct val="50000"/>
              </a:spcBef>
            </a:pPr>
            <a:endParaRPr lang="en-US" altLang="en-US" sz="4400" b="1">
              <a:latin typeface="Garamond" panose="02020404030301010803" pitchFamily="18" charset="0"/>
            </a:endParaRPr>
          </a:p>
        </p:txBody>
      </p:sp>
      <p:pic>
        <p:nvPicPr>
          <p:cNvPr id="36867" name="Picture 4" descr="schwarzkop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371600"/>
            <a:ext cx="24495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4860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981200" y="1676401"/>
            <a:ext cx="80010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9600" b="1">
                <a:latin typeface="Garamond" panose="02020404030301010803" pitchFamily="18" charset="0"/>
              </a:rPr>
              <a:t>Can you make a difference?</a:t>
            </a:r>
          </a:p>
        </p:txBody>
      </p:sp>
    </p:spTree>
    <p:extLst>
      <p:ext uri="{BB962C8B-B14F-4D97-AF65-F5344CB8AC3E}">
        <p14:creationId xmlns:p14="http://schemas.microsoft.com/office/powerpoint/2010/main" val="2605372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2057400" y="1"/>
            <a:ext cx="78486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3600" b="1" dirty="0">
                <a:latin typeface="Garamond" panose="02020404030301010803" pitchFamily="18" charset="0"/>
              </a:rPr>
              <a:t>“To sin by silence when they should protest makes cowards of men.”</a:t>
            </a:r>
          </a:p>
          <a:p>
            <a:pPr algn="ctr" eaLnBrk="1" hangingPunct="1">
              <a:spcBef>
                <a:spcPct val="50000"/>
              </a:spcBef>
            </a:pPr>
            <a:r>
              <a:rPr lang="en-US" altLang="en-US" sz="3600" b="1" dirty="0">
                <a:latin typeface="Garamond" panose="02020404030301010803" pitchFamily="18" charset="0"/>
              </a:rPr>
              <a:t>Abraham Lincoln</a:t>
            </a:r>
          </a:p>
          <a:p>
            <a:pPr algn="ctr" eaLnBrk="1" hangingPunct="1">
              <a:spcBef>
                <a:spcPct val="50000"/>
              </a:spcBef>
            </a:pPr>
            <a:endParaRPr lang="en-US" altLang="en-US" sz="3600" b="1" dirty="0">
              <a:latin typeface="Garamond" panose="02020404030301010803" pitchFamily="18" charset="0"/>
            </a:endParaRPr>
          </a:p>
          <a:p>
            <a:pPr algn="ctr" eaLnBrk="1" hangingPunct="1">
              <a:spcBef>
                <a:spcPct val="50000"/>
              </a:spcBef>
            </a:pPr>
            <a:endParaRPr lang="en-US" altLang="en-US" sz="3600" b="1" dirty="0">
              <a:latin typeface="Garamond" panose="02020404030301010803" pitchFamily="18" charset="0"/>
            </a:endParaRPr>
          </a:p>
          <a:p>
            <a:pPr algn="ctr" eaLnBrk="1" hangingPunct="1">
              <a:spcBef>
                <a:spcPct val="50000"/>
              </a:spcBef>
            </a:pPr>
            <a:endParaRPr lang="en-US" altLang="en-US" sz="3600" b="1" dirty="0">
              <a:latin typeface="Garamond" panose="02020404030301010803" pitchFamily="18" charset="0"/>
            </a:endParaRPr>
          </a:p>
          <a:p>
            <a:pPr algn="ctr" eaLnBrk="1" hangingPunct="1">
              <a:spcBef>
                <a:spcPct val="50000"/>
              </a:spcBef>
            </a:pPr>
            <a:endParaRPr lang="en-US" altLang="en-US" sz="3600" b="1" dirty="0">
              <a:latin typeface="Garamond" panose="02020404030301010803" pitchFamily="18" charset="0"/>
            </a:endParaRPr>
          </a:p>
        </p:txBody>
      </p:sp>
      <p:pic>
        <p:nvPicPr>
          <p:cNvPr id="33795" name="Picture 5" descr="Lincl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1" y="1981200"/>
            <a:ext cx="3535363"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3921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4419600" y="304800"/>
            <a:ext cx="6019800" cy="677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4600" b="1">
                <a:latin typeface="Garamond" panose="02020404030301010803" pitchFamily="18" charset="0"/>
              </a:rPr>
              <a:t>“Leadership is a potent combination of strategy and character. But if you must be without one, be without strategy.”</a:t>
            </a:r>
            <a:r>
              <a:rPr lang="en-US" altLang="en-US" sz="4400" b="1">
                <a:latin typeface="Garamond" panose="02020404030301010803" pitchFamily="18" charset="0"/>
              </a:rPr>
              <a:t> </a:t>
            </a:r>
            <a:r>
              <a:rPr lang="en-US" altLang="en-US" sz="4800" b="1">
                <a:latin typeface="Garamond" panose="02020404030301010803" pitchFamily="18" charset="0"/>
              </a:rPr>
              <a:t>General H. Norman Schwarzkopf</a:t>
            </a:r>
          </a:p>
          <a:p>
            <a:pPr eaLnBrk="1" hangingPunct="1">
              <a:spcBef>
                <a:spcPct val="50000"/>
              </a:spcBef>
            </a:pPr>
            <a:endParaRPr lang="en-US" altLang="en-US" sz="4400" b="1">
              <a:latin typeface="Garamond" panose="02020404030301010803" pitchFamily="18" charset="0"/>
            </a:endParaRPr>
          </a:p>
        </p:txBody>
      </p:sp>
      <p:pic>
        <p:nvPicPr>
          <p:cNvPr id="36867" name="Picture 4" descr="schwarzkop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371600"/>
            <a:ext cx="24495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70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solidFill>
                <a:srgbClr val="222222"/>
              </a:solidFill>
              <a:latin typeface="Open Sans"/>
            </a:endParaRPr>
          </a:p>
          <a:p>
            <a:r>
              <a:rPr lang="en-US" dirty="0" smtClean="0">
                <a:solidFill>
                  <a:srgbClr val="C00000"/>
                </a:solidFill>
                <a:latin typeface="Open Sans"/>
              </a:rPr>
              <a:t>We </a:t>
            </a:r>
            <a:r>
              <a:rPr lang="en-US" dirty="0">
                <a:solidFill>
                  <a:srgbClr val="C00000"/>
                </a:solidFill>
                <a:latin typeface="Open Sans"/>
              </a:rPr>
              <a:t>do lots of Stuff. The only way you are going to have success is to have lots of failures first” — Sergey </a:t>
            </a:r>
            <a:r>
              <a:rPr lang="en-US" dirty="0" err="1">
                <a:solidFill>
                  <a:srgbClr val="C00000"/>
                </a:solidFill>
                <a:latin typeface="Open Sans"/>
              </a:rPr>
              <a:t>Brin</a:t>
            </a:r>
            <a:endParaRPr lang="en-US" dirty="0">
              <a:solidFill>
                <a:srgbClr val="C00000"/>
              </a:solidFill>
            </a:endParaRPr>
          </a:p>
          <a:p>
            <a:endParaRPr lang="en-US" dirty="0">
              <a:solidFill>
                <a:srgbClr val="C00000"/>
              </a:solidFill>
            </a:endParaRPr>
          </a:p>
        </p:txBody>
      </p:sp>
    </p:spTree>
    <p:extLst>
      <p:ext uri="{BB962C8B-B14F-4D97-AF65-F5344CB8AC3E}">
        <p14:creationId xmlns:p14="http://schemas.microsoft.com/office/powerpoint/2010/main" val="274439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1981200" y="304800"/>
            <a:ext cx="32004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b="1">
                <a:latin typeface="Garamond" panose="02020404030301010803" pitchFamily="18" charset="0"/>
              </a:rPr>
              <a:t>President  Lincoln said: Honor is better than honors.</a:t>
            </a:r>
          </a:p>
        </p:txBody>
      </p:sp>
      <p:pic>
        <p:nvPicPr>
          <p:cNvPr id="39939" name="Picture 5" descr="Lincol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7814" y="0"/>
            <a:ext cx="5310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062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Steves Jobs </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r>
              <a:rPr lang="en-US" dirty="0"/>
              <a:t> In Steve Jobs perspective, entrepreneurship is all about doing really crazy things to accomplish amazing things. It’s simply putting a dent in the universe</a:t>
            </a:r>
            <a:r>
              <a:rPr lang="en-US" dirty="0" smtClean="0"/>
              <a:t>.</a:t>
            </a:r>
          </a:p>
          <a:p>
            <a:r>
              <a:rPr lang="en-US" dirty="0">
                <a:solidFill>
                  <a:srgbClr val="474747"/>
                </a:solidFill>
                <a:latin typeface="le-monde-livre-std"/>
              </a:rPr>
              <a:t>Jobs dropped out of college because his family couldn't handle the financial burden of his education. He unofficially continued to audit classes, living off free meals from the local Hare Krishna temple and returning Coke bottles for change just to get by. Jobs credited the calligraphy class he stopped in on as his inspiration for the Mac's revolutionary typefaces and font design.</a:t>
            </a:r>
          </a:p>
          <a:p>
            <a:r>
              <a:rPr lang="en-US" dirty="0">
                <a:solidFill>
                  <a:srgbClr val="474747"/>
                </a:solidFill>
                <a:latin typeface="le-monde-livre-std"/>
              </a:rPr>
              <a:t>Jobs went on to have an unbelievable career, eventually forming the Apple Computer Company </a:t>
            </a:r>
          </a:p>
          <a:p>
            <a:endParaRPr lang="en-US" dirty="0"/>
          </a:p>
        </p:txBody>
      </p:sp>
      <p:sp>
        <p:nvSpPr>
          <p:cNvPr id="4" name="Rectangle 3"/>
          <p:cNvSpPr/>
          <p:nvPr/>
        </p:nvSpPr>
        <p:spPr>
          <a:xfrm>
            <a:off x="1301261" y="2136339"/>
            <a:ext cx="9135207" cy="369332"/>
          </a:xfrm>
          <a:prstGeom prst="rect">
            <a:avLst/>
          </a:prstGeom>
        </p:spPr>
        <p:txBody>
          <a:bodyPr wrap="square">
            <a:spAutoFit/>
          </a:bodyPr>
          <a:lstStyle/>
          <a:p>
            <a:r>
              <a:rPr lang="en-US" dirty="0">
                <a:solidFill>
                  <a:srgbClr val="474747"/>
                </a:solidFill>
                <a:latin typeface="le-monde-livre-std"/>
              </a:rPr>
              <a:t> </a:t>
            </a:r>
            <a:endParaRPr lang="en-US" b="0" i="0" dirty="0">
              <a:solidFill>
                <a:srgbClr val="474747"/>
              </a:solidFill>
              <a:effectLst/>
              <a:latin typeface="le-monde-livre-std"/>
            </a:endParaRPr>
          </a:p>
        </p:txBody>
      </p:sp>
    </p:spTree>
    <p:extLst>
      <p:ext uri="{BB962C8B-B14F-4D97-AF65-F5344CB8AC3E}">
        <p14:creationId xmlns:p14="http://schemas.microsoft.com/office/powerpoint/2010/main" val="2887456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626</Words>
  <Application>Microsoft Office PowerPoint</Application>
  <PresentationFormat>Custom</PresentationFormat>
  <Paragraphs>84</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LEARNING FROM ENTREPRENEURAL  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Steves Jobs </vt:lpstr>
      <vt:lpstr> Andrew Carnegie </vt:lpstr>
      <vt:lpstr>John D. Rockefeller </vt:lpstr>
      <vt:lpstr>Bill Gates </vt:lpstr>
      <vt:lpstr>Mark Zuckerberg</vt:lpstr>
      <vt:lpstr>Jeff Bezos</vt:lpstr>
      <vt:lpstr> Ritesh Agarwal. </vt:lpstr>
      <vt:lpstr>Leadership and Entrepreneurship </vt:lpstr>
      <vt:lpstr>Entrepreneurship </vt:lpstr>
      <vt:lpstr>Linkages </vt:lpstr>
      <vt:lpstr>Societal Extension </vt:lpstr>
      <vt:lpstr>Learning from Entrepreneurial Leadership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ENTREPRENEURAL  LEADERSHIP</dc:title>
  <dc:creator>Alex Gabriel Simon</dc:creator>
  <cp:lastModifiedBy>Ilyas</cp:lastModifiedBy>
  <cp:revision>14</cp:revision>
  <dcterms:created xsi:type="dcterms:W3CDTF">2020-08-04T14:54:01Z</dcterms:created>
  <dcterms:modified xsi:type="dcterms:W3CDTF">2020-10-25T06:41:10Z</dcterms:modified>
</cp:coreProperties>
</file>