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7"/>
  </p:notesMasterIdLst>
  <p:sldIdLst>
    <p:sldId id="273" r:id="rId2"/>
    <p:sldId id="257" r:id="rId3"/>
    <p:sldId id="259" r:id="rId4"/>
    <p:sldId id="258" r:id="rId5"/>
    <p:sldId id="260" r:id="rId6"/>
    <p:sldId id="261"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667" autoAdjust="0"/>
  </p:normalViewPr>
  <p:slideViewPr>
    <p:cSldViewPr>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99A3DD7A-E6AB-44D0-AE20-91C79410EFF6}" type="datetimeFigureOut">
              <a:rPr lang="en-US"/>
              <a:pPr>
                <a:defRPr/>
              </a:pPr>
              <a:t>10/21/2020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10AC9623-29D8-4ACF-9843-2A3364A8EE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69123AA-3502-4C44-A8B1-DA73426EC4DD}" type="datetime1">
              <a:rPr lang="en-US" smtClean="0"/>
              <a:pPr>
                <a:defRPr/>
              </a:pPr>
              <a:t>10/21/2020</a:t>
            </a:fld>
            <a:endParaRPr lang="en-US"/>
          </a:p>
        </p:txBody>
      </p:sp>
      <p:sp>
        <p:nvSpPr>
          <p:cNvPr id="5" name="Footer Placeholder 4"/>
          <p:cNvSpPr>
            <a:spLocks noGrp="1"/>
          </p:cNvSpPr>
          <p:nvPr>
            <p:ph type="ftr" sz="quarter" idx="11"/>
          </p:nvPr>
        </p:nvSpPr>
        <p:spPr/>
        <p:txBody>
          <a:bodyPr/>
          <a:lstStyle/>
          <a:p>
            <a:pPr>
              <a:defRPr/>
            </a:pPr>
            <a:r>
              <a:rPr lang="en-US" smtClean="0"/>
              <a:t>www.AssignmentPoint.com</a:t>
            </a:r>
            <a:endParaRPr lang="en-US"/>
          </a:p>
        </p:txBody>
      </p:sp>
      <p:sp>
        <p:nvSpPr>
          <p:cNvPr id="6" name="Slide Number Placeholder 5"/>
          <p:cNvSpPr>
            <a:spLocks noGrp="1"/>
          </p:cNvSpPr>
          <p:nvPr>
            <p:ph type="sldNum" sz="quarter" idx="12"/>
          </p:nvPr>
        </p:nvSpPr>
        <p:spPr/>
        <p:txBody>
          <a:bodyPr/>
          <a:lstStyle/>
          <a:p>
            <a:pPr>
              <a:defRPr/>
            </a:pPr>
            <a:fld id="{19AA2B52-8C7C-4644-8544-F36BCFD1D77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BEC81DD-13C1-492F-B836-D5C1FD92D8F0}" type="datetime1">
              <a:rPr lang="en-US" smtClean="0"/>
              <a:pPr>
                <a:defRPr/>
              </a:pPr>
              <a:t>10/21/2020</a:t>
            </a:fld>
            <a:endParaRPr lang="en-US"/>
          </a:p>
        </p:txBody>
      </p:sp>
      <p:sp>
        <p:nvSpPr>
          <p:cNvPr id="5" name="Footer Placeholder 4"/>
          <p:cNvSpPr>
            <a:spLocks noGrp="1"/>
          </p:cNvSpPr>
          <p:nvPr>
            <p:ph type="ftr" sz="quarter" idx="11"/>
          </p:nvPr>
        </p:nvSpPr>
        <p:spPr/>
        <p:txBody>
          <a:bodyPr/>
          <a:lstStyle/>
          <a:p>
            <a:pPr>
              <a:defRPr/>
            </a:pPr>
            <a:r>
              <a:rPr lang="en-US" smtClean="0"/>
              <a:t>www.AssignmentPoint.com</a:t>
            </a:r>
            <a:endParaRPr lang="en-US"/>
          </a:p>
        </p:txBody>
      </p:sp>
      <p:sp>
        <p:nvSpPr>
          <p:cNvPr id="6" name="Slide Number Placeholder 5"/>
          <p:cNvSpPr>
            <a:spLocks noGrp="1"/>
          </p:cNvSpPr>
          <p:nvPr>
            <p:ph type="sldNum" sz="quarter" idx="12"/>
          </p:nvPr>
        </p:nvSpPr>
        <p:spPr/>
        <p:txBody>
          <a:bodyPr/>
          <a:lstStyle/>
          <a:p>
            <a:pPr>
              <a:defRPr/>
            </a:pPr>
            <a:fld id="{9C1412A9-598F-4CB2-A496-E009479F80C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299DB80-E398-4CF7-AFEA-839A925B0F7D}" type="datetime1">
              <a:rPr lang="en-US" smtClean="0"/>
              <a:pPr>
                <a:defRPr/>
              </a:pPr>
              <a:t>10/21/2020</a:t>
            </a:fld>
            <a:endParaRPr lang="en-US"/>
          </a:p>
        </p:txBody>
      </p:sp>
      <p:sp>
        <p:nvSpPr>
          <p:cNvPr id="5" name="Footer Placeholder 4"/>
          <p:cNvSpPr>
            <a:spLocks noGrp="1"/>
          </p:cNvSpPr>
          <p:nvPr>
            <p:ph type="ftr" sz="quarter" idx="11"/>
          </p:nvPr>
        </p:nvSpPr>
        <p:spPr/>
        <p:txBody>
          <a:bodyPr/>
          <a:lstStyle/>
          <a:p>
            <a:pPr>
              <a:defRPr/>
            </a:pPr>
            <a:r>
              <a:rPr lang="en-US" smtClean="0"/>
              <a:t>www.AssignmentPoint.com</a:t>
            </a:r>
            <a:endParaRPr lang="en-US"/>
          </a:p>
        </p:txBody>
      </p:sp>
      <p:sp>
        <p:nvSpPr>
          <p:cNvPr id="6" name="Slide Number Placeholder 5"/>
          <p:cNvSpPr>
            <a:spLocks noGrp="1"/>
          </p:cNvSpPr>
          <p:nvPr>
            <p:ph type="sldNum" sz="quarter" idx="12"/>
          </p:nvPr>
        </p:nvSpPr>
        <p:spPr/>
        <p:txBody>
          <a:bodyPr/>
          <a:lstStyle/>
          <a:p>
            <a:pPr>
              <a:defRPr/>
            </a:pPr>
            <a:fld id="{0A9A3B61-70DE-4DB1-814D-3421F2027C8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20EFE01-472C-4969-8C8D-E8DA390A9DB5}" type="datetime1">
              <a:rPr lang="en-US" smtClean="0"/>
              <a:pPr>
                <a:defRPr/>
              </a:pPr>
              <a:t>10/21/2020</a:t>
            </a:fld>
            <a:endParaRPr lang="en-US"/>
          </a:p>
        </p:txBody>
      </p:sp>
      <p:sp>
        <p:nvSpPr>
          <p:cNvPr id="5" name="Footer Placeholder 4"/>
          <p:cNvSpPr>
            <a:spLocks noGrp="1"/>
          </p:cNvSpPr>
          <p:nvPr>
            <p:ph type="ftr" sz="quarter" idx="11"/>
          </p:nvPr>
        </p:nvSpPr>
        <p:spPr/>
        <p:txBody>
          <a:bodyPr/>
          <a:lstStyle/>
          <a:p>
            <a:pPr>
              <a:defRPr/>
            </a:pPr>
            <a:r>
              <a:rPr lang="en-US" smtClean="0"/>
              <a:t>www.AssignmentPoint.com</a:t>
            </a:r>
            <a:endParaRPr lang="en-US"/>
          </a:p>
        </p:txBody>
      </p:sp>
      <p:sp>
        <p:nvSpPr>
          <p:cNvPr id="6" name="Slide Number Placeholder 5"/>
          <p:cNvSpPr>
            <a:spLocks noGrp="1"/>
          </p:cNvSpPr>
          <p:nvPr>
            <p:ph type="sldNum" sz="quarter" idx="12"/>
          </p:nvPr>
        </p:nvSpPr>
        <p:spPr/>
        <p:txBody>
          <a:bodyPr/>
          <a:lstStyle/>
          <a:p>
            <a:pPr>
              <a:defRPr/>
            </a:pPr>
            <a:fld id="{E03999A3-1614-4F1E-A3DA-D892B945890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B9C5643-C1CA-4034-80B2-C1A0B811F28B}" type="datetime1">
              <a:rPr lang="en-US" smtClean="0"/>
              <a:pPr>
                <a:defRPr/>
              </a:pPr>
              <a:t>10/21/2020</a:t>
            </a:fld>
            <a:endParaRPr lang="en-US"/>
          </a:p>
        </p:txBody>
      </p:sp>
      <p:sp>
        <p:nvSpPr>
          <p:cNvPr id="5" name="Footer Placeholder 4"/>
          <p:cNvSpPr>
            <a:spLocks noGrp="1"/>
          </p:cNvSpPr>
          <p:nvPr>
            <p:ph type="ftr" sz="quarter" idx="11"/>
          </p:nvPr>
        </p:nvSpPr>
        <p:spPr/>
        <p:txBody>
          <a:bodyPr/>
          <a:lstStyle/>
          <a:p>
            <a:pPr>
              <a:defRPr/>
            </a:pPr>
            <a:r>
              <a:rPr lang="en-US" smtClean="0"/>
              <a:t>www.AssignmentPoint.com</a:t>
            </a:r>
            <a:endParaRPr lang="en-US"/>
          </a:p>
        </p:txBody>
      </p:sp>
      <p:sp>
        <p:nvSpPr>
          <p:cNvPr id="6" name="Slide Number Placeholder 5"/>
          <p:cNvSpPr>
            <a:spLocks noGrp="1"/>
          </p:cNvSpPr>
          <p:nvPr>
            <p:ph type="sldNum" sz="quarter" idx="12"/>
          </p:nvPr>
        </p:nvSpPr>
        <p:spPr/>
        <p:txBody>
          <a:bodyPr/>
          <a:lstStyle/>
          <a:p>
            <a:pPr>
              <a:defRPr/>
            </a:pPr>
            <a:fld id="{ACE80BAA-4820-4F6A-B781-CD37E46F3C3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A3ECC86-44FC-48D7-90C9-7AA56E6E6BC3}" type="datetime1">
              <a:rPr lang="en-US" smtClean="0"/>
              <a:pPr>
                <a:defRPr/>
              </a:pPr>
              <a:t>10/21/2020</a:t>
            </a:fld>
            <a:endParaRPr lang="en-US"/>
          </a:p>
        </p:txBody>
      </p:sp>
      <p:sp>
        <p:nvSpPr>
          <p:cNvPr id="6" name="Footer Placeholder 5"/>
          <p:cNvSpPr>
            <a:spLocks noGrp="1"/>
          </p:cNvSpPr>
          <p:nvPr>
            <p:ph type="ftr" sz="quarter" idx="11"/>
          </p:nvPr>
        </p:nvSpPr>
        <p:spPr/>
        <p:txBody>
          <a:bodyPr/>
          <a:lstStyle/>
          <a:p>
            <a:pPr>
              <a:defRPr/>
            </a:pPr>
            <a:r>
              <a:rPr lang="en-US" smtClean="0"/>
              <a:t>www.AssignmentPoint.com</a:t>
            </a:r>
            <a:endParaRPr lang="en-US"/>
          </a:p>
        </p:txBody>
      </p:sp>
      <p:sp>
        <p:nvSpPr>
          <p:cNvPr id="7" name="Slide Number Placeholder 6"/>
          <p:cNvSpPr>
            <a:spLocks noGrp="1"/>
          </p:cNvSpPr>
          <p:nvPr>
            <p:ph type="sldNum" sz="quarter" idx="12"/>
          </p:nvPr>
        </p:nvSpPr>
        <p:spPr/>
        <p:txBody>
          <a:bodyPr/>
          <a:lstStyle/>
          <a:p>
            <a:pPr>
              <a:defRPr/>
            </a:pPr>
            <a:fld id="{6D4ECEBE-3911-4731-AA57-A8D67479685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39C52FB-6811-4F6E-9C0C-4BBBA42ACCB7}" type="datetime1">
              <a:rPr lang="en-US" smtClean="0"/>
              <a:pPr>
                <a:defRPr/>
              </a:pPr>
              <a:t>10/21/2020</a:t>
            </a:fld>
            <a:endParaRPr lang="en-US"/>
          </a:p>
        </p:txBody>
      </p:sp>
      <p:sp>
        <p:nvSpPr>
          <p:cNvPr id="8" name="Footer Placeholder 7"/>
          <p:cNvSpPr>
            <a:spLocks noGrp="1"/>
          </p:cNvSpPr>
          <p:nvPr>
            <p:ph type="ftr" sz="quarter" idx="11"/>
          </p:nvPr>
        </p:nvSpPr>
        <p:spPr/>
        <p:txBody>
          <a:bodyPr/>
          <a:lstStyle/>
          <a:p>
            <a:pPr>
              <a:defRPr/>
            </a:pPr>
            <a:r>
              <a:rPr lang="en-US" smtClean="0"/>
              <a:t>www.AssignmentPoint.com</a:t>
            </a:r>
            <a:endParaRPr lang="en-US"/>
          </a:p>
        </p:txBody>
      </p:sp>
      <p:sp>
        <p:nvSpPr>
          <p:cNvPr id="9" name="Slide Number Placeholder 8"/>
          <p:cNvSpPr>
            <a:spLocks noGrp="1"/>
          </p:cNvSpPr>
          <p:nvPr>
            <p:ph type="sldNum" sz="quarter" idx="12"/>
          </p:nvPr>
        </p:nvSpPr>
        <p:spPr/>
        <p:txBody>
          <a:bodyPr/>
          <a:lstStyle/>
          <a:p>
            <a:pPr>
              <a:defRPr/>
            </a:pPr>
            <a:fld id="{E6ED27A9-6038-477B-92FB-18B9312A2F9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3C49578C-BEF4-48C2-8A3B-6C1E54883F4E}" type="datetime1">
              <a:rPr lang="en-US" smtClean="0"/>
              <a:pPr>
                <a:defRPr/>
              </a:pPr>
              <a:t>10/21/2020</a:t>
            </a:fld>
            <a:endParaRPr lang="en-US"/>
          </a:p>
        </p:txBody>
      </p:sp>
      <p:sp>
        <p:nvSpPr>
          <p:cNvPr id="4" name="Footer Placeholder 3"/>
          <p:cNvSpPr>
            <a:spLocks noGrp="1"/>
          </p:cNvSpPr>
          <p:nvPr>
            <p:ph type="ftr" sz="quarter" idx="11"/>
          </p:nvPr>
        </p:nvSpPr>
        <p:spPr/>
        <p:txBody>
          <a:bodyPr/>
          <a:lstStyle/>
          <a:p>
            <a:pPr>
              <a:defRPr/>
            </a:pPr>
            <a:r>
              <a:rPr lang="en-US" smtClean="0"/>
              <a:t>www.AssignmentPoint.com</a:t>
            </a:r>
            <a:endParaRPr lang="en-US"/>
          </a:p>
        </p:txBody>
      </p:sp>
      <p:sp>
        <p:nvSpPr>
          <p:cNvPr id="5" name="Slide Number Placeholder 4"/>
          <p:cNvSpPr>
            <a:spLocks noGrp="1"/>
          </p:cNvSpPr>
          <p:nvPr>
            <p:ph type="sldNum" sz="quarter" idx="12"/>
          </p:nvPr>
        </p:nvSpPr>
        <p:spPr/>
        <p:txBody>
          <a:bodyPr/>
          <a:lstStyle/>
          <a:p>
            <a:pPr>
              <a:defRPr/>
            </a:pPr>
            <a:fld id="{D72919F1-65CC-423E-8C75-4BA9D3BA57D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22331C2-FA31-4D29-99B7-5FD0271CD264}" type="datetime1">
              <a:rPr lang="en-US" smtClean="0"/>
              <a:pPr>
                <a:defRPr/>
              </a:pPr>
              <a:t>10/21/2020</a:t>
            </a:fld>
            <a:endParaRPr lang="en-US"/>
          </a:p>
        </p:txBody>
      </p:sp>
      <p:sp>
        <p:nvSpPr>
          <p:cNvPr id="3" name="Footer Placeholder 2"/>
          <p:cNvSpPr>
            <a:spLocks noGrp="1"/>
          </p:cNvSpPr>
          <p:nvPr>
            <p:ph type="ftr" sz="quarter" idx="11"/>
          </p:nvPr>
        </p:nvSpPr>
        <p:spPr/>
        <p:txBody>
          <a:bodyPr/>
          <a:lstStyle/>
          <a:p>
            <a:pPr>
              <a:defRPr/>
            </a:pPr>
            <a:r>
              <a:rPr lang="en-US" smtClean="0"/>
              <a:t>www.AssignmentPoint.com</a:t>
            </a:r>
            <a:endParaRPr lang="en-US"/>
          </a:p>
        </p:txBody>
      </p:sp>
      <p:sp>
        <p:nvSpPr>
          <p:cNvPr id="4" name="Slide Number Placeholder 3"/>
          <p:cNvSpPr>
            <a:spLocks noGrp="1"/>
          </p:cNvSpPr>
          <p:nvPr>
            <p:ph type="sldNum" sz="quarter" idx="12"/>
          </p:nvPr>
        </p:nvSpPr>
        <p:spPr/>
        <p:txBody>
          <a:bodyPr/>
          <a:lstStyle/>
          <a:p>
            <a:pPr>
              <a:defRPr/>
            </a:pPr>
            <a:fld id="{46ABE7E0-F743-466C-BEC0-713B4E0AB4B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6507971-FF68-4543-89C2-8AB553C0B6A8}" type="datetime1">
              <a:rPr lang="en-US" smtClean="0"/>
              <a:pPr>
                <a:defRPr/>
              </a:pPr>
              <a:t>10/21/2020</a:t>
            </a:fld>
            <a:endParaRPr lang="en-US"/>
          </a:p>
        </p:txBody>
      </p:sp>
      <p:sp>
        <p:nvSpPr>
          <p:cNvPr id="6" name="Footer Placeholder 5"/>
          <p:cNvSpPr>
            <a:spLocks noGrp="1"/>
          </p:cNvSpPr>
          <p:nvPr>
            <p:ph type="ftr" sz="quarter" idx="11"/>
          </p:nvPr>
        </p:nvSpPr>
        <p:spPr/>
        <p:txBody>
          <a:bodyPr/>
          <a:lstStyle/>
          <a:p>
            <a:pPr>
              <a:defRPr/>
            </a:pPr>
            <a:r>
              <a:rPr lang="en-US" smtClean="0"/>
              <a:t>www.AssignmentPoint.com</a:t>
            </a:r>
            <a:endParaRPr lang="en-US"/>
          </a:p>
        </p:txBody>
      </p:sp>
      <p:sp>
        <p:nvSpPr>
          <p:cNvPr id="7" name="Slide Number Placeholder 6"/>
          <p:cNvSpPr>
            <a:spLocks noGrp="1"/>
          </p:cNvSpPr>
          <p:nvPr>
            <p:ph type="sldNum" sz="quarter" idx="12"/>
          </p:nvPr>
        </p:nvSpPr>
        <p:spPr/>
        <p:txBody>
          <a:bodyPr/>
          <a:lstStyle/>
          <a:p>
            <a:pPr>
              <a:defRPr/>
            </a:pPr>
            <a:fld id="{229DC4DF-A137-4FC8-9F25-4E721305F32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738634C-CB58-4101-80CF-56EAC97443B1}" type="datetime1">
              <a:rPr lang="en-US" smtClean="0"/>
              <a:pPr>
                <a:defRPr/>
              </a:pPr>
              <a:t>10/21/2020</a:t>
            </a:fld>
            <a:endParaRPr lang="en-US"/>
          </a:p>
        </p:txBody>
      </p:sp>
      <p:sp>
        <p:nvSpPr>
          <p:cNvPr id="6" name="Footer Placeholder 5"/>
          <p:cNvSpPr>
            <a:spLocks noGrp="1"/>
          </p:cNvSpPr>
          <p:nvPr>
            <p:ph type="ftr" sz="quarter" idx="11"/>
          </p:nvPr>
        </p:nvSpPr>
        <p:spPr/>
        <p:txBody>
          <a:bodyPr/>
          <a:lstStyle/>
          <a:p>
            <a:pPr>
              <a:defRPr/>
            </a:pPr>
            <a:r>
              <a:rPr lang="en-US" smtClean="0"/>
              <a:t>www.AssignmentPoint.com</a:t>
            </a:r>
            <a:endParaRPr lang="en-US"/>
          </a:p>
        </p:txBody>
      </p:sp>
      <p:sp>
        <p:nvSpPr>
          <p:cNvPr id="7" name="Slide Number Placeholder 6"/>
          <p:cNvSpPr>
            <a:spLocks noGrp="1"/>
          </p:cNvSpPr>
          <p:nvPr>
            <p:ph type="sldNum" sz="quarter" idx="12"/>
          </p:nvPr>
        </p:nvSpPr>
        <p:spPr/>
        <p:txBody>
          <a:bodyPr/>
          <a:lstStyle/>
          <a:p>
            <a:pPr>
              <a:defRPr/>
            </a:pPr>
            <a:fld id="{64F6740F-913C-4E7A-AF6F-E403A42A806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87B9F62-306A-4B20-89E2-EDEACE4DA419}" type="datetime1">
              <a:rPr lang="en-US" smtClean="0"/>
              <a:pPr>
                <a:defRPr/>
              </a:pPr>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www.AssignmentPoint.com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A66B088-4BB2-41F2-8CDA-2365BB28103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762000"/>
            <a:ext cx="7772400" cy="553998"/>
          </a:xfrm>
          <a:prstGeom prst="rect">
            <a:avLst/>
          </a:prstGeom>
          <a:noFill/>
        </p:spPr>
        <p:txBody>
          <a:bodyPr wrap="square" rtlCol="0">
            <a:spAutoFit/>
          </a:bodyPr>
          <a:lstStyle/>
          <a:p>
            <a:pPr algn="ctr"/>
            <a:r>
              <a:rPr lang="en-US" sz="3000" b="1" dirty="0" smtClean="0">
                <a:solidFill>
                  <a:srgbClr val="002060"/>
                </a:solidFill>
              </a:rPr>
              <a:t>ENTREPRENEURIAL DEVELOPMENT</a:t>
            </a:r>
          </a:p>
        </p:txBody>
      </p:sp>
      <p:sp>
        <p:nvSpPr>
          <p:cNvPr id="7" name="TextBox 6"/>
          <p:cNvSpPr txBox="1"/>
          <p:nvPr/>
        </p:nvSpPr>
        <p:spPr>
          <a:xfrm>
            <a:off x="3581400" y="3581400"/>
            <a:ext cx="5181600" cy="1477328"/>
          </a:xfrm>
          <a:prstGeom prst="rect">
            <a:avLst/>
          </a:prstGeom>
          <a:noFill/>
        </p:spPr>
        <p:txBody>
          <a:bodyPr wrap="square" rtlCol="0">
            <a:spAutoFit/>
          </a:bodyPr>
          <a:lstStyle/>
          <a:p>
            <a:r>
              <a:rPr lang="en-US" b="1" dirty="0" smtClean="0">
                <a:solidFill>
                  <a:srgbClr val="C00000"/>
                </a:solidFill>
                <a:latin typeface="+mj-lt"/>
              </a:rPr>
              <a:t>M. ABDUL JABBAR, M.Com., NET, SET </a:t>
            </a:r>
          </a:p>
          <a:p>
            <a:r>
              <a:rPr lang="en-US" b="1" dirty="0" smtClean="0">
                <a:solidFill>
                  <a:srgbClr val="C00000"/>
                </a:solidFill>
                <a:latin typeface="+mj-lt"/>
              </a:rPr>
              <a:t>ASSISTANT PROFESSOR OF COMMERCE</a:t>
            </a:r>
          </a:p>
          <a:p>
            <a:r>
              <a:rPr lang="en-US" b="1" dirty="0" smtClean="0">
                <a:solidFill>
                  <a:srgbClr val="C00000"/>
                </a:solidFill>
                <a:latin typeface="+mj-lt"/>
              </a:rPr>
              <a:t>HAJEE KARUTHA ROWTHER HOWDIA  COLLEGE  </a:t>
            </a:r>
          </a:p>
          <a:p>
            <a:r>
              <a:rPr lang="en-US" b="1" dirty="0" smtClean="0">
                <a:solidFill>
                  <a:srgbClr val="C00000"/>
                </a:solidFill>
                <a:latin typeface="+mj-lt"/>
              </a:rPr>
              <a:t>(</a:t>
            </a:r>
            <a:r>
              <a:rPr lang="en-US" b="1" dirty="0" smtClean="0">
                <a:solidFill>
                  <a:srgbClr val="C00000"/>
                </a:solidFill>
                <a:latin typeface="+mj-lt"/>
              </a:rPr>
              <a:t>AUTONOMOUS) </a:t>
            </a:r>
          </a:p>
          <a:p>
            <a:r>
              <a:rPr lang="en-US" b="1" dirty="0" smtClean="0">
                <a:solidFill>
                  <a:srgbClr val="C00000"/>
                </a:solidFill>
                <a:latin typeface="+mj-lt"/>
              </a:rPr>
              <a:t>UTHAMAPALAYAM</a:t>
            </a:r>
            <a:endParaRPr lang="en-US" b="1" dirty="0">
              <a:solidFill>
                <a:srgbClr val="C00000"/>
              </a:solidFill>
              <a:latin typeface="+mj-lt"/>
            </a:endParaRPr>
          </a:p>
        </p:txBody>
      </p:sp>
      <p:sp>
        <p:nvSpPr>
          <p:cNvPr id="4" name="Rectangle 3"/>
          <p:cNvSpPr/>
          <p:nvPr/>
        </p:nvSpPr>
        <p:spPr>
          <a:xfrm>
            <a:off x="990600" y="1752600"/>
            <a:ext cx="7086600" cy="1015663"/>
          </a:xfrm>
          <a:prstGeom prst="rect">
            <a:avLst/>
          </a:prstGeom>
        </p:spPr>
        <p:txBody>
          <a:bodyPr wrap="square">
            <a:spAutoFit/>
          </a:bodyPr>
          <a:lstStyle/>
          <a:p>
            <a:pPr algn="ctr"/>
            <a:r>
              <a:rPr lang="en-US" sz="3000" b="1" dirty="0" smtClean="0">
                <a:solidFill>
                  <a:srgbClr val="002060"/>
                </a:solidFill>
                <a:latin typeface="Arial" pitchFamily="34" charset="0"/>
                <a:cs typeface="Arial" pitchFamily="34" charset="0"/>
              </a:rPr>
              <a:t>FACTORS AFFECTING ENTREPRENEURIAL GROWTH</a:t>
            </a:r>
            <a:endParaRPr lang="en-US" sz="30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idx="1"/>
          </p:nvPr>
        </p:nvSpPr>
        <p:spPr>
          <a:xfrm>
            <a:off x="152400" y="1219200"/>
            <a:ext cx="8713788" cy="4648200"/>
          </a:xfrm>
        </p:spPr>
        <p:txBody>
          <a:bodyPr>
            <a:normAutofit lnSpcReduction="10000"/>
          </a:bodyPr>
          <a:lstStyle/>
          <a:p>
            <a:pPr marL="609600" indent="-609600" algn="just" eaLnBrk="1" fontAlgn="auto" hangingPunct="1">
              <a:lnSpc>
                <a:spcPct val="90000"/>
              </a:lnSpc>
              <a:spcAft>
                <a:spcPts val="0"/>
              </a:spcAft>
              <a:buFont typeface="Wingdings 2" pitchFamily="18" charset="2"/>
              <a:buNone/>
              <a:defRPr/>
            </a:pPr>
            <a:r>
              <a:rPr lang="en-US" sz="2400" b="1" dirty="0" smtClean="0">
                <a:latin typeface="Arial" pitchFamily="34" charset="0"/>
                <a:cs typeface="Arial" pitchFamily="34" charset="0"/>
              </a:rPr>
              <a:t>7. </a:t>
            </a:r>
            <a:r>
              <a:rPr lang="en-US" sz="2400" b="1" u="sng" dirty="0" smtClean="0">
                <a:latin typeface="Arial" pitchFamily="34" charset="0"/>
                <a:cs typeface="Arial" pitchFamily="34" charset="0"/>
              </a:rPr>
              <a:t>Attitude </a:t>
            </a:r>
            <a:r>
              <a:rPr lang="en-US" sz="2400" b="1" u="sng" dirty="0">
                <a:latin typeface="Arial" pitchFamily="34" charset="0"/>
                <a:cs typeface="Arial" pitchFamily="34" charset="0"/>
              </a:rPr>
              <a:t>of Government: </a:t>
            </a:r>
            <a:endParaRPr lang="en-US" sz="2400" b="1" u="sng" dirty="0" smtClean="0">
              <a:latin typeface="Arial" pitchFamily="34" charset="0"/>
              <a:cs typeface="Arial" pitchFamily="34" charset="0"/>
            </a:endParaRPr>
          </a:p>
          <a:p>
            <a:pPr marL="609600" indent="-609600" algn="just" eaLnBrk="1" fontAlgn="auto" hangingPunct="1">
              <a:lnSpc>
                <a:spcPct val="90000"/>
              </a:lnSpc>
              <a:spcAft>
                <a:spcPts val="0"/>
              </a:spcAft>
              <a:buFont typeface="Wingdings 2" pitchFamily="18" charset="2"/>
              <a:buNone/>
              <a:defRPr/>
            </a:pPr>
            <a:endParaRPr lang="en-US" sz="800" b="1" u="sng" dirty="0">
              <a:solidFill>
                <a:schemeClr val="accent3">
                  <a:lumMod val="75000"/>
                </a:schemeClr>
              </a:solidFill>
              <a:latin typeface="Arial" pitchFamily="34" charset="0"/>
              <a:cs typeface="Arial" pitchFamily="34" charset="0"/>
            </a:endParaRPr>
          </a:p>
          <a:p>
            <a:pPr marL="609600" indent="-609600" algn="just" eaLnBrk="1" fontAlgn="auto" hangingPunct="1">
              <a:lnSpc>
                <a:spcPct val="90000"/>
              </a:lnSpc>
              <a:spcAft>
                <a:spcPts val="0"/>
              </a:spcAft>
              <a:buFont typeface="Wingdings" pitchFamily="2" charset="2"/>
              <a:buNone/>
              <a:defRPr/>
            </a:pPr>
            <a:r>
              <a:rPr lang="en-US" sz="2400" dirty="0">
                <a:latin typeface="Arial" pitchFamily="34" charset="0"/>
                <a:cs typeface="Arial" pitchFamily="34" charset="0"/>
              </a:rPr>
              <a:t>	</a:t>
            </a:r>
            <a:r>
              <a:rPr lang="en-US" sz="2200" dirty="0">
                <a:latin typeface="Arial" pitchFamily="34" charset="0"/>
                <a:cs typeface="Arial" pitchFamily="34" charset="0"/>
              </a:rPr>
              <a:t>Government all over the world can play a very important role in the emergence of entrepreneurship. Positive actions by the government can facilitate growth of entrepreneurship whereas negative actions can adversely influence entrepreneurial emergence &amp; growth. It is the govt. which regulates business activities. </a:t>
            </a:r>
          </a:p>
          <a:p>
            <a:pPr marL="990600" lvl="1" indent="-533400" algn="just" eaLnBrk="1" fontAlgn="auto" hangingPunct="1">
              <a:lnSpc>
                <a:spcPct val="90000"/>
              </a:lnSpc>
              <a:spcAft>
                <a:spcPts val="0"/>
              </a:spcAft>
              <a:buFont typeface="Wingdings" pitchFamily="2" charset="2"/>
              <a:buChar char="u"/>
              <a:defRPr/>
            </a:pPr>
            <a:r>
              <a:rPr lang="en-US" sz="2200" dirty="0">
                <a:latin typeface="Arial" pitchFamily="34" charset="0"/>
                <a:cs typeface="Arial" pitchFamily="34" charset="0"/>
              </a:rPr>
              <a:t>Govt. policies are going to influence all the decisions of the entrepreneurs regarding what to produce, how much to produce, of what quality to produce where to produce and for whom to produce. </a:t>
            </a:r>
          </a:p>
          <a:p>
            <a:pPr marL="990600" lvl="1" indent="-533400" algn="just" eaLnBrk="1" fontAlgn="auto" hangingPunct="1">
              <a:lnSpc>
                <a:spcPct val="90000"/>
              </a:lnSpc>
              <a:spcAft>
                <a:spcPts val="0"/>
              </a:spcAft>
              <a:buFont typeface="Wingdings" pitchFamily="2" charset="2"/>
              <a:buChar char="u"/>
              <a:defRPr/>
            </a:pPr>
            <a:r>
              <a:rPr lang="en-US" sz="2200" dirty="0">
                <a:latin typeface="Arial" pitchFamily="34" charset="0"/>
                <a:cs typeface="Arial" pitchFamily="34" charset="0"/>
              </a:rPr>
              <a:t>The entrepreneurs are to operate within the concessions and limits set by the govt. It is in the interest of the potential entrepreneur to thoroughly scan the govt. policies before taking decisions with regard to setting up his enterprise.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idx="1"/>
          </p:nvPr>
        </p:nvSpPr>
        <p:spPr>
          <a:xfrm>
            <a:off x="304800" y="1219200"/>
            <a:ext cx="8266113" cy="4572000"/>
          </a:xfrm>
        </p:spPr>
        <p:txBody>
          <a:bodyPr>
            <a:normAutofit lnSpcReduction="10000"/>
          </a:bodyPr>
          <a:lstStyle/>
          <a:p>
            <a:pPr marL="990600" lvl="1" indent="-533400" algn="just" eaLnBrk="1" fontAlgn="auto" hangingPunct="1">
              <a:spcAft>
                <a:spcPts val="0"/>
              </a:spcAft>
              <a:buFont typeface="Wingdings" pitchFamily="2" charset="2"/>
              <a:buChar char="u"/>
              <a:defRPr/>
            </a:pPr>
            <a:r>
              <a:rPr lang="en-US" sz="2400" dirty="0" smtClean="0">
                <a:latin typeface="Arial" pitchFamily="34" charset="0"/>
                <a:cs typeface="Arial" pitchFamily="34" charset="0"/>
              </a:rPr>
              <a:t>Government  should maintain a proper distribution of economic power between private and public sector. </a:t>
            </a:r>
          </a:p>
          <a:p>
            <a:pPr marL="990600" lvl="1" indent="-533400" algn="just" eaLnBrk="1" fontAlgn="auto" hangingPunct="1">
              <a:spcAft>
                <a:spcPts val="0"/>
              </a:spcAft>
              <a:buFont typeface="Wingdings" pitchFamily="2" charset="2"/>
              <a:buChar char="u"/>
              <a:defRPr/>
            </a:pPr>
            <a:r>
              <a:rPr lang="en-US" sz="2400" dirty="0" smtClean="0">
                <a:latin typeface="Arial" pitchFamily="34" charset="0"/>
                <a:cs typeface="Arial" pitchFamily="34" charset="0"/>
              </a:rPr>
              <a:t>They Encourage the tempo of industrialization by spreading entrepreneurship to every city, town or village.</a:t>
            </a:r>
          </a:p>
          <a:p>
            <a:pPr marL="990600" lvl="1" indent="-533400" algn="just" eaLnBrk="1" fontAlgn="auto" hangingPunct="1">
              <a:spcAft>
                <a:spcPts val="0"/>
              </a:spcAft>
              <a:buFont typeface="Wingdings" pitchFamily="2" charset="2"/>
              <a:buChar char="u"/>
              <a:defRPr/>
            </a:pPr>
            <a:r>
              <a:rPr lang="en-US" sz="2400" dirty="0" smtClean="0">
                <a:latin typeface="Arial" pitchFamily="34" charset="0"/>
                <a:cs typeface="Arial" pitchFamily="34" charset="0"/>
              </a:rPr>
              <a:t>They should disseminate the entrepreneurial talent concentrated in a few dominant communities to a large number of people of varied social and economic groups. </a:t>
            </a:r>
          </a:p>
          <a:p>
            <a:pPr marL="990600" lvl="1" indent="-533400" algn="just" eaLnBrk="1" fontAlgn="auto" hangingPunct="1">
              <a:spcAft>
                <a:spcPts val="0"/>
              </a:spcAft>
              <a:buFont typeface="Wingdings" pitchFamily="2" charset="2"/>
              <a:buChar char="u"/>
              <a:defRPr/>
            </a:pPr>
            <a:r>
              <a:rPr lang="en-US" sz="2400" dirty="0" smtClean="0">
                <a:latin typeface="Arial" pitchFamily="34" charset="0"/>
                <a:cs typeface="Arial" pitchFamily="34" charset="0"/>
              </a:rPr>
              <a:t>Several institutes should be established to encourage the entrepreneurship.</a:t>
            </a:r>
          </a:p>
          <a:p>
            <a:pPr marL="609600" indent="-609600" eaLnBrk="1" fontAlgn="auto" hangingPunct="1">
              <a:spcAft>
                <a:spcPts val="0"/>
              </a:spcAft>
              <a:buFont typeface="Wingdings" pitchFamily="2" charset="2"/>
              <a:buNone/>
              <a:defRPr/>
            </a:pP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228600" y="1828800"/>
            <a:ext cx="8640763" cy="4130675"/>
          </a:xfrm>
        </p:spPr>
        <p:txBody>
          <a:bodyPr>
            <a:normAutofit fontScale="77500" lnSpcReduction="20000"/>
          </a:bodyPr>
          <a:lstStyle/>
          <a:p>
            <a:pPr marL="609600" indent="-609600" algn="just" eaLnBrk="1" fontAlgn="auto" hangingPunct="1">
              <a:spcAft>
                <a:spcPts val="0"/>
              </a:spcAft>
              <a:buFont typeface="Wingdings 2" pitchFamily="18" charset="2"/>
              <a:buNone/>
              <a:defRPr/>
            </a:pPr>
            <a:r>
              <a:rPr lang="en-US" sz="2800" b="1" dirty="0" smtClean="0">
                <a:latin typeface="Arial" pitchFamily="34" charset="0"/>
                <a:cs typeface="Arial" pitchFamily="34" charset="0"/>
              </a:rPr>
              <a:t>8. </a:t>
            </a:r>
            <a:r>
              <a:rPr lang="en-US" sz="2800" b="1" u="sng" dirty="0" smtClean="0">
                <a:latin typeface="Arial" pitchFamily="34" charset="0"/>
                <a:cs typeface="Arial" pitchFamily="34" charset="0"/>
              </a:rPr>
              <a:t>Education </a:t>
            </a:r>
            <a:r>
              <a:rPr lang="en-US" sz="2800" b="1" u="sng" dirty="0">
                <a:latin typeface="Arial" pitchFamily="34" charset="0"/>
                <a:cs typeface="Arial" pitchFamily="34" charset="0"/>
              </a:rPr>
              <a:t>and Technical </a:t>
            </a:r>
            <a:r>
              <a:rPr lang="en-US" sz="2800" b="1" u="sng" dirty="0" smtClean="0">
                <a:latin typeface="Arial" pitchFamily="34" charset="0"/>
                <a:cs typeface="Arial" pitchFamily="34" charset="0"/>
              </a:rPr>
              <a:t>Know How</a:t>
            </a:r>
          </a:p>
          <a:p>
            <a:pPr marL="609600" indent="-609600" algn="just" eaLnBrk="1" fontAlgn="auto" hangingPunct="1">
              <a:spcAft>
                <a:spcPts val="0"/>
              </a:spcAft>
              <a:buFont typeface="Wingdings 2" pitchFamily="18" charset="2"/>
              <a:buNone/>
              <a:defRPr/>
            </a:pPr>
            <a:endParaRPr lang="en-US" sz="2800" b="1" u="sng" dirty="0" smtClean="0">
              <a:latin typeface="Arial" pitchFamily="34" charset="0"/>
              <a:cs typeface="Arial" pitchFamily="34" charset="0"/>
            </a:endParaRPr>
          </a:p>
          <a:p>
            <a:pPr marL="990600" lvl="1" indent="-533400" algn="just" eaLnBrk="1" fontAlgn="auto" hangingPunct="1">
              <a:spcAft>
                <a:spcPts val="0"/>
              </a:spcAft>
              <a:buFont typeface="Wingdings" pitchFamily="2" charset="2"/>
              <a:buChar char="u"/>
              <a:defRPr/>
            </a:pPr>
            <a:r>
              <a:rPr lang="en-US" dirty="0" smtClean="0">
                <a:latin typeface="Arial" pitchFamily="34" charset="0"/>
                <a:cs typeface="Arial" pitchFamily="34" charset="0"/>
              </a:rPr>
              <a:t>Education</a:t>
            </a:r>
            <a:r>
              <a:rPr lang="en-US" dirty="0">
                <a:latin typeface="Arial" pitchFamily="34" charset="0"/>
                <a:cs typeface="Arial" pitchFamily="34" charset="0"/>
              </a:rPr>
              <a:t>, entrepreneurship and development are interrelated. Education helps in the development of capabilities of individuals which facilitates the emergence and growth of entrepreneurship </a:t>
            </a:r>
          </a:p>
          <a:p>
            <a:pPr marL="990600" lvl="1" indent="-533400" algn="just" eaLnBrk="1" fontAlgn="auto" hangingPunct="1">
              <a:spcAft>
                <a:spcPts val="0"/>
              </a:spcAft>
              <a:buFont typeface="Wingdings" pitchFamily="2" charset="2"/>
              <a:buChar char="u"/>
              <a:defRPr/>
            </a:pPr>
            <a:r>
              <a:rPr lang="en-US" dirty="0">
                <a:latin typeface="Arial" pitchFamily="34" charset="0"/>
                <a:cs typeface="Arial" pitchFamily="34" charset="0"/>
              </a:rPr>
              <a:t>In the modern competitive world to survive the entrepreneurs have to keep an eye over the technological advances taking place around. These technological development provide opportunities for the entrepreneurs to develop and produce new product.</a:t>
            </a:r>
          </a:p>
          <a:p>
            <a:pPr marL="990600" lvl="1" indent="-533400" algn="just" eaLnBrk="1" fontAlgn="auto" hangingPunct="1">
              <a:spcAft>
                <a:spcPts val="0"/>
              </a:spcAft>
              <a:buFont typeface="Wingdings" pitchFamily="2" charset="2"/>
              <a:buNone/>
              <a:defRPr/>
            </a:pPr>
            <a:r>
              <a:rPr lang="en-US" dirty="0"/>
              <a:t> </a:t>
            </a:r>
          </a:p>
          <a:p>
            <a:pPr marL="609600" indent="-609600" eaLnBrk="1" fontAlgn="auto" hangingPunct="1">
              <a:spcAft>
                <a:spcPts val="0"/>
              </a:spcAft>
              <a:buFont typeface="Wingdings" pitchFamily="2" charset="2"/>
              <a:buAutoNum type="arabicParenR" startAt="8"/>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381000" y="1600200"/>
            <a:ext cx="8367712" cy="4648200"/>
          </a:xfrm>
        </p:spPr>
        <p:txBody>
          <a:bodyPr>
            <a:normAutofit/>
          </a:bodyPr>
          <a:lstStyle/>
          <a:p>
            <a:pPr marL="609600" indent="-609600" algn="just" eaLnBrk="1" fontAlgn="auto" hangingPunct="1">
              <a:spcAft>
                <a:spcPts val="0"/>
              </a:spcAft>
              <a:buFont typeface="Wingdings 2" pitchFamily="18" charset="2"/>
              <a:buNone/>
              <a:defRPr/>
            </a:pPr>
            <a:r>
              <a:rPr lang="en-US" sz="2400" b="1" dirty="0" smtClean="0">
                <a:latin typeface="Times New Roman" pitchFamily="18" charset="0"/>
                <a:cs typeface="Times New Roman" pitchFamily="18" charset="0"/>
              </a:rPr>
              <a:t>9. </a:t>
            </a:r>
            <a:r>
              <a:rPr lang="en-US" sz="2400" b="1" u="sng" dirty="0" smtClean="0">
                <a:latin typeface="Times New Roman" pitchFamily="18" charset="0"/>
                <a:cs typeface="Times New Roman" pitchFamily="18" charset="0"/>
              </a:rPr>
              <a:t>Financial Assistance from Institutional Sources </a:t>
            </a:r>
            <a:endParaRPr lang="en-US" sz="2400" b="1" u="sng" dirty="0">
              <a:latin typeface="Times New Roman" pitchFamily="18" charset="0"/>
              <a:cs typeface="Times New Roman" pitchFamily="18" charset="0"/>
            </a:endParaRPr>
          </a:p>
          <a:p>
            <a:pPr marL="990600" lvl="1" indent="-533400" algn="just" eaLnBrk="1" fontAlgn="auto" hangingPunct="1">
              <a:spcAft>
                <a:spcPts val="0"/>
              </a:spcAft>
              <a:buFont typeface="Verdana"/>
              <a:buChar char="◦"/>
              <a:defRPr/>
            </a:pPr>
            <a:r>
              <a:rPr lang="en-US" sz="2200" dirty="0" smtClean="0">
                <a:latin typeface="Times New Roman" pitchFamily="18" charset="0"/>
                <a:cs typeface="Times New Roman" pitchFamily="18" charset="0"/>
              </a:rPr>
              <a:t>Liberal </a:t>
            </a:r>
            <a:r>
              <a:rPr lang="en-US" sz="2200" dirty="0">
                <a:latin typeface="Times New Roman" pitchFamily="18" charset="0"/>
                <a:cs typeface="Times New Roman" pitchFamily="18" charset="0"/>
              </a:rPr>
              <a:t>financial assistance from institution certainly boosts moral of young entrepreneurs.</a:t>
            </a:r>
          </a:p>
          <a:p>
            <a:pPr marL="1371600" lvl="2" indent="-457200" algn="just" eaLnBrk="1" fontAlgn="auto" hangingPunct="1">
              <a:spcAft>
                <a:spcPts val="0"/>
              </a:spcAft>
              <a:buClr>
                <a:schemeClr val="accent2">
                  <a:tint val="85000"/>
                  <a:satMod val="285000"/>
                </a:schemeClr>
              </a:buClr>
              <a:buFont typeface="Wingdings 2"/>
              <a:buChar char=""/>
              <a:defRPr/>
            </a:pPr>
            <a:r>
              <a:rPr lang="en-US" sz="2200" dirty="0">
                <a:latin typeface="Times New Roman" pitchFamily="18" charset="0"/>
                <a:cs typeface="Times New Roman" pitchFamily="18" charset="0"/>
              </a:rPr>
              <a:t>For seeking the assistance it is necessary for the entrepreneurs to have some financial base and the institutions and banks also provide facilities in the form of finance, consultancy, purchase of land, availability of fixed assets on hire-purchase installment.</a:t>
            </a:r>
          </a:p>
          <a:p>
            <a:pPr marL="990600" lvl="1" indent="-533400" algn="just" eaLnBrk="1" fontAlgn="auto" hangingPunct="1">
              <a:spcAft>
                <a:spcPts val="0"/>
              </a:spcAft>
              <a:buFont typeface="Verdana"/>
              <a:buChar char="◦"/>
              <a:defRPr/>
            </a:pPr>
            <a:r>
              <a:rPr lang="en-US" sz="2200" dirty="0">
                <a:latin typeface="Times New Roman" pitchFamily="18" charset="0"/>
                <a:cs typeface="Times New Roman" pitchFamily="18" charset="0"/>
              </a:rPr>
              <a:t>The government grant finance to the entrepreneur on concessional basis at the low rate of interest</a:t>
            </a:r>
          </a:p>
          <a:p>
            <a:pPr marL="990600" lvl="1" indent="-533400" algn="just" eaLnBrk="1" fontAlgn="auto" hangingPunct="1">
              <a:spcAft>
                <a:spcPts val="0"/>
              </a:spcAft>
              <a:buFont typeface="Verdana"/>
              <a:buChar char="◦"/>
              <a:defRPr/>
            </a:pPr>
            <a:r>
              <a:rPr lang="en-US" sz="2200" dirty="0">
                <a:latin typeface="Times New Roman" pitchFamily="18" charset="0"/>
                <a:cs typeface="Times New Roman" pitchFamily="18" charset="0"/>
              </a:rPr>
              <a:t>Various types of subsidies, concessions and facilities are given to attract entrepreneurs in backward area.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304800" y="1600200"/>
            <a:ext cx="8316913" cy="4419600"/>
          </a:xfrm>
        </p:spPr>
        <p:txBody>
          <a:bodyPr>
            <a:normAutofit/>
          </a:bodyPr>
          <a:lstStyle/>
          <a:p>
            <a:pPr marL="609600" indent="-609600" algn="just" eaLnBrk="1" fontAlgn="auto" hangingPunct="1">
              <a:lnSpc>
                <a:spcPct val="90000"/>
              </a:lnSpc>
              <a:spcAft>
                <a:spcPts val="0"/>
              </a:spcAft>
              <a:buFont typeface="Wingdings 2" pitchFamily="18" charset="2"/>
              <a:buNone/>
              <a:defRPr/>
            </a:pPr>
            <a:r>
              <a:rPr lang="en-US" sz="2600" b="1" dirty="0" smtClean="0">
                <a:latin typeface="Arial" pitchFamily="34" charset="0"/>
                <a:cs typeface="Arial" pitchFamily="34" charset="0"/>
              </a:rPr>
              <a:t>10. </a:t>
            </a:r>
            <a:r>
              <a:rPr lang="en-US" sz="2600" b="1" u="sng" dirty="0" smtClean="0">
                <a:latin typeface="Arial" pitchFamily="34" charset="0"/>
                <a:cs typeface="Arial" pitchFamily="34" charset="0"/>
              </a:rPr>
              <a:t>Accommodation in Industrial Estate </a:t>
            </a:r>
          </a:p>
          <a:p>
            <a:pPr marL="609600" indent="-609600" algn="just" eaLnBrk="1" fontAlgn="auto" hangingPunct="1">
              <a:lnSpc>
                <a:spcPct val="90000"/>
              </a:lnSpc>
              <a:spcAft>
                <a:spcPts val="0"/>
              </a:spcAft>
              <a:buFont typeface="Wingdings 2" pitchFamily="18" charset="2"/>
              <a:buNone/>
              <a:defRPr/>
            </a:pPr>
            <a:endParaRPr lang="en-US" sz="800" b="1" u="sng" dirty="0">
              <a:solidFill>
                <a:srgbClr val="C00000"/>
              </a:solidFill>
              <a:latin typeface="Arial" pitchFamily="34" charset="0"/>
              <a:cs typeface="Arial" pitchFamily="34" charset="0"/>
            </a:endParaRPr>
          </a:p>
          <a:p>
            <a:pPr marL="990600" lvl="1" indent="-533400" algn="just" eaLnBrk="1" fontAlgn="auto" hangingPunct="1">
              <a:lnSpc>
                <a:spcPct val="90000"/>
              </a:lnSpc>
              <a:spcAft>
                <a:spcPts val="0"/>
              </a:spcAft>
              <a:buFont typeface="Verdana"/>
              <a:buChar char="◦"/>
              <a:defRPr/>
            </a:pPr>
            <a:r>
              <a:rPr lang="en-US" sz="2400" dirty="0" smtClean="0">
                <a:latin typeface="Arial" pitchFamily="34" charset="0"/>
                <a:cs typeface="Arial" pitchFamily="34" charset="0"/>
              </a:rPr>
              <a:t>The </a:t>
            </a:r>
            <a:r>
              <a:rPr lang="en-US" sz="2400" dirty="0">
                <a:latin typeface="Arial" pitchFamily="34" charset="0"/>
                <a:cs typeface="Arial" pitchFamily="34" charset="0"/>
              </a:rPr>
              <a:t>industrial estate are meant to provide wide variety of facilities to the entrepreneur. Including common production and testing facilities.</a:t>
            </a:r>
          </a:p>
          <a:p>
            <a:pPr marL="990600" lvl="1" indent="-533400" algn="just" eaLnBrk="1" fontAlgn="auto" hangingPunct="1">
              <a:lnSpc>
                <a:spcPct val="90000"/>
              </a:lnSpc>
              <a:spcAft>
                <a:spcPts val="0"/>
              </a:spcAft>
              <a:buFont typeface="Verdana"/>
              <a:buChar char="◦"/>
              <a:defRPr/>
            </a:pPr>
            <a:r>
              <a:rPr lang="en-US" sz="2400" dirty="0">
                <a:latin typeface="Arial" pitchFamily="34" charset="0"/>
                <a:cs typeface="Arial" pitchFamily="34" charset="0"/>
              </a:rPr>
              <a:t>The provision of industrial estates has helped </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dirty="0">
                <a:latin typeface="Arial" pitchFamily="34" charset="0"/>
                <a:cs typeface="Arial" pitchFamily="34" charset="0"/>
              </a:rPr>
              <a:t>Create new employment opportunity</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dirty="0">
                <a:latin typeface="Arial" pitchFamily="34" charset="0"/>
                <a:cs typeface="Arial" pitchFamily="34" charset="0"/>
              </a:rPr>
              <a:t>Disperse industry outside the concentrated cities </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dirty="0">
                <a:latin typeface="Arial" pitchFamily="34" charset="0"/>
                <a:cs typeface="Arial" pitchFamily="34" charset="0"/>
              </a:rPr>
              <a:t>Relocate the existing units operating in congested areas</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dirty="0">
                <a:latin typeface="Arial" pitchFamily="34" charset="0"/>
                <a:cs typeface="Arial" pitchFamily="34" charset="0"/>
              </a:rPr>
              <a:t>Raise the efficiency of small units through common facilities.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304800" y="1905000"/>
            <a:ext cx="8355013" cy="3581400"/>
          </a:xfrm>
        </p:spPr>
        <p:txBody>
          <a:bodyPr>
            <a:normAutofit/>
          </a:bodyPr>
          <a:lstStyle/>
          <a:p>
            <a:pPr marL="609600" indent="-609600" algn="just" eaLnBrk="1" fontAlgn="auto" hangingPunct="1">
              <a:spcAft>
                <a:spcPts val="0"/>
              </a:spcAft>
              <a:buFont typeface="Wingdings 2" pitchFamily="18" charset="2"/>
              <a:buNone/>
              <a:defRPr/>
            </a:pPr>
            <a:r>
              <a:rPr lang="en-US" sz="2400" b="1" dirty="0" smtClean="0">
                <a:latin typeface="Arial" pitchFamily="34" charset="0"/>
                <a:cs typeface="Arial" pitchFamily="34" charset="0"/>
              </a:rPr>
              <a:t>11. </a:t>
            </a:r>
            <a:r>
              <a:rPr lang="en-US" sz="2400" b="1" u="sng" dirty="0" smtClean="0">
                <a:latin typeface="Arial" pitchFamily="34" charset="0"/>
                <a:cs typeface="Arial" pitchFamily="34" charset="0"/>
              </a:rPr>
              <a:t>Encourage </a:t>
            </a:r>
            <a:r>
              <a:rPr lang="en-US" sz="2400" b="1" u="sng" dirty="0">
                <a:latin typeface="Arial" pitchFamily="34" charset="0"/>
                <a:cs typeface="Arial" pitchFamily="34" charset="0"/>
              </a:rPr>
              <a:t>from </a:t>
            </a:r>
            <a:r>
              <a:rPr lang="en-US" sz="2400" b="1" u="sng" dirty="0" smtClean="0">
                <a:latin typeface="Arial" pitchFamily="34" charset="0"/>
                <a:cs typeface="Arial" pitchFamily="34" charset="0"/>
              </a:rPr>
              <a:t>Large Business</a:t>
            </a:r>
            <a:endParaRPr lang="en-US" sz="2400" b="1" u="sng" dirty="0">
              <a:latin typeface="Arial" pitchFamily="34" charset="0"/>
              <a:cs typeface="Arial" pitchFamily="34" charset="0"/>
            </a:endParaRPr>
          </a:p>
          <a:p>
            <a:pPr marL="990600" lvl="1" indent="-533400" algn="just" eaLnBrk="1" fontAlgn="auto" hangingPunct="1">
              <a:spcAft>
                <a:spcPts val="0"/>
              </a:spcAft>
              <a:buFont typeface="Verdana"/>
              <a:buChar char="◦"/>
              <a:defRPr/>
            </a:pPr>
            <a:r>
              <a:rPr lang="en-US" sz="2200" dirty="0">
                <a:latin typeface="Arial" pitchFamily="34" charset="0"/>
                <a:cs typeface="Arial" pitchFamily="34" charset="0"/>
              </a:rPr>
              <a:t>Reservation policy initiated by the government prohibits the large houses to compete with the small</a:t>
            </a:r>
            <a:r>
              <a:rPr lang="en-US" dirty="0" smtClean="0">
                <a:latin typeface="Arial" pitchFamily="34" charset="0"/>
                <a:cs typeface="Arial" pitchFamily="34" charset="0"/>
              </a:rPr>
              <a:t>.</a:t>
            </a:r>
          </a:p>
          <a:p>
            <a:pPr marL="990600" lvl="1" indent="-533400" algn="just" eaLnBrk="1" fontAlgn="auto" hangingPunct="1">
              <a:spcAft>
                <a:spcPts val="0"/>
              </a:spcAft>
              <a:buNone/>
              <a:defRPr/>
            </a:pPr>
            <a:endParaRPr lang="en-US" dirty="0" smtClean="0">
              <a:latin typeface="Arial" pitchFamily="34" charset="0"/>
              <a:cs typeface="Arial" pitchFamily="34" charset="0"/>
            </a:endParaRPr>
          </a:p>
          <a:p>
            <a:pPr marL="990600" lvl="1" indent="-533400" algn="just" eaLnBrk="1" fontAlgn="auto" hangingPunct="1">
              <a:spcAft>
                <a:spcPts val="0"/>
              </a:spcAft>
              <a:buFont typeface="Wingdings" pitchFamily="2" charset="2"/>
              <a:buNone/>
              <a:defRPr/>
            </a:pPr>
            <a:endParaRPr lang="en-US" sz="800" dirty="0">
              <a:latin typeface="Arial" pitchFamily="34" charset="0"/>
              <a:cs typeface="Arial" pitchFamily="34" charset="0"/>
            </a:endParaRPr>
          </a:p>
          <a:p>
            <a:pPr marL="609600" indent="-609600" algn="just" eaLnBrk="1" fontAlgn="auto" hangingPunct="1">
              <a:spcAft>
                <a:spcPts val="0"/>
              </a:spcAft>
              <a:buFont typeface="Wingdings 2" pitchFamily="18" charset="2"/>
              <a:buNone/>
              <a:defRPr/>
            </a:pPr>
            <a:r>
              <a:rPr lang="en-US" sz="2400" b="1" dirty="0" smtClean="0">
                <a:latin typeface="Arial" pitchFamily="34" charset="0"/>
                <a:cs typeface="Arial" pitchFamily="34" charset="0"/>
              </a:rPr>
              <a:t>12. </a:t>
            </a:r>
            <a:r>
              <a:rPr lang="en-US" sz="2400" b="1" u="sng" dirty="0" smtClean="0">
                <a:latin typeface="Arial" pitchFamily="34" charset="0"/>
                <a:cs typeface="Arial" pitchFamily="34" charset="0"/>
              </a:rPr>
              <a:t>Machinery on Hire-purchase   </a:t>
            </a:r>
          </a:p>
          <a:p>
            <a:pPr marL="609600" indent="-609600" algn="just" eaLnBrk="1" fontAlgn="auto" hangingPunct="1">
              <a:spcAft>
                <a:spcPts val="0"/>
              </a:spcAft>
              <a:buFont typeface="Wingdings 2" pitchFamily="18" charset="2"/>
              <a:buNone/>
              <a:defRPr/>
            </a:pPr>
            <a:endParaRPr lang="en-US" sz="2400" b="1" u="sng" dirty="0" smtClean="0">
              <a:latin typeface="Arial" pitchFamily="34" charset="0"/>
              <a:cs typeface="Arial" pitchFamily="34" charset="0"/>
            </a:endParaRPr>
          </a:p>
          <a:p>
            <a:pPr marL="990600" lvl="1" indent="-533400" algn="just" eaLnBrk="1" fontAlgn="auto" hangingPunct="1">
              <a:spcAft>
                <a:spcPts val="0"/>
              </a:spcAft>
              <a:buFont typeface="Verdana"/>
              <a:buChar char="◦"/>
              <a:defRPr/>
            </a:pPr>
            <a:r>
              <a:rPr lang="en-US" sz="2200" dirty="0" smtClean="0">
                <a:latin typeface="Arial" pitchFamily="34" charset="0"/>
                <a:cs typeface="Arial" pitchFamily="34" charset="0"/>
              </a:rPr>
              <a:t>Entrepreneurs are supplied machinery through liberalized terms and condition</a:t>
            </a:r>
            <a:endParaRPr lang="en-US" sz="2200" dirty="0">
              <a:latin typeface="Arial" pitchFamily="34" charset="0"/>
              <a:cs typeface="Arial" pitchFamily="34" charset="0"/>
            </a:endParaRPr>
          </a:p>
        </p:txBody>
      </p:sp>
      <p:sp>
        <p:nvSpPr>
          <p:cNvPr id="20483" name="Rectangle 5"/>
          <p:cNvSpPr>
            <a:spLocks noChangeArrowheads="1"/>
          </p:cNvSpPr>
          <p:nvPr/>
        </p:nvSpPr>
        <p:spPr bwMode="auto">
          <a:xfrm>
            <a:off x="381000" y="533400"/>
            <a:ext cx="7894638" cy="615950"/>
          </a:xfrm>
          <a:prstGeom prst="rect">
            <a:avLst/>
          </a:prstGeom>
          <a:noFill/>
          <a:ln w="9525">
            <a:noFill/>
            <a:miter lim="800000"/>
            <a:headEnd/>
            <a:tailEnd/>
          </a:ln>
        </p:spPr>
        <p:txBody>
          <a:bodyPr wrap="none">
            <a:spAutoFit/>
          </a:bodyPr>
          <a:lstStyle/>
          <a:p>
            <a:r>
              <a:rPr lang="en-US" sz="3400" b="1">
                <a:solidFill>
                  <a:schemeClr val="bg1"/>
                </a:solidFill>
                <a:latin typeface="Garamond" pitchFamily="18" charset="0"/>
              </a:rPr>
              <a:t>Factors Affecting Entrepreneurial Growth</a:t>
            </a:r>
            <a:endParaRPr lang="en-US" sz="340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81000" y="1828800"/>
            <a:ext cx="8404225" cy="4294188"/>
          </a:xfrm>
          <a:prstGeom prst="rect">
            <a:avLst/>
          </a:prstGeom>
        </p:spPr>
        <p:txBody>
          <a:bodyPr lIns="54864" tIns="91440">
            <a:normAutofit/>
          </a:bodyPr>
          <a:lstStyle/>
          <a:p>
            <a:pPr marL="609600" indent="-609600" algn="just" fontAlgn="auto">
              <a:lnSpc>
                <a:spcPct val="90000"/>
              </a:lnSpc>
              <a:spcBef>
                <a:spcPts val="0"/>
              </a:spcBef>
              <a:spcAft>
                <a:spcPts val="0"/>
              </a:spcAft>
              <a:buClr>
                <a:schemeClr val="accent1"/>
              </a:buClr>
              <a:buSzPct val="80000"/>
              <a:defRPr/>
            </a:pPr>
            <a:r>
              <a:rPr lang="en-US" sz="2400" b="1" dirty="0" smtClean="0">
                <a:latin typeface="Arial" pitchFamily="34" charset="0"/>
                <a:cs typeface="Arial" pitchFamily="34" charset="0"/>
              </a:rPr>
              <a:t>1. </a:t>
            </a:r>
            <a:r>
              <a:rPr lang="en-US" sz="2400" b="1" u="sng" dirty="0" smtClean="0">
                <a:latin typeface="Arial" pitchFamily="34" charset="0"/>
                <a:cs typeface="Arial" pitchFamily="34" charset="0"/>
              </a:rPr>
              <a:t>Economic </a:t>
            </a:r>
            <a:r>
              <a:rPr lang="en-US" sz="2400" b="1" u="sng" dirty="0">
                <a:latin typeface="Arial" pitchFamily="34" charset="0"/>
                <a:cs typeface="Arial" pitchFamily="34" charset="0"/>
              </a:rPr>
              <a:t>Environment: </a:t>
            </a:r>
            <a:endParaRPr lang="en-US" sz="2400" b="1" u="sng" dirty="0" smtClean="0">
              <a:latin typeface="Arial" pitchFamily="34" charset="0"/>
              <a:cs typeface="Arial" pitchFamily="34" charset="0"/>
            </a:endParaRPr>
          </a:p>
          <a:p>
            <a:pPr marL="609600" indent="-609600" algn="just" fontAlgn="auto">
              <a:lnSpc>
                <a:spcPct val="90000"/>
              </a:lnSpc>
              <a:spcBef>
                <a:spcPts val="0"/>
              </a:spcBef>
              <a:spcAft>
                <a:spcPts val="0"/>
              </a:spcAft>
              <a:buClr>
                <a:schemeClr val="accent1"/>
              </a:buClr>
              <a:buSzPct val="80000"/>
              <a:defRPr/>
            </a:pPr>
            <a:endParaRPr lang="en-US" sz="2800" b="1" u="sng" dirty="0">
              <a:latin typeface="Arial" pitchFamily="34" charset="0"/>
              <a:cs typeface="Arial" pitchFamily="34" charset="0"/>
            </a:endParaRPr>
          </a:p>
          <a:p>
            <a:pPr marL="609600" indent="-609600" algn="just" fontAlgn="auto">
              <a:lnSpc>
                <a:spcPct val="90000"/>
              </a:lnSpc>
              <a:spcBef>
                <a:spcPts val="0"/>
              </a:spcBef>
              <a:spcAft>
                <a:spcPts val="0"/>
              </a:spcAft>
              <a:buClr>
                <a:schemeClr val="accent1"/>
              </a:buClr>
              <a:buSzPct val="80000"/>
              <a:buFont typeface="Wingdings" pitchFamily="2" charset="2"/>
              <a:buNone/>
              <a:defRPr/>
            </a:pPr>
            <a:r>
              <a:rPr lang="en-US" sz="2400" dirty="0">
                <a:latin typeface="Arial" pitchFamily="34" charset="0"/>
                <a:cs typeface="Arial" pitchFamily="34" charset="0"/>
              </a:rPr>
              <a:t>	</a:t>
            </a:r>
            <a:r>
              <a:rPr lang="en-US" sz="2200" dirty="0" smtClean="0">
                <a:latin typeface="Arial" pitchFamily="34" charset="0"/>
                <a:cs typeface="Arial" pitchFamily="34" charset="0"/>
              </a:rPr>
              <a:t>One </a:t>
            </a:r>
            <a:r>
              <a:rPr lang="en-US" sz="2200" dirty="0">
                <a:latin typeface="Arial" pitchFamily="34" charset="0"/>
                <a:cs typeface="Arial" pitchFamily="34" charset="0"/>
              </a:rPr>
              <a:t>of the most important factor affecting entrepreneurship is economic environment. It comprises of capital, labor, raw material and market demand.</a:t>
            </a:r>
          </a:p>
          <a:p>
            <a:pPr marL="609600" indent="-609600" algn="just" fontAlgn="auto">
              <a:lnSpc>
                <a:spcPct val="90000"/>
              </a:lnSpc>
              <a:spcBef>
                <a:spcPts val="0"/>
              </a:spcBef>
              <a:spcAft>
                <a:spcPts val="0"/>
              </a:spcAft>
              <a:buClr>
                <a:schemeClr val="accent1"/>
              </a:buClr>
              <a:buSzPct val="80000"/>
              <a:buFont typeface="Wingdings" pitchFamily="2" charset="2"/>
              <a:buNone/>
              <a:defRPr/>
            </a:pPr>
            <a:endParaRPr lang="en-US" sz="2200" dirty="0">
              <a:latin typeface="Arial" pitchFamily="34" charset="0"/>
              <a:cs typeface="Arial" pitchFamily="34" charset="0"/>
            </a:endParaRPr>
          </a:p>
          <a:p>
            <a:pPr marL="990600" lvl="1" indent="-533400" algn="just" fontAlgn="auto">
              <a:lnSpc>
                <a:spcPct val="90000"/>
              </a:lnSpc>
              <a:spcBef>
                <a:spcPct val="20000"/>
              </a:spcBef>
              <a:spcAft>
                <a:spcPts val="0"/>
              </a:spcAft>
              <a:buClr>
                <a:schemeClr val="accent2"/>
              </a:buClr>
              <a:buSzPct val="90000"/>
              <a:buFont typeface="Wingdings" pitchFamily="2" charset="2"/>
              <a:buChar char="u"/>
              <a:defRPr/>
            </a:pPr>
            <a:r>
              <a:rPr lang="en-US" sz="2200" b="1" u="sng" dirty="0">
                <a:solidFill>
                  <a:srgbClr val="002060"/>
                </a:solidFill>
                <a:latin typeface="Arial" pitchFamily="34" charset="0"/>
                <a:cs typeface="Arial" pitchFamily="34" charset="0"/>
              </a:rPr>
              <a:t>Capital:</a:t>
            </a:r>
            <a:r>
              <a:rPr lang="en-US" sz="2200" b="1"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n-US" sz="2200" dirty="0">
                <a:latin typeface="Arial" pitchFamily="34" charset="0"/>
                <a:cs typeface="Arial" pitchFamily="34" charset="0"/>
              </a:rPr>
              <a:t>is one of the most important factor of production for the establishment of an enterprise. Increase in capital investment in viable projects results in increase in profits which help in accelerating the process of capital formation. Entrepreneurship activity too gets a boost with the easy availability of funds for investment. </a:t>
            </a:r>
          </a:p>
        </p:txBody>
      </p:sp>
      <p:sp>
        <p:nvSpPr>
          <p:cNvPr id="7171" name="Rectangle 5"/>
          <p:cNvSpPr>
            <a:spLocks noChangeArrowheads="1"/>
          </p:cNvSpPr>
          <p:nvPr/>
        </p:nvSpPr>
        <p:spPr bwMode="auto">
          <a:xfrm>
            <a:off x="1066800" y="533400"/>
            <a:ext cx="7391400" cy="1015663"/>
          </a:xfrm>
          <a:prstGeom prst="rect">
            <a:avLst/>
          </a:prstGeom>
          <a:noFill/>
          <a:ln w="9525">
            <a:noFill/>
            <a:miter lim="800000"/>
            <a:headEnd/>
            <a:tailEnd/>
          </a:ln>
        </p:spPr>
        <p:txBody>
          <a:bodyPr wrap="square">
            <a:spAutoFit/>
          </a:bodyPr>
          <a:lstStyle/>
          <a:p>
            <a:pPr algn="ctr"/>
            <a:r>
              <a:rPr lang="en-US" sz="3000" b="1" dirty="0" smtClean="0">
                <a:solidFill>
                  <a:srgbClr val="002060"/>
                </a:solidFill>
                <a:latin typeface="Arial" pitchFamily="34" charset="0"/>
                <a:cs typeface="Arial" pitchFamily="34" charset="0"/>
              </a:rPr>
              <a:t>FACTORS AFFECTING ENTREPRENEURIAL GROWTH</a:t>
            </a:r>
            <a:endParaRPr lang="en-US" sz="30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57200" y="1828800"/>
            <a:ext cx="8229600" cy="4225925"/>
          </a:xfrm>
          <a:prstGeom prst="rect">
            <a:avLst/>
          </a:prstGeom>
        </p:spPr>
        <p:txBody>
          <a:bodyPr lIns="54864" tIns="91440">
            <a:normAutofit fontScale="92500"/>
          </a:bodyPr>
          <a:lstStyle/>
          <a:p>
            <a:pPr marL="609600" indent="-609600" algn="just" fontAlgn="auto">
              <a:spcBef>
                <a:spcPts val="0"/>
              </a:spcBef>
              <a:spcAft>
                <a:spcPts val="0"/>
              </a:spcAft>
              <a:buClr>
                <a:schemeClr val="accent1"/>
              </a:buClr>
              <a:buSzPct val="80000"/>
              <a:buFont typeface="Wingdings" pitchFamily="2" charset="2"/>
              <a:buChar char="u"/>
              <a:defRPr/>
            </a:pPr>
            <a:r>
              <a:rPr lang="en-US" sz="2400" b="1" u="sng" dirty="0">
                <a:solidFill>
                  <a:srgbClr val="002060"/>
                </a:solidFill>
                <a:latin typeface="Arial" pitchFamily="34" charset="0"/>
                <a:cs typeface="Arial" pitchFamily="34" charset="0"/>
              </a:rPr>
              <a:t>Labor:</a:t>
            </a:r>
            <a:r>
              <a:rPr lang="en-US" sz="2400" b="1" dirty="0">
                <a:solidFill>
                  <a:srgbClr val="00B050"/>
                </a:solidFill>
                <a:latin typeface="Arial" pitchFamily="34" charset="0"/>
                <a:cs typeface="Arial" pitchFamily="34" charset="0"/>
              </a:rPr>
              <a:t> </a:t>
            </a:r>
            <a:r>
              <a:rPr lang="en-US" sz="2400" dirty="0">
                <a:latin typeface="Arial" pitchFamily="34" charset="0"/>
                <a:cs typeface="Arial" pitchFamily="34" charset="0"/>
              </a:rPr>
              <a:t>Easy availability of right type of workers also effect entrepreneurship. The quality rather than quantity of labor influences the emergence and growth of entrepreneurship. The problem of labor immobility can be solved by providing infrastructural facilities including efficient transportation.</a:t>
            </a:r>
          </a:p>
          <a:p>
            <a:pPr marL="609600" indent="-609600" algn="just" fontAlgn="auto">
              <a:spcBef>
                <a:spcPts val="0"/>
              </a:spcBef>
              <a:spcAft>
                <a:spcPts val="0"/>
              </a:spcAft>
              <a:buClr>
                <a:schemeClr val="accent1"/>
              </a:buClr>
              <a:buSzPct val="80000"/>
              <a:defRPr/>
            </a:pPr>
            <a:endParaRPr lang="en-US" sz="2400" dirty="0">
              <a:latin typeface="Arial" pitchFamily="34" charset="0"/>
              <a:cs typeface="Arial" pitchFamily="34" charset="0"/>
            </a:endParaRPr>
          </a:p>
          <a:p>
            <a:pPr marL="609600" indent="-609600" algn="just" fontAlgn="auto">
              <a:spcBef>
                <a:spcPts val="0"/>
              </a:spcBef>
              <a:spcAft>
                <a:spcPts val="0"/>
              </a:spcAft>
              <a:buClr>
                <a:schemeClr val="accent1"/>
              </a:buClr>
              <a:buSzPct val="80000"/>
              <a:buFont typeface="Wingdings" pitchFamily="2" charset="2"/>
              <a:buChar char="u"/>
              <a:defRPr/>
            </a:pPr>
            <a:r>
              <a:rPr lang="en-US" sz="2400" b="1" u="sng" dirty="0">
                <a:solidFill>
                  <a:srgbClr val="002060"/>
                </a:solidFill>
                <a:latin typeface="Arial" pitchFamily="34" charset="0"/>
                <a:cs typeface="Arial" pitchFamily="34" charset="0"/>
              </a:rPr>
              <a:t>Raw Materials</a:t>
            </a:r>
            <a:r>
              <a:rPr lang="en-US" sz="2400" b="1" u="sng" dirty="0">
                <a:solidFill>
                  <a:srgbClr val="0070C0"/>
                </a:solidFill>
                <a:latin typeface="Arial" pitchFamily="34" charset="0"/>
                <a:cs typeface="Arial" pitchFamily="34" charset="0"/>
              </a:rPr>
              <a:t>:</a:t>
            </a:r>
            <a:r>
              <a:rPr lang="en-US" sz="2400" b="1" dirty="0">
                <a:solidFill>
                  <a:srgbClr val="0070C0"/>
                </a:solidFill>
                <a:latin typeface="Arial" pitchFamily="34" charset="0"/>
                <a:cs typeface="Arial" pitchFamily="34" charset="0"/>
              </a:rPr>
              <a:t> </a:t>
            </a:r>
            <a:r>
              <a:rPr lang="en-US" sz="2400" dirty="0">
                <a:latin typeface="Arial" pitchFamily="34" charset="0"/>
                <a:cs typeface="Arial" pitchFamily="34" charset="0"/>
              </a:rPr>
              <a:t>it is one of the basic ingredient required for production. Shortage of raw material can adversely affect entrepreneurial environment. Without adequate supply of raw materials no industry can function properly and emergence of entrepreneurship to is adversely affected.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68313" y="1800225"/>
            <a:ext cx="8229600" cy="2466975"/>
          </a:xfrm>
          <a:prstGeom prst="rect">
            <a:avLst/>
          </a:prstGeom>
        </p:spPr>
        <p:txBody>
          <a:bodyPr lIns="54864" tIns="91440">
            <a:normAutofit/>
          </a:bodyPr>
          <a:lstStyle/>
          <a:p>
            <a:pPr marL="609600" indent="-609600" algn="just" fontAlgn="auto">
              <a:spcBef>
                <a:spcPts val="0"/>
              </a:spcBef>
              <a:spcAft>
                <a:spcPts val="0"/>
              </a:spcAft>
              <a:buClr>
                <a:schemeClr val="accent1"/>
              </a:buClr>
              <a:buSzPct val="80000"/>
              <a:buFont typeface="Wingdings" pitchFamily="2" charset="2"/>
              <a:buChar char="u"/>
              <a:defRPr/>
            </a:pPr>
            <a:r>
              <a:rPr lang="en-US" sz="2200" b="1" u="sng" dirty="0">
                <a:solidFill>
                  <a:srgbClr val="002060"/>
                </a:solidFill>
                <a:latin typeface="Arial" pitchFamily="34" charset="0"/>
                <a:cs typeface="Arial" pitchFamily="34" charset="0"/>
              </a:rPr>
              <a:t>Market:</a:t>
            </a:r>
            <a:r>
              <a:rPr lang="en-US" sz="2200" b="1" dirty="0">
                <a:solidFill>
                  <a:schemeClr val="accent1">
                    <a:lumMod val="75000"/>
                  </a:schemeClr>
                </a:solidFill>
                <a:latin typeface="Arial" pitchFamily="34" charset="0"/>
                <a:cs typeface="Arial" pitchFamily="34" charset="0"/>
              </a:rPr>
              <a:t> </a:t>
            </a:r>
            <a:r>
              <a:rPr lang="en-US" sz="2200" dirty="0">
                <a:latin typeface="Arial" pitchFamily="34" charset="0"/>
                <a:cs typeface="Arial" pitchFamily="34" charset="0"/>
              </a:rPr>
              <a:t>The role and importance of market and marketing is very important for the growth of entrepreneurship. In modern competitive world no entrepreneur can think of surviving in the absence of latest knowledge about market and various marketing techniques.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81000" y="990600"/>
            <a:ext cx="8459788" cy="5202238"/>
          </a:xfrm>
          <a:prstGeom prst="rect">
            <a:avLst/>
          </a:prstGeom>
          <a:noFill/>
          <a:ln w="9525">
            <a:noFill/>
            <a:miter lim="800000"/>
            <a:headEnd/>
            <a:tailEnd/>
          </a:ln>
        </p:spPr>
        <p:txBody>
          <a:bodyPr lIns="54864" tIns="91440"/>
          <a:lstStyle/>
          <a:p>
            <a:pPr marL="609600" indent="-609600" algn="just">
              <a:buClr>
                <a:schemeClr val="accent1"/>
              </a:buClr>
              <a:buSzPct val="80000"/>
              <a:defRPr/>
            </a:pPr>
            <a:r>
              <a:rPr lang="en-US" sz="2400" b="1" u="sng" dirty="0">
                <a:latin typeface="Arial" pitchFamily="34" charset="0"/>
                <a:cs typeface="Arial" pitchFamily="34" charset="0"/>
              </a:rPr>
              <a:t>2. Social Environment: </a:t>
            </a:r>
            <a:endParaRPr lang="en-US" sz="2400" b="1" u="sng" dirty="0" smtClean="0">
              <a:latin typeface="Arial" pitchFamily="34" charset="0"/>
              <a:cs typeface="Arial" pitchFamily="34" charset="0"/>
            </a:endParaRPr>
          </a:p>
          <a:p>
            <a:pPr marL="609600" indent="-609600" algn="just">
              <a:buClr>
                <a:schemeClr val="accent1"/>
              </a:buClr>
              <a:buSzPct val="80000"/>
              <a:defRPr/>
            </a:pPr>
            <a:endParaRPr lang="en-US" sz="2800" b="1" u="sng" dirty="0">
              <a:solidFill>
                <a:srgbClr val="0070C0"/>
              </a:solidFill>
              <a:latin typeface="Arial" pitchFamily="34" charset="0"/>
              <a:cs typeface="Arial" pitchFamily="34" charset="0"/>
            </a:endParaRPr>
          </a:p>
          <a:p>
            <a:pPr marL="609600" indent="-609600" algn="just">
              <a:buClr>
                <a:schemeClr val="accent1"/>
              </a:buClr>
              <a:buSzPct val="80000"/>
              <a:buFont typeface="Wingdings" pitchFamily="2" charset="2"/>
              <a:buNone/>
              <a:defRPr/>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200" dirty="0" smtClean="0">
                <a:latin typeface="Arial" pitchFamily="34" charset="0"/>
                <a:cs typeface="Arial" pitchFamily="34" charset="0"/>
              </a:rPr>
              <a:t>Strongly </a:t>
            </a:r>
            <a:r>
              <a:rPr lang="en-US" sz="2200" dirty="0">
                <a:latin typeface="Arial" pitchFamily="34" charset="0"/>
                <a:cs typeface="Arial" pitchFamily="34" charset="0"/>
              </a:rPr>
              <a:t>affect the entrepreneurial behavior, which contribute to entrepreneurial growth. The social setting in which the people grow, shapes their basic beliefs, values and norms. The social factors can be </a:t>
            </a:r>
            <a:endParaRPr lang="en-US" sz="2200" dirty="0" smtClean="0">
              <a:latin typeface="Arial" pitchFamily="34" charset="0"/>
              <a:cs typeface="Arial" pitchFamily="34" charset="0"/>
            </a:endParaRPr>
          </a:p>
          <a:p>
            <a:pPr marL="609600" indent="-609600" algn="just">
              <a:buClr>
                <a:schemeClr val="accent1"/>
              </a:buClr>
              <a:buSzPct val="80000"/>
              <a:buFont typeface="Wingdings" pitchFamily="2" charset="2"/>
              <a:buNone/>
              <a:defRPr/>
            </a:pPr>
            <a:endParaRPr lang="en-US" sz="2200" dirty="0">
              <a:latin typeface="Arial" pitchFamily="34" charset="0"/>
              <a:cs typeface="Arial" pitchFamily="34" charset="0"/>
            </a:endParaRPr>
          </a:p>
          <a:p>
            <a:pPr marL="990600" lvl="1" indent="-533400" algn="just">
              <a:spcBef>
                <a:spcPct val="20000"/>
              </a:spcBef>
              <a:buClr>
                <a:schemeClr val="accent2"/>
              </a:buClr>
              <a:buSzPct val="90000"/>
              <a:buFont typeface="Wingdings" pitchFamily="2" charset="2"/>
              <a:buChar char="u"/>
              <a:defRPr/>
            </a:pPr>
            <a:r>
              <a:rPr lang="en-US" sz="2200" i="1" dirty="0">
                <a:latin typeface="Arial" pitchFamily="34" charset="0"/>
                <a:cs typeface="Arial" pitchFamily="34" charset="0"/>
              </a:rPr>
              <a:t>Family Background – Joint Family can Provide Family Resources to Invest and Expand Family Business.</a:t>
            </a:r>
          </a:p>
          <a:p>
            <a:pPr marL="990600" lvl="1" indent="-533400" algn="just">
              <a:spcBef>
                <a:spcPct val="20000"/>
              </a:spcBef>
              <a:buClr>
                <a:schemeClr val="accent2"/>
              </a:buClr>
              <a:buSzPct val="90000"/>
              <a:buFont typeface="Wingdings" pitchFamily="2" charset="2"/>
              <a:buChar char="u"/>
              <a:defRPr/>
            </a:pPr>
            <a:r>
              <a:rPr lang="en-US" sz="2200" i="1" dirty="0">
                <a:latin typeface="Arial" pitchFamily="34" charset="0"/>
                <a:cs typeface="Arial" pitchFamily="34" charset="0"/>
              </a:rPr>
              <a:t>Friends and Relatives, Religion, Social status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4213" y="1066800"/>
            <a:ext cx="8154987" cy="4800600"/>
          </a:xfrm>
          <a:prstGeom prst="rect">
            <a:avLst/>
          </a:prstGeom>
        </p:spPr>
        <p:txBody>
          <a:bodyPr lIns="54864" tIns="91440">
            <a:normAutofit fontScale="92500" lnSpcReduction="10000"/>
          </a:bodyPr>
          <a:lstStyle/>
          <a:p>
            <a:pPr marL="609600" indent="-609600" algn="just" fontAlgn="auto">
              <a:spcBef>
                <a:spcPts val="0"/>
              </a:spcBef>
              <a:spcAft>
                <a:spcPts val="0"/>
              </a:spcAft>
              <a:buClr>
                <a:schemeClr val="accent1"/>
              </a:buClr>
              <a:buSzPct val="80000"/>
              <a:defRPr/>
            </a:pPr>
            <a:r>
              <a:rPr lang="en-US" sz="2800" b="1" dirty="0" smtClean="0">
                <a:latin typeface="Arial" pitchFamily="34" charset="0"/>
                <a:cs typeface="Arial" pitchFamily="34" charset="0"/>
              </a:rPr>
              <a:t> </a:t>
            </a:r>
            <a:r>
              <a:rPr lang="en-US" sz="2800" b="1" dirty="0" smtClean="0">
                <a:solidFill>
                  <a:srgbClr val="002060"/>
                </a:solidFill>
                <a:latin typeface="Arial" pitchFamily="34" charset="0"/>
                <a:cs typeface="Arial" pitchFamily="34" charset="0"/>
              </a:rPr>
              <a:t> </a:t>
            </a:r>
            <a:r>
              <a:rPr lang="en-US" sz="2400" b="1" u="sng" dirty="0" smtClean="0">
                <a:solidFill>
                  <a:srgbClr val="002060"/>
                </a:solidFill>
                <a:latin typeface="Arial" pitchFamily="34" charset="0"/>
                <a:cs typeface="Arial" pitchFamily="34" charset="0"/>
              </a:rPr>
              <a:t>Social </a:t>
            </a:r>
            <a:r>
              <a:rPr lang="en-US" sz="2400" b="1" u="sng" dirty="0">
                <a:solidFill>
                  <a:srgbClr val="002060"/>
                </a:solidFill>
                <a:latin typeface="Arial" pitchFamily="34" charset="0"/>
                <a:cs typeface="Arial" pitchFamily="34" charset="0"/>
              </a:rPr>
              <a:t>Mobility</a:t>
            </a:r>
          </a:p>
          <a:p>
            <a:pPr marL="1066800" lvl="1" indent="-609600" algn="just" fontAlgn="auto">
              <a:spcBef>
                <a:spcPts val="0"/>
              </a:spcBef>
              <a:spcAft>
                <a:spcPts val="0"/>
              </a:spcAft>
              <a:defRPr/>
            </a:pPr>
            <a:endParaRPr lang="en-US" sz="2400" b="1" dirty="0">
              <a:solidFill>
                <a:srgbClr val="C00000"/>
              </a:solidFill>
              <a:latin typeface="Arial" pitchFamily="34" charset="0"/>
              <a:cs typeface="Arial" pitchFamily="34" charset="0"/>
            </a:endParaRPr>
          </a:p>
          <a:p>
            <a:pPr marL="1066800" lvl="1" indent="-609600" algn="just" fontAlgn="auto">
              <a:spcBef>
                <a:spcPts val="0"/>
              </a:spcBef>
              <a:spcAft>
                <a:spcPts val="0"/>
              </a:spcAft>
              <a:defRPr/>
            </a:pPr>
            <a:r>
              <a:rPr lang="en-US" sz="2400" dirty="0">
                <a:latin typeface="+mn-lt"/>
                <a:cs typeface="+mn-cs"/>
              </a:rPr>
              <a:t>	</a:t>
            </a:r>
            <a:r>
              <a:rPr lang="en-US" sz="2400" dirty="0">
                <a:latin typeface="Arial" pitchFamily="34" charset="0"/>
                <a:cs typeface="Arial" pitchFamily="34" charset="0"/>
              </a:rPr>
              <a:t>Degree of social and geographical mobility and the nature of mobility channels within a system.1</a:t>
            </a:r>
            <a:r>
              <a:rPr lang="en-US" sz="2400" baseline="30000" dirty="0">
                <a:latin typeface="Arial" pitchFamily="34" charset="0"/>
                <a:cs typeface="Arial" pitchFamily="34" charset="0"/>
              </a:rPr>
              <a:t>st</a:t>
            </a:r>
            <a:r>
              <a:rPr lang="en-US" sz="2400" dirty="0">
                <a:latin typeface="Arial" pitchFamily="34" charset="0"/>
                <a:cs typeface="Arial" pitchFamily="34" charset="0"/>
              </a:rPr>
              <a:t> view says high degree of mobility is favorable for entrepreneurship development. 2</a:t>
            </a:r>
            <a:r>
              <a:rPr lang="en-US" sz="2400" baseline="30000" dirty="0">
                <a:latin typeface="Arial" pitchFamily="34" charset="0"/>
                <a:cs typeface="Arial" pitchFamily="34" charset="0"/>
              </a:rPr>
              <a:t>nd</a:t>
            </a:r>
            <a:r>
              <a:rPr lang="en-US" sz="2400" dirty="0">
                <a:latin typeface="Arial" pitchFamily="34" charset="0"/>
                <a:cs typeface="Arial" pitchFamily="34" charset="0"/>
              </a:rPr>
              <a:t> view is lack of mobility possibility promotes entrepreneurial growth. 3</a:t>
            </a:r>
            <a:r>
              <a:rPr lang="en-US" sz="2400" baseline="30000" dirty="0">
                <a:latin typeface="Arial" pitchFamily="34" charset="0"/>
                <a:cs typeface="Arial" pitchFamily="34" charset="0"/>
              </a:rPr>
              <a:t>rd</a:t>
            </a:r>
            <a:r>
              <a:rPr lang="en-US" sz="2400" dirty="0">
                <a:latin typeface="Arial" pitchFamily="34" charset="0"/>
                <a:cs typeface="Arial" pitchFamily="34" charset="0"/>
              </a:rPr>
              <a:t> view says a system should neither be too rigid nor too flexible. If it is too flexible then individual will settle towards other roles. If it is too rigid entrepreneurs will be restricted along with other activities.</a:t>
            </a:r>
          </a:p>
          <a:p>
            <a:pPr marL="1066800" lvl="1" indent="-609600" algn="just" fontAlgn="auto">
              <a:spcBef>
                <a:spcPts val="0"/>
              </a:spcBef>
              <a:spcAft>
                <a:spcPts val="0"/>
              </a:spcAft>
              <a:defRPr/>
            </a:pPr>
            <a:r>
              <a:rPr lang="en-US" sz="2400" b="1" dirty="0">
                <a:solidFill>
                  <a:srgbClr val="C00000"/>
                </a:solidFill>
                <a:latin typeface="Arial" pitchFamily="34" charset="0"/>
                <a:cs typeface="Arial" pitchFamily="34" charset="0"/>
              </a:rPr>
              <a:t>   </a:t>
            </a:r>
            <a:r>
              <a:rPr lang="en-US" sz="2400" b="1" u="sng" dirty="0" smtClean="0">
                <a:solidFill>
                  <a:srgbClr val="002060"/>
                </a:solidFill>
                <a:latin typeface="Arial" pitchFamily="34" charset="0"/>
                <a:cs typeface="Arial" pitchFamily="34" charset="0"/>
              </a:rPr>
              <a:t>Social </a:t>
            </a:r>
            <a:r>
              <a:rPr lang="en-US" sz="2400" b="1" u="sng" dirty="0">
                <a:solidFill>
                  <a:srgbClr val="002060"/>
                </a:solidFill>
                <a:latin typeface="Arial" pitchFamily="34" charset="0"/>
                <a:cs typeface="Arial" pitchFamily="34" charset="0"/>
              </a:rPr>
              <a:t>Marginality</a:t>
            </a:r>
          </a:p>
          <a:p>
            <a:pPr lvl="2" fontAlgn="auto">
              <a:spcBef>
                <a:spcPts val="0"/>
              </a:spcBef>
              <a:spcAft>
                <a:spcPts val="0"/>
              </a:spcAft>
              <a:defRPr/>
            </a:pP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lvl="2" fontAlgn="auto">
              <a:spcBef>
                <a:spcPts val="0"/>
              </a:spcBef>
              <a:spcAft>
                <a:spcPts val="0"/>
              </a:spcAft>
              <a:defRPr/>
            </a:pPr>
            <a:r>
              <a:rPr lang="en-US" sz="2400" dirty="0" smtClean="0">
                <a:latin typeface="Arial" pitchFamily="34" charset="0"/>
                <a:cs typeface="Arial" pitchFamily="34" charset="0"/>
              </a:rPr>
              <a:t>Refers </a:t>
            </a:r>
            <a:r>
              <a:rPr lang="en-US" sz="2400" dirty="0">
                <a:latin typeface="Arial" pitchFamily="34" charset="0"/>
                <a:cs typeface="Arial" pitchFamily="34" charset="0"/>
              </a:rPr>
              <a:t>to a state of being excluded from social activity as an "outsider." </a:t>
            </a:r>
            <a:r>
              <a:rPr lang="en-US" sz="2400" dirty="0" smtClean="0">
                <a:latin typeface="Arial" pitchFamily="34" charset="0"/>
                <a:cs typeface="Arial" pitchFamily="34" charset="0"/>
              </a:rPr>
              <a:t>  </a:t>
            </a:r>
            <a:r>
              <a:rPr lang="en-US" sz="2400" dirty="0">
                <a:latin typeface="Arial" pitchFamily="34" charset="0"/>
                <a:cs typeface="Arial" pitchFamily="34" charset="0"/>
              </a:rPr>
              <a:t>Positively influence entrepreneurship </a:t>
            </a:r>
          </a:p>
          <a:p>
            <a:pPr marL="1447800" lvl="2" indent="-533400" algn="just" fontAlgn="auto">
              <a:spcBef>
                <a:spcPts val="0"/>
              </a:spcBef>
              <a:spcAft>
                <a:spcPts val="0"/>
              </a:spcAft>
              <a:defRPr/>
            </a:pPr>
            <a:endParaRPr lang="en-US"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304800" y="1524000"/>
            <a:ext cx="8435975" cy="4191000"/>
          </a:xfrm>
        </p:spPr>
        <p:txBody>
          <a:bodyPr>
            <a:normAutofit fontScale="70000" lnSpcReduction="20000"/>
          </a:bodyPr>
          <a:lstStyle/>
          <a:p>
            <a:pPr marL="609600" indent="-609600" algn="just" eaLnBrk="1" fontAlgn="auto" hangingPunct="1">
              <a:lnSpc>
                <a:spcPct val="90000"/>
              </a:lnSpc>
              <a:spcAft>
                <a:spcPts val="0"/>
              </a:spcAft>
              <a:buFont typeface="Wingdings 2" pitchFamily="18" charset="2"/>
              <a:buNone/>
              <a:defRPr/>
            </a:pPr>
            <a:r>
              <a:rPr lang="en-US" sz="3400" b="1" dirty="0" smtClean="0">
                <a:effectLst>
                  <a:outerShdw blurRad="38100" dist="38100" dir="2700000" algn="tl">
                    <a:srgbClr val="000000">
                      <a:alpha val="43137"/>
                    </a:srgbClr>
                  </a:outerShdw>
                </a:effectLst>
                <a:latin typeface="Arial" pitchFamily="34" charset="0"/>
                <a:cs typeface="Arial" pitchFamily="34" charset="0"/>
              </a:rPr>
              <a:t>3</a:t>
            </a:r>
            <a:r>
              <a:rPr lang="en-US" sz="3400" b="1" dirty="0" smtClean="0">
                <a:latin typeface="Arial" pitchFamily="34" charset="0"/>
                <a:cs typeface="Arial" pitchFamily="34" charset="0"/>
              </a:rPr>
              <a:t>. </a:t>
            </a:r>
            <a:r>
              <a:rPr lang="en-US" sz="3400" b="1" u="sng" dirty="0" smtClean="0">
                <a:latin typeface="Arial" pitchFamily="34" charset="0"/>
                <a:cs typeface="Arial" pitchFamily="34" charset="0"/>
              </a:rPr>
              <a:t>Compelling Factor</a:t>
            </a:r>
          </a:p>
          <a:p>
            <a:pPr marL="609600" indent="-609600" algn="just" eaLnBrk="1" fontAlgn="auto" hangingPunct="1">
              <a:lnSpc>
                <a:spcPct val="90000"/>
              </a:lnSpc>
              <a:spcAft>
                <a:spcPts val="0"/>
              </a:spcAft>
              <a:buFont typeface="Wingdings 2" pitchFamily="18" charset="2"/>
              <a:buNone/>
              <a:defRPr/>
            </a:pPr>
            <a:endParaRPr lang="en-US" b="1" u="sng" dirty="0">
              <a:latin typeface="Arial" pitchFamily="34" charset="0"/>
              <a:cs typeface="Arial" pitchFamily="34" charset="0"/>
            </a:endParaRPr>
          </a:p>
          <a:p>
            <a:pPr marL="990600" lvl="1" indent="-533400" algn="just" eaLnBrk="1" fontAlgn="auto" hangingPunct="1">
              <a:lnSpc>
                <a:spcPct val="90000"/>
              </a:lnSpc>
              <a:spcAft>
                <a:spcPts val="0"/>
              </a:spcAft>
              <a:buFont typeface="Verdana"/>
              <a:buChar char="◦"/>
              <a:defRPr/>
            </a:pPr>
            <a:r>
              <a:rPr lang="en-US" sz="3100" dirty="0">
                <a:latin typeface="Arial" pitchFamily="34" charset="0"/>
                <a:cs typeface="Arial" pitchFamily="34" charset="0"/>
              </a:rPr>
              <a:t>Many a times, it is a compulsion rather than willingness which forces one to become entrepreneur whether he succeeds or fails.</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sz="3100" dirty="0">
                <a:latin typeface="Arial" pitchFamily="34" charset="0"/>
                <a:cs typeface="Arial" pitchFamily="34" charset="0"/>
              </a:rPr>
              <a:t>Strong desire to do something independent</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sz="3100" dirty="0">
                <a:latin typeface="Arial" pitchFamily="34" charset="0"/>
                <a:cs typeface="Arial" pitchFamily="34" charset="0"/>
              </a:rPr>
              <a:t>Government incentives.</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sz="3100" dirty="0">
                <a:latin typeface="Arial" pitchFamily="34" charset="0"/>
                <a:cs typeface="Arial" pitchFamily="34" charset="0"/>
              </a:rPr>
              <a:t>To make use of their technical and professional skill</a:t>
            </a:r>
          </a:p>
          <a:p>
            <a:pPr marL="1752600" lvl="3" indent="-381000" algn="just" eaLnBrk="1" fontAlgn="auto" hangingPunct="1">
              <a:lnSpc>
                <a:spcPct val="90000"/>
              </a:lnSpc>
              <a:spcBef>
                <a:spcPts val="230"/>
              </a:spcBef>
              <a:spcAft>
                <a:spcPts val="0"/>
              </a:spcAft>
              <a:buClr>
                <a:schemeClr val="accent2">
                  <a:tint val="85000"/>
                  <a:satMod val="285000"/>
                </a:schemeClr>
              </a:buClr>
              <a:buFont typeface="Verdana"/>
              <a:buChar char="◦"/>
              <a:defRPr/>
            </a:pPr>
            <a:r>
              <a:rPr lang="en-US" sz="3100" dirty="0">
                <a:latin typeface="Arial" pitchFamily="34" charset="0"/>
                <a:cs typeface="Arial" pitchFamily="34" charset="0"/>
              </a:rPr>
              <a:t>Manufacturing experience</a:t>
            </a:r>
          </a:p>
          <a:p>
            <a:pPr marL="1752600" lvl="3" indent="-381000" algn="just" eaLnBrk="1" fontAlgn="auto" hangingPunct="1">
              <a:lnSpc>
                <a:spcPct val="90000"/>
              </a:lnSpc>
              <a:spcBef>
                <a:spcPts val="230"/>
              </a:spcBef>
              <a:spcAft>
                <a:spcPts val="0"/>
              </a:spcAft>
              <a:buClr>
                <a:schemeClr val="accent2">
                  <a:tint val="85000"/>
                  <a:satMod val="285000"/>
                </a:schemeClr>
              </a:buClr>
              <a:buFont typeface="Verdana"/>
              <a:buChar char="◦"/>
              <a:defRPr/>
            </a:pPr>
            <a:r>
              <a:rPr lang="en-US" sz="3100" dirty="0">
                <a:latin typeface="Arial" pitchFamily="34" charset="0"/>
                <a:cs typeface="Arial" pitchFamily="34" charset="0"/>
              </a:rPr>
              <a:t>Business experience</a:t>
            </a:r>
          </a:p>
          <a:p>
            <a:pPr marL="1752600" lvl="3" indent="-381000" algn="just" eaLnBrk="1" fontAlgn="auto" hangingPunct="1">
              <a:lnSpc>
                <a:spcPct val="90000"/>
              </a:lnSpc>
              <a:spcBef>
                <a:spcPts val="230"/>
              </a:spcBef>
              <a:spcAft>
                <a:spcPts val="0"/>
              </a:spcAft>
              <a:buClr>
                <a:schemeClr val="accent2">
                  <a:tint val="85000"/>
                  <a:satMod val="285000"/>
                </a:schemeClr>
              </a:buClr>
              <a:buFont typeface="Verdana"/>
              <a:buChar char="◦"/>
              <a:defRPr/>
            </a:pPr>
            <a:r>
              <a:rPr lang="en-US" sz="3100" dirty="0">
                <a:latin typeface="Arial" pitchFamily="34" charset="0"/>
                <a:cs typeface="Arial" pitchFamily="34" charset="0"/>
              </a:rPr>
              <a:t>Technical know how</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sz="3100" dirty="0">
                <a:latin typeface="Arial" pitchFamily="34" charset="0"/>
                <a:cs typeface="Arial" pitchFamily="34" charset="0"/>
              </a:rPr>
              <a:t>Excess funds lying idle can also encourage one to become entrepreneur.</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sz="3100" dirty="0">
                <a:latin typeface="Arial" pitchFamily="34" charset="0"/>
                <a:cs typeface="Arial" pitchFamily="34" charset="0"/>
              </a:rPr>
              <a:t>Responsibility of maintenance of large families, shortage of funds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304800" y="1676400"/>
            <a:ext cx="8588375" cy="4014787"/>
          </a:xfrm>
        </p:spPr>
        <p:txBody>
          <a:bodyPr>
            <a:normAutofit/>
          </a:bodyPr>
          <a:lstStyle/>
          <a:p>
            <a:pPr marL="609600" indent="-609600" algn="just" eaLnBrk="1" fontAlgn="auto" hangingPunct="1">
              <a:lnSpc>
                <a:spcPct val="90000"/>
              </a:lnSpc>
              <a:spcAft>
                <a:spcPts val="0"/>
              </a:spcAft>
              <a:buFont typeface="Wingdings 2" pitchFamily="18" charset="2"/>
              <a:buNone/>
              <a:defRPr/>
            </a:pPr>
            <a:r>
              <a:rPr lang="en-US" sz="2600" b="1" dirty="0" smtClean="0">
                <a:latin typeface="Arial" pitchFamily="34" charset="0"/>
                <a:cs typeface="Arial" pitchFamily="34" charset="0"/>
              </a:rPr>
              <a:t>4. </a:t>
            </a:r>
            <a:r>
              <a:rPr lang="en-US" sz="2600" b="1" u="sng" dirty="0" smtClean="0">
                <a:latin typeface="Arial" pitchFamily="34" charset="0"/>
                <a:cs typeface="Arial" pitchFamily="34" charset="0"/>
              </a:rPr>
              <a:t>Cultural </a:t>
            </a:r>
            <a:r>
              <a:rPr lang="en-US" sz="2600" b="1" u="sng" dirty="0">
                <a:latin typeface="Arial" pitchFamily="34" charset="0"/>
                <a:cs typeface="Arial" pitchFamily="34" charset="0"/>
              </a:rPr>
              <a:t>Factor</a:t>
            </a:r>
          </a:p>
          <a:p>
            <a:pPr marL="990600" lvl="1" indent="-533400" algn="just" eaLnBrk="1" fontAlgn="auto" hangingPunct="1">
              <a:lnSpc>
                <a:spcPct val="90000"/>
              </a:lnSpc>
              <a:spcAft>
                <a:spcPts val="0"/>
              </a:spcAft>
              <a:buFont typeface="Verdana"/>
              <a:buChar char="◦"/>
              <a:defRPr/>
            </a:pPr>
            <a:r>
              <a:rPr lang="en-US" sz="2400" dirty="0">
                <a:latin typeface="Arial" pitchFamily="34" charset="0"/>
                <a:cs typeface="Arial" pitchFamily="34" charset="0"/>
              </a:rPr>
              <a:t>Tangible man made objects like furniture .</a:t>
            </a:r>
          </a:p>
          <a:p>
            <a:pPr marL="990600" lvl="1" indent="-533400" algn="just" eaLnBrk="1" fontAlgn="auto" hangingPunct="1">
              <a:lnSpc>
                <a:spcPct val="90000"/>
              </a:lnSpc>
              <a:spcAft>
                <a:spcPts val="0"/>
              </a:spcAft>
              <a:buFont typeface="Verdana"/>
              <a:buChar char="◦"/>
              <a:defRPr/>
            </a:pPr>
            <a:r>
              <a:rPr lang="en-US" sz="2400" dirty="0">
                <a:latin typeface="Arial" pitchFamily="34" charset="0"/>
                <a:cs typeface="Arial" pitchFamily="34" charset="0"/>
              </a:rPr>
              <a:t>Intangible concept like laws, morals knowledge.</a:t>
            </a:r>
          </a:p>
          <a:p>
            <a:pPr marL="990600" lvl="1" indent="-533400" algn="just" eaLnBrk="1" fontAlgn="auto" hangingPunct="1">
              <a:lnSpc>
                <a:spcPct val="90000"/>
              </a:lnSpc>
              <a:spcAft>
                <a:spcPts val="0"/>
              </a:spcAft>
              <a:buFont typeface="Verdana"/>
              <a:buChar char="◦"/>
              <a:defRPr/>
            </a:pPr>
            <a:r>
              <a:rPr lang="en-US" sz="2400" dirty="0">
                <a:latin typeface="Arial" pitchFamily="34" charset="0"/>
                <a:cs typeface="Arial" pitchFamily="34" charset="0"/>
              </a:rPr>
              <a:t>Values and behavior accepted within the society</a:t>
            </a:r>
            <a:r>
              <a:rPr lang="en-US" sz="2400" dirty="0" smtClean="0">
                <a:latin typeface="Arial" pitchFamily="34" charset="0"/>
                <a:cs typeface="Arial" pitchFamily="34" charset="0"/>
              </a:rPr>
              <a:t>.</a:t>
            </a:r>
          </a:p>
          <a:p>
            <a:pPr marL="990600" lvl="1" indent="-533400" algn="just" eaLnBrk="1" fontAlgn="auto" hangingPunct="1">
              <a:lnSpc>
                <a:spcPct val="90000"/>
              </a:lnSpc>
              <a:spcAft>
                <a:spcPts val="0"/>
              </a:spcAft>
              <a:buFont typeface="Wingdings" pitchFamily="2" charset="2"/>
              <a:buNone/>
              <a:defRPr/>
            </a:pPr>
            <a:endParaRPr lang="en-US" sz="800" dirty="0" smtClean="0">
              <a:latin typeface="Arial" pitchFamily="34" charset="0"/>
              <a:cs typeface="Arial" pitchFamily="34" charset="0"/>
            </a:endParaRPr>
          </a:p>
          <a:p>
            <a:pPr marL="990600" lvl="1" indent="-533400" algn="just" eaLnBrk="1" fontAlgn="auto" hangingPunct="1">
              <a:lnSpc>
                <a:spcPct val="90000"/>
              </a:lnSpc>
              <a:spcAft>
                <a:spcPts val="0"/>
              </a:spcAft>
              <a:buFont typeface="Wingdings" pitchFamily="2" charset="2"/>
              <a:buNone/>
              <a:defRPr/>
            </a:pPr>
            <a:endParaRPr lang="en-US" sz="800" dirty="0" smtClean="0">
              <a:latin typeface="Arial" pitchFamily="34" charset="0"/>
              <a:cs typeface="Arial" pitchFamily="34" charset="0"/>
            </a:endParaRPr>
          </a:p>
          <a:p>
            <a:pPr marL="609600" indent="-609600" algn="just" eaLnBrk="1" fontAlgn="auto" hangingPunct="1">
              <a:lnSpc>
                <a:spcPct val="90000"/>
              </a:lnSpc>
              <a:spcAft>
                <a:spcPts val="0"/>
              </a:spcAft>
              <a:buFont typeface="Wingdings 2" pitchFamily="18" charset="2"/>
              <a:buNone/>
              <a:defRPr/>
            </a:pPr>
            <a:r>
              <a:rPr lang="en-US" sz="2600" b="1" dirty="0" smtClean="0">
                <a:latin typeface="Arial" pitchFamily="34" charset="0"/>
                <a:cs typeface="Arial" pitchFamily="34" charset="0"/>
              </a:rPr>
              <a:t>5. </a:t>
            </a:r>
            <a:r>
              <a:rPr lang="en-US" sz="2600" b="1" u="sng" dirty="0" smtClean="0">
                <a:latin typeface="Arial" pitchFamily="34" charset="0"/>
                <a:cs typeface="Arial" pitchFamily="34" charset="0"/>
              </a:rPr>
              <a:t>Facilitating Factor</a:t>
            </a:r>
          </a:p>
          <a:p>
            <a:pPr marL="990600" lvl="1" indent="-533400" algn="just" eaLnBrk="1" fontAlgn="auto" hangingPunct="1">
              <a:lnSpc>
                <a:spcPct val="90000"/>
              </a:lnSpc>
              <a:spcAft>
                <a:spcPts val="0"/>
              </a:spcAft>
              <a:buFont typeface="Verdana"/>
              <a:buChar char="◦"/>
              <a:defRPr/>
            </a:pPr>
            <a:r>
              <a:rPr lang="en-US" sz="2400" dirty="0" smtClean="0">
                <a:latin typeface="Arial" pitchFamily="34" charset="0"/>
                <a:cs typeface="Arial" pitchFamily="34" charset="0"/>
              </a:rPr>
              <a:t>Elders are resistant to permit young entrepreneur. </a:t>
            </a:r>
          </a:p>
          <a:p>
            <a:pPr marL="990600" lvl="1" indent="-533400" algn="just" eaLnBrk="1" fontAlgn="auto" hangingPunct="1">
              <a:lnSpc>
                <a:spcPct val="90000"/>
              </a:lnSpc>
              <a:spcAft>
                <a:spcPts val="0"/>
              </a:spcAft>
              <a:buFont typeface="Verdana"/>
              <a:buChar char="◦"/>
              <a:defRPr/>
            </a:pPr>
            <a:r>
              <a:rPr lang="en-US" sz="2400" dirty="0" smtClean="0">
                <a:latin typeface="Arial" pitchFamily="34" charset="0"/>
                <a:cs typeface="Arial" pitchFamily="34" charset="0"/>
              </a:rPr>
              <a:t>Parents </a:t>
            </a:r>
            <a:r>
              <a:rPr lang="en-US" sz="2400" dirty="0">
                <a:latin typeface="Arial" pitchFamily="34" charset="0"/>
                <a:cs typeface="Arial" pitchFamily="34" charset="0"/>
              </a:rPr>
              <a:t>should encourage the young entrepreneur</a:t>
            </a:r>
          </a:p>
          <a:p>
            <a:pPr marL="990600" lvl="1" indent="-533400" algn="just" eaLnBrk="1" fontAlgn="auto" hangingPunct="1">
              <a:lnSpc>
                <a:spcPct val="90000"/>
              </a:lnSpc>
              <a:spcAft>
                <a:spcPts val="0"/>
              </a:spcAft>
              <a:buFont typeface="Verdana"/>
              <a:buChar char="◦"/>
              <a:defRPr/>
            </a:pPr>
            <a:r>
              <a:rPr lang="en-US" sz="2400" dirty="0">
                <a:latin typeface="Arial" pitchFamily="34" charset="0"/>
                <a:cs typeface="Arial" pitchFamily="34" charset="0"/>
              </a:rPr>
              <a:t>The success stories of entrepreneurs can be incorporated in the curriculum</a:t>
            </a:r>
            <a:r>
              <a:rPr lang="en-US"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152400" y="1219200"/>
            <a:ext cx="8713788" cy="4724400"/>
          </a:xfrm>
        </p:spPr>
        <p:txBody>
          <a:bodyPr>
            <a:normAutofit fontScale="92500" lnSpcReduction="20000"/>
          </a:bodyPr>
          <a:lstStyle/>
          <a:p>
            <a:pPr marL="609600" indent="-609600" algn="just" eaLnBrk="1" fontAlgn="auto" hangingPunct="1">
              <a:lnSpc>
                <a:spcPct val="90000"/>
              </a:lnSpc>
              <a:spcAft>
                <a:spcPts val="0"/>
              </a:spcAft>
              <a:buFont typeface="Wingdings 2" pitchFamily="18" charset="2"/>
              <a:buNone/>
              <a:defRPr/>
            </a:pPr>
            <a:r>
              <a:rPr lang="en-US" sz="2400" b="1" dirty="0" smtClean="0">
                <a:latin typeface="Arial" pitchFamily="34" charset="0"/>
                <a:cs typeface="Arial" pitchFamily="34" charset="0"/>
              </a:rPr>
              <a:t>6. </a:t>
            </a:r>
            <a:r>
              <a:rPr lang="en-US" sz="2400" b="1" u="sng" dirty="0" smtClean="0">
                <a:latin typeface="Arial" pitchFamily="34" charset="0"/>
                <a:cs typeface="Arial" pitchFamily="34" charset="0"/>
              </a:rPr>
              <a:t>Psychological </a:t>
            </a:r>
            <a:r>
              <a:rPr lang="en-US" sz="2400" b="1" u="sng" dirty="0">
                <a:latin typeface="Arial" pitchFamily="34" charset="0"/>
                <a:cs typeface="Arial" pitchFamily="34" charset="0"/>
              </a:rPr>
              <a:t>Factor</a:t>
            </a:r>
          </a:p>
          <a:p>
            <a:pPr marL="990600" lvl="1" indent="-533400" algn="just" eaLnBrk="1" fontAlgn="auto" hangingPunct="1">
              <a:lnSpc>
                <a:spcPct val="90000"/>
              </a:lnSpc>
              <a:spcAft>
                <a:spcPts val="0"/>
              </a:spcAft>
              <a:buFont typeface="Verdana"/>
              <a:buChar char="◦"/>
              <a:defRPr/>
            </a:pPr>
            <a:r>
              <a:rPr lang="en-US" sz="2200" dirty="0">
                <a:latin typeface="Arial" pitchFamily="34" charset="0"/>
                <a:cs typeface="Arial" pitchFamily="34" charset="0"/>
              </a:rPr>
              <a:t> </a:t>
            </a:r>
            <a:r>
              <a:rPr lang="en-US" sz="2400" dirty="0">
                <a:latin typeface="Arial" pitchFamily="34" charset="0"/>
                <a:cs typeface="Arial" pitchFamily="34" charset="0"/>
              </a:rPr>
              <a:t>Achievement motivation means a drive to overcome challenges.</a:t>
            </a:r>
          </a:p>
          <a:p>
            <a:pPr marL="990600" lvl="1" indent="-533400" algn="just" eaLnBrk="1" fontAlgn="auto" hangingPunct="1">
              <a:lnSpc>
                <a:spcPct val="90000"/>
              </a:lnSpc>
              <a:spcAft>
                <a:spcPts val="0"/>
              </a:spcAft>
              <a:buFont typeface="Verdana"/>
              <a:buChar char="◦"/>
              <a:defRPr/>
            </a:pPr>
            <a:r>
              <a:rPr lang="en-US" sz="2400" dirty="0">
                <a:latin typeface="Arial" pitchFamily="34" charset="0"/>
                <a:cs typeface="Arial" pitchFamily="34" charset="0"/>
              </a:rPr>
              <a:t>It is a personality characteristics which is a major determinant of entrepreneurship development.</a:t>
            </a:r>
          </a:p>
          <a:p>
            <a:pPr marL="990600" lvl="1" indent="-533400" algn="just" eaLnBrk="1" fontAlgn="auto" hangingPunct="1">
              <a:lnSpc>
                <a:spcPct val="90000"/>
              </a:lnSpc>
              <a:spcAft>
                <a:spcPts val="0"/>
              </a:spcAft>
              <a:buFont typeface="Verdana"/>
              <a:buChar char="◦"/>
              <a:defRPr/>
            </a:pPr>
            <a:r>
              <a:rPr lang="en-US" sz="2400" dirty="0">
                <a:latin typeface="Arial" pitchFamily="34" charset="0"/>
                <a:cs typeface="Arial" pitchFamily="34" charset="0"/>
              </a:rPr>
              <a:t>Average level of achievement motivation existing in a society ensures a relatively high amount of entrepreneurship in the society.</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dirty="0">
                <a:latin typeface="Arial" pitchFamily="34" charset="0"/>
                <a:cs typeface="Arial" pitchFamily="34" charset="0"/>
              </a:rPr>
              <a:t>People with low achievement motivation work for money or other such incentive.</a:t>
            </a:r>
          </a:p>
          <a:p>
            <a:pPr marL="1371600" lvl="2" indent="-457200" algn="just" eaLnBrk="1" fontAlgn="auto" hangingPunct="1">
              <a:lnSpc>
                <a:spcPct val="90000"/>
              </a:lnSpc>
              <a:spcAft>
                <a:spcPts val="0"/>
              </a:spcAft>
              <a:buClr>
                <a:schemeClr val="accent2">
                  <a:tint val="85000"/>
                  <a:satMod val="285000"/>
                </a:schemeClr>
              </a:buClr>
              <a:buFont typeface="Wingdings 2"/>
              <a:buChar char=""/>
              <a:defRPr/>
            </a:pPr>
            <a:r>
              <a:rPr lang="en-US" dirty="0">
                <a:latin typeface="Arial" pitchFamily="34" charset="0"/>
                <a:cs typeface="Arial" pitchFamily="34" charset="0"/>
              </a:rPr>
              <a:t>People with high achievement motivation work for status, prefer personal responsibility for decision, take moderate risk and possess interest in concrete knowledge of the result.</a:t>
            </a:r>
          </a:p>
          <a:p>
            <a:pPr marL="990600" lvl="1" indent="-533400" algn="just" eaLnBrk="1" fontAlgn="auto" hangingPunct="1">
              <a:lnSpc>
                <a:spcPct val="90000"/>
              </a:lnSpc>
              <a:spcAft>
                <a:spcPts val="0"/>
              </a:spcAft>
              <a:buFont typeface="Verdana"/>
              <a:buChar char="◦"/>
              <a:defRPr/>
            </a:pPr>
            <a:r>
              <a:rPr lang="en-US" sz="2400" dirty="0">
                <a:latin typeface="Arial" pitchFamily="34" charset="0"/>
                <a:cs typeface="Arial" pitchFamily="34" charset="0"/>
              </a:rPr>
              <a:t>The trait of need for achievement can be developed through various training programs.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751</Words>
  <Application>Microsoft Office PowerPoint</Application>
  <PresentationFormat>On-screen Show (4:3)</PresentationFormat>
  <Paragraphs>92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Entrepreneurial Growth</dc:title>
  <dc:subject>Entrepreneurship Development</dc:subject>
  <dc:creator>Stanley Rodrick</dc:creator>
  <cp:keywords>Chapter # 2</cp:keywords>
  <cp:lastModifiedBy>WELCOME</cp:lastModifiedBy>
  <cp:revision>23</cp:revision>
  <dcterms:created xsi:type="dcterms:W3CDTF">2011-05-30T15:23:39Z</dcterms:created>
  <dcterms:modified xsi:type="dcterms:W3CDTF">2020-10-21T05:54:10Z</dcterms:modified>
</cp:coreProperties>
</file>