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301" r:id="rId2"/>
    <p:sldId id="257" r:id="rId3"/>
    <p:sldId id="287" r:id="rId4"/>
    <p:sldId id="299" r:id="rId5"/>
    <p:sldId id="288" r:id="rId6"/>
    <p:sldId id="289" r:id="rId7"/>
    <p:sldId id="290" r:id="rId8"/>
    <p:sldId id="291" r:id="rId9"/>
    <p:sldId id="292" r:id="rId10"/>
    <p:sldId id="293" r:id="rId11"/>
    <p:sldId id="294" r:id="rId12"/>
    <p:sldId id="295"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5" d="100"/>
          <a:sy n="65" d="100"/>
        </p:scale>
        <p:origin x="-1230"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10/21/2020</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10/21/2020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10/21/2020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10/21/2020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10/21/2020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10/21/2020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10/21/2020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D8BD707-D9CF-40AE-B4C6-C98DA3205C09}" type="datetimeFigureOut">
              <a:rPr lang="en-US" smtClean="0"/>
              <a:pPr/>
              <a:t>10/21/2020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1D8BD707-D9CF-40AE-B4C6-C98DA3205C09}" type="datetimeFigureOut">
              <a:rPr lang="en-US" smtClean="0"/>
              <a:pPr/>
              <a:t>10/21/2020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10/21/2020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10/21/2020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1D8BD707-D9CF-40AE-B4C6-C98DA3205C09}" type="datetimeFigureOut">
              <a:rPr lang="en-US" smtClean="0"/>
              <a:pPr/>
              <a:t>10/21/2020</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B6F15528-21DE-4FAA-801E-634DDDAF4B2B}"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6" name="TextBox 5"/>
          <p:cNvSpPr txBox="1"/>
          <p:nvPr/>
        </p:nvSpPr>
        <p:spPr>
          <a:xfrm>
            <a:off x="762000" y="762000"/>
            <a:ext cx="7772400" cy="553998"/>
          </a:xfrm>
          <a:prstGeom prst="rect">
            <a:avLst/>
          </a:prstGeom>
          <a:noFill/>
        </p:spPr>
        <p:txBody>
          <a:bodyPr wrap="square" rtlCol="0">
            <a:spAutoFit/>
          </a:bodyPr>
          <a:lstStyle/>
          <a:p>
            <a:pPr algn="ctr"/>
            <a:r>
              <a:rPr lang="en-US" sz="3000" b="1" dirty="0" smtClean="0">
                <a:solidFill>
                  <a:srgbClr val="002060"/>
                </a:solidFill>
              </a:rPr>
              <a:t>ENTREPRENEURIAL DEVELOPMENT</a:t>
            </a:r>
          </a:p>
        </p:txBody>
      </p:sp>
      <p:sp>
        <p:nvSpPr>
          <p:cNvPr id="7" name="TextBox 6"/>
          <p:cNvSpPr txBox="1"/>
          <p:nvPr/>
        </p:nvSpPr>
        <p:spPr>
          <a:xfrm>
            <a:off x="3810000" y="3581400"/>
            <a:ext cx="5334000" cy="1477328"/>
          </a:xfrm>
          <a:prstGeom prst="rect">
            <a:avLst/>
          </a:prstGeom>
          <a:noFill/>
        </p:spPr>
        <p:txBody>
          <a:bodyPr wrap="square" rtlCol="0">
            <a:spAutoFit/>
          </a:bodyPr>
          <a:lstStyle/>
          <a:p>
            <a:r>
              <a:rPr lang="en-US" b="1" dirty="0" smtClean="0">
                <a:solidFill>
                  <a:srgbClr val="C00000"/>
                </a:solidFill>
                <a:latin typeface="Calibri" pitchFamily="34" charset="0"/>
              </a:rPr>
              <a:t>M. ABDUL JABBAR, M.Com., NET, SET </a:t>
            </a:r>
          </a:p>
          <a:p>
            <a:r>
              <a:rPr lang="en-US" b="1" dirty="0" smtClean="0">
                <a:solidFill>
                  <a:srgbClr val="C00000"/>
                </a:solidFill>
                <a:latin typeface="Calibri" pitchFamily="34" charset="0"/>
              </a:rPr>
              <a:t>ASSISTANT PROFESSOR OF COMMERCE</a:t>
            </a:r>
          </a:p>
          <a:p>
            <a:r>
              <a:rPr lang="en-US" b="1" dirty="0" smtClean="0">
                <a:solidFill>
                  <a:srgbClr val="C00000"/>
                </a:solidFill>
                <a:latin typeface="Calibri" pitchFamily="34" charset="0"/>
              </a:rPr>
              <a:t>HAJEE KARUTHA ROWTHER HOWDIA  COLLEGE  </a:t>
            </a:r>
          </a:p>
          <a:p>
            <a:r>
              <a:rPr lang="en-US" b="1" dirty="0" smtClean="0">
                <a:solidFill>
                  <a:srgbClr val="C00000"/>
                </a:solidFill>
                <a:latin typeface="Calibri" pitchFamily="34" charset="0"/>
              </a:rPr>
              <a:t>(AUTONOMOUS) </a:t>
            </a:r>
          </a:p>
          <a:p>
            <a:r>
              <a:rPr lang="en-US" b="1" dirty="0" smtClean="0">
                <a:solidFill>
                  <a:srgbClr val="C00000"/>
                </a:solidFill>
                <a:latin typeface="Calibri" pitchFamily="34" charset="0"/>
              </a:rPr>
              <a:t>UTHAMAPALAYAM</a:t>
            </a:r>
            <a:endParaRPr lang="en-US" b="1" dirty="0">
              <a:solidFill>
                <a:srgbClr val="C00000"/>
              </a:solidFill>
              <a:latin typeface="Calibri" pitchFamily="34" charset="0"/>
            </a:endParaRPr>
          </a:p>
        </p:txBody>
      </p:sp>
      <p:sp>
        <p:nvSpPr>
          <p:cNvPr id="4" name="Rectangle 3"/>
          <p:cNvSpPr/>
          <p:nvPr/>
        </p:nvSpPr>
        <p:spPr>
          <a:xfrm>
            <a:off x="990600" y="1752600"/>
            <a:ext cx="7086600" cy="769441"/>
          </a:xfrm>
          <a:prstGeom prst="rect">
            <a:avLst/>
          </a:prstGeom>
        </p:spPr>
        <p:txBody>
          <a:bodyPr wrap="square">
            <a:spAutoFit/>
          </a:bodyPr>
          <a:lstStyle/>
          <a:p>
            <a:pPr algn="ctr"/>
            <a:r>
              <a:rPr lang="en-US" sz="2200" b="1" dirty="0" smtClean="0">
                <a:solidFill>
                  <a:srgbClr val="002060"/>
                </a:solidFill>
              </a:rPr>
              <a:t>INSTITUTIONAL  SUPPORT  TO ENTREPRENEURS</a:t>
            </a:r>
            <a:endParaRPr lang="en-US" sz="2200" dirty="0">
              <a:solidFill>
                <a:srgbClr val="00206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FUNCTIONS OF NISIET</a:t>
            </a:r>
            <a:endParaRPr lang="en-US" dirty="0"/>
          </a:p>
        </p:txBody>
      </p:sp>
      <p:sp>
        <p:nvSpPr>
          <p:cNvPr id="3" name="Content Placeholder 2"/>
          <p:cNvSpPr>
            <a:spLocks noGrp="1"/>
          </p:cNvSpPr>
          <p:nvPr>
            <p:ph idx="1"/>
          </p:nvPr>
        </p:nvSpPr>
        <p:spPr/>
        <p:txBody>
          <a:bodyPr/>
          <a:lstStyle/>
          <a:p>
            <a:pPr lvl="0"/>
            <a:r>
              <a:rPr lang="en-US" dirty="0" smtClean="0"/>
              <a:t>It trains the persons engaged in small scale industries</a:t>
            </a:r>
          </a:p>
          <a:p>
            <a:pPr lvl="0"/>
            <a:r>
              <a:rPr lang="en-US" dirty="0" smtClean="0"/>
              <a:t>It conducts research studies for small scale industrial development</a:t>
            </a:r>
          </a:p>
          <a:p>
            <a:pPr lvl="0"/>
            <a:r>
              <a:rPr lang="en-US" dirty="0" smtClean="0"/>
              <a:t>It provides consultancy service to entrepreneurs of small industries</a:t>
            </a:r>
          </a:p>
          <a:p>
            <a:pPr lvl="0"/>
            <a:r>
              <a:rPr lang="en-US" dirty="0" smtClean="0"/>
              <a:t>It enters into agreement with various organization for getting consultancy service.</a:t>
            </a:r>
          </a:p>
          <a:p>
            <a:pPr>
              <a:buNone/>
            </a:pPr>
            <a:endParaRPr lang="en-US" dirty="0"/>
          </a:p>
        </p:txBody>
      </p:sp>
    </p:spTree>
  </p:cSld>
  <p:clrMapOvr>
    <a:masterClrMapping/>
  </p:clrMapOvr>
  <p:transition>
    <p:split orient="ver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KHADI AND VILLAGE INDUSTRIES (KVIC)</a:t>
            </a:r>
            <a:r>
              <a:rPr lang="en-US" dirty="0" smtClean="0"/>
              <a:t/>
            </a:r>
            <a:br>
              <a:rPr lang="en-US" dirty="0" smtClean="0"/>
            </a:br>
            <a:endParaRPr lang="en-US" dirty="0"/>
          </a:p>
        </p:txBody>
      </p:sp>
      <p:sp>
        <p:nvSpPr>
          <p:cNvPr id="3" name="Content Placeholder 2"/>
          <p:cNvSpPr>
            <a:spLocks noGrp="1"/>
          </p:cNvSpPr>
          <p:nvPr>
            <p:ph idx="1"/>
          </p:nvPr>
        </p:nvSpPr>
        <p:spPr/>
        <p:txBody>
          <a:bodyPr/>
          <a:lstStyle/>
          <a:p>
            <a:pPr>
              <a:buNone/>
            </a:pPr>
            <a:r>
              <a:rPr lang="en-US" dirty="0" smtClean="0"/>
              <a:t>KVIC was setup in the year 1953 with the objective of developing </a:t>
            </a:r>
            <a:r>
              <a:rPr lang="en-US" dirty="0" err="1" smtClean="0"/>
              <a:t>Khadi</a:t>
            </a:r>
            <a:r>
              <a:rPr lang="en-US" dirty="0" smtClean="0"/>
              <a:t> and Village Industries and generating rural employment opportunities.</a:t>
            </a:r>
          </a:p>
          <a:p>
            <a:pPr>
              <a:buNone/>
            </a:pPr>
            <a:endParaRPr lang="en-US" dirty="0"/>
          </a:p>
        </p:txBody>
      </p:sp>
    </p:spTree>
  </p:cSld>
  <p:clrMapOvr>
    <a:masterClrMapping/>
  </p:clrMapOvr>
  <p:transition>
    <p:pull dir="l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ACTIVITY OF KVIC</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The following activities of KVIC are as follows:</a:t>
            </a:r>
          </a:p>
          <a:p>
            <a:pPr lvl="0"/>
            <a:r>
              <a:rPr lang="en-US" dirty="0" smtClean="0"/>
              <a:t>To train artisans</a:t>
            </a:r>
          </a:p>
          <a:p>
            <a:pPr lvl="0"/>
            <a:r>
              <a:rPr lang="en-US" dirty="0" smtClean="0"/>
              <a:t>To arrange the procurement of raw materials</a:t>
            </a:r>
          </a:p>
          <a:p>
            <a:pPr lvl="0"/>
            <a:r>
              <a:rPr lang="en-US" dirty="0" smtClean="0"/>
              <a:t>To market the finished products</a:t>
            </a:r>
          </a:p>
          <a:p>
            <a:pPr lvl="0"/>
            <a:r>
              <a:rPr lang="en-US" dirty="0" smtClean="0"/>
              <a:t>To arrange for manufacturing and distribution of improved tools, equipment and machinery to producers on concessional terms.</a:t>
            </a:r>
          </a:p>
          <a:p>
            <a:pPr>
              <a:buNone/>
            </a:pPr>
            <a:r>
              <a:rPr lang="en-US" dirty="0" smtClean="0"/>
              <a:t>KVIC provides financial assistance to </a:t>
            </a:r>
            <a:r>
              <a:rPr lang="en-US" dirty="0" err="1" smtClean="0"/>
              <a:t>Khadi</a:t>
            </a:r>
            <a:r>
              <a:rPr lang="en-US" dirty="0" smtClean="0"/>
              <a:t> and village industries whichever low capital intensity and also are suitable to manufacture goods by using locally available sources.</a:t>
            </a:r>
          </a:p>
          <a:p>
            <a:pPr>
              <a:buNone/>
            </a:pPr>
            <a:endParaRPr lang="en-US" dirty="0"/>
          </a:p>
        </p:txBody>
      </p:sp>
    </p:spTree>
  </p:cSld>
  <p:clrMapOvr>
    <a:masterClrMapping/>
  </p:clrMapOvr>
  <p:transition>
    <p:strips dir="l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INSTITUTIONAL SUPPORT TO ENTREPRENEURS</a:t>
            </a:r>
            <a:endParaRPr lang="en-US" dirty="0"/>
          </a:p>
        </p:txBody>
      </p:sp>
      <p:sp>
        <p:nvSpPr>
          <p:cNvPr id="3" name="Content Placeholder 2"/>
          <p:cNvSpPr>
            <a:spLocks noGrp="1"/>
          </p:cNvSpPr>
          <p:nvPr>
            <p:ph idx="1"/>
          </p:nvPr>
        </p:nvSpPr>
        <p:spPr/>
        <p:txBody>
          <a:bodyPr>
            <a:normAutofit fontScale="85000" lnSpcReduction="10000"/>
          </a:bodyPr>
          <a:lstStyle/>
          <a:p>
            <a:pPr>
              <a:buNone/>
            </a:pPr>
            <a:r>
              <a:rPr lang="en-US" b="1" u="sng" dirty="0" smtClean="0"/>
              <a:t> INTRODUCTION:</a:t>
            </a:r>
          </a:p>
          <a:p>
            <a:pPr>
              <a:buNone/>
            </a:pPr>
            <a:endParaRPr lang="en-US" dirty="0" smtClean="0"/>
          </a:p>
          <a:p>
            <a:pPr>
              <a:buNone/>
            </a:pPr>
            <a:r>
              <a:rPr lang="en-US" dirty="0" smtClean="0"/>
              <a:t>    To accelerate the small industries development, central and state governments have setup a number of development institution.</a:t>
            </a:r>
          </a:p>
          <a:p>
            <a:pPr>
              <a:buNone/>
            </a:pPr>
            <a:endParaRPr lang="en-US" dirty="0" smtClean="0"/>
          </a:p>
          <a:p>
            <a:pPr>
              <a:buNone/>
            </a:pPr>
            <a:r>
              <a:rPr lang="en-US" b="1" u="sng" dirty="0" smtClean="0"/>
              <a:t>  DISTRICT INDUSTRIES CENTERS (DIC):</a:t>
            </a:r>
          </a:p>
          <a:p>
            <a:pPr>
              <a:buNone/>
            </a:pPr>
            <a:endParaRPr lang="en-US" dirty="0" smtClean="0"/>
          </a:p>
          <a:p>
            <a:pPr>
              <a:buNone/>
            </a:pPr>
            <a:r>
              <a:rPr lang="en-US" dirty="0" smtClean="0"/>
              <a:t>    The DIC were established in may 1978 with object of providing all services and facilities to village and small industries under one roof.</a:t>
            </a:r>
          </a:p>
          <a:p>
            <a:pPr>
              <a:buNone/>
            </a:pPr>
            <a:endParaRPr lang="en-US" dirty="0"/>
          </a:p>
        </p:txBody>
      </p:sp>
    </p:spTree>
  </p:cSld>
  <p:clrMapOvr>
    <a:masterClrMapping/>
  </p:clrMapOvr>
  <p:transition>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304800"/>
            <a:ext cx="7498080" cy="6324600"/>
          </a:xfrm>
        </p:spPr>
        <p:txBody>
          <a:bodyPr>
            <a:normAutofit lnSpcReduction="10000"/>
          </a:bodyPr>
          <a:lstStyle/>
          <a:p>
            <a:pPr>
              <a:buNone/>
            </a:pPr>
            <a:r>
              <a:rPr lang="en-US" b="1" u="sng" dirty="0" smtClean="0"/>
              <a:t>FUNCTION OF DIC:</a:t>
            </a:r>
          </a:p>
          <a:p>
            <a:pPr>
              <a:buNone/>
            </a:pPr>
            <a:endParaRPr lang="en-US" dirty="0" smtClean="0"/>
          </a:p>
          <a:p>
            <a:pPr lvl="0"/>
            <a:r>
              <a:rPr lang="en-US" dirty="0" smtClean="0"/>
              <a:t>IDENTIFICATION OF ENTREPRENEURS</a:t>
            </a:r>
          </a:p>
          <a:p>
            <a:pPr lvl="0"/>
            <a:r>
              <a:rPr lang="en-US" dirty="0" smtClean="0"/>
              <a:t>SELECTION OF PROJECTS</a:t>
            </a:r>
          </a:p>
          <a:p>
            <a:pPr lvl="0"/>
            <a:r>
              <a:rPr lang="en-US" dirty="0" smtClean="0"/>
              <a:t>PROVISIONAL REGISTRATION UNDER SSI</a:t>
            </a:r>
          </a:p>
          <a:p>
            <a:pPr lvl="0"/>
            <a:r>
              <a:rPr lang="en-US" dirty="0" smtClean="0"/>
              <a:t>PURCHASE OF FIXED ASSETS</a:t>
            </a:r>
          </a:p>
          <a:p>
            <a:pPr lvl="0"/>
            <a:r>
              <a:rPr lang="en-US" dirty="0" smtClean="0"/>
              <a:t>CLEARANCE FROM VAIOUS DEPARTMENT</a:t>
            </a:r>
          </a:p>
          <a:p>
            <a:pPr lvl="0"/>
            <a:r>
              <a:rPr lang="en-US" dirty="0" smtClean="0"/>
              <a:t>ASSURANCE OF RAW MATERIAL SUPPLIES</a:t>
            </a:r>
          </a:p>
          <a:p>
            <a:pPr>
              <a:buNone/>
            </a:pPr>
            <a:endParaRPr lang="en-US" dirty="0" smtClean="0"/>
          </a:p>
          <a:p>
            <a:pPr>
              <a:buNone/>
            </a:pPr>
            <a:endParaRPr lang="en-US" dirty="0"/>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US" dirty="0" smtClean="0"/>
              <a:t>ASSISTANCE TO VILLAGE ARTISANS AND HANDICRAFTS</a:t>
            </a:r>
          </a:p>
          <a:p>
            <a:pPr lvl="0"/>
            <a:r>
              <a:rPr lang="en-US" dirty="0" smtClean="0"/>
              <a:t>INTREST – FREE SALES TAX LOAN</a:t>
            </a:r>
          </a:p>
          <a:p>
            <a:pPr lvl="0"/>
            <a:r>
              <a:rPr lang="en-US" dirty="0" smtClean="0"/>
              <a:t>SUBSIDY SCHEMES</a:t>
            </a:r>
          </a:p>
          <a:p>
            <a:pPr lvl="0"/>
            <a:r>
              <a:rPr lang="en-US" dirty="0" smtClean="0"/>
              <a:t>TRAINING PROGRAMMES</a:t>
            </a:r>
          </a:p>
          <a:p>
            <a:pPr lvl="0"/>
            <a:r>
              <a:rPr lang="en-US" dirty="0" smtClean="0"/>
              <a:t>SELF – EMPLOYMENT OF UNEMPLOYED EDUCATED YOUTH</a:t>
            </a:r>
          </a:p>
          <a:p>
            <a:pPr>
              <a:buNone/>
            </a:pPr>
            <a:endParaRPr lang="en-US" dirty="0"/>
          </a:p>
        </p:txBody>
      </p:sp>
    </p:spTree>
  </p:cSld>
  <p:clrMapOvr>
    <a:masterClrMapping/>
  </p:clrMapOvr>
  <p:transition>
    <p:wipe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
            </a:r>
            <a:br>
              <a:rPr lang="en-US" b="1" dirty="0" smtClean="0"/>
            </a:br>
            <a:r>
              <a:rPr lang="en-US" b="1" dirty="0" smtClean="0"/>
              <a:t>NATIONAL ALLIANCE OF YOUNG ENTREPRENEURS(NAYE):</a:t>
            </a:r>
            <a:r>
              <a:rPr lang="en-US" dirty="0" smtClean="0"/>
              <a:t/>
            </a:r>
            <a:br>
              <a:rPr lang="en-US" dirty="0" smtClean="0"/>
            </a:br>
            <a:endParaRPr lang="en-US" dirty="0"/>
          </a:p>
        </p:txBody>
      </p:sp>
      <p:sp>
        <p:nvSpPr>
          <p:cNvPr id="3" name="Content Placeholder 2"/>
          <p:cNvSpPr>
            <a:spLocks noGrp="1"/>
          </p:cNvSpPr>
          <p:nvPr>
            <p:ph idx="1"/>
          </p:nvPr>
        </p:nvSpPr>
        <p:spPr/>
        <p:txBody>
          <a:bodyPr/>
          <a:lstStyle/>
          <a:p>
            <a:endParaRPr lang="en-US" dirty="0" smtClean="0"/>
          </a:p>
          <a:p>
            <a:pPr>
              <a:buNone/>
            </a:pPr>
            <a:r>
              <a:rPr lang="en-US" dirty="0" smtClean="0"/>
              <a:t>NAYE sponsored an Entrepreneur’s </a:t>
            </a:r>
          </a:p>
          <a:p>
            <a:pPr>
              <a:buNone/>
            </a:pPr>
            <a:r>
              <a:rPr lang="en-US" dirty="0" smtClean="0"/>
              <a:t>development scheme with Bank of India in 1972. This Scheme is known as BINEDS. NAYE entered into similar arrangement with a few other banks such as Dena Bank, Punjab National Bank, Central Bank of India and Union Bank of India</a:t>
            </a:r>
          </a:p>
          <a:p>
            <a:endParaRPr lang="en-US" dirty="0"/>
          </a:p>
        </p:txBody>
      </p:sp>
    </p:spTree>
  </p:cSld>
  <p:clrMapOvr>
    <a:masterClrMapping/>
  </p:clrMapOvr>
  <p:transition>
    <p:wedg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t>OBJECTIVES OF THE SCHEME</a:t>
            </a:r>
            <a:br>
              <a:rPr lang="en-US" b="1" u="sng" dirty="0" smtClean="0"/>
            </a:br>
            <a:endParaRPr lang="en-US" dirty="0"/>
          </a:p>
        </p:txBody>
      </p:sp>
      <p:sp>
        <p:nvSpPr>
          <p:cNvPr id="3" name="Content Placeholder 2"/>
          <p:cNvSpPr>
            <a:spLocks noGrp="1"/>
          </p:cNvSpPr>
          <p:nvPr>
            <p:ph idx="1"/>
          </p:nvPr>
        </p:nvSpPr>
        <p:spPr/>
        <p:txBody>
          <a:bodyPr>
            <a:normAutofit fontScale="85000" lnSpcReduction="20000"/>
          </a:bodyPr>
          <a:lstStyle/>
          <a:p>
            <a:pPr lvl="0"/>
            <a:r>
              <a:rPr lang="en-US" dirty="0" smtClean="0"/>
              <a:t>It helps young entrepreneur in identifying investment and self – employment opportunities</a:t>
            </a:r>
          </a:p>
          <a:p>
            <a:pPr lvl="0"/>
            <a:r>
              <a:rPr lang="en-US" dirty="0" smtClean="0"/>
              <a:t>It Secures proper arrangement for the development of manufacturing capacities of entrepreneurs</a:t>
            </a:r>
          </a:p>
          <a:p>
            <a:pPr lvl="0"/>
            <a:r>
              <a:rPr lang="en-US" dirty="0" smtClean="0"/>
              <a:t>It provides necessary financial assistance on the basis of prepared reports.</a:t>
            </a:r>
          </a:p>
          <a:p>
            <a:pPr lvl="0"/>
            <a:r>
              <a:rPr lang="en-US" dirty="0" smtClean="0"/>
              <a:t>It secures package of consultancy services on appropriate term.</a:t>
            </a:r>
          </a:p>
          <a:p>
            <a:pPr lvl="0"/>
            <a:r>
              <a:rPr lang="en-US" dirty="0" smtClean="0"/>
              <a:t>It arrange for facilities and incentives which are extended to young entrepreneurs by government and other institution.</a:t>
            </a:r>
          </a:p>
          <a:p>
            <a:pPr>
              <a:buNone/>
            </a:pPr>
            <a:endParaRPr lang="en-US" dirty="0" smtClean="0"/>
          </a:p>
          <a:p>
            <a:pPr>
              <a:buNone/>
            </a:pPr>
            <a:endParaRPr lang="en-US" dirty="0"/>
          </a:p>
        </p:txBody>
      </p:sp>
    </p:spTree>
  </p:cSld>
  <p:clrMapOvr>
    <a:masterClrMapping/>
  </p:clrMapOvr>
  <p:transition>
    <p:pull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
            </a:r>
            <a:br>
              <a:rPr lang="en-US" b="1" dirty="0" smtClean="0"/>
            </a:br>
            <a:r>
              <a:rPr lang="en-US" b="1" dirty="0" smtClean="0"/>
              <a:t>THE NATIONAL INSTITUTE FOR ENTREPRENEURSHIP AND SMALL BUSINESS DEVELOPMENT (NIESBUD) </a:t>
            </a:r>
            <a:endParaRPr lang="en-US" dirty="0"/>
          </a:p>
        </p:txBody>
      </p:sp>
      <p:sp>
        <p:nvSpPr>
          <p:cNvPr id="3" name="Content Placeholder 2"/>
          <p:cNvSpPr>
            <a:spLocks noGrp="1"/>
          </p:cNvSpPr>
          <p:nvPr>
            <p:ph idx="1"/>
          </p:nvPr>
        </p:nvSpPr>
        <p:spPr>
          <a:xfrm>
            <a:off x="1295400" y="2750125"/>
            <a:ext cx="7498080" cy="4038600"/>
          </a:xfrm>
        </p:spPr>
        <p:txBody>
          <a:bodyPr/>
          <a:lstStyle/>
          <a:p>
            <a:pPr>
              <a:buNone/>
            </a:pPr>
            <a:r>
              <a:rPr lang="en-US" dirty="0" smtClean="0"/>
              <a:t>NIESBUD is an apex body. It was setup at New Delhi in 1983 by Government of India for coordinating and overseeing the activities of various institutions and agencies engaged in the development of small business.</a:t>
            </a:r>
          </a:p>
          <a:p>
            <a:pPr>
              <a:buNone/>
            </a:pPr>
            <a:endParaRPr lang="en-US" dirty="0"/>
          </a:p>
        </p:txBody>
      </p:sp>
    </p:spTree>
  </p:cSld>
  <p:clrMapOvr>
    <a:masterClrMapping/>
  </p:clrMapOvr>
  <p:transition>
    <p:pull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FUNCTIONS OF NIESBUD</a:t>
            </a:r>
            <a:endParaRPr lang="en-US" dirty="0"/>
          </a:p>
        </p:txBody>
      </p:sp>
      <p:sp>
        <p:nvSpPr>
          <p:cNvPr id="3" name="Content Placeholder 2"/>
          <p:cNvSpPr>
            <a:spLocks noGrp="1"/>
          </p:cNvSpPr>
          <p:nvPr>
            <p:ph idx="1"/>
          </p:nvPr>
        </p:nvSpPr>
        <p:spPr/>
        <p:txBody>
          <a:bodyPr>
            <a:normAutofit fontScale="92500" lnSpcReduction="20000"/>
          </a:bodyPr>
          <a:lstStyle/>
          <a:p>
            <a:pPr lvl="0"/>
            <a:r>
              <a:rPr lang="en-US" dirty="0" smtClean="0"/>
              <a:t>It conducts training </a:t>
            </a:r>
            <a:r>
              <a:rPr lang="en-US" dirty="0" err="1" smtClean="0"/>
              <a:t>programmes</a:t>
            </a:r>
            <a:endParaRPr lang="en-US" dirty="0" smtClean="0"/>
          </a:p>
          <a:p>
            <a:pPr lvl="0"/>
            <a:r>
              <a:rPr lang="en-US" dirty="0" smtClean="0"/>
              <a:t>It organizes seminars and workshops</a:t>
            </a:r>
          </a:p>
          <a:p>
            <a:pPr lvl="0"/>
            <a:r>
              <a:rPr lang="en-US" dirty="0" smtClean="0"/>
              <a:t>It sets up regional and state level training institutions</a:t>
            </a:r>
          </a:p>
          <a:p>
            <a:pPr lvl="0"/>
            <a:r>
              <a:rPr lang="en-US" dirty="0" smtClean="0"/>
              <a:t>It interacts and exchanges views with agency of various organizations and Institutions.</a:t>
            </a:r>
          </a:p>
          <a:p>
            <a:pPr lvl="0"/>
            <a:r>
              <a:rPr lang="en-US" dirty="0" smtClean="0"/>
              <a:t>It trains and assists potential entrepreneurs in setting up small industries.</a:t>
            </a:r>
          </a:p>
          <a:p>
            <a:pPr lvl="0"/>
            <a:r>
              <a:rPr lang="en-US" dirty="0" smtClean="0"/>
              <a:t>It undertakes research work for the promotion of entrepreneurship and small business development</a:t>
            </a:r>
          </a:p>
          <a:p>
            <a:pPr>
              <a:buNone/>
            </a:pPr>
            <a:endParaRPr lang="en-US" dirty="0"/>
          </a:p>
        </p:txBody>
      </p:sp>
    </p:spTree>
  </p:cSld>
  <p:clrMapOvr>
    <a:masterClrMapping/>
  </p:clrMapOvr>
  <p:transition>
    <p:pull dir="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NATIONAL INSTITUTE OF SMALL INDUSTRIES EXTENSION TRAINING (NISIET)</a:t>
            </a:r>
            <a:r>
              <a:rPr lang="en-US" dirty="0" smtClean="0"/>
              <a:t/>
            </a:r>
            <a:br>
              <a:rPr lang="en-US" dirty="0" smtClean="0"/>
            </a:br>
            <a:endParaRPr lang="en-US" dirty="0"/>
          </a:p>
        </p:txBody>
      </p:sp>
      <p:sp>
        <p:nvSpPr>
          <p:cNvPr id="3" name="Content Placeholder 2"/>
          <p:cNvSpPr>
            <a:spLocks noGrp="1"/>
          </p:cNvSpPr>
          <p:nvPr>
            <p:ph idx="1"/>
          </p:nvPr>
        </p:nvSpPr>
        <p:spPr>
          <a:xfrm>
            <a:off x="1447800" y="3352800"/>
            <a:ext cx="7485888" cy="2895600"/>
          </a:xfrm>
        </p:spPr>
        <p:txBody>
          <a:bodyPr>
            <a:normAutofit lnSpcReduction="10000"/>
          </a:bodyPr>
          <a:lstStyle/>
          <a:p>
            <a:pPr>
              <a:buNone/>
            </a:pPr>
            <a:r>
              <a:rPr lang="en-US" dirty="0" smtClean="0"/>
              <a:t>To develop the required man power for running small scale units, NISIET was setup in 1962. It conducts management courses for the entrepreneurs and managerial persons of small scale industries.</a:t>
            </a:r>
          </a:p>
          <a:p>
            <a:pPr>
              <a:buNone/>
            </a:pPr>
            <a:endParaRPr lang="en-US" dirty="0"/>
          </a:p>
        </p:txBody>
      </p:sp>
    </p:spTree>
  </p:cSld>
  <p:clrMapOvr>
    <a:masterClrMapping/>
  </p:clrMapOvr>
  <p:transition>
    <p:zoom dir="in"/>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51</TotalTime>
  <Words>519</Words>
  <Application>Microsoft Office PowerPoint</Application>
  <PresentationFormat>On-screen Show (4:3)</PresentationFormat>
  <Paragraphs>63</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Solstice</vt:lpstr>
      <vt:lpstr>Slide 1</vt:lpstr>
      <vt:lpstr>INSTITUTIONAL SUPPORT TO ENTREPRENEURS</vt:lpstr>
      <vt:lpstr>Slide 3</vt:lpstr>
      <vt:lpstr>Slide 4</vt:lpstr>
      <vt:lpstr>  NATIONAL ALLIANCE OF YOUNG ENTREPRENEURS(NAYE): </vt:lpstr>
      <vt:lpstr>OBJECTIVES OF THE SCHEME </vt:lpstr>
      <vt:lpstr>  THE NATIONAL INSTITUTE FOR ENTREPRENEURSHIP AND SMALL BUSINESS DEVELOPMENT (NIESBUD) </vt:lpstr>
      <vt:lpstr>FUNCTIONS OF NIESBUD</vt:lpstr>
      <vt:lpstr>    NATIONAL INSTITUTE OF SMALL INDUSTRIES EXTENSION TRAINING (NISIET) </vt:lpstr>
      <vt:lpstr>FUNCTIONS OF NISIET</vt:lpstr>
      <vt:lpstr> KHADI AND VILLAGE INDUSTRIES (KVIC) </vt:lpstr>
      <vt:lpstr>ACTIVITY OF KVIC</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cp:lastModifiedBy>WELCOME</cp:lastModifiedBy>
  <cp:revision>33</cp:revision>
  <dcterms:created xsi:type="dcterms:W3CDTF">2006-08-16T00:00:00Z</dcterms:created>
  <dcterms:modified xsi:type="dcterms:W3CDTF">2020-10-21T07:05:34Z</dcterms:modified>
</cp:coreProperties>
</file>