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4" r:id="rId2"/>
    <p:sldId id="297" r:id="rId3"/>
    <p:sldId id="308" r:id="rId4"/>
    <p:sldId id="305" r:id="rId5"/>
    <p:sldId id="298" r:id="rId6"/>
    <p:sldId id="299" r:id="rId7"/>
    <p:sldId id="300" r:id="rId8"/>
    <p:sldId id="306" r:id="rId9"/>
    <p:sldId id="301" r:id="rId10"/>
    <p:sldId id="302" r:id="rId11"/>
    <p:sldId id="307" r:id="rId12"/>
    <p:sldId id="30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30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3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762000"/>
            <a:ext cx="7772400" cy="553998"/>
          </a:xfrm>
          <a:prstGeom prst="rect">
            <a:avLst/>
          </a:prstGeom>
          <a:noFill/>
        </p:spPr>
        <p:txBody>
          <a:bodyPr wrap="square" rtlCol="0">
            <a:spAutoFit/>
          </a:bodyPr>
          <a:lstStyle/>
          <a:p>
            <a:pPr algn="ctr"/>
            <a:r>
              <a:rPr lang="en-US" sz="3000" b="1" dirty="0" smtClean="0">
                <a:solidFill>
                  <a:srgbClr val="002060"/>
                </a:solidFill>
              </a:rPr>
              <a:t>ENTREPRENEURIAL DEVELOPMENT</a:t>
            </a:r>
          </a:p>
        </p:txBody>
      </p:sp>
      <p:sp>
        <p:nvSpPr>
          <p:cNvPr id="7" name="TextBox 6"/>
          <p:cNvSpPr txBox="1"/>
          <p:nvPr/>
        </p:nvSpPr>
        <p:spPr>
          <a:xfrm>
            <a:off x="3581400" y="3581400"/>
            <a:ext cx="5562600" cy="1754326"/>
          </a:xfrm>
          <a:prstGeom prst="rect">
            <a:avLst/>
          </a:prstGeom>
          <a:noFill/>
        </p:spPr>
        <p:txBody>
          <a:bodyPr wrap="square" rtlCol="0">
            <a:spAutoFit/>
          </a:bodyPr>
          <a:lstStyle/>
          <a:p>
            <a:r>
              <a:rPr lang="en-US" b="1" dirty="0" smtClean="0">
                <a:solidFill>
                  <a:srgbClr val="C00000"/>
                </a:solidFill>
                <a:latin typeface="+mj-lt"/>
              </a:rPr>
              <a:t>M. ABDUL JABBAR, M.Com., NET, SET .,</a:t>
            </a:r>
          </a:p>
          <a:p>
            <a:r>
              <a:rPr lang="en-US" b="1" dirty="0" smtClean="0">
                <a:solidFill>
                  <a:srgbClr val="C00000"/>
                </a:solidFill>
                <a:latin typeface="+mj-lt"/>
              </a:rPr>
              <a:t>ASSISTANT PROFESSOR OF COMMERCE</a:t>
            </a:r>
          </a:p>
          <a:p>
            <a:r>
              <a:rPr lang="en-US" b="1" dirty="0" smtClean="0">
                <a:solidFill>
                  <a:srgbClr val="C00000"/>
                </a:solidFill>
                <a:latin typeface="+mj-lt"/>
              </a:rPr>
              <a:t>HAJEE KARUTHA ROWTHER HOWDIA  COLLEGE  </a:t>
            </a:r>
          </a:p>
          <a:p>
            <a:r>
              <a:rPr lang="en-US" b="1" dirty="0" smtClean="0">
                <a:solidFill>
                  <a:srgbClr val="C00000"/>
                </a:solidFill>
                <a:latin typeface="+mj-lt"/>
              </a:rPr>
              <a:t>(AUTONOMOUS) </a:t>
            </a:r>
          </a:p>
          <a:p>
            <a:r>
              <a:rPr lang="en-US" b="1" dirty="0" smtClean="0">
                <a:solidFill>
                  <a:srgbClr val="C00000"/>
                </a:solidFill>
                <a:latin typeface="+mj-lt"/>
              </a:rPr>
              <a:t>UTHAMAPALAYAM</a:t>
            </a:r>
          </a:p>
          <a:p>
            <a:endParaRPr lang="en-US" b="1" dirty="0">
              <a:solidFill>
                <a:srgbClr val="C00000"/>
              </a:solidFill>
            </a:endParaRPr>
          </a:p>
        </p:txBody>
      </p:sp>
      <p:sp>
        <p:nvSpPr>
          <p:cNvPr id="4" name="Rectangle 3"/>
          <p:cNvSpPr/>
          <p:nvPr/>
        </p:nvSpPr>
        <p:spPr>
          <a:xfrm>
            <a:off x="990600" y="1752600"/>
            <a:ext cx="7086600" cy="1015663"/>
          </a:xfrm>
          <a:prstGeom prst="rect">
            <a:avLst/>
          </a:prstGeom>
        </p:spPr>
        <p:txBody>
          <a:bodyPr wrap="square">
            <a:spAutoFit/>
          </a:bodyPr>
          <a:lstStyle/>
          <a:p>
            <a:pPr algn="ctr"/>
            <a:r>
              <a:rPr lang="en-US" sz="3000" b="1" dirty="0" smtClean="0">
                <a:solidFill>
                  <a:srgbClr val="002060"/>
                </a:solidFill>
              </a:rPr>
              <a:t>ROLE OF ENTREPRENEURS IN ECONOMIC DEVELOPMENT</a:t>
            </a:r>
            <a:endParaRPr lang="en-US" sz="3000"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228600" y="838200"/>
            <a:ext cx="8610600" cy="5638800"/>
          </a:xfrm>
          <a:prstGeom prst="rect">
            <a:avLst/>
          </a:prstGeom>
          <a:noFill/>
          <a:ln w="9525">
            <a:noFill/>
            <a:miter lim="800000"/>
            <a:headEnd/>
            <a:tailEnd/>
          </a:ln>
        </p:spPr>
        <p:txBody>
          <a:bodyPr lIns="54864" tIns="91440"/>
          <a:lstStyle/>
          <a:p>
            <a:pPr marL="438150" indent="-319088" algn="just">
              <a:lnSpc>
                <a:spcPct val="90000"/>
              </a:lnSpc>
              <a:buClr>
                <a:schemeClr val="accent1"/>
              </a:buClr>
              <a:buSzPct val="80000"/>
              <a:buFont typeface="Wingdings 2" pitchFamily="18" charset="2"/>
              <a:buChar char=""/>
              <a:defRPr/>
            </a:pPr>
            <a:endParaRPr lang="en-US" sz="3000" b="1" u="sng" dirty="0" smtClean="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marL="438150" indent="-319088" algn="just">
              <a:lnSpc>
                <a:spcPct val="90000"/>
              </a:lnSpc>
              <a:buClr>
                <a:schemeClr val="accent1"/>
              </a:buClr>
              <a:buSzPct val="80000"/>
              <a:defRPr/>
            </a:pPr>
            <a:endParaRPr lang="en-US" sz="3000" b="1" u="sng" dirty="0" smtClean="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marL="438150" indent="-319088" algn="just">
              <a:lnSpc>
                <a:spcPct val="90000"/>
              </a:lnSpc>
              <a:buClr>
                <a:schemeClr val="accent1"/>
              </a:buClr>
              <a:buSzPct val="80000"/>
              <a:buFont typeface="Wingdings 2" pitchFamily="18" charset="2"/>
              <a:buChar char=""/>
              <a:defRPr/>
            </a:pPr>
            <a:r>
              <a:rPr lang="en-US" sz="3000" b="1" u="sng" dirty="0" smtClean="0">
                <a:latin typeface="Arial" pitchFamily="34" charset="0"/>
                <a:cs typeface="Arial" pitchFamily="34" charset="0"/>
              </a:rPr>
              <a:t>Preventing </a:t>
            </a:r>
            <a:r>
              <a:rPr lang="en-US" sz="3000" b="1" u="sng" dirty="0">
                <a:latin typeface="Arial" pitchFamily="34" charset="0"/>
                <a:cs typeface="Arial" pitchFamily="34" charset="0"/>
              </a:rPr>
              <a:t>Industrial </a:t>
            </a:r>
            <a:r>
              <a:rPr lang="en-US" sz="3000" b="1" u="sng" dirty="0" smtClean="0">
                <a:latin typeface="Arial" pitchFamily="34" charset="0"/>
                <a:cs typeface="Arial" pitchFamily="34" charset="0"/>
              </a:rPr>
              <a:t>Slums</a:t>
            </a:r>
          </a:p>
          <a:p>
            <a:pPr marL="438150" indent="-319088" algn="just">
              <a:lnSpc>
                <a:spcPct val="90000"/>
              </a:lnSpc>
              <a:buClr>
                <a:schemeClr val="accent1"/>
              </a:buClr>
              <a:buSzPct val="80000"/>
              <a:defRPr/>
            </a:pPr>
            <a:endParaRPr lang="en-US" sz="3000" b="1" u="sng"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marL="730250" lvl="1" indent="-273050" algn="just">
              <a:lnSpc>
                <a:spcPct val="90000"/>
              </a:lnSpc>
              <a:spcBef>
                <a:spcPct val="20000"/>
              </a:spcBef>
              <a:buClr>
                <a:schemeClr val="accent2"/>
              </a:buClr>
              <a:buSzPct val="90000"/>
              <a:buFont typeface="Wingdings" pitchFamily="2" charset="2"/>
              <a:buChar char=""/>
              <a:defRPr/>
            </a:pPr>
            <a:r>
              <a:rPr lang="en-US" sz="2400" dirty="0">
                <a:latin typeface="Arial" pitchFamily="34" charset="0"/>
                <a:cs typeface="Arial" pitchFamily="34" charset="0"/>
              </a:rPr>
              <a:t>Dispersal of industries can help in the overcoming the problem of industrial slums which results in over burdening of civic amenities</a:t>
            </a:r>
            <a:r>
              <a:rPr lang="en-US" sz="2400" dirty="0" smtClean="0">
                <a:latin typeface="Arial" pitchFamily="34" charset="0"/>
                <a:cs typeface="Arial" pitchFamily="34" charset="0"/>
              </a:rPr>
              <a:t>.</a:t>
            </a:r>
          </a:p>
          <a:p>
            <a:pPr marL="730250" lvl="1" indent="-273050" algn="just">
              <a:lnSpc>
                <a:spcPct val="90000"/>
              </a:lnSpc>
              <a:spcBef>
                <a:spcPct val="20000"/>
              </a:spcBef>
              <a:buClr>
                <a:schemeClr val="accent2"/>
              </a:buClr>
              <a:buSzPct val="90000"/>
              <a:defRPr/>
            </a:pPr>
            <a:endParaRPr lang="en-US" sz="2400" dirty="0">
              <a:latin typeface="Arial" pitchFamily="34" charset="0"/>
              <a:cs typeface="Arial" pitchFamily="34" charset="0"/>
            </a:endParaRPr>
          </a:p>
          <a:p>
            <a:pPr marL="730250" lvl="1" indent="-273050" algn="just">
              <a:lnSpc>
                <a:spcPct val="90000"/>
              </a:lnSpc>
              <a:spcBef>
                <a:spcPct val="20000"/>
              </a:spcBef>
              <a:buClr>
                <a:schemeClr val="accent2"/>
              </a:buClr>
              <a:buSzPct val="90000"/>
              <a:defRPr/>
            </a:pPr>
            <a:endParaRPr lang="en-US"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228600" y="838200"/>
            <a:ext cx="8610600" cy="5638800"/>
          </a:xfrm>
          <a:prstGeom prst="rect">
            <a:avLst/>
          </a:prstGeom>
          <a:noFill/>
          <a:ln w="9525">
            <a:noFill/>
            <a:miter lim="800000"/>
            <a:headEnd/>
            <a:tailEnd/>
          </a:ln>
        </p:spPr>
        <p:txBody>
          <a:bodyPr lIns="54864" tIns="91440"/>
          <a:lstStyle/>
          <a:p>
            <a:pPr marL="730250" lvl="1" indent="-273050" algn="just">
              <a:lnSpc>
                <a:spcPct val="90000"/>
              </a:lnSpc>
              <a:spcBef>
                <a:spcPct val="20000"/>
              </a:spcBef>
              <a:buClr>
                <a:schemeClr val="accent2"/>
              </a:buClr>
              <a:buSzPct val="90000"/>
              <a:defRPr/>
            </a:pPr>
            <a:endParaRPr lang="en-US" sz="2400" dirty="0" smtClean="0">
              <a:latin typeface="Arial" pitchFamily="34" charset="0"/>
              <a:cs typeface="Arial" pitchFamily="34" charset="0"/>
            </a:endParaRPr>
          </a:p>
          <a:p>
            <a:pPr marL="730250" lvl="1" indent="-273050" algn="just">
              <a:lnSpc>
                <a:spcPct val="90000"/>
              </a:lnSpc>
              <a:spcBef>
                <a:spcPct val="20000"/>
              </a:spcBef>
              <a:buClr>
                <a:schemeClr val="accent2"/>
              </a:buClr>
              <a:buSzPct val="90000"/>
              <a:defRPr/>
            </a:pPr>
            <a:endParaRPr lang="en-US" sz="2400" dirty="0">
              <a:latin typeface="Arial" pitchFamily="34" charset="0"/>
              <a:cs typeface="Arial" pitchFamily="34" charset="0"/>
            </a:endParaRPr>
          </a:p>
          <a:p>
            <a:pPr marL="730250" lvl="1" indent="-273050" algn="just">
              <a:lnSpc>
                <a:spcPct val="90000"/>
              </a:lnSpc>
              <a:spcBef>
                <a:spcPct val="20000"/>
              </a:spcBef>
              <a:buClr>
                <a:schemeClr val="accent2"/>
              </a:buClr>
              <a:buSzPct val="90000"/>
              <a:defRPr/>
            </a:pPr>
            <a:endParaRPr lang="en-US" sz="800" dirty="0">
              <a:latin typeface="Arial" pitchFamily="34" charset="0"/>
              <a:cs typeface="Arial" pitchFamily="34" charset="0"/>
            </a:endParaRPr>
          </a:p>
          <a:p>
            <a:pPr marL="438150" indent="-319088" algn="just">
              <a:lnSpc>
                <a:spcPct val="90000"/>
              </a:lnSpc>
              <a:buClr>
                <a:schemeClr val="accent1"/>
              </a:buClr>
              <a:buSzPct val="80000"/>
              <a:buFont typeface="Wingdings 2" pitchFamily="18" charset="2"/>
              <a:buChar char=""/>
              <a:defRPr/>
            </a:pPr>
            <a:r>
              <a:rPr lang="en-US" sz="3000" b="1" u="sng" dirty="0">
                <a:latin typeface="Arial" pitchFamily="34" charset="0"/>
                <a:cs typeface="Arial" pitchFamily="34" charset="0"/>
              </a:rPr>
              <a:t>Reducing Social </a:t>
            </a:r>
            <a:r>
              <a:rPr lang="en-US" sz="3000" b="1" u="sng" dirty="0" smtClean="0">
                <a:latin typeface="Arial" pitchFamily="34" charset="0"/>
                <a:cs typeface="Arial" pitchFamily="34" charset="0"/>
              </a:rPr>
              <a:t>Tension</a:t>
            </a:r>
          </a:p>
          <a:p>
            <a:pPr marL="438150" indent="-319088" algn="just">
              <a:lnSpc>
                <a:spcPct val="90000"/>
              </a:lnSpc>
              <a:buClr>
                <a:schemeClr val="accent1"/>
              </a:buClr>
              <a:buSzPct val="80000"/>
              <a:buFont typeface="Wingdings 2" pitchFamily="18" charset="2"/>
              <a:buChar char=""/>
              <a:defRPr/>
            </a:pPr>
            <a:endParaRPr lang="en-US" sz="3000" b="1" u="sng"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marL="730250" lvl="1" indent="-273050" algn="just">
              <a:lnSpc>
                <a:spcPct val="90000"/>
              </a:lnSpc>
              <a:spcBef>
                <a:spcPct val="20000"/>
              </a:spcBef>
              <a:buClr>
                <a:schemeClr val="accent2"/>
              </a:buClr>
              <a:buSzPct val="90000"/>
              <a:buFont typeface="Wingdings" pitchFamily="2" charset="2"/>
              <a:buChar char=""/>
              <a:defRPr/>
            </a:pPr>
            <a:r>
              <a:rPr lang="en-US" sz="2400" dirty="0">
                <a:latin typeface="Arial" pitchFamily="34" charset="0"/>
                <a:cs typeface="Arial" pitchFamily="34" charset="0"/>
              </a:rPr>
              <a:t>Unemployment amongst the young and educated people is emerging as the major cause of social unrest.</a:t>
            </a:r>
          </a:p>
          <a:p>
            <a:pPr marL="730250" lvl="1" indent="-273050" algn="just">
              <a:lnSpc>
                <a:spcPct val="90000"/>
              </a:lnSpc>
              <a:spcBef>
                <a:spcPct val="20000"/>
              </a:spcBef>
              <a:buClr>
                <a:schemeClr val="accent2"/>
              </a:buClr>
              <a:buSzPct val="90000"/>
              <a:buFont typeface="Wingdings" pitchFamily="2" charset="2"/>
              <a:buChar char=""/>
              <a:defRPr/>
            </a:pPr>
            <a:r>
              <a:rPr lang="en-US" sz="2400" dirty="0">
                <a:latin typeface="Arial" pitchFamily="34" charset="0"/>
                <a:cs typeface="Arial" pitchFamily="34" charset="0"/>
              </a:rPr>
              <a:t>Entrepreneurship Development can help in channeling the talent of this section of society in the right direction by providing proper guidance, training and assistance for setting up their enterprise.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228600" y="817390"/>
            <a:ext cx="8610600" cy="5050010"/>
          </a:xfrm>
          <a:prstGeom prst="rect">
            <a:avLst/>
          </a:prstGeom>
          <a:noFill/>
          <a:ln w="9525">
            <a:noFill/>
            <a:miter lim="800000"/>
            <a:headEnd/>
            <a:tailEnd/>
          </a:ln>
        </p:spPr>
        <p:txBody>
          <a:bodyPr lIns="54864" tIns="91440"/>
          <a:lstStyle/>
          <a:p>
            <a:pPr marL="438150" indent="-319088" algn="just">
              <a:lnSpc>
                <a:spcPct val="90000"/>
              </a:lnSpc>
              <a:buClr>
                <a:schemeClr val="accent1"/>
              </a:buClr>
              <a:buSzPct val="80000"/>
              <a:buFont typeface="Wingdings 2" pitchFamily="18" charset="2"/>
              <a:buChar char=""/>
              <a:defRPr/>
            </a:pPr>
            <a:r>
              <a:rPr lang="en-US" sz="3000" b="1" u="sng" dirty="0">
                <a:latin typeface="Arial" pitchFamily="34" charset="0"/>
                <a:cs typeface="Arial" pitchFamily="34" charset="0"/>
              </a:rPr>
              <a:t>Facilitating Overall </a:t>
            </a:r>
            <a:r>
              <a:rPr lang="en-US" sz="3000" b="1" u="sng" dirty="0" smtClean="0">
                <a:latin typeface="Arial" pitchFamily="34" charset="0"/>
                <a:cs typeface="Arial" pitchFamily="34" charset="0"/>
              </a:rPr>
              <a:t>Development</a:t>
            </a:r>
          </a:p>
          <a:p>
            <a:pPr marL="438150" indent="-319088" algn="just">
              <a:lnSpc>
                <a:spcPct val="90000"/>
              </a:lnSpc>
              <a:buClr>
                <a:schemeClr val="accent1"/>
              </a:buClr>
              <a:buSzPct val="80000"/>
              <a:defRPr/>
            </a:pPr>
            <a:endParaRPr lang="en-US" sz="3000" b="1" u="sng" dirty="0">
              <a:solidFill>
                <a:srgbClr val="C00000"/>
              </a:solidFill>
              <a:effectLst>
                <a:outerShdw blurRad="38100" dist="38100" dir="2700000" algn="tl">
                  <a:srgbClr val="C0C0C0"/>
                </a:outerShdw>
              </a:effectLst>
              <a:latin typeface="Arial" pitchFamily="34" charset="0"/>
              <a:cs typeface="Arial" pitchFamily="34" charset="0"/>
            </a:endParaRPr>
          </a:p>
          <a:p>
            <a:pPr marL="438150" indent="-319088" algn="just">
              <a:lnSpc>
                <a:spcPct val="90000"/>
              </a:lnSpc>
              <a:buClr>
                <a:schemeClr val="accent1"/>
              </a:buClr>
              <a:buSzPct val="80000"/>
              <a:defRPr/>
            </a:pPr>
            <a:endParaRPr lang="en-US" sz="800" b="1" u="sng" dirty="0">
              <a:solidFill>
                <a:srgbClr val="0070C0"/>
              </a:solidFill>
              <a:effectLst>
                <a:outerShdw blurRad="38100" dist="38100" dir="2700000" algn="tl">
                  <a:srgbClr val="C0C0C0"/>
                </a:outerShdw>
              </a:effectLst>
              <a:latin typeface="Arial" pitchFamily="34" charset="0"/>
              <a:cs typeface="Arial" pitchFamily="34" charset="0"/>
            </a:endParaRPr>
          </a:p>
          <a:p>
            <a:pPr marL="730250" lvl="1" indent="-273050" algn="just">
              <a:lnSpc>
                <a:spcPct val="90000"/>
              </a:lnSpc>
              <a:spcBef>
                <a:spcPct val="20000"/>
              </a:spcBef>
              <a:buClr>
                <a:schemeClr val="accent2"/>
              </a:buClr>
              <a:buSzPct val="90000"/>
              <a:buFont typeface="Wingdings" pitchFamily="2" charset="2"/>
              <a:buChar char=""/>
              <a:defRPr/>
            </a:pPr>
            <a:r>
              <a:rPr lang="en-US" sz="2400" dirty="0">
                <a:latin typeface="Arial" pitchFamily="34" charset="0"/>
                <a:cs typeface="Arial" pitchFamily="34" charset="0"/>
              </a:rPr>
              <a:t>An entrepreneur acts as a catalytic agent for change which results in chain reaction. </a:t>
            </a:r>
          </a:p>
          <a:p>
            <a:pPr marL="730250" lvl="1" indent="-273050" algn="just">
              <a:lnSpc>
                <a:spcPct val="90000"/>
              </a:lnSpc>
              <a:spcBef>
                <a:spcPct val="20000"/>
              </a:spcBef>
              <a:buClr>
                <a:schemeClr val="accent2"/>
              </a:buClr>
              <a:buSzPct val="90000"/>
              <a:buFont typeface="Wingdings" pitchFamily="2" charset="2"/>
              <a:buChar char=""/>
              <a:defRPr/>
            </a:pPr>
            <a:r>
              <a:rPr lang="en-US" sz="2400" dirty="0">
                <a:latin typeface="Arial" pitchFamily="34" charset="0"/>
                <a:cs typeface="Arial" pitchFamily="34" charset="0"/>
              </a:rPr>
              <a:t>With the setting up of an enterprise the process of industrialization is set in motion. </a:t>
            </a:r>
          </a:p>
          <a:p>
            <a:pPr marL="730250" lvl="1" indent="-273050" algn="just">
              <a:lnSpc>
                <a:spcPct val="90000"/>
              </a:lnSpc>
              <a:spcBef>
                <a:spcPct val="20000"/>
              </a:spcBef>
              <a:buClr>
                <a:schemeClr val="accent2"/>
              </a:buClr>
              <a:buSzPct val="90000"/>
              <a:buFont typeface="Wingdings" pitchFamily="2" charset="2"/>
              <a:buChar char=""/>
              <a:defRPr/>
            </a:pPr>
            <a:r>
              <a:rPr lang="en-US" sz="2400" dirty="0">
                <a:latin typeface="Arial" pitchFamily="34" charset="0"/>
                <a:cs typeface="Arial" pitchFamily="34" charset="0"/>
              </a:rPr>
              <a:t>This unit will generate demand for various types of inputs required by it and there will be so many other units which will require the output of this unit. This leads to more and more unit there. </a:t>
            </a:r>
          </a:p>
          <a:p>
            <a:pPr marL="730250" lvl="1" indent="-273050" algn="just">
              <a:lnSpc>
                <a:spcPct val="90000"/>
              </a:lnSpc>
              <a:spcBef>
                <a:spcPct val="20000"/>
              </a:spcBef>
              <a:buClr>
                <a:schemeClr val="accent2"/>
              </a:buClr>
              <a:buSzPct val="90000"/>
              <a:buFont typeface="Wingdings" pitchFamily="2" charset="2"/>
              <a:buChar char=""/>
              <a:defRPr/>
            </a:pPr>
            <a:r>
              <a:rPr lang="en-US" sz="2400" dirty="0">
                <a:latin typeface="Arial" pitchFamily="34" charset="0"/>
                <a:cs typeface="Arial" pitchFamily="34" charset="0"/>
              </a:rPr>
              <a:t>Entrepreneurs, thus create an environment of enthusiasm and convey a sense of purpose.                   </a:t>
            </a:r>
          </a:p>
          <a:p>
            <a:pPr marL="730250" lvl="1" indent="-273050">
              <a:lnSpc>
                <a:spcPct val="90000"/>
              </a:lnSpc>
              <a:spcBef>
                <a:spcPct val="20000"/>
              </a:spcBef>
              <a:buClr>
                <a:schemeClr val="accent2"/>
              </a:buClr>
              <a:buSzPct val="90000"/>
              <a:buFont typeface="Wingdings" pitchFamily="2" charset="2"/>
              <a:buChar char=""/>
              <a:defRPr/>
            </a:pPr>
            <a:endParaRPr lang="en-US" sz="2800" dirty="0">
              <a:effectLst>
                <a:outerShdw blurRad="38100" dist="38100" dir="2700000" algn="tl">
                  <a:srgbClr val="C0C0C0"/>
                </a:outerShdw>
              </a:effectLst>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04800" y="1752600"/>
            <a:ext cx="8534400" cy="4495800"/>
          </a:xfrm>
          <a:prstGeom prst="rect">
            <a:avLst/>
          </a:prstGeom>
          <a:noFill/>
          <a:ln w="9525">
            <a:noFill/>
            <a:miter lim="800000"/>
            <a:headEnd/>
            <a:tailEnd/>
          </a:ln>
        </p:spPr>
        <p:txBody>
          <a:bodyPr lIns="54864" tIns="91440"/>
          <a:lstStyle/>
          <a:p>
            <a:pPr marL="438150" indent="-319088" algn="just">
              <a:buClr>
                <a:schemeClr val="accent1"/>
              </a:buClr>
              <a:buSzPct val="80000"/>
              <a:buFont typeface="Wingdings 2" pitchFamily="18" charset="2"/>
              <a:buChar char=""/>
              <a:defRPr/>
            </a:pPr>
            <a:endParaRPr lang="en-US" sz="2600" dirty="0">
              <a:latin typeface="Arial" pitchFamily="34" charset="0"/>
              <a:cs typeface="Arial" pitchFamily="34" charset="0"/>
            </a:endParaRPr>
          </a:p>
        </p:txBody>
      </p:sp>
      <p:sp>
        <p:nvSpPr>
          <p:cNvPr id="6" name="Title 5"/>
          <p:cNvSpPr>
            <a:spLocks noGrp="1"/>
          </p:cNvSpPr>
          <p:nvPr>
            <p:ph type="title"/>
          </p:nvPr>
        </p:nvSpPr>
        <p:spPr/>
        <p:txBody>
          <a:bodyPr>
            <a:normAutofit/>
          </a:bodyPr>
          <a:lstStyle/>
          <a:p>
            <a:r>
              <a:rPr lang="en-US" sz="3300" b="1" dirty="0" smtClean="0"/>
              <a:t>ROLE OF ENTREPRENEURS IN ECONOMIC DEVELOPMENT</a:t>
            </a:r>
            <a:endParaRPr lang="en-US" sz="3300" b="1" dirty="0"/>
          </a:p>
        </p:txBody>
      </p:sp>
      <p:sp>
        <p:nvSpPr>
          <p:cNvPr id="5" name="Rectangle 4"/>
          <p:cNvSpPr/>
          <p:nvPr/>
        </p:nvSpPr>
        <p:spPr>
          <a:xfrm>
            <a:off x="914400" y="1828800"/>
            <a:ext cx="7239000" cy="4247317"/>
          </a:xfrm>
          <a:prstGeom prst="rect">
            <a:avLst/>
          </a:prstGeom>
        </p:spPr>
        <p:txBody>
          <a:bodyPr wrap="square">
            <a:spAutoFit/>
          </a:bodyPr>
          <a:lstStyle/>
          <a:p>
            <a:pPr marL="690562" indent="-571500" algn="just">
              <a:buClr>
                <a:schemeClr val="accent1"/>
              </a:buClr>
              <a:buSzPct val="80000"/>
              <a:buFont typeface="Wingdings" pitchFamily="2" charset="2"/>
              <a:buChar char="v"/>
              <a:defRPr/>
            </a:pPr>
            <a:r>
              <a:rPr lang="en-US" sz="3000" b="1" dirty="0" smtClean="0">
                <a:latin typeface="Times New Roman" pitchFamily="18" charset="0"/>
                <a:cs typeface="Times New Roman" pitchFamily="18" charset="0"/>
              </a:rPr>
              <a:t>Creation of Employment Opportunity</a:t>
            </a:r>
          </a:p>
          <a:p>
            <a:pPr marL="690562" indent="-571500" algn="just">
              <a:buClr>
                <a:schemeClr val="accent1"/>
              </a:buClr>
              <a:buSzPct val="80000"/>
              <a:defRPr/>
            </a:pPr>
            <a:endParaRPr lang="en-US" sz="3000" b="1" dirty="0" smtClean="0">
              <a:latin typeface="Times New Roman" pitchFamily="18" charset="0"/>
              <a:cs typeface="Times New Roman" pitchFamily="18" charset="0"/>
            </a:endParaRPr>
          </a:p>
          <a:p>
            <a:pPr marL="690562" indent="-571500" algn="just">
              <a:buClr>
                <a:schemeClr val="accent1"/>
              </a:buClr>
              <a:buSzPct val="80000"/>
              <a:buFont typeface="Wingdings" pitchFamily="2" charset="2"/>
              <a:buChar char="v"/>
              <a:defRPr/>
            </a:pPr>
            <a:r>
              <a:rPr lang="en-US" sz="3000" b="1" dirty="0" smtClean="0">
                <a:latin typeface="Times New Roman" pitchFamily="18" charset="0"/>
                <a:cs typeface="Times New Roman" pitchFamily="18" charset="0"/>
              </a:rPr>
              <a:t>Capital Formation</a:t>
            </a:r>
          </a:p>
          <a:p>
            <a:pPr marL="690562" indent="-571500" algn="just">
              <a:buClr>
                <a:schemeClr val="accent1"/>
              </a:buClr>
              <a:buSzPct val="80000"/>
              <a:defRPr/>
            </a:pPr>
            <a:endParaRPr lang="en-US" sz="3000" b="1" dirty="0" smtClean="0">
              <a:latin typeface="Times New Roman" pitchFamily="18" charset="0"/>
              <a:cs typeface="Times New Roman" pitchFamily="18" charset="0"/>
            </a:endParaRPr>
          </a:p>
          <a:p>
            <a:pPr marL="690562" indent="-571500" algn="just">
              <a:buClr>
                <a:schemeClr val="accent1"/>
              </a:buClr>
              <a:buSzPct val="80000"/>
              <a:buFont typeface="Wingdings" pitchFamily="2" charset="2"/>
              <a:buChar char="v"/>
              <a:defRPr/>
            </a:pPr>
            <a:r>
              <a:rPr lang="en-US" sz="3000" b="1" dirty="0" smtClean="0">
                <a:latin typeface="Times New Roman" pitchFamily="18" charset="0"/>
                <a:cs typeface="Times New Roman" pitchFamily="18" charset="0"/>
              </a:rPr>
              <a:t>Balanced Regional Development</a:t>
            </a:r>
          </a:p>
          <a:p>
            <a:pPr marL="690562" indent="-571500" algn="just">
              <a:buClr>
                <a:schemeClr val="accent1"/>
              </a:buClr>
              <a:buSzPct val="80000"/>
              <a:defRPr/>
            </a:pPr>
            <a:endParaRPr lang="en-US" sz="3000" b="1" dirty="0" smtClean="0">
              <a:latin typeface="Times New Roman" pitchFamily="18" charset="0"/>
              <a:cs typeface="Times New Roman" pitchFamily="18" charset="0"/>
            </a:endParaRPr>
          </a:p>
          <a:p>
            <a:pPr marL="690562" indent="-571500" algn="just">
              <a:buClr>
                <a:schemeClr val="accent1"/>
              </a:buClr>
              <a:buSzPct val="80000"/>
              <a:buFont typeface="Wingdings" pitchFamily="2" charset="2"/>
              <a:buChar char="v"/>
              <a:defRPr/>
            </a:pPr>
            <a:r>
              <a:rPr lang="en-US" sz="3000" b="1" dirty="0" smtClean="0">
                <a:latin typeface="Times New Roman" pitchFamily="18" charset="0"/>
                <a:cs typeface="Times New Roman" pitchFamily="18" charset="0"/>
              </a:rPr>
              <a:t>Use of Local Resources </a:t>
            </a:r>
          </a:p>
          <a:p>
            <a:pPr marL="690562" indent="-571500" algn="just">
              <a:buClr>
                <a:schemeClr val="accent1"/>
              </a:buClr>
              <a:buSzPct val="80000"/>
              <a:defRPr/>
            </a:pPr>
            <a:endParaRPr lang="en-US" sz="3000" b="1" dirty="0" smtClean="0">
              <a:latin typeface="Times New Roman" pitchFamily="18" charset="0"/>
              <a:cs typeface="Times New Roman" pitchFamily="18" charset="0"/>
            </a:endParaRPr>
          </a:p>
          <a:p>
            <a:pPr marL="690562" indent="-571500" algn="just">
              <a:buClr>
                <a:schemeClr val="accent1"/>
              </a:buClr>
              <a:buSzPct val="80000"/>
              <a:buFont typeface="Wingdings" pitchFamily="2" charset="2"/>
              <a:buChar char="v"/>
              <a:defRPr/>
            </a:pPr>
            <a:r>
              <a:rPr lang="en-US" sz="3000" b="1" dirty="0" smtClean="0">
                <a:latin typeface="Times New Roman" pitchFamily="18" charset="0"/>
                <a:cs typeface="Times New Roman" pitchFamily="18" charset="0"/>
              </a:rPr>
              <a:t>Improvement in Per Capita Income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04800" y="1752600"/>
            <a:ext cx="8534400" cy="4495800"/>
          </a:xfrm>
          <a:prstGeom prst="rect">
            <a:avLst/>
          </a:prstGeom>
          <a:noFill/>
          <a:ln w="9525">
            <a:noFill/>
            <a:miter lim="800000"/>
            <a:headEnd/>
            <a:tailEnd/>
          </a:ln>
        </p:spPr>
        <p:txBody>
          <a:bodyPr lIns="54864" tIns="91440"/>
          <a:lstStyle/>
          <a:p>
            <a:pPr marL="438150" indent="-319088" algn="just">
              <a:buClr>
                <a:schemeClr val="accent1"/>
              </a:buClr>
              <a:buSzPct val="80000"/>
              <a:buFont typeface="Wingdings 2" pitchFamily="18" charset="2"/>
              <a:buChar char=""/>
              <a:defRPr/>
            </a:pPr>
            <a:endParaRPr lang="en-US" sz="2600" dirty="0">
              <a:latin typeface="Arial" pitchFamily="34" charset="0"/>
              <a:cs typeface="Arial" pitchFamily="34" charset="0"/>
            </a:endParaRPr>
          </a:p>
        </p:txBody>
      </p:sp>
      <p:sp>
        <p:nvSpPr>
          <p:cNvPr id="5" name="Rectangle 4"/>
          <p:cNvSpPr/>
          <p:nvPr/>
        </p:nvSpPr>
        <p:spPr>
          <a:xfrm>
            <a:off x="914400" y="1219200"/>
            <a:ext cx="7239000" cy="4708981"/>
          </a:xfrm>
          <a:prstGeom prst="rect">
            <a:avLst/>
          </a:prstGeom>
        </p:spPr>
        <p:txBody>
          <a:bodyPr wrap="square">
            <a:spAutoFit/>
          </a:bodyPr>
          <a:lstStyle/>
          <a:p>
            <a:pPr marL="438150" indent="-319088" algn="just">
              <a:buClr>
                <a:schemeClr val="accent1"/>
              </a:buClr>
              <a:buSzPct val="80000"/>
              <a:buFont typeface="Wingdings" pitchFamily="2" charset="2"/>
              <a:buChar char="v"/>
              <a:defRPr/>
            </a:pPr>
            <a:r>
              <a:rPr lang="en-US" sz="3000" b="1" dirty="0" smtClean="0">
                <a:latin typeface="Times New Roman" pitchFamily="18" charset="0"/>
                <a:cs typeface="Times New Roman" pitchFamily="18" charset="0"/>
              </a:rPr>
              <a:t>Improvement in The Standard of Living</a:t>
            </a:r>
          </a:p>
          <a:p>
            <a:pPr marL="438150" indent="-319088" algn="just">
              <a:buClr>
                <a:schemeClr val="accent1"/>
              </a:buClr>
              <a:buSzPct val="80000"/>
              <a:defRPr/>
            </a:pPr>
            <a:endParaRPr lang="en-US" sz="3000" b="1" dirty="0" smtClean="0">
              <a:latin typeface="Times New Roman" pitchFamily="18" charset="0"/>
              <a:cs typeface="Times New Roman" pitchFamily="18" charset="0"/>
            </a:endParaRPr>
          </a:p>
          <a:p>
            <a:pPr marL="438150" indent="-319088" algn="just">
              <a:buClr>
                <a:schemeClr val="accent1"/>
              </a:buClr>
              <a:buSzPct val="80000"/>
              <a:buFont typeface="Wingdings" pitchFamily="2" charset="2"/>
              <a:buChar char="v"/>
              <a:defRPr/>
            </a:pPr>
            <a:r>
              <a:rPr lang="en-US" sz="3000" b="1" dirty="0" smtClean="0">
                <a:latin typeface="Times New Roman" pitchFamily="18" charset="0"/>
                <a:cs typeface="Times New Roman" pitchFamily="18" charset="0"/>
              </a:rPr>
              <a:t>Economic Independence</a:t>
            </a:r>
          </a:p>
          <a:p>
            <a:pPr marL="438150" indent="-319088" algn="just">
              <a:buClr>
                <a:schemeClr val="accent1"/>
              </a:buClr>
              <a:buSzPct val="80000"/>
              <a:defRPr/>
            </a:pPr>
            <a:endParaRPr lang="en-US" sz="3000" b="1" dirty="0" smtClean="0">
              <a:latin typeface="Times New Roman" pitchFamily="18" charset="0"/>
              <a:cs typeface="Times New Roman" pitchFamily="18" charset="0"/>
            </a:endParaRPr>
          </a:p>
          <a:p>
            <a:pPr marL="438150" indent="-319088" algn="just">
              <a:buClr>
                <a:schemeClr val="accent1"/>
              </a:buClr>
              <a:buSzPct val="80000"/>
              <a:buFont typeface="Wingdings" pitchFamily="2" charset="2"/>
              <a:buChar char="v"/>
              <a:defRPr/>
            </a:pPr>
            <a:r>
              <a:rPr lang="en-US" sz="3000" b="1" dirty="0" smtClean="0">
                <a:latin typeface="Times New Roman" pitchFamily="18" charset="0"/>
                <a:cs typeface="Times New Roman" pitchFamily="18" charset="0"/>
              </a:rPr>
              <a:t>Preventing Industrial Slums</a:t>
            </a:r>
          </a:p>
          <a:p>
            <a:pPr marL="438150" indent="-319088" algn="just">
              <a:buClr>
                <a:schemeClr val="accent1"/>
              </a:buClr>
              <a:buSzPct val="80000"/>
              <a:defRPr/>
            </a:pPr>
            <a:endParaRPr lang="en-US" sz="3000" b="1" dirty="0" smtClean="0">
              <a:latin typeface="Times New Roman" pitchFamily="18" charset="0"/>
              <a:cs typeface="Times New Roman" pitchFamily="18" charset="0"/>
            </a:endParaRPr>
          </a:p>
          <a:p>
            <a:pPr marL="438150" indent="-319088" algn="just">
              <a:buClr>
                <a:schemeClr val="accent1"/>
              </a:buClr>
              <a:buSzPct val="80000"/>
              <a:buFont typeface="Wingdings" pitchFamily="2" charset="2"/>
              <a:buChar char="v"/>
              <a:defRPr/>
            </a:pPr>
            <a:r>
              <a:rPr lang="en-US" sz="3000" b="1" dirty="0" smtClean="0">
                <a:latin typeface="Times New Roman" pitchFamily="18" charset="0"/>
                <a:cs typeface="Times New Roman" pitchFamily="18" charset="0"/>
              </a:rPr>
              <a:t>Reducing Social Tension</a:t>
            </a:r>
          </a:p>
          <a:p>
            <a:pPr marL="438150" indent="-319088" algn="just">
              <a:buClr>
                <a:schemeClr val="accent1"/>
              </a:buClr>
              <a:buSzPct val="80000"/>
              <a:defRPr/>
            </a:pPr>
            <a:endParaRPr lang="en-US" sz="3000" b="1" dirty="0" smtClean="0">
              <a:latin typeface="Times New Roman" pitchFamily="18" charset="0"/>
              <a:cs typeface="Times New Roman" pitchFamily="18" charset="0"/>
            </a:endParaRPr>
          </a:p>
          <a:p>
            <a:pPr marL="438150" indent="-319088" algn="just">
              <a:buClr>
                <a:schemeClr val="accent1"/>
              </a:buClr>
              <a:buSzPct val="80000"/>
              <a:buFont typeface="Wingdings" pitchFamily="2" charset="2"/>
              <a:buChar char="v"/>
              <a:defRPr/>
            </a:pPr>
            <a:r>
              <a:rPr lang="en-US" sz="3000" b="1" dirty="0" smtClean="0">
                <a:latin typeface="Times New Roman" pitchFamily="18" charset="0"/>
                <a:cs typeface="Times New Roman" pitchFamily="18" charset="0"/>
              </a:rPr>
              <a:t>Facilitating Overall Development</a:t>
            </a:r>
          </a:p>
          <a:p>
            <a:pPr marL="438150" indent="-319088" algn="just">
              <a:buClr>
                <a:schemeClr val="accent1"/>
              </a:buClr>
              <a:buSzPct val="80000"/>
              <a:defRPr/>
            </a:pPr>
            <a:endParaRPr lang="en-US" sz="3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04800" y="838200"/>
            <a:ext cx="8534400" cy="5410200"/>
          </a:xfrm>
          <a:prstGeom prst="rect">
            <a:avLst/>
          </a:prstGeom>
          <a:noFill/>
          <a:ln w="9525">
            <a:noFill/>
            <a:miter lim="800000"/>
            <a:headEnd/>
            <a:tailEnd/>
          </a:ln>
        </p:spPr>
        <p:txBody>
          <a:bodyPr lIns="54864" tIns="91440"/>
          <a:lstStyle/>
          <a:p>
            <a:pPr marL="438150" indent="-319088" algn="just">
              <a:buClr>
                <a:schemeClr val="accent1"/>
              </a:buClr>
              <a:buSzPct val="80000"/>
              <a:buFont typeface="Wingdings 2" pitchFamily="18" charset="2"/>
              <a:buChar char=""/>
              <a:defRPr/>
            </a:pPr>
            <a:endParaRPr lang="en-US" sz="3000" b="1" u="sng" dirty="0" smtClean="0">
              <a:solidFill>
                <a:srgbClr val="C00000"/>
              </a:solidFill>
              <a:effectLst>
                <a:outerShdw blurRad="38100" dist="38100" dir="2700000" algn="tl">
                  <a:srgbClr val="C0C0C0"/>
                </a:outerShdw>
              </a:effectLst>
              <a:latin typeface="Arial" pitchFamily="34" charset="0"/>
              <a:cs typeface="Arial" pitchFamily="34" charset="0"/>
            </a:endParaRPr>
          </a:p>
          <a:p>
            <a:pPr marL="438150" indent="-319088" algn="just">
              <a:buClr>
                <a:schemeClr val="accent1"/>
              </a:buClr>
              <a:buSzPct val="80000"/>
              <a:buFont typeface="Wingdings 2" pitchFamily="18" charset="2"/>
              <a:buChar char=""/>
              <a:defRPr/>
            </a:pPr>
            <a:r>
              <a:rPr lang="en-US" sz="3000" b="1" u="sng" dirty="0" smtClean="0">
                <a:latin typeface="Arial" pitchFamily="34" charset="0"/>
                <a:cs typeface="Arial" pitchFamily="34" charset="0"/>
              </a:rPr>
              <a:t>Creation </a:t>
            </a:r>
            <a:r>
              <a:rPr lang="en-US" sz="3000" b="1" u="sng" dirty="0">
                <a:latin typeface="Arial" pitchFamily="34" charset="0"/>
                <a:cs typeface="Arial" pitchFamily="34" charset="0"/>
              </a:rPr>
              <a:t>of Employment </a:t>
            </a:r>
            <a:r>
              <a:rPr lang="en-US" sz="3000" b="1" u="sng" dirty="0" smtClean="0">
                <a:latin typeface="Arial" pitchFamily="34" charset="0"/>
                <a:cs typeface="Arial" pitchFamily="34" charset="0"/>
              </a:rPr>
              <a:t>Opportunity</a:t>
            </a:r>
          </a:p>
          <a:p>
            <a:pPr marL="730250" lvl="1" indent="-273050" algn="just">
              <a:spcBef>
                <a:spcPct val="20000"/>
              </a:spcBef>
              <a:buClr>
                <a:schemeClr val="accent2"/>
              </a:buClr>
              <a:buSzPct val="90000"/>
              <a:defRPr/>
            </a:pPr>
            <a:endParaRPr lang="en-US" sz="2600" dirty="0" smtClean="0">
              <a:latin typeface="Arial" pitchFamily="34" charset="0"/>
              <a:cs typeface="Arial" pitchFamily="34" charset="0"/>
            </a:endParaRPr>
          </a:p>
          <a:p>
            <a:pPr marL="730250" lvl="1" indent="-273050" algn="just">
              <a:spcBef>
                <a:spcPct val="20000"/>
              </a:spcBef>
              <a:buClr>
                <a:schemeClr val="accent2"/>
              </a:buClr>
              <a:buSzPct val="90000"/>
              <a:buFont typeface="Wingdings" pitchFamily="2" charset="2"/>
              <a:buChar char=""/>
              <a:defRPr/>
            </a:pPr>
            <a:r>
              <a:rPr lang="en-US" sz="2600" dirty="0" smtClean="0">
                <a:latin typeface="Arial" pitchFamily="34" charset="0"/>
                <a:cs typeface="Arial" pitchFamily="34" charset="0"/>
              </a:rPr>
              <a:t>Unemployment </a:t>
            </a:r>
            <a:r>
              <a:rPr lang="en-US" sz="2600" dirty="0">
                <a:latin typeface="Arial" pitchFamily="34" charset="0"/>
                <a:cs typeface="Arial" pitchFamily="34" charset="0"/>
              </a:rPr>
              <a:t>is one of the most important problems confronting developing and underdevelopment countries</a:t>
            </a:r>
          </a:p>
          <a:p>
            <a:pPr marL="730250" lvl="1" indent="-273050" algn="just">
              <a:spcBef>
                <a:spcPct val="20000"/>
              </a:spcBef>
              <a:buClr>
                <a:schemeClr val="accent2"/>
              </a:buClr>
              <a:buSzPct val="90000"/>
              <a:buFont typeface="Wingdings" pitchFamily="2" charset="2"/>
              <a:buChar char=""/>
              <a:defRPr/>
            </a:pPr>
            <a:r>
              <a:rPr lang="en-US" sz="2600" dirty="0">
                <a:latin typeface="Arial" pitchFamily="34" charset="0"/>
                <a:cs typeface="Arial" pitchFamily="34" charset="0"/>
              </a:rPr>
              <a:t>Entrepreneurs by setting up their own units enabling themselves to get self employment. </a:t>
            </a:r>
          </a:p>
          <a:p>
            <a:pPr marL="730250" lvl="1" indent="-273050" algn="just">
              <a:spcBef>
                <a:spcPct val="20000"/>
              </a:spcBef>
              <a:buClr>
                <a:schemeClr val="accent2"/>
              </a:buClr>
              <a:buSzPct val="90000"/>
              <a:buFont typeface="Wingdings" pitchFamily="2" charset="2"/>
              <a:buChar char=""/>
              <a:defRPr/>
            </a:pPr>
            <a:r>
              <a:rPr lang="en-US" sz="2600" dirty="0">
                <a:latin typeface="Arial" pitchFamily="34" charset="0"/>
                <a:cs typeface="Arial" pitchFamily="34" charset="0"/>
              </a:rPr>
              <a:t>With the setting up of more and more units by entrepreneurs both on small and large scale, numerous job opportunities are created for others</a:t>
            </a:r>
            <a:r>
              <a:rPr lang="en-US" sz="2600" dirty="0" smtClean="0">
                <a:latin typeface="Arial" pitchFamily="34" charset="0"/>
                <a:cs typeface="Arial" pitchFamily="34" charset="0"/>
              </a:rPr>
              <a:t>.</a:t>
            </a:r>
            <a:endParaRPr lang="en-US" sz="2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228600" y="762000"/>
            <a:ext cx="8382000" cy="5791200"/>
          </a:xfrm>
          <a:prstGeom prst="rect">
            <a:avLst/>
          </a:prstGeom>
          <a:noFill/>
          <a:ln w="9525">
            <a:noFill/>
            <a:miter lim="800000"/>
            <a:headEnd/>
            <a:tailEnd/>
          </a:ln>
        </p:spPr>
        <p:txBody>
          <a:bodyPr lIns="54864" tIns="91440"/>
          <a:lstStyle/>
          <a:p>
            <a:pPr marL="438150" indent="-319088">
              <a:buClr>
                <a:schemeClr val="accent1"/>
              </a:buClr>
              <a:buSzPct val="80000"/>
              <a:buFont typeface="Wingdings 2" pitchFamily="18" charset="2"/>
              <a:buChar char=""/>
              <a:defRPr/>
            </a:pPr>
            <a:r>
              <a:rPr lang="en-US" sz="3000" b="1" u="sng" dirty="0">
                <a:latin typeface="Arial" pitchFamily="34" charset="0"/>
                <a:cs typeface="Arial" pitchFamily="34" charset="0"/>
              </a:rPr>
              <a:t>Capital Formation</a:t>
            </a:r>
          </a:p>
          <a:p>
            <a:pPr marL="730250" lvl="1" indent="-273050" algn="just">
              <a:spcBef>
                <a:spcPct val="20000"/>
              </a:spcBef>
              <a:buClr>
                <a:schemeClr val="accent2"/>
              </a:buClr>
              <a:buSzPct val="90000"/>
              <a:buFont typeface="Wingdings" pitchFamily="2" charset="2"/>
              <a:buChar char=""/>
              <a:defRPr/>
            </a:pPr>
            <a:endParaRPr lang="en-US" sz="2600" dirty="0" smtClean="0">
              <a:latin typeface="Arial" pitchFamily="34" charset="0"/>
              <a:cs typeface="Arial" pitchFamily="34" charset="0"/>
            </a:endParaRPr>
          </a:p>
          <a:p>
            <a:pPr marL="730250" lvl="1" indent="-273050" algn="just">
              <a:spcBef>
                <a:spcPct val="20000"/>
              </a:spcBef>
              <a:buClr>
                <a:schemeClr val="accent2"/>
              </a:buClr>
              <a:buSzPct val="90000"/>
              <a:buFont typeface="Wingdings" pitchFamily="2" charset="2"/>
              <a:buChar char=""/>
              <a:defRPr/>
            </a:pPr>
            <a:r>
              <a:rPr lang="en-US" sz="2600" dirty="0" smtClean="0">
                <a:latin typeface="Arial" pitchFamily="34" charset="0"/>
                <a:cs typeface="Arial" pitchFamily="34" charset="0"/>
              </a:rPr>
              <a:t>Entrepreneurs </a:t>
            </a:r>
            <a:r>
              <a:rPr lang="en-US" sz="2600" dirty="0">
                <a:latin typeface="Arial" pitchFamily="34" charset="0"/>
                <a:cs typeface="Arial" pitchFamily="34" charset="0"/>
              </a:rPr>
              <a:t>as an organizer of factors of production employs his own as well as borrowed resources for the setting up of his enterprise. </a:t>
            </a:r>
          </a:p>
          <a:p>
            <a:pPr marL="730250" lvl="1" indent="-273050" algn="just">
              <a:spcBef>
                <a:spcPct val="20000"/>
              </a:spcBef>
              <a:buClr>
                <a:schemeClr val="accent2"/>
              </a:buClr>
              <a:buSzPct val="90000"/>
              <a:buFont typeface="Wingdings" pitchFamily="2" charset="2"/>
              <a:buChar char=""/>
              <a:defRPr/>
            </a:pPr>
            <a:r>
              <a:rPr lang="en-US" sz="2600" dirty="0">
                <a:latin typeface="Arial" pitchFamily="34" charset="0"/>
                <a:cs typeface="Arial" pitchFamily="34" charset="0"/>
              </a:rPr>
              <a:t>Entrepreneur mobilizes idle saving of the public and put them to productive use. In this way he helps in capital formation which is so essential for the industrial and economic development of a country.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228600" y="762000"/>
            <a:ext cx="8610600" cy="5562600"/>
          </a:xfrm>
          <a:prstGeom prst="rect">
            <a:avLst/>
          </a:prstGeom>
          <a:noFill/>
          <a:ln w="9525">
            <a:noFill/>
            <a:miter lim="800000"/>
            <a:headEnd/>
            <a:tailEnd/>
          </a:ln>
        </p:spPr>
        <p:txBody>
          <a:bodyPr lIns="54864" tIns="91440"/>
          <a:lstStyle/>
          <a:p>
            <a:pPr marL="438150" indent="-319088" algn="just">
              <a:lnSpc>
                <a:spcPct val="90000"/>
              </a:lnSpc>
              <a:buClr>
                <a:schemeClr val="accent1"/>
              </a:buClr>
              <a:buSzPct val="80000"/>
              <a:buFont typeface="Wingdings 2" pitchFamily="18" charset="2"/>
              <a:buChar char=""/>
              <a:defRPr/>
            </a:pPr>
            <a:r>
              <a:rPr lang="en-US" sz="3000" b="1" u="sng" dirty="0">
                <a:latin typeface="Arial" pitchFamily="34" charset="0"/>
                <a:cs typeface="Arial" pitchFamily="34" charset="0"/>
              </a:rPr>
              <a:t>Balanced Regional Development</a:t>
            </a:r>
          </a:p>
          <a:p>
            <a:pPr marL="730250" lvl="1" indent="-273050" algn="just">
              <a:lnSpc>
                <a:spcPct val="90000"/>
              </a:lnSpc>
              <a:spcBef>
                <a:spcPct val="20000"/>
              </a:spcBef>
              <a:buClr>
                <a:schemeClr val="accent2"/>
              </a:buClr>
              <a:buSzPct val="90000"/>
              <a:buFont typeface="Wingdings" pitchFamily="2" charset="2"/>
              <a:buChar char=""/>
              <a:defRPr/>
            </a:pPr>
            <a:endParaRPr lang="en-US" sz="2600" dirty="0" smtClean="0">
              <a:latin typeface="Arial" pitchFamily="34" charset="0"/>
              <a:cs typeface="Arial" pitchFamily="34" charset="0"/>
            </a:endParaRPr>
          </a:p>
          <a:p>
            <a:pPr marL="730250" lvl="1" indent="-273050" algn="just">
              <a:lnSpc>
                <a:spcPct val="90000"/>
              </a:lnSpc>
              <a:spcBef>
                <a:spcPct val="20000"/>
              </a:spcBef>
              <a:buClr>
                <a:schemeClr val="accent2"/>
              </a:buClr>
              <a:buSzPct val="90000"/>
              <a:buFont typeface="Wingdings" pitchFamily="2" charset="2"/>
              <a:buChar char=""/>
              <a:defRPr/>
            </a:pPr>
            <a:r>
              <a:rPr lang="en-US" sz="2600" dirty="0" smtClean="0">
                <a:latin typeface="Arial" pitchFamily="34" charset="0"/>
                <a:cs typeface="Arial" pitchFamily="34" charset="0"/>
              </a:rPr>
              <a:t>Small </a:t>
            </a:r>
            <a:r>
              <a:rPr lang="en-US" sz="2600" dirty="0">
                <a:latin typeface="Arial" pitchFamily="34" charset="0"/>
                <a:cs typeface="Arial" pitchFamily="34" charset="0"/>
              </a:rPr>
              <a:t>scale units can be set up in industrially backward and remote areas with limited financial resources. </a:t>
            </a:r>
            <a:endParaRPr lang="en-US" sz="2600" dirty="0" smtClean="0">
              <a:latin typeface="Arial" pitchFamily="34" charset="0"/>
              <a:cs typeface="Arial" pitchFamily="34" charset="0"/>
            </a:endParaRPr>
          </a:p>
          <a:p>
            <a:pPr marL="730250" lvl="1" indent="-273050" algn="just">
              <a:lnSpc>
                <a:spcPct val="90000"/>
              </a:lnSpc>
              <a:spcBef>
                <a:spcPct val="20000"/>
              </a:spcBef>
              <a:buClr>
                <a:schemeClr val="accent2"/>
              </a:buClr>
              <a:buSzPct val="90000"/>
              <a:defRPr/>
            </a:pPr>
            <a:endParaRPr lang="en-US" sz="2600" dirty="0">
              <a:latin typeface="Arial" pitchFamily="34" charset="0"/>
              <a:cs typeface="Arial" pitchFamily="34" charset="0"/>
            </a:endParaRPr>
          </a:p>
          <a:p>
            <a:pPr marL="730250" lvl="1" indent="-273050" algn="just">
              <a:lnSpc>
                <a:spcPct val="90000"/>
              </a:lnSpc>
              <a:spcBef>
                <a:spcPct val="20000"/>
              </a:spcBef>
              <a:buClr>
                <a:schemeClr val="accent2"/>
              </a:buClr>
              <a:buSzPct val="90000"/>
              <a:defRPr/>
            </a:pPr>
            <a:endParaRPr lang="en-US" sz="800" dirty="0">
              <a:latin typeface="Arial" pitchFamily="34" charset="0"/>
              <a:cs typeface="Arial" pitchFamily="34" charset="0"/>
            </a:endParaRPr>
          </a:p>
          <a:p>
            <a:pPr marL="438150" indent="-319088" algn="just">
              <a:lnSpc>
                <a:spcPct val="90000"/>
              </a:lnSpc>
              <a:buClr>
                <a:schemeClr val="accent1"/>
              </a:buClr>
              <a:buSzPct val="80000"/>
              <a:buFont typeface="Wingdings 2" pitchFamily="18" charset="2"/>
              <a:buChar char=""/>
              <a:defRPr/>
            </a:pPr>
            <a:r>
              <a:rPr lang="en-US" sz="3000" b="1" u="sng" dirty="0">
                <a:latin typeface="Arial" pitchFamily="34" charset="0"/>
                <a:cs typeface="Arial" pitchFamily="34" charset="0"/>
              </a:rPr>
              <a:t>Use of Local Resources </a:t>
            </a:r>
          </a:p>
          <a:p>
            <a:pPr marL="730250" lvl="1" indent="-273050" algn="just">
              <a:lnSpc>
                <a:spcPct val="90000"/>
              </a:lnSpc>
              <a:spcBef>
                <a:spcPct val="20000"/>
              </a:spcBef>
              <a:buClr>
                <a:schemeClr val="accent2"/>
              </a:buClr>
              <a:buSzPct val="90000"/>
              <a:buFont typeface="Wingdings" pitchFamily="2" charset="2"/>
              <a:buChar char=""/>
              <a:defRPr/>
            </a:pPr>
            <a:endParaRPr lang="en-US" sz="2600" dirty="0" smtClean="0">
              <a:latin typeface="Arial" pitchFamily="34" charset="0"/>
              <a:cs typeface="Arial" pitchFamily="34" charset="0"/>
            </a:endParaRPr>
          </a:p>
          <a:p>
            <a:pPr marL="730250" lvl="1" indent="-273050" algn="just">
              <a:lnSpc>
                <a:spcPct val="90000"/>
              </a:lnSpc>
              <a:spcBef>
                <a:spcPct val="20000"/>
              </a:spcBef>
              <a:buClr>
                <a:schemeClr val="accent2"/>
              </a:buClr>
              <a:buSzPct val="90000"/>
              <a:buFont typeface="Wingdings" pitchFamily="2" charset="2"/>
              <a:buChar char=""/>
              <a:defRPr/>
            </a:pPr>
            <a:r>
              <a:rPr lang="en-US" sz="2600" dirty="0" smtClean="0">
                <a:latin typeface="Arial" pitchFamily="34" charset="0"/>
                <a:cs typeface="Arial" pitchFamily="34" charset="0"/>
              </a:rPr>
              <a:t>In </a:t>
            </a:r>
            <a:r>
              <a:rPr lang="en-US" sz="2600" dirty="0">
                <a:latin typeface="Arial" pitchFamily="34" charset="0"/>
                <a:cs typeface="Arial" pitchFamily="34" charset="0"/>
              </a:rPr>
              <a:t>the absence of any initiative local resources are likely to remain unutilized.</a:t>
            </a:r>
          </a:p>
          <a:p>
            <a:pPr marL="730250" lvl="1" indent="-273050" algn="just">
              <a:lnSpc>
                <a:spcPct val="90000"/>
              </a:lnSpc>
              <a:spcBef>
                <a:spcPct val="20000"/>
              </a:spcBef>
              <a:buClr>
                <a:schemeClr val="accent2"/>
              </a:buClr>
              <a:buSzPct val="90000"/>
              <a:buFont typeface="Wingdings" pitchFamily="2" charset="2"/>
              <a:buChar char=""/>
              <a:defRPr/>
            </a:pPr>
            <a:r>
              <a:rPr lang="en-US" sz="2600" dirty="0">
                <a:latin typeface="Arial" pitchFamily="34" charset="0"/>
                <a:cs typeface="Arial" pitchFamily="34" charset="0"/>
              </a:rPr>
              <a:t>Proper use of those resources can result in the progress or development of the area and that too at lower cost.</a:t>
            </a:r>
          </a:p>
          <a:p>
            <a:pPr marL="730250" lvl="1" indent="-273050">
              <a:lnSpc>
                <a:spcPct val="90000"/>
              </a:lnSpc>
              <a:spcBef>
                <a:spcPct val="20000"/>
              </a:spcBef>
              <a:buClr>
                <a:schemeClr val="accent2"/>
              </a:buClr>
              <a:buSzPct val="90000"/>
              <a:buFont typeface="Wingdings" pitchFamily="2" charset="2"/>
              <a:buChar char=""/>
              <a:defRPr/>
            </a:pPr>
            <a:endParaRPr lang="en-US" sz="2800" dirty="0">
              <a:effectLst>
                <a:outerShdw blurRad="38100" dist="38100" dir="2700000" algn="tl">
                  <a:srgbClr val="C0C0C0"/>
                </a:outerShdw>
              </a:effectLst>
              <a:latin typeface="+mn-lt"/>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228600" y="762000"/>
            <a:ext cx="8659813" cy="5867400"/>
          </a:xfrm>
          <a:prstGeom prst="rect">
            <a:avLst/>
          </a:prstGeom>
          <a:noFill/>
          <a:ln w="9525">
            <a:noFill/>
            <a:miter lim="800000"/>
            <a:headEnd/>
            <a:tailEnd/>
          </a:ln>
        </p:spPr>
        <p:txBody>
          <a:bodyPr lIns="54864" tIns="91440"/>
          <a:lstStyle/>
          <a:p>
            <a:pPr marL="438150" indent="-319088" algn="just">
              <a:buClr>
                <a:schemeClr val="accent1"/>
              </a:buClr>
              <a:buSzPct val="80000"/>
              <a:buFont typeface="Wingdings 2" pitchFamily="18" charset="2"/>
              <a:buChar char=""/>
              <a:defRPr/>
            </a:pPr>
            <a:endParaRPr lang="en-US" sz="2800" b="1" u="sng" dirty="0" smtClean="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marL="438150" indent="-319088" algn="just">
              <a:buClr>
                <a:schemeClr val="accent1"/>
              </a:buClr>
              <a:buSzPct val="80000"/>
              <a:buFont typeface="Wingdings 2" pitchFamily="18" charset="2"/>
              <a:buChar char=""/>
              <a:defRPr/>
            </a:pPr>
            <a:r>
              <a:rPr lang="en-US" sz="2800" b="1" u="sng" dirty="0" smtClean="0">
                <a:latin typeface="Arial" pitchFamily="34" charset="0"/>
                <a:cs typeface="Arial" pitchFamily="34" charset="0"/>
              </a:rPr>
              <a:t>Improvement </a:t>
            </a:r>
            <a:r>
              <a:rPr lang="en-US" sz="2800" b="1" u="sng" dirty="0">
                <a:latin typeface="Arial" pitchFamily="34" charset="0"/>
                <a:cs typeface="Arial" pitchFamily="34" charset="0"/>
              </a:rPr>
              <a:t>in Per Capita Income </a:t>
            </a:r>
          </a:p>
          <a:p>
            <a:pPr marL="730250" lvl="1" indent="-273050" algn="just">
              <a:spcBef>
                <a:spcPct val="20000"/>
              </a:spcBef>
              <a:buClr>
                <a:schemeClr val="accent2"/>
              </a:buClr>
              <a:buSzPct val="90000"/>
              <a:buFont typeface="Wingdings" pitchFamily="2" charset="2"/>
              <a:buChar char=""/>
              <a:defRPr/>
            </a:pPr>
            <a:endParaRPr lang="en-US" sz="2200" dirty="0" smtClean="0">
              <a:latin typeface="Arial" pitchFamily="34" charset="0"/>
              <a:cs typeface="Arial" pitchFamily="34" charset="0"/>
            </a:endParaRPr>
          </a:p>
          <a:p>
            <a:pPr marL="730250" lvl="1" indent="-273050" algn="just">
              <a:spcBef>
                <a:spcPct val="20000"/>
              </a:spcBef>
              <a:buClr>
                <a:schemeClr val="accent2"/>
              </a:buClr>
              <a:buSzPct val="90000"/>
              <a:buFont typeface="Wingdings" pitchFamily="2" charset="2"/>
              <a:buChar char=""/>
              <a:defRPr/>
            </a:pPr>
            <a:r>
              <a:rPr lang="en-US" sz="2200" dirty="0" smtClean="0">
                <a:latin typeface="Arial" pitchFamily="34" charset="0"/>
                <a:cs typeface="Arial" pitchFamily="34" charset="0"/>
              </a:rPr>
              <a:t>More </a:t>
            </a:r>
            <a:r>
              <a:rPr lang="en-US" sz="2200" dirty="0">
                <a:latin typeface="Arial" pitchFamily="34" charset="0"/>
                <a:cs typeface="Arial" pitchFamily="34" charset="0"/>
              </a:rPr>
              <a:t>enterprises will lead to more production, employment and generation of wealth in the form of goods and services. </a:t>
            </a:r>
          </a:p>
          <a:p>
            <a:pPr marL="730250" lvl="1" indent="-273050" algn="just">
              <a:spcBef>
                <a:spcPct val="20000"/>
              </a:spcBef>
              <a:buClr>
                <a:schemeClr val="accent2"/>
              </a:buClr>
              <a:buSzPct val="90000"/>
              <a:buFont typeface="Wingdings" pitchFamily="2" charset="2"/>
              <a:buChar char=""/>
              <a:defRPr/>
            </a:pPr>
            <a:r>
              <a:rPr lang="en-US" sz="2200" dirty="0">
                <a:latin typeface="Arial" pitchFamily="34" charset="0"/>
                <a:cs typeface="Arial" pitchFamily="34" charset="0"/>
              </a:rPr>
              <a:t>It will result in the increase in the overall productivity and per capita income in the country.  </a:t>
            </a:r>
          </a:p>
          <a:p>
            <a:pPr marL="730250" lvl="1" indent="-273050" algn="just">
              <a:spcBef>
                <a:spcPct val="20000"/>
              </a:spcBef>
              <a:buClr>
                <a:schemeClr val="accent2"/>
              </a:buClr>
              <a:buSzPct val="90000"/>
              <a:defRPr/>
            </a:pPr>
            <a:endParaRPr lang="en-US"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228600" y="762000"/>
            <a:ext cx="8659813" cy="5867400"/>
          </a:xfrm>
          <a:prstGeom prst="rect">
            <a:avLst/>
          </a:prstGeom>
          <a:noFill/>
          <a:ln w="9525">
            <a:noFill/>
            <a:miter lim="800000"/>
            <a:headEnd/>
            <a:tailEnd/>
          </a:ln>
        </p:spPr>
        <p:txBody>
          <a:bodyPr lIns="54864" tIns="91440"/>
          <a:lstStyle/>
          <a:p>
            <a:pPr marL="730250" lvl="1" indent="-273050" algn="just">
              <a:spcBef>
                <a:spcPct val="20000"/>
              </a:spcBef>
              <a:buClr>
                <a:schemeClr val="accent2"/>
              </a:buClr>
              <a:buSzPct val="90000"/>
              <a:defRPr/>
            </a:pPr>
            <a:endParaRPr lang="en-US" sz="800" dirty="0" smtClean="0">
              <a:latin typeface="Arial" pitchFamily="34" charset="0"/>
              <a:cs typeface="Arial" pitchFamily="34" charset="0"/>
            </a:endParaRPr>
          </a:p>
          <a:p>
            <a:pPr marL="730250" lvl="1" indent="-273050" algn="just">
              <a:spcBef>
                <a:spcPct val="20000"/>
              </a:spcBef>
              <a:buClr>
                <a:schemeClr val="accent2"/>
              </a:buClr>
              <a:buSzPct val="90000"/>
              <a:defRPr/>
            </a:pPr>
            <a:endParaRPr lang="en-US" sz="800" dirty="0">
              <a:latin typeface="Arial" pitchFamily="34" charset="0"/>
              <a:cs typeface="Arial" pitchFamily="34" charset="0"/>
            </a:endParaRPr>
          </a:p>
          <a:p>
            <a:pPr marL="438150" indent="-319088" algn="just">
              <a:buClr>
                <a:schemeClr val="accent1"/>
              </a:buClr>
              <a:buSzPct val="80000"/>
              <a:buFont typeface="Wingdings 2" pitchFamily="18" charset="2"/>
              <a:buChar char=""/>
              <a:defRPr/>
            </a:pPr>
            <a:r>
              <a:rPr lang="en-US" sz="2800" b="1" u="sng" dirty="0">
                <a:latin typeface="Arial" pitchFamily="34" charset="0"/>
                <a:cs typeface="Arial" pitchFamily="34" charset="0"/>
              </a:rPr>
              <a:t>Improvement in The Standard of Living</a:t>
            </a:r>
          </a:p>
          <a:p>
            <a:pPr marL="730250" lvl="1" indent="-273050" algn="just">
              <a:spcBef>
                <a:spcPct val="20000"/>
              </a:spcBef>
              <a:buClr>
                <a:schemeClr val="accent2"/>
              </a:buClr>
              <a:buSzPct val="90000"/>
              <a:buFont typeface="Wingdings" pitchFamily="2" charset="2"/>
              <a:buChar char=""/>
              <a:defRPr/>
            </a:pPr>
            <a:endParaRPr lang="en-US" sz="2200" dirty="0" smtClean="0">
              <a:latin typeface="Arial" pitchFamily="34" charset="0"/>
              <a:cs typeface="Arial" pitchFamily="34" charset="0"/>
            </a:endParaRPr>
          </a:p>
          <a:p>
            <a:pPr marL="730250" lvl="1" indent="-273050" algn="just">
              <a:spcBef>
                <a:spcPct val="20000"/>
              </a:spcBef>
              <a:buClr>
                <a:schemeClr val="accent2"/>
              </a:buClr>
              <a:buSzPct val="90000"/>
              <a:buFont typeface="Wingdings" pitchFamily="2" charset="2"/>
              <a:buChar char=""/>
              <a:defRPr/>
            </a:pPr>
            <a:r>
              <a:rPr lang="en-US" sz="2200" dirty="0" smtClean="0">
                <a:latin typeface="Arial" pitchFamily="34" charset="0"/>
                <a:cs typeface="Arial" pitchFamily="34" charset="0"/>
              </a:rPr>
              <a:t>Entrepreneurs </a:t>
            </a:r>
            <a:r>
              <a:rPr lang="en-US" sz="2200" dirty="0">
                <a:latin typeface="Arial" pitchFamily="34" charset="0"/>
                <a:cs typeface="Arial" pitchFamily="34" charset="0"/>
              </a:rPr>
              <a:t>by adapting latest innovations helps in the production of wide variety of goods and services. </a:t>
            </a:r>
          </a:p>
          <a:p>
            <a:pPr marL="730250" lvl="1" indent="-273050" algn="just">
              <a:spcBef>
                <a:spcPct val="20000"/>
              </a:spcBef>
              <a:buClr>
                <a:schemeClr val="accent2"/>
              </a:buClr>
              <a:buSzPct val="90000"/>
              <a:buFont typeface="Wingdings" pitchFamily="2" charset="2"/>
              <a:buChar char=""/>
              <a:defRPr/>
            </a:pPr>
            <a:r>
              <a:rPr lang="en-US" sz="2200" dirty="0">
                <a:latin typeface="Arial" pitchFamily="34" charset="0"/>
                <a:cs typeface="Arial" pitchFamily="34" charset="0"/>
              </a:rPr>
              <a:t>By making efficient use of the resources they start producing more of better quality and that too at lower costs which ensures easy availability of better quality products at lower prices to the consumer and results in the improvement in the standard of living of the people.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228600" y="914400"/>
            <a:ext cx="8458200" cy="4953000"/>
          </a:xfrm>
          <a:prstGeom prst="rect">
            <a:avLst/>
          </a:prstGeom>
          <a:noFill/>
          <a:ln w="9525">
            <a:noFill/>
            <a:miter lim="800000"/>
            <a:headEnd/>
            <a:tailEnd/>
          </a:ln>
        </p:spPr>
        <p:txBody>
          <a:bodyPr lIns="54864" tIns="91440"/>
          <a:lstStyle/>
          <a:p>
            <a:pPr marL="438150" indent="-319088" algn="just">
              <a:buClr>
                <a:schemeClr val="accent1"/>
              </a:buClr>
              <a:buSzPct val="80000"/>
              <a:buFont typeface="Wingdings 2" pitchFamily="18" charset="2"/>
              <a:buChar char=""/>
              <a:defRPr/>
            </a:pPr>
            <a:r>
              <a:rPr lang="en-US" sz="3000" b="1" u="sng" dirty="0">
                <a:latin typeface="Arial" pitchFamily="34" charset="0"/>
                <a:cs typeface="Arial" pitchFamily="34" charset="0"/>
              </a:rPr>
              <a:t>Economic Independence</a:t>
            </a:r>
          </a:p>
          <a:p>
            <a:pPr marL="438150" indent="-319088" algn="just">
              <a:buClr>
                <a:schemeClr val="accent1"/>
              </a:buClr>
              <a:buSzPct val="80000"/>
              <a:defRPr/>
            </a:pPr>
            <a:endParaRPr lang="en-US" sz="800" b="1" u="sng" dirty="0">
              <a:solidFill>
                <a:schemeClr val="accent3">
                  <a:lumMod val="75000"/>
                </a:schemeClr>
              </a:solidFill>
              <a:effectLst>
                <a:outerShdw blurRad="38100" dist="38100" dir="2700000" algn="tl">
                  <a:srgbClr val="000000">
                    <a:alpha val="43137"/>
                  </a:srgbClr>
                </a:outerShdw>
              </a:effectLst>
              <a:latin typeface="Arial" pitchFamily="34" charset="0"/>
              <a:cs typeface="Arial" pitchFamily="34" charset="0"/>
            </a:endParaRPr>
          </a:p>
          <a:p>
            <a:pPr marL="730250" lvl="1" indent="-273050" algn="just">
              <a:spcBef>
                <a:spcPct val="20000"/>
              </a:spcBef>
              <a:buClr>
                <a:schemeClr val="accent2"/>
              </a:buClr>
              <a:buSzPct val="90000"/>
              <a:buFont typeface="Wingdings" pitchFamily="2" charset="2"/>
              <a:buChar char=""/>
              <a:defRPr/>
            </a:pPr>
            <a:r>
              <a:rPr lang="en-US" sz="2400" dirty="0">
                <a:latin typeface="Arial" pitchFamily="34" charset="0"/>
                <a:cs typeface="Arial" pitchFamily="34" charset="0"/>
              </a:rPr>
              <a:t>Entrepreneurs develop substitute goods being imported and thus prevent over-dependence on foreign countries and at the same time help in saving of previous foreign exchange. </a:t>
            </a:r>
          </a:p>
          <a:p>
            <a:pPr marL="730250" lvl="1" indent="-273050" algn="just">
              <a:spcBef>
                <a:spcPct val="20000"/>
              </a:spcBef>
              <a:buClr>
                <a:schemeClr val="accent2"/>
              </a:buClr>
              <a:buSzPct val="90000"/>
              <a:buFont typeface="Wingdings" pitchFamily="2" charset="2"/>
              <a:buChar char=""/>
              <a:defRPr/>
            </a:pPr>
            <a:r>
              <a:rPr lang="en-US" sz="2400" dirty="0">
                <a:latin typeface="Arial" pitchFamily="34" charset="0"/>
                <a:cs typeface="Arial" pitchFamily="34" charset="0"/>
              </a:rPr>
              <a:t>Through sale of their surplus products in foreign market entrepreneurs enable a country to earn foreign exchange. </a:t>
            </a:r>
          </a:p>
          <a:p>
            <a:pPr marL="730250" lvl="1" indent="-273050" algn="just">
              <a:spcBef>
                <a:spcPct val="20000"/>
              </a:spcBef>
              <a:buClr>
                <a:schemeClr val="accent2"/>
              </a:buClr>
              <a:buSzPct val="90000"/>
              <a:buFont typeface="Wingdings" pitchFamily="2" charset="2"/>
              <a:buChar char=""/>
              <a:defRPr/>
            </a:pPr>
            <a:r>
              <a:rPr lang="en-US" sz="2400" dirty="0">
                <a:latin typeface="Arial" pitchFamily="34" charset="0"/>
                <a:cs typeface="Arial" pitchFamily="34" charset="0"/>
              </a:rPr>
              <a:t>Export promotion and import substitution thus help in promoting economic independence of the economy.  </a:t>
            </a:r>
          </a:p>
          <a:p>
            <a:pPr marL="730250" lvl="1" indent="-273050">
              <a:spcBef>
                <a:spcPct val="20000"/>
              </a:spcBef>
              <a:buClr>
                <a:schemeClr val="accent2"/>
              </a:buClr>
              <a:buSzPct val="90000"/>
              <a:buFont typeface="Wingdings" pitchFamily="2" charset="2"/>
              <a:buChar char=""/>
              <a:defRPr/>
            </a:pPr>
            <a:endParaRPr lang="en-US" sz="2800" dirty="0">
              <a:effectLst>
                <a:outerShdw blurRad="38100" dist="38100" dir="2700000" algn="tl">
                  <a:srgbClr val="C0C0C0"/>
                </a:outerShdw>
              </a:effectLst>
              <a:latin typeface="+mn-lt"/>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TotalTime>
  <Words>593</Words>
  <Application>Microsoft Office PowerPoint</Application>
  <PresentationFormat>On-screen Show (4:3)</PresentationFormat>
  <Paragraphs>80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ROLE OF ENTREPRENEURS IN ECONOMIC DEVELOPMENT</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DEVELOPMENT</dc:title>
  <dc:creator/>
  <cp:lastModifiedBy>WELCOME</cp:lastModifiedBy>
  <cp:revision>56</cp:revision>
  <dcterms:created xsi:type="dcterms:W3CDTF">2006-08-16T00:00:00Z</dcterms:created>
  <dcterms:modified xsi:type="dcterms:W3CDTF">2020-10-21T07:05:50Z</dcterms:modified>
</cp:coreProperties>
</file>