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1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85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176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33170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0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838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806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59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7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89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23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25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13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85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05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97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6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3878" y="1102026"/>
            <a:ext cx="3162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IN" sz="4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  <a:endParaRPr lang="en-IN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8015" y="2571982"/>
            <a:ext cx="97301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IN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GB" altLang="en-US" sz="3400" dirty="0" err="1" smtClean="0"/>
              <a:t>Mr.M.Sulthan</a:t>
            </a:r>
            <a:r>
              <a:rPr lang="en-GB" altLang="en-US" sz="3400" dirty="0" smtClean="0"/>
              <a:t> </a:t>
            </a:r>
            <a:r>
              <a:rPr lang="en-GB" altLang="en-US" sz="3400" dirty="0" smtClean="0"/>
              <a:t>Ibrahim</a:t>
            </a:r>
          </a:p>
          <a:p>
            <a:pPr defTabSz="457200"/>
            <a:r>
              <a:rPr lang="en-GB" altLang="en-US" sz="3400" dirty="0" smtClean="0"/>
              <a:t/>
            </a:r>
            <a:br>
              <a:rPr lang="en-GB" altLang="en-US" sz="3400" dirty="0" smtClean="0"/>
            </a:br>
            <a:r>
              <a:rPr lang="en-GB" altLang="en-US" sz="3400" dirty="0" smtClean="0"/>
              <a:t>Associate Professor of Computer Science</a:t>
            </a:r>
            <a:br>
              <a:rPr lang="en-GB" altLang="en-US" sz="3400" dirty="0" smtClean="0"/>
            </a:br>
            <a:r>
              <a:rPr lang="en-GB" altLang="en-US" sz="3400" dirty="0" err="1" smtClean="0"/>
              <a:t>Hajee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Karutha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Rowther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Howdia</a:t>
            </a:r>
            <a:r>
              <a:rPr lang="en-GB" altLang="en-US" sz="3400" dirty="0" smtClean="0"/>
              <a:t> College(Autonomous)</a:t>
            </a:r>
            <a:r>
              <a:rPr lang="en-GB" altLang="en-US" sz="9600" dirty="0" smtClean="0"/>
              <a:t> </a:t>
            </a:r>
            <a:endParaRPr lang="en-IN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endParaRPr lang="en-IN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5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3" y="618186"/>
            <a:ext cx="5035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constants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7430" y="1751527"/>
            <a:ext cx="104576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 containing fractional parts are called real constant or floating point constant (17.543)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7430" y="3875185"/>
            <a:ext cx="103031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constants are represented in two ways 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Decimal notation.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 Exponential or Scientific notation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250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7887" y="824248"/>
            <a:ext cx="5924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notation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5914" y="2047741"/>
            <a:ext cx="10419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whole number followed by decimal point and fractional part is called real constant in decimal notation.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5913" y="4409310"/>
            <a:ext cx="10419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0.00083   -0.75   435.36  +247.0   215.   .95</a:t>
            </a:r>
          </a:p>
        </p:txBody>
      </p:sp>
    </p:spTree>
    <p:extLst>
      <p:ext uri="{BB962C8B-B14F-4D97-AF65-F5344CB8AC3E}">
        <p14:creationId xmlns:p14="http://schemas.microsoft.com/office/powerpoint/2010/main" xmlns="" val="25248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8654" y="798490"/>
            <a:ext cx="8603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Exponential or Scientific notation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2434" y="2137893"/>
            <a:ext cx="9633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real number may also expressed in exponential notation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value 215.65 may be written as 2.1565e2 in exponential notation.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e2 means multiply by 10</a:t>
            </a:r>
            <a:r>
              <a:rPr lang="en-IN" sz="4000" baseline="5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473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6789" y="1085316"/>
            <a:ext cx="1768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215.65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6788" y="1939897"/>
            <a:ext cx="6332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215.65 = 2.1565e2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6789" y="3050850"/>
            <a:ext cx="2435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0.0000451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2340" y="3050850"/>
            <a:ext cx="207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baseline="5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  4.51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2594" y="3050850"/>
            <a:ext cx="164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IN" sz="4000" baseline="5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43389" y="3050850"/>
            <a:ext cx="2281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4.51E-5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6788" y="4033616"/>
            <a:ext cx="2999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6510000000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356" y="4033616"/>
            <a:ext cx="2922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6.51 X 10</a:t>
            </a:r>
            <a:r>
              <a:rPr lang="en-IN" sz="4000" baseline="5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2920" y="4033616"/>
            <a:ext cx="2922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6.51E9</a:t>
            </a:r>
            <a:endParaRPr lang="en-IN" sz="4000" baseline="50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4943" y="1120208"/>
            <a:ext cx="6332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2.1565 X 10</a:t>
            </a:r>
            <a:r>
              <a:rPr lang="en-IN" sz="4000" baseline="5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74716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609" y="249243"/>
            <a:ext cx="6187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 is:</a:t>
            </a:r>
          </a:p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IN" sz="40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mantissa</a:t>
            </a:r>
            <a:r>
              <a:rPr lang="en-IN" sz="4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IN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8156" y="2214324"/>
            <a:ext cx="6187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2.156 e 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13076" y="1555139"/>
            <a:ext cx="512747" cy="7617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982056" y="1487932"/>
            <a:ext cx="341831" cy="828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6033" y="2904667"/>
            <a:ext cx="107506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mantissa is a real number expressed in decimal notation.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033" y="4025324"/>
            <a:ext cx="107506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exponent is an integer number with an optional </a:t>
            </a:r>
            <a:r>
              <a:rPr lang="en-IN" sz="3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IN" sz="3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minus</a:t>
            </a: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6032" y="5348763"/>
            <a:ext cx="109471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letter </a:t>
            </a:r>
            <a:r>
              <a:rPr lang="en-IN" sz="3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IN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the mantissa and the exponent  can be written in either lowercase or uppercase.</a:t>
            </a:r>
          </a:p>
        </p:txBody>
      </p:sp>
    </p:spTree>
    <p:extLst>
      <p:ext uri="{BB962C8B-B14F-4D97-AF65-F5344CB8AC3E}">
        <p14:creationId xmlns:p14="http://schemas.microsoft.com/office/powerpoint/2010/main" xmlns="" val="4378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075" y="175482"/>
            <a:ext cx="6802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character constants</a:t>
            </a:r>
            <a:endParaRPr lang="en-IN" sz="4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1849" y="960312"/>
            <a:ext cx="10827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character constant contains a single character enclosed within  a pair of single quote mark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849" y="2791581"/>
            <a:ext cx="1082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‘x’     ‘5’   ‘;’     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49" y="3959748"/>
            <a:ext cx="10827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the character constant ‘5’ is not the same as the number 5.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constant have integer values known as ASCII values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1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9338" y="349474"/>
            <a:ext cx="9049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 Constants</a:t>
            </a:r>
            <a:endParaRPr lang="en-IN" sz="4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931" y="1129400"/>
            <a:ext cx="11485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string constant is a sequence of character enclosed in double quotes. The characters may be letters numbers, special characters and blank space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931" y="3435409"/>
            <a:ext cx="114855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   “Hello”    “2002”  “Well Done”  “?...!”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“5+3”   “x”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931" y="4854011"/>
            <a:ext cx="114855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A character constant(e.g., ‘x’) is not equivalent to the single character string constant(e.g., “x”)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31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964" y="252840"/>
            <a:ext cx="8186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Backslash Character Constant</a:t>
            </a:r>
            <a:endParaRPr lang="en-IN" sz="4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568" y="1022281"/>
            <a:ext cx="11323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support some special backslash character constants that are used in output function.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568" y="2345720"/>
            <a:ext cx="11323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symbol ‘\n’ stands for newline character.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568" y="3669159"/>
            <a:ext cx="11323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each one of them represents one character, although they consist of two characters.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2568" y="4992598"/>
            <a:ext cx="11323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characters combinations are known as </a:t>
            </a:r>
            <a:r>
              <a:rPr lang="en-US" sz="4000" i="1" dirty="0">
                <a:solidFill>
                  <a:srgbClr val="AE52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escape sequences.</a:t>
            </a:r>
          </a:p>
        </p:txBody>
      </p:sp>
    </p:spTree>
    <p:extLst>
      <p:ext uri="{BB962C8B-B14F-4D97-AF65-F5344CB8AC3E}">
        <p14:creationId xmlns:p14="http://schemas.microsoft.com/office/powerpoint/2010/main" xmlns="" val="28920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946543" y="155249"/>
          <a:ext cx="8128000" cy="615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76912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constant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83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‘\a’</a:t>
                      </a:r>
                    </a:p>
                    <a:p>
                      <a:pPr algn="ctr"/>
                      <a:r>
                        <a:rPr lang="en-US" sz="2800" dirty="0" smtClean="0"/>
                        <a:t>‘\b’</a:t>
                      </a:r>
                    </a:p>
                    <a:p>
                      <a:pPr algn="ctr"/>
                      <a:r>
                        <a:rPr lang="en-US" sz="2800" dirty="0" smtClean="0"/>
                        <a:t>‘\f’</a:t>
                      </a:r>
                    </a:p>
                    <a:p>
                      <a:pPr algn="ctr"/>
                      <a:r>
                        <a:rPr lang="en-US" sz="2800" dirty="0" smtClean="0"/>
                        <a:t>‘\n’</a:t>
                      </a:r>
                    </a:p>
                    <a:p>
                      <a:pPr algn="ctr"/>
                      <a:r>
                        <a:rPr lang="en-US" sz="2800" dirty="0" smtClean="0"/>
                        <a:t>‘\r’</a:t>
                      </a:r>
                    </a:p>
                    <a:p>
                      <a:pPr algn="ctr"/>
                      <a:r>
                        <a:rPr lang="en-US" sz="2800" dirty="0" smtClean="0"/>
                        <a:t>‘\t’</a:t>
                      </a:r>
                    </a:p>
                    <a:p>
                      <a:pPr algn="ctr"/>
                      <a:r>
                        <a:rPr lang="en-US" sz="2800" dirty="0" smtClean="0"/>
                        <a:t>‘\v’</a:t>
                      </a:r>
                    </a:p>
                    <a:p>
                      <a:pPr algn="ctr"/>
                      <a:r>
                        <a:rPr lang="en-US" sz="2800" dirty="0" smtClean="0"/>
                        <a:t>‘\’’</a:t>
                      </a:r>
                    </a:p>
                    <a:p>
                      <a:pPr algn="ctr"/>
                      <a:r>
                        <a:rPr lang="en-US" sz="2800" dirty="0" smtClean="0"/>
                        <a:t>‘\”’</a:t>
                      </a:r>
                    </a:p>
                    <a:p>
                      <a:pPr algn="ctr"/>
                      <a:r>
                        <a:rPr lang="en-US" sz="2800" dirty="0" smtClean="0"/>
                        <a:t>‘\?’</a:t>
                      </a:r>
                    </a:p>
                    <a:p>
                      <a:pPr algn="ctr"/>
                      <a:r>
                        <a:rPr lang="en-US" sz="2800" dirty="0" smtClean="0"/>
                        <a:t>‘\\’</a:t>
                      </a:r>
                    </a:p>
                    <a:p>
                      <a:pPr algn="ctr"/>
                      <a:r>
                        <a:rPr lang="en-US" sz="2800" dirty="0" smtClean="0"/>
                        <a:t>‘\</a:t>
                      </a:r>
                      <a:r>
                        <a:rPr lang="en-US" sz="2800" smtClean="0"/>
                        <a:t>0’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Audible</a:t>
                      </a:r>
                      <a:r>
                        <a:rPr lang="en-US" sz="2800" baseline="0" dirty="0" smtClean="0"/>
                        <a:t> alert(bell)</a:t>
                      </a:r>
                    </a:p>
                    <a:p>
                      <a:r>
                        <a:rPr lang="en-US" sz="2800" baseline="0" dirty="0" smtClean="0"/>
                        <a:t>Back space</a:t>
                      </a:r>
                    </a:p>
                    <a:p>
                      <a:r>
                        <a:rPr lang="en-US" sz="2800" baseline="0" dirty="0" smtClean="0"/>
                        <a:t>Form feed</a:t>
                      </a:r>
                    </a:p>
                    <a:p>
                      <a:r>
                        <a:rPr lang="en-US" sz="2800" baseline="0" dirty="0" smtClean="0"/>
                        <a:t>New line</a:t>
                      </a:r>
                    </a:p>
                    <a:p>
                      <a:r>
                        <a:rPr lang="en-US" sz="2800" baseline="0" dirty="0" smtClean="0"/>
                        <a:t>Carriage return</a:t>
                      </a:r>
                    </a:p>
                    <a:p>
                      <a:r>
                        <a:rPr lang="en-US" sz="2800" baseline="0" dirty="0" smtClean="0"/>
                        <a:t>Horizontal tab</a:t>
                      </a:r>
                    </a:p>
                    <a:p>
                      <a:r>
                        <a:rPr lang="en-US" sz="2800" baseline="0" dirty="0" smtClean="0"/>
                        <a:t>Vertical tab</a:t>
                      </a:r>
                    </a:p>
                    <a:p>
                      <a:r>
                        <a:rPr lang="en-US" sz="2800" baseline="0" dirty="0" smtClean="0"/>
                        <a:t>Single quote</a:t>
                      </a:r>
                    </a:p>
                    <a:p>
                      <a:r>
                        <a:rPr lang="en-US" sz="2800" baseline="0" dirty="0" smtClean="0"/>
                        <a:t>Double quote</a:t>
                      </a:r>
                    </a:p>
                    <a:p>
                      <a:r>
                        <a:rPr lang="en-US" sz="2800" baseline="0" dirty="0" smtClean="0"/>
                        <a:t>Question mark</a:t>
                      </a:r>
                    </a:p>
                    <a:p>
                      <a:r>
                        <a:rPr lang="en-US" sz="2800" baseline="0" dirty="0" smtClean="0"/>
                        <a:t>Backslash</a:t>
                      </a:r>
                    </a:p>
                    <a:p>
                      <a:r>
                        <a:rPr lang="en-US" sz="2800" baseline="0" dirty="0" smtClean="0"/>
                        <a:t>null </a:t>
                      </a:r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45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9518" y="752030"/>
            <a:ext cx="6503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endParaRPr lang="en-IN" sz="4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392" y="1709159"/>
            <a:ext cx="11032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variable is a data name that may be used to store a data value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6392" y="3264235"/>
            <a:ext cx="1103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variable may take different value at different times during execution.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26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7752" y="1062836"/>
            <a:ext cx="37613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IN" sz="48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  <a:endParaRPr lang="en-IN" sz="48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5120" y="246575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defTabSz="457200">
              <a:buFont typeface="Wingdings" panose="05000000000000000000" pitchFamily="2" charset="2"/>
              <a:buChar char="§"/>
            </a:pPr>
            <a:r>
              <a:rPr lang="en-IN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 in C refer to  fixed values that do not change during the execution of a program</a:t>
            </a:r>
            <a:endParaRPr lang="en-IN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7846" y="777665"/>
            <a:ext cx="110326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variable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 can be chosen in a meaning full way so as to reflect its function or nature in the program.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846" y="2803018"/>
            <a:ext cx="1103262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average 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height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total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counter_1</a:t>
            </a:r>
          </a:p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class_strenth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846" y="777665"/>
            <a:ext cx="1103262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names may consist of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lettes,digits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underscore character, subject to the following conditions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845" y="2778213"/>
            <a:ext cx="110326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They must begin with a letter.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844" y="3497529"/>
            <a:ext cx="110326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ANSI standard recognizes a length of 31 characters. However, length should not be normally more than eight characters. </a:t>
            </a:r>
            <a:endParaRPr lang="en-IN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80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4577" y="1102407"/>
            <a:ext cx="108018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Uppercase and lowercase are significant. This is, the variable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 the same as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4577" y="3461045"/>
            <a:ext cx="10801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It should not be a keyword.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577" y="4729901"/>
            <a:ext cx="10801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White space is not allowed.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57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5769" y="0"/>
            <a:ext cx="9208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CONSTANTS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467" y="940158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5770" y="2653048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9899" y="2562895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8898" y="5087607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87607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1880" y="5087607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32890" y="5087607"/>
            <a:ext cx="2537138" cy="9787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>
            <a:endCxn id="4" idx="0"/>
          </p:cNvCxnSpPr>
          <p:nvPr/>
        </p:nvCxnSpPr>
        <p:spPr>
          <a:xfrm flipH="1">
            <a:off x="2994339" y="1931831"/>
            <a:ext cx="2285999" cy="721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>
            <a:off x="6203950" y="1931605"/>
            <a:ext cx="2624518" cy="6312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0"/>
          </p:cNvCxnSpPr>
          <p:nvPr/>
        </p:nvCxnSpPr>
        <p:spPr>
          <a:xfrm flipH="1">
            <a:off x="1725769" y="3631842"/>
            <a:ext cx="862885" cy="14557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0"/>
          </p:cNvCxnSpPr>
          <p:nvPr/>
        </p:nvCxnSpPr>
        <p:spPr>
          <a:xfrm>
            <a:off x="3368898" y="3631842"/>
            <a:ext cx="1268569" cy="14557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 flipH="1">
            <a:off x="7780449" y="3541689"/>
            <a:ext cx="655213" cy="15459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9" idx="0"/>
          </p:cNvCxnSpPr>
          <p:nvPr/>
        </p:nvCxnSpPr>
        <p:spPr>
          <a:xfrm>
            <a:off x="9203027" y="3541689"/>
            <a:ext cx="1398432" cy="15459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8938" y="1185412"/>
            <a:ext cx="240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856" y="5112294"/>
            <a:ext cx="240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 constant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01094" y="5112294"/>
            <a:ext cx="240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</a:p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constant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91504" y="2677735"/>
            <a:ext cx="240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Numerical</a:t>
            </a:r>
          </a:p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16209" y="2599925"/>
            <a:ext cx="240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Character  constant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11881" y="5087606"/>
            <a:ext cx="2645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character</a:t>
            </a:r>
          </a:p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332890" y="5112294"/>
            <a:ext cx="240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</a:p>
          <a:p>
            <a:pPr algn="ctr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</a:p>
        </p:txBody>
      </p:sp>
    </p:spTree>
    <p:extLst>
      <p:ext uri="{BB962C8B-B14F-4D97-AF65-F5344CB8AC3E}">
        <p14:creationId xmlns:p14="http://schemas.microsoft.com/office/powerpoint/2010/main" xmlns="" val="129326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4" grpId="0"/>
      <p:bldP spid="25" grpId="0"/>
      <p:bldP spid="31" grpId="0"/>
      <p:bldP spid="33" grpId="0"/>
      <p:bldP spid="3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341" y="399244"/>
            <a:ext cx="5318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5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 constants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4975" y="1491802"/>
            <a:ext cx="10551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integer constant refers to a sequence of digits.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4975" y="2938352"/>
            <a:ext cx="105514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types of integers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1. decimal integer.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octal integer.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3. hexadecimal integer</a:t>
            </a:r>
          </a:p>
        </p:txBody>
      </p:sp>
    </p:spTree>
    <p:extLst>
      <p:ext uri="{BB962C8B-B14F-4D97-AF65-F5344CB8AC3E}">
        <p14:creationId xmlns:p14="http://schemas.microsoft.com/office/powerpoint/2010/main" xmlns="" val="17601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9707" y="746975"/>
            <a:ext cx="5679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integers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5132" y="1942564"/>
            <a:ext cx="107173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 integers consist of a set of digits, 0 through 9, preceded by an optional – or + sign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5132" y="4075599"/>
            <a:ext cx="10717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Examples.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123       -321    0     654321    +78</a:t>
            </a:r>
          </a:p>
        </p:txBody>
      </p:sp>
    </p:spTree>
    <p:extLst>
      <p:ext uri="{BB962C8B-B14F-4D97-AF65-F5344CB8AC3E}">
        <p14:creationId xmlns:p14="http://schemas.microsoft.com/office/powerpoint/2010/main" xmlns="" val="18865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4101" y="862885"/>
            <a:ext cx="5692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Octal integers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799" y="1752147"/>
            <a:ext cx="100734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Octal integers consist of any combination of digits from the set 0 through 7, with a leading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799" y="3875805"/>
            <a:ext cx="100734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</a:p>
          <a:p>
            <a:pPr defTabSz="457200"/>
            <a:r>
              <a:rPr lang="en-IN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037   0   0435    0551</a:t>
            </a:r>
          </a:p>
        </p:txBody>
      </p:sp>
    </p:spTree>
    <p:extLst>
      <p:ext uri="{BB962C8B-B14F-4D97-AF65-F5344CB8AC3E}">
        <p14:creationId xmlns:p14="http://schemas.microsoft.com/office/powerpoint/2010/main" xmlns="" val="1466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714" y="1004552"/>
            <a:ext cx="1146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291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28045" y="1043189"/>
            <a:ext cx="12879" cy="695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202287" y="1712438"/>
            <a:ext cx="38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40924" y="1738648"/>
            <a:ext cx="965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25388" y="1726221"/>
            <a:ext cx="347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5619" y="1712438"/>
            <a:ext cx="875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36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06840" y="2085473"/>
            <a:ext cx="476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96236" y="1738648"/>
            <a:ext cx="347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369714" y="1751075"/>
            <a:ext cx="0" cy="567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9714" y="2305318"/>
            <a:ext cx="837126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1217" y="28204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48116" y="1043189"/>
            <a:ext cx="347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3194" y="2265777"/>
            <a:ext cx="347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206840" y="2619720"/>
            <a:ext cx="508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09114" y="2291534"/>
            <a:ext cx="347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8116" y="4932608"/>
            <a:ext cx="59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    291</a:t>
            </a:r>
            <a:r>
              <a:rPr lang="en-IN" sz="3600" dirty="0">
                <a:solidFill>
                  <a:prstClr val="black"/>
                </a:solidFill>
              </a:rPr>
              <a:t>     =   0443</a:t>
            </a:r>
            <a:endParaRPr lang="en-IN" sz="4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06448" y="3710020"/>
            <a:ext cx="59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</a:rPr>
              <a:t>Decimal</a:t>
            </a:r>
            <a:r>
              <a:rPr lang="en-IN" sz="4000" dirty="0">
                <a:solidFill>
                  <a:prstClr val="black"/>
                </a:solidFill>
              </a:rPr>
              <a:t>          </a:t>
            </a:r>
            <a:r>
              <a:rPr lang="en-IN" sz="4000" u="sng" dirty="0">
                <a:solidFill>
                  <a:prstClr val="black"/>
                </a:solidFill>
              </a:rPr>
              <a:t>octal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61195" y="422123"/>
            <a:ext cx="592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</a:rPr>
              <a:t>Decimal to octal </a:t>
            </a:r>
            <a:r>
              <a:rPr lang="en-IN" sz="4000" u="sng" dirty="0" err="1">
                <a:solidFill>
                  <a:prstClr val="black"/>
                </a:solidFill>
              </a:rPr>
              <a:t>convertion</a:t>
            </a:r>
            <a:endParaRPr lang="en-IN" sz="40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9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465" y="605307"/>
            <a:ext cx="632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Hexadecimal integer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2254" y="1581955"/>
            <a:ext cx="106658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sequence of digits preceded by 0x or 0X is considered as hexadecimal integer. They may also include alphabets A through F or a through f. the letter A through F represent the numbers 10 through 15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5915" y="5190186"/>
            <a:ext cx="10470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</a:p>
          <a:p>
            <a:pPr marL="571500" indent="-571500" defTabSz="457200">
              <a:buFont typeface="Arial" panose="020B0604020202020204" pitchFamily="34" charset="0"/>
              <a:buChar char="•"/>
            </a:pPr>
            <a:r>
              <a:rPr lang="en-IN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0X2       0x9F    0Xbcd     0x</a:t>
            </a:r>
          </a:p>
        </p:txBody>
      </p:sp>
    </p:spTree>
    <p:extLst>
      <p:ext uri="{BB962C8B-B14F-4D97-AF65-F5344CB8AC3E}">
        <p14:creationId xmlns:p14="http://schemas.microsoft.com/office/powerpoint/2010/main" xmlns="" val="107358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228" y="422123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</a:rPr>
              <a:t>Decimal to Hexadecimal </a:t>
            </a:r>
            <a:r>
              <a:rPr lang="en-IN" sz="4000" u="sng" dirty="0" err="1">
                <a:solidFill>
                  <a:prstClr val="black"/>
                </a:solidFill>
              </a:rPr>
              <a:t>convertion</a:t>
            </a:r>
            <a:endParaRPr lang="en-IN" sz="4000" u="sng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4564" y="1648496"/>
            <a:ext cx="1236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498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640169" y="1648496"/>
            <a:ext cx="12880" cy="60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40169" y="2253351"/>
            <a:ext cx="1146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0468" y="1648496"/>
            <a:ext cx="78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04564" y="2192741"/>
            <a:ext cx="113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  31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10625" y="2253351"/>
            <a:ext cx="0" cy="647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0625" y="2900627"/>
            <a:ext cx="875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3"/>
          </p:cNvCxnSpPr>
          <p:nvPr/>
        </p:nvCxnSpPr>
        <p:spPr>
          <a:xfrm>
            <a:off x="3837904" y="2546684"/>
            <a:ext cx="553792" cy="3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15166" y="2223046"/>
            <a:ext cx="78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6079" y="2797596"/>
            <a:ext cx="1068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    1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3825025" y="3142445"/>
            <a:ext cx="566671" cy="9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17443" y="2166983"/>
            <a:ext cx="113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62529" y="2757627"/>
            <a:ext cx="78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62529" y="2181410"/>
            <a:ext cx="78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5166" y="5100033"/>
            <a:ext cx="886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dirty="0">
                <a:solidFill>
                  <a:prstClr val="black"/>
                </a:solidFill>
              </a:rPr>
              <a:t>498       =    0X1f2    or  0x1f2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15166" y="3966692"/>
            <a:ext cx="886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4000" u="sng" dirty="0">
                <a:solidFill>
                  <a:prstClr val="black"/>
                </a:solidFill>
              </a:rPr>
              <a:t>Decimal</a:t>
            </a:r>
            <a:r>
              <a:rPr lang="en-IN" sz="4000" dirty="0">
                <a:solidFill>
                  <a:prstClr val="black"/>
                </a:solidFill>
              </a:rPr>
              <a:t>       </a:t>
            </a:r>
            <a:r>
              <a:rPr lang="en-IN" sz="4000" u="sng" dirty="0">
                <a:solidFill>
                  <a:prstClr val="black"/>
                </a:solidFill>
              </a:rPr>
              <a:t>hexadecimal</a:t>
            </a:r>
          </a:p>
        </p:txBody>
      </p:sp>
    </p:spTree>
    <p:extLst>
      <p:ext uri="{BB962C8B-B14F-4D97-AF65-F5344CB8AC3E}">
        <p14:creationId xmlns:p14="http://schemas.microsoft.com/office/powerpoint/2010/main" xmlns="" val="28761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784</Words>
  <Application>Microsoft Office PowerPoint</Application>
  <PresentationFormat>Custom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Droplet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4</cp:revision>
  <dcterms:created xsi:type="dcterms:W3CDTF">2020-10-21T09:42:04Z</dcterms:created>
  <dcterms:modified xsi:type="dcterms:W3CDTF">2020-10-21T14:04:19Z</dcterms:modified>
</cp:coreProperties>
</file>