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8" r:id="rId3"/>
    <p:sldId id="269" r:id="rId4"/>
    <p:sldId id="270" r:id="rId5"/>
    <p:sldId id="277" r:id="rId6"/>
    <p:sldId id="278" r:id="rId7"/>
    <p:sldId id="279" r:id="rId8"/>
    <p:sldId id="271" r:id="rId9"/>
    <p:sldId id="280" r:id="rId10"/>
    <p:sldId id="281" r:id="rId11"/>
    <p:sldId id="282" r:id="rId12"/>
    <p:sldId id="283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6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3C1D-0EC5-4E33-A749-7DDC03CD116E}" type="datetimeFigureOut">
              <a:rPr lang="en-IN" smtClean="0"/>
              <a:pPr/>
              <a:t>21-10-2020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5C0D-5991-4C13-B451-1E3F920914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17464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3C1D-0EC5-4E33-A749-7DDC03CD116E}" type="datetimeFigureOut">
              <a:rPr lang="en-IN" smtClean="0"/>
              <a:pPr/>
              <a:t>21-10-2020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5C0D-5991-4C13-B451-1E3F920914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72869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3C1D-0EC5-4E33-A749-7DDC03CD116E}" type="datetimeFigureOut">
              <a:rPr lang="en-IN" smtClean="0"/>
              <a:pPr/>
              <a:t>21-10-2020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5C0D-5991-4C13-B451-1E3F920914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78515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3C1D-0EC5-4E33-A749-7DDC03CD116E}" type="datetimeFigureOut">
              <a:rPr lang="en-IN" smtClean="0"/>
              <a:pPr/>
              <a:t>21-10-2020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5C0D-5991-4C13-B451-1E3F920914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08939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3C1D-0EC5-4E33-A749-7DDC03CD116E}" type="datetimeFigureOut">
              <a:rPr lang="en-IN" smtClean="0"/>
              <a:pPr/>
              <a:t>21-10-2020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5C0D-5991-4C13-B451-1E3F920914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27138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3C1D-0EC5-4E33-A749-7DDC03CD116E}" type="datetimeFigureOut">
              <a:rPr lang="en-IN" smtClean="0"/>
              <a:pPr/>
              <a:t>21-10-2020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5C0D-5991-4C13-B451-1E3F920914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7794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3C1D-0EC5-4E33-A749-7DDC03CD116E}" type="datetimeFigureOut">
              <a:rPr lang="en-IN" smtClean="0"/>
              <a:pPr/>
              <a:t>21-10-2020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5C0D-5991-4C13-B451-1E3F920914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83971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3C1D-0EC5-4E33-A749-7DDC03CD116E}" type="datetimeFigureOut">
              <a:rPr lang="en-IN" smtClean="0"/>
              <a:pPr/>
              <a:t>21-10-2020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5C0D-5991-4C13-B451-1E3F920914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7700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3C1D-0EC5-4E33-A749-7DDC03CD116E}" type="datetimeFigureOut">
              <a:rPr lang="en-IN" smtClean="0"/>
              <a:pPr/>
              <a:t>21-10-2020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5C0D-5991-4C13-B451-1E3F920914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03026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3C1D-0EC5-4E33-A749-7DDC03CD116E}" type="datetimeFigureOut">
              <a:rPr lang="en-IN" smtClean="0"/>
              <a:pPr/>
              <a:t>21-10-2020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5C0D-5991-4C13-B451-1E3F920914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61930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3C1D-0EC5-4E33-A749-7DDC03CD116E}" type="datetimeFigureOut">
              <a:rPr lang="en-IN" smtClean="0"/>
              <a:pPr/>
              <a:t>21-10-2020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5C0D-5991-4C13-B451-1E3F920914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37474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23C1D-0EC5-4E33-A749-7DDC03CD116E}" type="datetimeFigureOut">
              <a:rPr lang="en-IN" smtClean="0"/>
              <a:pPr/>
              <a:t>21-10-2020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D5C0D-5991-4C13-B451-1E3F920914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16813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9720" y="2346416"/>
            <a:ext cx="9553575" cy="769441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4400" b="0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Operators in C Language</a:t>
            </a:r>
            <a:endParaRPr lang="en-IN" sz="4400" b="0" i="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2796" y="3347629"/>
            <a:ext cx="111633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 language supports a rich set of built-in operators. An operator is a symbol that tells the compiler to perform a certain mathematical or logical manipulation. Operators are used in programs to manipulate data and variables.</a:t>
            </a: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77246" y="354763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altLang="en-US" sz="2800" dirty="0" err="1" smtClean="0"/>
              <a:t>Mr.M.Sulthan</a:t>
            </a:r>
            <a:r>
              <a:rPr lang="en-GB" altLang="en-US" sz="2800" dirty="0" smtClean="0"/>
              <a:t> Ibrahim</a:t>
            </a:r>
            <a:br>
              <a:rPr lang="en-GB" altLang="en-US" sz="2800" dirty="0" smtClean="0"/>
            </a:br>
            <a:r>
              <a:rPr lang="en-GB" altLang="en-US" sz="2800" dirty="0" smtClean="0"/>
              <a:t>Associate Professor of Computer Science</a:t>
            </a:r>
            <a:br>
              <a:rPr lang="en-GB" altLang="en-US" sz="2800" dirty="0" smtClean="0"/>
            </a:br>
            <a:r>
              <a:rPr lang="en-GB" altLang="en-US" sz="2800" dirty="0" err="1" smtClean="0"/>
              <a:t>Hajee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Karutha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Rowther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Howdia</a:t>
            </a:r>
            <a:r>
              <a:rPr lang="en-GB" altLang="en-US" sz="2800" dirty="0" smtClean="0"/>
              <a:t> College(Autonomous) 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772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3633" y="122549"/>
            <a:ext cx="115384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Relational expression is an expression which contains the relational operator. Relational operators are most commonly used in decision statements like </a:t>
            </a:r>
            <a:r>
              <a:rPr lang="en-US" sz="4000" i="1" dirty="0"/>
              <a:t>if</a:t>
            </a:r>
            <a:r>
              <a:rPr lang="en-US" sz="4000" dirty="0"/>
              <a:t>, </a:t>
            </a:r>
            <a:r>
              <a:rPr lang="en-US" sz="4000" i="1" dirty="0"/>
              <a:t>while</a:t>
            </a:r>
            <a:r>
              <a:rPr lang="en-US" sz="4000" dirty="0"/>
              <a:t>, etc. Some simple relational expressions are:</a:t>
            </a: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9621" y="3214540"/>
            <a:ext cx="10972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/>
              <a:t>1 &lt; </a:t>
            </a:r>
            <a:r>
              <a:rPr lang="en-IN" sz="3600" dirty="0" smtClean="0"/>
              <a:t>5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IN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/>
              <a:t>9 != </a:t>
            </a:r>
            <a:r>
              <a:rPr lang="en-IN" sz="3600" dirty="0" smtClean="0"/>
              <a:t>8</a:t>
            </a:r>
          </a:p>
          <a:p>
            <a:endParaRPr lang="en-IN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dirty="0"/>
              <a:t>2 &gt; 1+3</a:t>
            </a:r>
          </a:p>
        </p:txBody>
      </p:sp>
    </p:spTree>
    <p:extLst>
      <p:ext uri="{BB962C8B-B14F-4D97-AF65-F5344CB8AC3E}">
        <p14:creationId xmlns:p14="http://schemas.microsoft.com/office/powerpoint/2010/main" xmlns="" val="419499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3633" y="122549"/>
            <a:ext cx="115384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Note: Arithmetic operators have higher priority than relational operators meaning that if arithmetic expressions are present on two sides of a relational operator then arithmetic expressions will be calculated first and then the result will be compared.</a:t>
            </a: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811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5291" y="81391"/>
            <a:ext cx="11538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Logical Operators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235" y="854415"/>
            <a:ext cx="12003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language supports following 3 logical operators. Assume variable A holds 1 and variable B holds 0, then −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8846484"/>
              </p:ext>
            </p:extLst>
          </p:nvPr>
        </p:nvGraphicFramePr>
        <p:xfrm>
          <a:off x="270235" y="2356701"/>
          <a:ext cx="10887959" cy="4501298"/>
        </p:xfrm>
        <a:graphic>
          <a:graphicData uri="http://schemas.openxmlformats.org/drawingml/2006/table">
            <a:tbl>
              <a:tblPr/>
              <a:tblGrid>
                <a:gridCol w="1234617"/>
                <a:gridCol w="7086895"/>
                <a:gridCol w="2566447"/>
              </a:tblGrid>
              <a:tr h="825682"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Operator</a:t>
                      </a:r>
                    </a:p>
                  </a:txBody>
                  <a:tcPr marL="51495" marR="51495" marT="51495" marB="51495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51495" marR="51495" marT="51495" marB="51495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Example</a:t>
                      </a:r>
                    </a:p>
                  </a:txBody>
                  <a:tcPr marL="51495" marR="51495" marT="51495" marB="51495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065396">
                <a:tc>
                  <a:txBody>
                    <a:bodyPr/>
                    <a:lstStyle/>
                    <a:p>
                      <a:pPr fontAlgn="t"/>
                      <a:r>
                        <a:rPr lang="en-IN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&amp;&amp;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5" marR="51495" marT="51495" marB="51495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Called Logical AND operator. If both the operands are non-zero, then the condition becomes true.</a:t>
                      </a:r>
                    </a:p>
                  </a:txBody>
                  <a:tcPr marL="51495" marR="51495" marT="51495" marB="51495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 &amp;&amp; B) is false.</a:t>
                      </a:r>
                    </a:p>
                  </a:txBody>
                  <a:tcPr marL="51495" marR="51495" marT="51495" marB="51495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065396">
                <a:tc>
                  <a:txBody>
                    <a:bodyPr/>
                    <a:lstStyle/>
                    <a:p>
                      <a:pPr fontAlgn="t"/>
                      <a:r>
                        <a:rPr lang="en-IN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||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5" marR="51495" marT="51495" marB="51495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Called Logical OR Operator. If any of the two operands is non-zero, then the condition becomes true.</a:t>
                      </a:r>
                    </a:p>
                  </a:txBody>
                  <a:tcPr marL="51495" marR="51495" marT="51495" marB="51495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 || B) is true.</a:t>
                      </a:r>
                    </a:p>
                  </a:txBody>
                  <a:tcPr marL="51495" marR="51495" marT="51495" marB="51495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544824">
                <a:tc>
                  <a:txBody>
                    <a:bodyPr/>
                    <a:lstStyle/>
                    <a:p>
                      <a:pPr fontAlgn="t"/>
                      <a:r>
                        <a:rPr lang="en-IN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!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95" marR="51495" marT="51495" marB="51495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Called Logical NOT Operator. It is used to reverse the logical state of its operand. If a condition is true, then Logical NOT operator will make it false.</a:t>
                      </a:r>
                    </a:p>
                  </a:txBody>
                  <a:tcPr marL="51495" marR="51495" marT="51495" marB="51495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!(A &amp;&amp; B) is true.</a:t>
                      </a:r>
                    </a:p>
                  </a:txBody>
                  <a:tcPr marL="51495" marR="51495" marT="51495" marB="51495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7944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13185896"/>
              </p:ext>
            </p:extLst>
          </p:nvPr>
        </p:nvGraphicFramePr>
        <p:xfrm>
          <a:off x="664233" y="849061"/>
          <a:ext cx="10990053" cy="5738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3139"/>
                <a:gridCol w="6479535"/>
                <a:gridCol w="2897379"/>
              </a:tblGrid>
              <a:tr h="617429"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Operator</a:t>
                      </a:r>
                      <a:endParaRPr lang="en-I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Description</a:t>
                      </a:r>
                      <a:endParaRPr lang="en-I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Example</a:t>
                      </a:r>
                      <a:endParaRPr lang="en-IN" dirty="0"/>
                    </a:p>
                  </a:txBody>
                  <a:tcPr/>
                </a:tc>
              </a:tr>
              <a:tr h="843339"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assigns values from right side operands to left side operand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a=b</a:t>
                      </a:r>
                    </a:p>
                  </a:txBody>
                  <a:tcPr marL="60960" marR="60960" marT="60960" marB="60960"/>
                </a:tc>
              </a:tr>
              <a:tr h="843339"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+=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adds right operand to the left operand and assign the result to left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a+=b is same as a=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a+b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60960" marB="60960"/>
                </a:tc>
              </a:tr>
              <a:tr h="843339"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-=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subtracts right operand from the left operand and assign the result to left operand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a-=b is same as a=a-b</a:t>
                      </a:r>
                    </a:p>
                  </a:txBody>
                  <a:tcPr marL="60960" marR="60960" marT="60960" marB="60960"/>
                </a:tc>
              </a:tr>
              <a:tr h="843339"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*=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mutiply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left operand with the right operand and assign the result to left operand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a*=b is same as a=a*b</a:t>
                      </a:r>
                    </a:p>
                  </a:txBody>
                  <a:tcPr marL="60960" marR="60960" marT="60960" marB="60960"/>
                </a:tc>
              </a:tr>
              <a:tr h="843339"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/=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divides left operand with the right operand and assign the result to left operand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a/=b is same as a=a/b</a:t>
                      </a:r>
                    </a:p>
                  </a:txBody>
                  <a:tcPr marL="60960" marR="60960" marT="60960" marB="60960"/>
                </a:tc>
              </a:tr>
              <a:tr h="843339"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%=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calculate modulus using two operands and assign the result to left operand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a%=b is same as a=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a%b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60960" marB="60960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29728" y="172528"/>
            <a:ext cx="11343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Assignment Operators</a:t>
            </a:r>
          </a:p>
        </p:txBody>
      </p:sp>
    </p:spTree>
    <p:extLst>
      <p:ext uri="{BB962C8B-B14F-4D97-AF65-F5344CB8AC3E}">
        <p14:creationId xmlns:p14="http://schemas.microsoft.com/office/powerpoint/2010/main" xmlns="" val="87477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838" y="150402"/>
            <a:ext cx="11538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Increment and Decrement Operators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0838" y="1194198"/>
            <a:ext cx="11538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programming has two operators increment ++ and decrement -- to change the value of an operand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Increment ++ increases the value by 1 whereas decrement -- decreases the value by 1. These two operators are unary operators, meaning they only operate on a single operand.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838" y="5080958"/>
            <a:ext cx="1124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operators take the following form: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++m (prefix)    or m++   (postfix)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--m                    or m--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240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872" y="483079"/>
            <a:ext cx="11145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++m is equivalent to m=m+1;   ( m +=1)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--m is equivalent to m=m-1;    (m -=1)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1872" y="2053087"/>
            <a:ext cx="11145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++m and m++ mean the same thing when they form statements independently, they behave differently when they are used in expressions on the right-hand of an assignment statement.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1872" y="4114843"/>
            <a:ext cx="55640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 = 5;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= ++m;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 of y and m would be 6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3934" y="4114843"/>
            <a:ext cx="556403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 = 5;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= m++;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 of y would be 5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 would be 6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188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838" y="150402"/>
            <a:ext cx="11538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Conditional </a:t>
            </a:r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operator.</a:t>
            </a: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235" y="854415"/>
            <a:ext cx="12003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conditional operators in C language are known by two more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Ternary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Operator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?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Operator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0235" y="2510686"/>
            <a:ext cx="120034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syntax of a conditional operator is :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exp1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exp2 : exp3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235" y="3847780"/>
            <a:ext cx="120034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returns true then the expression on the left side of " : "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 executed.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returns false then the expression on the right side of " : "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 executed.</a:t>
            </a:r>
          </a:p>
        </p:txBody>
      </p:sp>
    </p:spTree>
    <p:extLst>
      <p:ext uri="{BB962C8B-B14F-4D97-AF65-F5344CB8AC3E}">
        <p14:creationId xmlns:p14="http://schemas.microsoft.com/office/powerpoint/2010/main" xmlns="" val="18092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3245" y="603849"/>
            <a:ext cx="1099005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a = 10;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b = 15;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x = (a &gt; b) ? a : b;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x will be assigned the value of b.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993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0838" y="150402"/>
            <a:ext cx="11538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Bitwise operators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0235" y="854415"/>
            <a:ext cx="12003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Bitwise operators perform manipulations of data at bit level. These operators also perform shifting of bits from right to left. Bitwise operators are not applied to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float or double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2601443"/>
              </p:ext>
            </p:extLst>
          </p:nvPr>
        </p:nvGraphicFramePr>
        <p:xfrm>
          <a:off x="1074468" y="2677863"/>
          <a:ext cx="8128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I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Operator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60960" marR="60960" marT="60960" marB="6096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I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&amp;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Bitwise AND</a:t>
                      </a:r>
                    </a:p>
                  </a:txBody>
                  <a:tcPr marL="60960" marR="60960" marT="60960" marB="6096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I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Bitwise OR</a:t>
                      </a:r>
                    </a:p>
                  </a:txBody>
                  <a:tcPr marL="60960" marR="60960" marT="60960" marB="6096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I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^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Bitwise exclusive OR</a:t>
                      </a:r>
                    </a:p>
                  </a:txBody>
                  <a:tcPr marL="60960" marR="60960" marT="60960" marB="6096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I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&lt;&lt;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left shift</a:t>
                      </a:r>
                    </a:p>
                  </a:txBody>
                  <a:tcPr marL="60960" marR="60960" marT="60960" marB="6096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IN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&gt;&gt;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right shift</a:t>
                      </a:r>
                    </a:p>
                  </a:txBody>
                  <a:tcPr marL="60960" marR="60960"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6427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0716" y="94891"/>
            <a:ext cx="8781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lets see truth table for bitwise &amp;, | and ^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8238190"/>
              </p:ext>
            </p:extLst>
          </p:nvPr>
        </p:nvGraphicFramePr>
        <p:xfrm>
          <a:off x="733245" y="888520"/>
          <a:ext cx="81280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578768">
                <a:tc>
                  <a:txBody>
                    <a:bodyPr/>
                    <a:lstStyle/>
                    <a:p>
                      <a:pPr algn="l" fontAlgn="t"/>
                      <a:r>
                        <a:rPr lang="en-I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&amp; b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| b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^ b</a:t>
                      </a:r>
                    </a:p>
                  </a:txBody>
                  <a:tcPr marL="60960" marR="60960" marT="60960" marB="6096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I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960" marR="60960" marT="60960" marB="6096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I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0960" marR="60960" marT="60960" marB="6096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I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0960" marR="60960" marT="60960" marB="6096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IN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960" marR="60960" marT="60960" marB="6096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60716" y="4356340"/>
            <a:ext cx="54864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Assume A = 60 and B = 13 in binary format, they will be as follows −</a:t>
            </a:r>
          </a:p>
          <a:p>
            <a:r>
              <a:rPr lang="en-US" sz="2800" dirty="0"/>
              <a:t>A = 0011 1100</a:t>
            </a:r>
          </a:p>
          <a:p>
            <a:r>
              <a:rPr lang="en-US" sz="2800" dirty="0"/>
              <a:t>B = 0000 1101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11682" y="4356340"/>
            <a:ext cx="54864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A&amp;B = 0000 1100</a:t>
            </a:r>
          </a:p>
          <a:p>
            <a:r>
              <a:rPr lang="pt-BR" sz="2800" dirty="0"/>
              <a:t>A|B = 0011 1101</a:t>
            </a:r>
          </a:p>
          <a:p>
            <a:r>
              <a:rPr lang="pt-BR" sz="2800" dirty="0"/>
              <a:t>A^B = 0011 0001</a:t>
            </a:r>
          </a:p>
          <a:p>
            <a:r>
              <a:rPr lang="pt-BR" sz="2800" dirty="0"/>
              <a:t>~A = 1100 </a:t>
            </a:r>
            <a:r>
              <a:rPr lang="pt-BR" sz="2800" dirty="0" smtClean="0"/>
              <a:t>0011</a:t>
            </a:r>
          </a:p>
          <a:p>
            <a:r>
              <a:rPr lang="pt-BR" sz="2800" dirty="0"/>
              <a:t>A &lt;&lt; 2 = 240 i.e., 1111 0000</a:t>
            </a:r>
          </a:p>
        </p:txBody>
      </p:sp>
    </p:spTree>
    <p:extLst>
      <p:ext uri="{BB962C8B-B14F-4D97-AF65-F5344CB8AC3E}">
        <p14:creationId xmlns:p14="http://schemas.microsoft.com/office/powerpoint/2010/main" xmlns="" val="129699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5280" y="623683"/>
            <a:ext cx="104903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 operators can be classified into following types:</a:t>
            </a: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0705" y="1331569"/>
            <a:ext cx="9360817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Arithmetic </a:t>
            </a:r>
            <a:r>
              <a:rPr lang="en-US" sz="4000" dirty="0"/>
              <a:t>operators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Relational operators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Logical operators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Assignment operators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Increment and decrement operators</a:t>
            </a:r>
            <a:endParaRPr 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Conditional </a:t>
            </a:r>
            <a:r>
              <a:rPr lang="en-US" sz="4000" dirty="0" smtClean="0"/>
              <a:t>operators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Bitwise operators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Special </a:t>
            </a:r>
            <a:r>
              <a:rPr lang="en-US" sz="4000" dirty="0"/>
              <a:t>operators</a:t>
            </a:r>
          </a:p>
          <a:p>
            <a:r>
              <a:rPr lang="en-US" sz="4000" dirty="0" smtClean="0"/>
              <a:t/>
            </a:r>
            <a:br>
              <a:rPr lang="en-US" sz="4000" dirty="0" smtClean="0"/>
            </a:b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608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7147" y="569343"/>
            <a:ext cx="8522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</a:t>
            </a:r>
            <a:r>
              <a:rPr lang="en-IN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operator.</a:t>
            </a:r>
            <a:endParaRPr lang="en-IN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78869650"/>
              </p:ext>
            </p:extLst>
          </p:nvPr>
        </p:nvGraphicFramePr>
        <p:xfrm>
          <a:off x="551132" y="1866979"/>
          <a:ext cx="10533813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1271"/>
                <a:gridCol w="3511271"/>
                <a:gridCol w="3511271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I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Operator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Example</a:t>
                      </a:r>
                    </a:p>
                  </a:txBody>
                  <a:tcPr marL="60960" marR="60960" marT="60960" marB="6096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IN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sizeof</a:t>
                      </a:r>
                      <a:endParaRPr lang="en-IN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Returns the size of an variable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3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sizeof(x)</a:t>
                      </a:r>
                      <a:r>
                        <a:rPr lang="en-US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return size of the variable </a:t>
                      </a:r>
                      <a:r>
                        <a:rPr lang="en-US" sz="3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60960" marB="6096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I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&amp;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Returns the address of an variable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3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&amp;x ;</a:t>
                      </a:r>
                      <a:r>
                        <a:rPr lang="en-US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return address of the variable </a:t>
                      </a:r>
                      <a:r>
                        <a:rPr lang="en-US" sz="3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60960" marB="6096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IN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Pointer to a variable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*x ;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will be pointer to a variable 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512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4072" y="111235"/>
            <a:ext cx="45146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Arithmetic operators</a:t>
            </a:r>
          </a:p>
        </p:txBody>
      </p:sp>
      <p:sp>
        <p:nvSpPr>
          <p:cNvPr id="3" name="Rectangle 2"/>
          <p:cNvSpPr/>
          <p:nvPr/>
        </p:nvSpPr>
        <p:spPr>
          <a:xfrm>
            <a:off x="499620" y="819121"/>
            <a:ext cx="1146299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 supports all the basic arithmetic operators. The following table shows all the basic arithmetic operators.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9620" y="2961227"/>
            <a:ext cx="114629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0" i="0" u="sng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Operator</a:t>
            </a:r>
            <a:r>
              <a:rPr lang="en-US" sz="4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en-US" sz="4000" b="0" i="0" u="sng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Description</a:t>
            </a:r>
          </a:p>
          <a:p>
            <a:r>
              <a:rPr lang="en-US" sz="4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	          adds two operands</a:t>
            </a:r>
          </a:p>
          <a:p>
            <a:r>
              <a:rPr lang="en-US" sz="4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	          subtract second operands from first</a:t>
            </a:r>
          </a:p>
          <a:p>
            <a:r>
              <a:rPr lang="en-US" sz="4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*	          multiply two operand</a:t>
            </a:r>
          </a:p>
          <a:p>
            <a:r>
              <a:rPr lang="en-US" sz="4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	          divide numerator by denominator</a:t>
            </a:r>
          </a:p>
          <a:p>
            <a:r>
              <a:rPr lang="en-US" sz="4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%	           remainder of division or Modulo division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882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5291" y="565609"/>
            <a:ext cx="11538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 Integer division truncates any fractional part.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The modulo division operation produces the                                         remainder of an integer division.</a:t>
            </a: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5291" y="2631802"/>
            <a:ext cx="11538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types of arithmetic operators.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1) unary operators (+, -)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2) binary operators (+, -, *, /, %)</a:t>
            </a: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582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5291" y="2631802"/>
            <a:ext cx="11538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binary operators (+, -, *, /, %)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it needs two operands like 3+5, 8-4, a/b,…</a:t>
            </a: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5774" y="586596"/>
            <a:ext cx="105501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unary operators (+, -)</a:t>
            </a:r>
          </a:p>
          <a:p>
            <a:pPr lvl="0"/>
            <a:r>
              <a:rPr lang="en-US" sz="40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it  has only one operand  +4, -2, -a</a:t>
            </a: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435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3592" y="3158394"/>
            <a:ext cx="11538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 arithmetic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5.0/2.0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8.0-3.0</a:t>
            </a: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1049" y="603849"/>
            <a:ext cx="105501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Integer arithmetic</a:t>
            </a:r>
          </a:p>
          <a:p>
            <a:pPr lvl="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5+8</a:t>
            </a:r>
          </a:p>
          <a:p>
            <a:pPr lvl="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9/2</a:t>
            </a:r>
          </a:p>
          <a:p>
            <a:pPr lvl="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12%5</a:t>
            </a: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870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1049" y="603849"/>
            <a:ext cx="105501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Mixed-mode arithmetic</a:t>
            </a:r>
          </a:p>
          <a:p>
            <a:pPr lvl="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5+8.0</a:t>
            </a:r>
          </a:p>
          <a:p>
            <a:pPr lvl="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5.0/2</a:t>
            </a:r>
          </a:p>
          <a:p>
            <a:pPr lvl="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066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5291" y="565609"/>
            <a:ext cx="11538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Operators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8536" y="1941922"/>
            <a:ext cx="120034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operators are used when we have to make comparisons.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operator checks the relationship between two operands. If the relation is true, it returns 1; if the relation is false, it returns value 0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programming offers 6 relational operators.</a:t>
            </a:r>
          </a:p>
          <a:p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241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45388891"/>
              </p:ext>
            </p:extLst>
          </p:nvPr>
        </p:nvGraphicFramePr>
        <p:xfrm>
          <a:off x="810704" y="944252"/>
          <a:ext cx="9266550" cy="5075555"/>
        </p:xfrm>
        <a:graphic>
          <a:graphicData uri="http://schemas.openxmlformats.org/drawingml/2006/table">
            <a:tbl>
              <a:tblPr/>
              <a:tblGrid>
                <a:gridCol w="2861729"/>
                <a:gridCol w="6404821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operators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is greater than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&gt;=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is greater than or equal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&lt;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&lt;=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is less than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Is less than or equal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==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is equal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!=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is not equal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5693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1090</Words>
  <Application>Microsoft Office PowerPoint</Application>
  <PresentationFormat>Custom</PresentationFormat>
  <Paragraphs>196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SULTHAN IBRAHIM M IBRAHIM</dc:creator>
  <cp:lastModifiedBy>MYLAP</cp:lastModifiedBy>
  <cp:revision>44</cp:revision>
  <dcterms:created xsi:type="dcterms:W3CDTF">2020-10-13T16:35:01Z</dcterms:created>
  <dcterms:modified xsi:type="dcterms:W3CDTF">2020-10-21T14:10:36Z</dcterms:modified>
</cp:coreProperties>
</file>