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2" r:id="rId24"/>
    <p:sldId id="281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5700" y="3000760"/>
            <a:ext cx="10170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expressions</a:t>
            </a:r>
            <a:endParaRPr lang="en-IN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125" y="3779109"/>
            <a:ext cx="102395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arithmetic expression is a combination of variables, constant, and operators arranged as per the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sytax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language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3074" y="380889"/>
            <a:ext cx="685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 err="1" smtClean="0"/>
              <a:t>Mr.M.Sulthan</a:t>
            </a:r>
            <a:r>
              <a:rPr lang="en-GB" altLang="en-US" sz="2800" dirty="0" smtClean="0"/>
              <a:t> Ibrahim</a:t>
            </a:r>
            <a:br>
              <a:rPr lang="en-GB" altLang="en-US" sz="2800" dirty="0" smtClean="0"/>
            </a:br>
            <a:r>
              <a:rPr lang="en-GB" altLang="en-US" sz="2800" dirty="0" smtClean="0"/>
              <a:t>Associate Professor of Computer Science</a:t>
            </a:r>
            <a:br>
              <a:rPr lang="en-GB" altLang="en-US" sz="2800" dirty="0" smtClean="0"/>
            </a:br>
            <a:r>
              <a:rPr lang="en-GB" altLang="en-US" sz="2800" dirty="0" err="1" smtClean="0"/>
              <a:t>Hajee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Karutha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Rowther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Howdia</a:t>
            </a:r>
            <a:r>
              <a:rPr lang="en-GB" altLang="en-US" sz="2800" dirty="0" smtClean="0"/>
              <a:t> College(Autonomous) 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7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607" y="715992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Parentheses may be nested, in such cases, evaluation of the expression will proceed outward from the innermost set of parentheses.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607" y="242402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 – (12 / (3 + 3) * 2) - 1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607" y="3994029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 – ((12 / 3) + 3 * 2) - 1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1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1049" y="112144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evaluation of expression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1049" y="827485"/>
            <a:ext cx="86868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First parenthesized sub expression left to right are evaluated.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If parenthesis are nested, the evaluation begins with the innermost sub expression.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precedence rule is applied in determining the order of application of operators in evaluating sub expressions.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associability rule is applied when two or more operators of the same precedence level appear in the sub expression.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Arithmetic expressions are evaluated from left to right using the rules of precedence.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When Parenthesis are used, the expressions within parenthesis assume highest priority.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7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521" y="681487"/>
            <a:ext cx="1017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conversion in expressions (type casting)</a:t>
            </a:r>
            <a:endParaRPr lang="en-IN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615" y="1724178"/>
            <a:ext cx="10668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Typecasting in C?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Typecasting is converting one data type into another one. It is also called as data conversion or type conversion. It is one of the important concepts introduced in 'C' programming.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615" y="4063280"/>
            <a:ext cx="10668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'C' programming provides two types of type casting operations: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type casting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type casting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8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505" y="629728"/>
            <a:ext cx="1013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type conversion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6505" y="1543024"/>
            <a:ext cx="1066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an expression contains different types of constants and variables, C automatically converts any intermediate values to the proper type so that the expression can be evaluated with loosing any significance. This automatic conversion is known as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type conversion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6505" y="4165454"/>
            <a:ext cx="1066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operands are of different types, the ‘lower’ type is automatically converted to the ‘higher’ type before the operation proceeds. The result is the higher type.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3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004" y="131698"/>
            <a:ext cx="91008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x;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float f;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ouble d;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389" y="2096609"/>
            <a:ext cx="910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   l   /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*  f      -      d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84740" y="2681384"/>
            <a:ext cx="0" cy="467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8451" y="3235255"/>
            <a:ext cx="94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39351" y="2676011"/>
            <a:ext cx="8627" cy="1387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27208" y="4197382"/>
            <a:ext cx="122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84740" y="3630118"/>
            <a:ext cx="0" cy="467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39351" y="4226944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56936" y="3260786"/>
            <a:ext cx="612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78502" y="3630118"/>
            <a:ext cx="612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69543" y="5417520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38469" y="2613816"/>
            <a:ext cx="0" cy="467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32231" y="3119888"/>
            <a:ext cx="612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32231" y="3525329"/>
            <a:ext cx="612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64016" y="3145131"/>
            <a:ext cx="94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float</a:t>
            </a:r>
            <a:endParaRPr lang="en-IN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32894" y="2613816"/>
            <a:ext cx="8627" cy="1387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3450" y="4405490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74567" y="4063042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81116" y="4161272"/>
            <a:ext cx="120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float</a:t>
            </a:r>
            <a:endParaRPr lang="en-IN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609491" y="4596276"/>
            <a:ext cx="0" cy="467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4461" y="5049792"/>
            <a:ext cx="122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float</a:t>
            </a:r>
            <a:endParaRPr lang="en-IN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656936" y="5546786"/>
            <a:ext cx="0" cy="15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656936" y="5702061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32231" y="4566714"/>
            <a:ext cx="563592" cy="738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38600" y="5460511"/>
            <a:ext cx="117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float</a:t>
            </a:r>
            <a:endParaRPr lang="en-IN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139907" y="5702061"/>
            <a:ext cx="852577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92484" y="5741692"/>
            <a:ext cx="96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double</a:t>
            </a:r>
            <a:endParaRPr lang="en-IN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138469" y="3533589"/>
            <a:ext cx="0" cy="467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418717" y="2676011"/>
            <a:ext cx="43132" cy="3345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960799" y="6059266"/>
            <a:ext cx="331398" cy="134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345393" y="6059266"/>
            <a:ext cx="96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double</a:t>
            </a:r>
            <a:endParaRPr lang="en-IN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 flipV="1">
            <a:off x="2027208" y="6547449"/>
            <a:ext cx="5607169" cy="25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63284" y="6362783"/>
            <a:ext cx="94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int</a:t>
            </a:r>
            <a:endParaRPr lang="en-IN" dirty="0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1293962" y="2847445"/>
            <a:ext cx="8627" cy="3396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45389" y="6362914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45389" y="6732115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139351" y="4558088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169543" y="5063534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75263" y="5457903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083170" y="5829843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63730" y="5741692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963730" y="6105763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292197" y="6040274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292197" y="6428598"/>
            <a:ext cx="94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167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1" grpId="0"/>
      <p:bldP spid="25" grpId="0"/>
      <p:bldP spid="27" grpId="0"/>
      <p:bldP spid="46" grpId="0"/>
      <p:bldP spid="49" grpId="0"/>
      <p:bldP spid="55" grpId="0"/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824" y="1198880"/>
            <a:ext cx="5550535" cy="482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2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2240" y="955040"/>
            <a:ext cx="864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conversion</a:t>
            </a:r>
            <a:endParaRPr lang="en-IN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092960"/>
            <a:ext cx="10576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conversion is done with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cast operator. The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is a unary operator used to temporarily convert constant, variable or expression to a particular type. The syntax of cast operator is: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Syntax: (datatype)expression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datatype refers to the type you want the expression to convert to.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45" y="51813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float f;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a = 20, b = 3;</a:t>
            </a:r>
          </a:p>
          <a:p>
            <a:r>
              <a:rPr lang="en-US" sz="2800" dirty="0"/>
              <a:t>f = a/b</a:t>
            </a:r>
            <a:endParaRPr lang="en-IN" sz="2800" dirty="0"/>
          </a:p>
        </p:txBody>
      </p:sp>
      <p:sp>
        <p:nvSpPr>
          <p:cNvPr id="3" name="Rectangle 2"/>
          <p:cNvSpPr/>
          <p:nvPr/>
        </p:nvSpPr>
        <p:spPr>
          <a:xfrm>
            <a:off x="572985" y="2103184"/>
            <a:ext cx="1066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f will be 6.000000 instead of 6.666666 because operation between two integers yields an integer value.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025" y="3565122"/>
            <a:ext cx="1066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write the above statement 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7145" y="4349952"/>
            <a:ext cx="1066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(float)a/b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we will get the correct answer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6.666666.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0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585" y="782384"/>
            <a:ext cx="10668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it converts the variable </a:t>
            </a: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of type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type float temporarily. We already know that the operation between a float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operand yields a float result, that's why answer comes out to be 6.666666 instead of 6.000000.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in the above statement the cast operator only applies to the variable </a:t>
            </a: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to </a:t>
            </a: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a/b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important point to note is that data type of variable </a:t>
            </a: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float till the execution of the statement only. After that, it will be treated as int.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9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640" y="487680"/>
            <a:ext cx="864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precedence and associativity</a:t>
            </a:r>
            <a:endParaRPr lang="en-IN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6505" y="1543024"/>
            <a:ext cx="1066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precedence determines which operator is performed first in an expression with more than one operators with different precedence.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6505" y="3521697"/>
            <a:ext cx="1066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Solve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+ 20 * 30.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8729735"/>
              </p:ext>
            </p:extLst>
          </p:nvPr>
        </p:nvGraphicFramePr>
        <p:xfrm>
          <a:off x="2032000" y="719666"/>
          <a:ext cx="81280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4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Algebraic Expression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4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Expression</a:t>
                      </a:r>
                      <a:endParaRPr lang="en-IN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x b – c</a:t>
                      </a:r>
                      <a:endParaRPr lang="en-IN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4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* b – c</a:t>
                      </a:r>
                      <a:endParaRPr lang="en-IN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 + n) (x + y)</a:t>
                      </a:r>
                      <a:endParaRPr lang="en-IN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4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 + n) * (x + y)</a:t>
                      </a:r>
                      <a:endParaRPr lang="en-IN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(ab / c)</a:t>
                      </a:r>
                      <a:endParaRPr lang="en-IN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4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* b / c</a:t>
                      </a:r>
                      <a:endParaRPr lang="en-IN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3x</a:t>
                      </a:r>
                      <a:r>
                        <a:rPr lang="en-IN" sz="40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IN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+2x + 1</a:t>
                      </a:r>
                      <a:endParaRPr lang="en-IN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4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3*x*x+2*x+1</a:t>
                      </a:r>
                      <a:endParaRPr lang="en-IN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/ y) + c</a:t>
                      </a:r>
                      <a:endParaRPr lang="en-IN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/ y + c</a:t>
                      </a:r>
                      <a:endParaRPr lang="en-IN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70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4567" y="0"/>
            <a:ext cx="11002866" cy="6858000"/>
          </a:xfrm>
          <a:prstGeom prst="rect">
            <a:avLst/>
          </a:prstGeom>
          <a:solidFill>
            <a:schemeClr val="bg1">
              <a:lumMod val="95000"/>
              <a:lumOff val="5000"/>
              <a:alpha val="66000"/>
            </a:schemeClr>
          </a:solidFill>
          <a:effectLst>
            <a:outerShdw blurRad="50800" dist="50800" dir="5400000" algn="ctr" rotWithShape="0">
              <a:srgbClr val="C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267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760" y="1981200"/>
            <a:ext cx="9733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Associativity is used when two operators of same precedence appear in an expression. Associativity can be either Left to Right or Right to Left.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‘*’ and ‘/’ have same precedence and their associativity is Left to Right, so the expression “100 / 10 * 10” is treated as “(100 / 10) * 10”.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4720" y="731520"/>
            <a:ext cx="955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Associativity</a:t>
            </a:r>
          </a:p>
        </p:txBody>
      </p:sp>
    </p:spTree>
    <p:extLst>
      <p:ext uri="{BB962C8B-B14F-4D97-AF65-F5344CB8AC3E}">
        <p14:creationId xmlns:p14="http://schemas.microsoft.com/office/powerpoint/2010/main" xmlns="" val="19769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9375" y="71120"/>
            <a:ext cx="11136449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9353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1123498"/>
              </p:ext>
            </p:extLst>
          </p:nvPr>
        </p:nvGraphicFramePr>
        <p:xfrm>
          <a:off x="863600" y="719666"/>
          <a:ext cx="10353040" cy="57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014"/>
                <a:gridCol w="3679644"/>
                <a:gridCol w="322238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IN" sz="2000" b="0" dirty="0">
                          <a:effectLst/>
                        </a:rPr>
                        <a:t>Operator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b="0">
                          <a:effectLst/>
                        </a:rPr>
                        <a:t>Meaning of operator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b="0">
                          <a:effectLst/>
                        </a:rPr>
                        <a:t>Associativity</a:t>
                      </a:r>
                    </a:p>
                  </a:txBody>
                  <a:tcPr marL="182880" marR="182880" marT="91440" marB="9144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>
                          <a:effectLst/>
                        </a:rPr>
                        <a:t>()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[]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-&gt;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.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Functional call 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Array element reference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Indirect member selection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Direct member selection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3842174">
                <a:tc>
                  <a:txBody>
                    <a:bodyPr/>
                    <a:lstStyle/>
                    <a:p>
                      <a:r>
                        <a:rPr lang="en-IN" sz="2000" dirty="0">
                          <a:effectLst/>
                        </a:rPr>
                        <a:t>!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~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+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-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++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--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&amp;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*</a:t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 err="1">
                          <a:effectLst/>
                        </a:rPr>
                        <a:t>sizeof</a:t>
                      </a:r>
                      <a:r>
                        <a:rPr lang="en-IN" sz="2000" dirty="0">
                          <a:effectLst/>
                        </a:rPr>
                        <a:t/>
                      </a:r>
                      <a:br>
                        <a:rPr lang="en-IN" sz="2000" dirty="0">
                          <a:effectLst/>
                        </a:rPr>
                      </a:br>
                      <a:r>
                        <a:rPr lang="en-IN" sz="2000" dirty="0">
                          <a:effectLst/>
                        </a:rPr>
                        <a:t>(type)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Logical negation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Bitwise(1 's) complement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Unary plus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Unary minus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Increment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Decrement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Dereference (Address)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Pointer reference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Returns the size of an object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Typecast (conversion)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effectLst/>
                        </a:rPr>
                        <a:t>Right to left</a:t>
                      </a:r>
                    </a:p>
                  </a:txBody>
                  <a:tcPr marL="182880" marR="182880" marT="91440" marB="914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74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6809567"/>
              </p:ext>
            </p:extLst>
          </p:nvPr>
        </p:nvGraphicFramePr>
        <p:xfrm>
          <a:off x="914401" y="304801"/>
          <a:ext cx="10007598" cy="644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866"/>
                <a:gridCol w="3335866"/>
                <a:gridCol w="3335866"/>
              </a:tblGrid>
              <a:tr h="1368162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*</a:t>
                      </a:r>
                      <a:br>
                        <a:rPr lang="en-IN" sz="2400" dirty="0">
                          <a:effectLst/>
                        </a:rPr>
                      </a:br>
                      <a:r>
                        <a:rPr lang="en-IN" sz="2400" dirty="0">
                          <a:effectLst/>
                        </a:rPr>
                        <a:t>/</a:t>
                      </a:r>
                      <a:br>
                        <a:rPr lang="en-IN" sz="2400" dirty="0">
                          <a:effectLst/>
                        </a:rPr>
                      </a:br>
                      <a:r>
                        <a:rPr lang="en-IN" sz="2400" dirty="0">
                          <a:effectLst/>
                        </a:rPr>
                        <a:t>%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Multiply</a:t>
                      </a:r>
                      <a:br>
                        <a:rPr lang="en-IN" sz="2400">
                          <a:effectLst/>
                        </a:rPr>
                      </a:br>
                      <a:r>
                        <a:rPr lang="en-IN" sz="2400">
                          <a:effectLst/>
                        </a:rPr>
                        <a:t>Divide</a:t>
                      </a:r>
                      <a:br>
                        <a:rPr lang="en-IN" sz="2400">
                          <a:effectLst/>
                        </a:rPr>
                      </a:br>
                      <a:r>
                        <a:rPr lang="en-IN" sz="2400">
                          <a:effectLst/>
                        </a:rPr>
                        <a:t>Remainder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1368162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+</a:t>
                      </a:r>
                      <a:br>
                        <a:rPr lang="en-IN" sz="2400" dirty="0">
                          <a:effectLst/>
                        </a:rPr>
                      </a:br>
                      <a:r>
                        <a:rPr lang="en-IN" sz="2400" dirty="0">
                          <a:effectLst/>
                        </a:rPr>
                        <a:t>-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Binary plus(Addition)</a:t>
                      </a:r>
                      <a:br>
                        <a:rPr lang="en-IN" sz="2400" dirty="0">
                          <a:effectLst/>
                        </a:rPr>
                      </a:br>
                      <a:r>
                        <a:rPr lang="en-IN" sz="2400" dirty="0">
                          <a:effectLst/>
                        </a:rPr>
                        <a:t>Binary minus(subtraction)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977258"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&lt;&lt;</a:t>
                      </a:r>
                      <a:br>
                        <a:rPr lang="en-IN" sz="2400">
                          <a:effectLst/>
                        </a:rPr>
                      </a:br>
                      <a:r>
                        <a:rPr lang="en-IN" sz="2400">
                          <a:effectLst/>
                        </a:rPr>
                        <a:t>&gt;&gt;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Left shift</a:t>
                      </a:r>
                      <a:br>
                        <a:rPr lang="en-IN" sz="2400" dirty="0">
                          <a:effectLst/>
                        </a:rPr>
                      </a:br>
                      <a:r>
                        <a:rPr lang="en-IN" sz="2400" dirty="0">
                          <a:effectLst/>
                        </a:rPr>
                        <a:t>Right shift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1759065"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&lt;</a:t>
                      </a:r>
                      <a:br>
                        <a:rPr lang="en-IN" sz="2400">
                          <a:effectLst/>
                        </a:rPr>
                      </a:br>
                      <a:r>
                        <a:rPr lang="en-IN" sz="2400">
                          <a:effectLst/>
                        </a:rPr>
                        <a:t>&lt;=</a:t>
                      </a:r>
                      <a:br>
                        <a:rPr lang="en-IN" sz="2400">
                          <a:effectLst/>
                        </a:rPr>
                      </a:br>
                      <a:r>
                        <a:rPr lang="en-IN" sz="2400">
                          <a:effectLst/>
                        </a:rPr>
                        <a:t>&gt;</a:t>
                      </a:r>
                      <a:br>
                        <a:rPr lang="en-IN" sz="2400">
                          <a:effectLst/>
                        </a:rPr>
                      </a:br>
                      <a:r>
                        <a:rPr lang="en-IN" sz="2400">
                          <a:effectLst/>
                        </a:rPr>
                        <a:t>&gt;=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Less than</a:t>
                      </a:r>
                      <a:br>
                        <a:rPr lang="en-US" sz="2400">
                          <a:effectLst/>
                        </a:rPr>
                      </a:br>
                      <a:r>
                        <a:rPr lang="en-US" sz="2400">
                          <a:effectLst/>
                        </a:rPr>
                        <a:t>Less than or equal</a:t>
                      </a:r>
                      <a:br>
                        <a:rPr lang="en-US" sz="2400">
                          <a:effectLst/>
                        </a:rPr>
                      </a:br>
                      <a:r>
                        <a:rPr lang="en-US" sz="2400">
                          <a:effectLst/>
                        </a:rPr>
                        <a:t>Greater than</a:t>
                      </a:r>
                      <a:br>
                        <a:rPr lang="en-US" sz="2400">
                          <a:effectLst/>
                        </a:rPr>
                      </a:br>
                      <a:r>
                        <a:rPr lang="en-US" sz="2400">
                          <a:effectLst/>
                        </a:rPr>
                        <a:t>Greater than or equal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977258"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==</a:t>
                      </a:r>
                      <a:br>
                        <a:rPr lang="en-IN" sz="2400">
                          <a:effectLst/>
                        </a:rPr>
                      </a:br>
                      <a:r>
                        <a:rPr lang="en-IN" sz="2400">
                          <a:effectLst/>
                        </a:rPr>
                        <a:t>!=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Equal to</a:t>
                      </a:r>
                      <a:br>
                        <a:rPr lang="en-US" sz="2400">
                          <a:effectLst/>
                        </a:rPr>
                      </a:br>
                      <a:r>
                        <a:rPr lang="en-US" sz="2400">
                          <a:effectLst/>
                        </a:rPr>
                        <a:t>Not equal to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58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8239010"/>
              </p:ext>
            </p:extLst>
          </p:nvPr>
        </p:nvGraphicFramePr>
        <p:xfrm>
          <a:off x="1117600" y="719666"/>
          <a:ext cx="9946641" cy="329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47"/>
                <a:gridCol w="3315547"/>
                <a:gridCol w="3315547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&amp;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Bitwise AND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^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Bitwise exclusive OR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550334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|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Bitwise OR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&amp;&amp;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Logical AND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||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Logical OR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?: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effectLst/>
                        </a:rPr>
                        <a:t>Conditional Operator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Right to left</a:t>
                      </a:r>
                    </a:p>
                  </a:txBody>
                  <a:tcPr marL="182880" marR="182880" marT="91440" marB="914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70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0713559"/>
              </p:ext>
            </p:extLst>
          </p:nvPr>
        </p:nvGraphicFramePr>
        <p:xfrm>
          <a:off x="2032000" y="719666"/>
          <a:ext cx="812799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effectLst/>
                        </a:rPr>
                        <a:t>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*=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/=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%=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+=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-=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&amp;=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^=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|=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&lt;&lt;=</a:t>
                      </a:r>
                      <a:br>
                        <a:rPr lang="en-IN" dirty="0">
                          <a:effectLst/>
                        </a:rPr>
                      </a:br>
                      <a:r>
                        <a:rPr lang="en-IN" dirty="0">
                          <a:effectLst/>
                        </a:rPr>
                        <a:t>&gt;&gt;=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Simple assignment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product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quotient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remainder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sum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difference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bitwise AND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bitwise XOR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bitwise OR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left shift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Assign right shift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Right to left</a:t>
                      </a:r>
                    </a:p>
                  </a:txBody>
                  <a:tcPr marL="182880" marR="182880" marT="91440" marB="9144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,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Separator of expressions</a:t>
                      </a:r>
                    </a:p>
                  </a:txBody>
                  <a:tcPr marL="182880" marR="182880" marT="91440" marB="91440" anchor="ctr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effectLst/>
                        </a:rPr>
                        <a:t>Left to right</a:t>
                      </a:r>
                    </a:p>
                  </a:txBody>
                  <a:tcPr marL="182880" marR="182880" marT="91440" marB="9144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86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33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002" y="405442"/>
            <a:ext cx="10170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992" y="1307205"/>
            <a:ext cx="102395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 are evaluated using an assignment statement of the form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expression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6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72" y="1572607"/>
            <a:ext cx="10614056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27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002" y="405442"/>
            <a:ext cx="10170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in Arithmetic Operators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992" y="1307205"/>
            <a:ext cx="102395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arithmetic expression without parenthesis will be evaluated from left to right using the rules of precedence of operators. There are two distinct priority levels of arithmetic operators in C.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priority * / %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priority + - 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69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158" y="681487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arithmetic expression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x=a – b / 3 + c * 2 - 1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158" y="2544792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=9, b =12 and c =3 the statement becomes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x= 9 – 12 / 3 + 3 * 2 - 1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158" y="3812875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pass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step 1: x = 9 – 4 + 3 * 2 -1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6158" y="5340098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step 2: x = 9 – 4 + 6 - 1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998" y="3528203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pass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step 3: x = 5 + 6 - 1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998" y="503817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step 4: x = 11 - 1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998" y="592630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step 5: x = 10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98" y="474291"/>
            <a:ext cx="10668925" cy="238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2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158" y="681487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arithmetic expression with parentheses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x= 9 – 12 / (3 + 3) * (2 – 1)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158" y="2501660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parentheses are used, the expressions within parentheses assume highest priority.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158" y="3709358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two or more sets of parentheses appear one after another, the expression contained in the left-most set is evaluated first and the right-most in the last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8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862" y="363969"/>
            <a:ext cx="967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x= 9 – 12 / (3 + 3) * (2 – 1)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36862" y="1093657"/>
            <a:ext cx="10028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pass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x = 9 -12 / 6 * (2 – 1)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862" y="2170875"/>
            <a:ext cx="1002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x = 9 -12 / 6 * 1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862" y="2755650"/>
            <a:ext cx="10028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pass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x = 9 – 2 * 1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862" y="3675358"/>
            <a:ext cx="1002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x = 9 – 2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862" y="4312309"/>
            <a:ext cx="10028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 x = 7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2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526</TotalTime>
  <Words>1148</Words>
  <Application>Microsoft Office PowerPoint</Application>
  <PresentationFormat>Custom</PresentationFormat>
  <Paragraphs>162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Depth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SULTHAN IBRAHIM M IBRAHIM</dc:creator>
  <cp:lastModifiedBy>MYLAP</cp:lastModifiedBy>
  <cp:revision>40</cp:revision>
  <dcterms:created xsi:type="dcterms:W3CDTF">2014-09-12T02:17:01Z</dcterms:created>
  <dcterms:modified xsi:type="dcterms:W3CDTF">2020-10-21T14:11:55Z</dcterms:modified>
</cp:coreProperties>
</file>