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2" r:id="rId23"/>
    <p:sldId id="279" r:id="rId24"/>
    <p:sldId id="280" r:id="rId25"/>
    <p:sldId id="281" r:id="rId26"/>
    <p:sldId id="293" r:id="rId27"/>
    <p:sldId id="282" r:id="rId28"/>
    <p:sldId id="283" r:id="rId29"/>
    <p:sldId id="285" r:id="rId30"/>
    <p:sldId id="286" r:id="rId31"/>
    <p:sldId id="287" r:id="rId32"/>
    <p:sldId id="288" r:id="rId33"/>
    <p:sldId id="289" r:id="rId34"/>
    <p:sldId id="290" r:id="rId35"/>
    <p:sldId id="291"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284"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8229600" cy="1143000"/>
          </a:xfrm>
        </p:spPr>
        <p:txBody>
          <a:bodyPr>
            <a:normAutofit fontScale="90000"/>
          </a:bodyPr>
          <a:lstStyle/>
          <a:p>
            <a:r>
              <a:rPr lang="en-US" sz="5400" b="1" i="1" dirty="0" smtClean="0"/>
              <a:t>ECOLOGY AND ECOSYSTEM         CONCEPTS</a:t>
            </a:r>
            <a:endParaRPr lang="en-US" sz="5400" b="1" i="1" dirty="0"/>
          </a:p>
        </p:txBody>
      </p:sp>
      <p:sp>
        <p:nvSpPr>
          <p:cNvPr id="3" name="Rectangle 2"/>
          <p:cNvSpPr/>
          <p:nvPr/>
        </p:nvSpPr>
        <p:spPr>
          <a:xfrm>
            <a:off x="1905000" y="2551836"/>
            <a:ext cx="6934200" cy="2677656"/>
          </a:xfrm>
          <a:prstGeom prst="rect">
            <a:avLst/>
          </a:prstGeom>
        </p:spPr>
        <p:txBody>
          <a:bodyPr wrap="square">
            <a:spAutoFit/>
          </a:bodyPr>
          <a:lstStyle/>
          <a:p>
            <a:r>
              <a:rPr lang="en-US" sz="2800" dirty="0" smtClean="0">
                <a:latin typeface="Algerian" pitchFamily="82" charset="0"/>
              </a:rPr>
              <a:t>Mr. S. </a:t>
            </a:r>
            <a:r>
              <a:rPr lang="en-US" sz="2800" dirty="0" err="1" smtClean="0">
                <a:latin typeface="Algerian" pitchFamily="82" charset="0"/>
              </a:rPr>
              <a:t>Sirajudeen</a:t>
            </a:r>
            <a:endParaRPr lang="en-US" sz="2800" dirty="0" smtClean="0">
              <a:latin typeface="Algerian" pitchFamily="82" charset="0"/>
            </a:endParaRPr>
          </a:p>
          <a:p>
            <a:r>
              <a:rPr lang="en-US" sz="2800" dirty="0" smtClean="0">
                <a:latin typeface="Algerian" pitchFamily="82" charset="0"/>
              </a:rPr>
              <a:t>Associate Professor of Computer Science</a:t>
            </a:r>
          </a:p>
          <a:p>
            <a:r>
              <a:rPr lang="en-US" sz="2800" dirty="0" err="1" smtClean="0">
                <a:latin typeface="Algerian" pitchFamily="82" charset="0"/>
              </a:rPr>
              <a:t>Hajee</a:t>
            </a:r>
            <a:r>
              <a:rPr lang="en-US" sz="2800" dirty="0" smtClean="0">
                <a:latin typeface="Algerian" pitchFamily="82" charset="0"/>
              </a:rPr>
              <a:t> </a:t>
            </a:r>
            <a:r>
              <a:rPr lang="en-US" sz="2800" dirty="0" err="1" smtClean="0">
                <a:latin typeface="Algerian" pitchFamily="82" charset="0"/>
              </a:rPr>
              <a:t>Karutha</a:t>
            </a:r>
            <a:r>
              <a:rPr lang="en-US" sz="2800" dirty="0" smtClean="0">
                <a:latin typeface="Algerian" pitchFamily="82" charset="0"/>
              </a:rPr>
              <a:t> </a:t>
            </a:r>
            <a:r>
              <a:rPr lang="en-US" sz="2800" dirty="0" err="1" smtClean="0">
                <a:latin typeface="Algerian" pitchFamily="82" charset="0"/>
              </a:rPr>
              <a:t>Rowther</a:t>
            </a:r>
            <a:r>
              <a:rPr lang="en-US" sz="2800" dirty="0" smtClean="0">
                <a:latin typeface="Algerian" pitchFamily="82" charset="0"/>
              </a:rPr>
              <a:t> </a:t>
            </a:r>
            <a:r>
              <a:rPr lang="en-US" sz="2800" dirty="0" err="1" smtClean="0">
                <a:latin typeface="Algerian" pitchFamily="82" charset="0"/>
              </a:rPr>
              <a:t>Howdia</a:t>
            </a:r>
            <a:r>
              <a:rPr lang="en-US" sz="2800" dirty="0" smtClean="0">
                <a:latin typeface="Algerian" pitchFamily="82" charset="0"/>
              </a:rPr>
              <a:t> College(Autonomous)</a:t>
            </a:r>
          </a:p>
          <a:p>
            <a:r>
              <a:rPr lang="en-US" sz="2800" dirty="0" err="1" smtClean="0">
                <a:latin typeface="Algerian" pitchFamily="82" charset="0"/>
              </a:rPr>
              <a:t>Uthamapalayam</a:t>
            </a:r>
            <a:endParaRPr lang="en-IN" sz="2800" dirty="0" smtClean="0">
              <a:latin typeface="Algerian" pitchFamily="82" charset="0"/>
            </a:endParaRPr>
          </a:p>
        </p:txBody>
      </p:sp>
    </p:spTree>
    <p:extLst>
      <p:ext uri="{BB962C8B-B14F-4D97-AF65-F5344CB8AC3E}">
        <p14:creationId xmlns:p14="http://schemas.microsoft.com/office/powerpoint/2010/main" xmlns="" val="2393771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a:bodyPr>
          <a:lstStyle/>
          <a:p>
            <a:r>
              <a:rPr lang="en-US" i="1" dirty="0" smtClean="0"/>
              <a:t>        </a:t>
            </a:r>
            <a:r>
              <a:rPr lang="en-US" sz="3600" i="1" dirty="0" smtClean="0"/>
              <a:t>Insects, rodents(rat) and ruminants (cow, goat) are the primary consumers on the terrestrial environment. The entire life of an ecosystem revolves around the presence of these herbivores (plant eaters) and hence </a:t>
            </a:r>
            <a:r>
              <a:rPr lang="en-US" sz="3600" b="1" i="1" dirty="0" smtClean="0"/>
              <a:t>Elton</a:t>
            </a:r>
            <a:r>
              <a:rPr lang="en-US" sz="3600" i="1" dirty="0" smtClean="0"/>
              <a:t> called them as “Key industry animals”.</a:t>
            </a:r>
          </a:p>
          <a:p>
            <a:pPr marL="0" indent="0">
              <a:buNone/>
            </a:pPr>
            <a:r>
              <a:rPr lang="en-US" sz="3600" b="1" i="1" dirty="0"/>
              <a:t> </a:t>
            </a:r>
            <a:r>
              <a:rPr lang="en-US" sz="3600" b="1" i="1" dirty="0" smtClean="0"/>
              <a:t>     </a:t>
            </a:r>
            <a:r>
              <a:rPr lang="en-US" sz="3900" b="1" i="1" u="sng" dirty="0" smtClean="0"/>
              <a:t>Secondary consumer</a:t>
            </a:r>
            <a:r>
              <a:rPr lang="en-US" sz="3600" b="1" i="1" u="sng" dirty="0" smtClean="0"/>
              <a:t>:</a:t>
            </a:r>
          </a:p>
          <a:p>
            <a:pPr>
              <a:buFont typeface="Wingdings" pitchFamily="2" charset="2"/>
              <a:buChar char="Ø"/>
            </a:pPr>
            <a:r>
              <a:rPr lang="en-US" sz="3600" i="1" dirty="0"/>
              <a:t> </a:t>
            </a:r>
            <a:r>
              <a:rPr lang="en-US" sz="3600" i="1" dirty="0" smtClean="0"/>
              <a:t>         The secondary consumers feed on the primary consumers (herbivores). Since the primary and secondary consumers are animals, the secondary consumers are also called as carnivores. </a:t>
            </a:r>
            <a:endParaRPr lang="en-US" sz="3600" i="1" dirty="0"/>
          </a:p>
        </p:txBody>
      </p:sp>
    </p:spTree>
    <p:extLst>
      <p:ext uri="{BB962C8B-B14F-4D97-AF65-F5344CB8AC3E}">
        <p14:creationId xmlns:p14="http://schemas.microsoft.com/office/powerpoint/2010/main" xmlns="" val="252274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172200"/>
          </a:xfrm>
        </p:spPr>
        <p:txBody>
          <a:bodyPr>
            <a:normAutofit fontScale="92500" lnSpcReduction="20000"/>
          </a:bodyPr>
          <a:lstStyle/>
          <a:p>
            <a:pPr marL="0" indent="0">
              <a:buNone/>
            </a:pPr>
            <a:r>
              <a:rPr lang="en-US" dirty="0" smtClean="0"/>
              <a:t>  </a:t>
            </a:r>
            <a:r>
              <a:rPr lang="en-US" i="1" dirty="0" smtClean="0"/>
              <a:t>    </a:t>
            </a:r>
            <a:r>
              <a:rPr lang="en-US" sz="3600" i="1" dirty="0" smtClean="0"/>
              <a:t>The animals which eat meat. The secondary consumers are the first level of  animals feeding on other animals and therefore they are also called as primary carnivores.</a:t>
            </a:r>
          </a:p>
          <a:p>
            <a:pPr>
              <a:buFont typeface="Wingdings" pitchFamily="2" charset="2"/>
              <a:buChar char="§"/>
            </a:pPr>
            <a:r>
              <a:rPr lang="en-US" sz="3600" b="1" i="1" dirty="0"/>
              <a:t> </a:t>
            </a:r>
            <a:r>
              <a:rPr lang="en-US" sz="3600" b="1" i="1" dirty="0" smtClean="0"/>
              <a:t>      </a:t>
            </a:r>
            <a:r>
              <a:rPr lang="en-US" sz="3900" b="1" i="1" u="sng" dirty="0" smtClean="0"/>
              <a:t>Examples:</a:t>
            </a:r>
          </a:p>
          <a:p>
            <a:pPr marL="0" indent="0">
              <a:buNone/>
            </a:pPr>
            <a:r>
              <a:rPr lang="en-US" sz="3600" i="1" dirty="0"/>
              <a:t> </a:t>
            </a:r>
            <a:r>
              <a:rPr lang="en-US" sz="3600" i="1" dirty="0" smtClean="0"/>
              <a:t>             A herbivorous rabbit (primary        consumer) forms the food of carnivorous wolves (secondary consumers). The herbivorous rat forms the food of the carnivorous snakes and birds. Insects form the food of frogs. The frogs are the primary carnivores . Cow and goat form the food for the lion and tiger.</a:t>
            </a:r>
          </a:p>
          <a:p>
            <a:pPr marL="0" indent="0">
              <a:buNone/>
            </a:pPr>
            <a:r>
              <a:rPr lang="en-US" sz="3600" i="1" dirty="0"/>
              <a:t> </a:t>
            </a:r>
            <a:r>
              <a:rPr lang="en-US" sz="3600" i="1" dirty="0" smtClean="0"/>
              <a:t>            </a:t>
            </a:r>
            <a:endParaRPr lang="en-US" sz="3600" i="1" dirty="0"/>
          </a:p>
        </p:txBody>
      </p:sp>
    </p:spTree>
    <p:extLst>
      <p:ext uri="{BB962C8B-B14F-4D97-AF65-F5344CB8AC3E}">
        <p14:creationId xmlns:p14="http://schemas.microsoft.com/office/powerpoint/2010/main" xmlns="" val="275659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24000" y="648006"/>
            <a:ext cx="6553199" cy="6133794"/>
          </a:xfrm>
        </p:spPr>
      </p:pic>
    </p:spTree>
    <p:extLst>
      <p:ext uri="{BB962C8B-B14F-4D97-AF65-F5344CB8AC3E}">
        <p14:creationId xmlns:p14="http://schemas.microsoft.com/office/powerpoint/2010/main" xmlns="" val="18329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fontScale="92500"/>
          </a:bodyPr>
          <a:lstStyle/>
          <a:p>
            <a:pPr marL="0" indent="0">
              <a:buNone/>
            </a:pPr>
            <a:r>
              <a:rPr lang="en-US" sz="3900" i="1" dirty="0" smtClean="0"/>
              <a:t>     </a:t>
            </a:r>
            <a:r>
              <a:rPr lang="en-US" sz="3900" b="1" i="1" u="sng" dirty="0" smtClean="0"/>
              <a:t>Tertiary consumer</a:t>
            </a:r>
            <a:r>
              <a:rPr lang="en-US" sz="3600" i="1" dirty="0" smtClean="0"/>
              <a:t>:</a:t>
            </a:r>
          </a:p>
          <a:p>
            <a:pPr>
              <a:buFont typeface="Wingdings" pitchFamily="2" charset="2"/>
              <a:buChar char="Ø"/>
            </a:pPr>
            <a:r>
              <a:rPr lang="en-US" sz="3600" i="1" dirty="0"/>
              <a:t> </a:t>
            </a:r>
            <a:r>
              <a:rPr lang="en-US" sz="3600" i="1" dirty="0" smtClean="0"/>
              <a:t>       The secondary consumers are killed and fed by tertiary consumers. The tertiary consumers are the second level of animals feeding on other animals and are therefore called as secondary carnivores.</a:t>
            </a:r>
          </a:p>
          <a:p>
            <a:pPr>
              <a:buFont typeface="Wingdings" pitchFamily="2" charset="2"/>
              <a:buChar char="§"/>
            </a:pPr>
            <a:r>
              <a:rPr lang="en-US" sz="3600" i="1" dirty="0"/>
              <a:t> </a:t>
            </a:r>
            <a:r>
              <a:rPr lang="en-US" sz="3600" i="1" dirty="0" smtClean="0"/>
              <a:t>      </a:t>
            </a:r>
            <a:r>
              <a:rPr lang="en-US" sz="3600" b="1" i="1" u="sng" dirty="0" smtClean="0"/>
              <a:t> </a:t>
            </a:r>
            <a:r>
              <a:rPr lang="en-US" sz="3900" b="1" i="1" u="sng" dirty="0" smtClean="0"/>
              <a:t>Examples:</a:t>
            </a:r>
          </a:p>
          <a:p>
            <a:pPr marL="0" indent="0">
              <a:buNone/>
            </a:pPr>
            <a:r>
              <a:rPr lang="en-US" sz="3600" i="1" dirty="0"/>
              <a:t> </a:t>
            </a:r>
            <a:r>
              <a:rPr lang="en-US" sz="3600" i="1" dirty="0" smtClean="0"/>
              <a:t>            wolf in the forest environment form the food for tertiary consumer lion. Frog in the pond forms the food for snakes. Fish in the pond forms the food for birds as well as man.</a:t>
            </a:r>
            <a:endParaRPr lang="en-US" sz="3600" i="1" dirty="0"/>
          </a:p>
        </p:txBody>
      </p:sp>
    </p:spTree>
    <p:extLst>
      <p:ext uri="{BB962C8B-B14F-4D97-AF65-F5344CB8AC3E}">
        <p14:creationId xmlns:p14="http://schemas.microsoft.com/office/powerpoint/2010/main" xmlns="" val="91548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248400"/>
          </a:xfrm>
        </p:spPr>
        <p:txBody>
          <a:bodyPr>
            <a:normAutofit fontScale="92500"/>
          </a:bodyPr>
          <a:lstStyle/>
          <a:p>
            <a:pPr marL="0" indent="0">
              <a:buNone/>
            </a:pPr>
            <a:r>
              <a:rPr lang="en-US" sz="3900" dirty="0" smtClean="0"/>
              <a:t>     </a:t>
            </a:r>
            <a:r>
              <a:rPr lang="en-US" sz="3900" b="1" i="1" u="sng" dirty="0" smtClean="0"/>
              <a:t>Decomposer</a:t>
            </a:r>
            <a:r>
              <a:rPr lang="en-US" sz="3600" b="1" i="1" u="sng" dirty="0" smtClean="0"/>
              <a:t>:</a:t>
            </a:r>
          </a:p>
          <a:p>
            <a:pPr>
              <a:buFont typeface="Wingdings" pitchFamily="2" charset="2"/>
              <a:buChar char="Ø"/>
            </a:pPr>
            <a:r>
              <a:rPr lang="en-US" sz="3600" i="1" dirty="0"/>
              <a:t> </a:t>
            </a:r>
            <a:r>
              <a:rPr lang="en-US" sz="3600" i="1" dirty="0" smtClean="0"/>
              <a:t>          Decomposers are also living components of ecosystem and are largely composed of micro-organisms such as bacteria and fungi.</a:t>
            </a:r>
          </a:p>
          <a:p>
            <a:pPr marL="0" indent="0">
              <a:buNone/>
            </a:pPr>
            <a:r>
              <a:rPr lang="en-US" sz="3600" i="1" dirty="0"/>
              <a:t> </a:t>
            </a:r>
            <a:r>
              <a:rPr lang="en-US" sz="3600" i="1" dirty="0" smtClean="0"/>
              <a:t>          These micro-organisms act on the dead bodies of producers and consumers and decompose them.</a:t>
            </a:r>
          </a:p>
          <a:p>
            <a:pPr marL="0" indent="0">
              <a:buNone/>
            </a:pPr>
            <a:r>
              <a:rPr lang="en-US" sz="3600" i="1" dirty="0"/>
              <a:t> </a:t>
            </a:r>
            <a:r>
              <a:rPr lang="en-US" sz="3600" i="1" dirty="0" smtClean="0"/>
              <a:t>           As a result the complex organic materials (animal’s dead bodies) are converted into simple inorganic soluble food substances.</a:t>
            </a:r>
            <a:endParaRPr lang="en-US" sz="3600" i="1" dirty="0"/>
          </a:p>
        </p:txBody>
      </p:sp>
    </p:spTree>
    <p:extLst>
      <p:ext uri="{BB962C8B-B14F-4D97-AF65-F5344CB8AC3E}">
        <p14:creationId xmlns:p14="http://schemas.microsoft.com/office/powerpoint/2010/main" xmlns="" val="43558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791200"/>
          </a:xfrm>
        </p:spPr>
        <p:txBody>
          <a:bodyPr>
            <a:noAutofit/>
          </a:bodyPr>
          <a:lstStyle/>
          <a:p>
            <a:pPr>
              <a:buFont typeface="Wingdings" pitchFamily="2" charset="2"/>
              <a:buChar char="§"/>
            </a:pPr>
            <a:r>
              <a:rPr lang="en-US" i="1" dirty="0" smtClean="0"/>
              <a:t>      </a:t>
            </a:r>
            <a:r>
              <a:rPr lang="en-US" sz="3600" i="1" dirty="0" smtClean="0"/>
              <a:t>These inorganic substances in the environment are consumed by the producers.</a:t>
            </a:r>
          </a:p>
          <a:p>
            <a:pPr marL="0" indent="0">
              <a:buNone/>
            </a:pPr>
            <a:r>
              <a:rPr lang="en-US" sz="3600" i="1" dirty="0"/>
              <a:t> </a:t>
            </a:r>
            <a:r>
              <a:rPr lang="en-US" sz="3600" i="1" dirty="0" smtClean="0"/>
              <a:t>      Since the micro-organisms transform the dead complex organic substances into simple inorganic substances.</a:t>
            </a:r>
          </a:p>
          <a:p>
            <a:pPr marL="0" indent="0">
              <a:buNone/>
            </a:pPr>
            <a:r>
              <a:rPr lang="en-US" sz="3600" i="1" dirty="0"/>
              <a:t> </a:t>
            </a:r>
            <a:r>
              <a:rPr lang="en-US" sz="3600" i="1" dirty="0" smtClean="0"/>
              <a:t>       These micro organisms (bacteria and fungi) are sometime called as “transformers” because they transform the organic into inorganic substances.</a:t>
            </a:r>
            <a:endParaRPr lang="en-US" sz="3600" i="1" dirty="0"/>
          </a:p>
        </p:txBody>
      </p:sp>
    </p:spTree>
    <p:extLst>
      <p:ext uri="{BB962C8B-B14F-4D97-AF65-F5344CB8AC3E}">
        <p14:creationId xmlns:p14="http://schemas.microsoft.com/office/powerpoint/2010/main" xmlns="" val="84502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81000" y="789265"/>
            <a:ext cx="8229600" cy="5355669"/>
          </a:xfrm>
        </p:spPr>
      </p:pic>
    </p:spTree>
    <p:extLst>
      <p:ext uri="{BB962C8B-B14F-4D97-AF65-F5344CB8AC3E}">
        <p14:creationId xmlns:p14="http://schemas.microsoft.com/office/powerpoint/2010/main" xmlns="" val="3178756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marL="0" indent="0">
              <a:buNone/>
            </a:pPr>
            <a:r>
              <a:rPr lang="en-US" sz="3900" b="1" i="1" dirty="0" smtClean="0"/>
              <a:t>     </a:t>
            </a:r>
            <a:r>
              <a:rPr lang="en-US" sz="3900" b="1" i="1" u="sng" dirty="0" smtClean="0"/>
              <a:t>Functions and ecosystem</a:t>
            </a:r>
            <a:r>
              <a:rPr lang="en-US" sz="3600" i="1" dirty="0" smtClean="0"/>
              <a:t>:</a:t>
            </a:r>
          </a:p>
          <a:p>
            <a:pPr>
              <a:buFont typeface="Wingdings" pitchFamily="2" charset="2"/>
              <a:buChar char="Ø"/>
            </a:pPr>
            <a:r>
              <a:rPr lang="en-US" sz="3600" i="1" dirty="0" smtClean="0"/>
              <a:t>         The abiotic and biotic components of the ecosystem are interacting system and linked by energy, nutrients and minerals.</a:t>
            </a:r>
          </a:p>
          <a:p>
            <a:pPr marL="0" indent="0">
              <a:buNone/>
            </a:pPr>
            <a:r>
              <a:rPr lang="en-US" sz="3600" i="1" dirty="0"/>
              <a:t> </a:t>
            </a:r>
            <a:r>
              <a:rPr lang="en-US" sz="3600" i="1" dirty="0" smtClean="0"/>
              <a:t>         The energy, nutrients and minerals are circulated and recycled between the abiotic components.</a:t>
            </a:r>
          </a:p>
          <a:p>
            <a:pPr marL="0" indent="0">
              <a:buNone/>
            </a:pPr>
            <a:r>
              <a:rPr lang="en-US" sz="3600" i="1" dirty="0"/>
              <a:t> </a:t>
            </a:r>
            <a:r>
              <a:rPr lang="en-US" sz="3600" i="1" dirty="0" smtClean="0"/>
              <a:t>          The survival of the living (biotic) components depends on the flow of energy and the circulation of nutrients and minerals in the ecosystem.</a:t>
            </a:r>
          </a:p>
          <a:p>
            <a:pPr marL="0" indent="0">
              <a:buNone/>
            </a:pPr>
            <a:r>
              <a:rPr lang="en-US" sz="3600" i="1" dirty="0"/>
              <a:t> </a:t>
            </a:r>
            <a:r>
              <a:rPr lang="en-US" sz="3600" i="1" dirty="0" smtClean="0"/>
              <a:t>           The following are the functions of the ecosystem:</a:t>
            </a:r>
            <a:endParaRPr lang="en-US" sz="3600" i="1" dirty="0"/>
          </a:p>
        </p:txBody>
      </p:sp>
    </p:spTree>
    <p:extLst>
      <p:ext uri="{BB962C8B-B14F-4D97-AF65-F5344CB8AC3E}">
        <p14:creationId xmlns:p14="http://schemas.microsoft.com/office/powerpoint/2010/main" xmlns="" val="11809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buNone/>
            </a:pPr>
            <a:r>
              <a:rPr lang="en-US" sz="3600" dirty="0" smtClean="0"/>
              <a:t>     </a:t>
            </a:r>
          </a:p>
          <a:p>
            <a:pPr marL="0" indent="0">
              <a:buNone/>
            </a:pPr>
            <a:r>
              <a:rPr lang="en-US" sz="3600" b="1" u="sng" dirty="0" smtClean="0"/>
              <a:t> </a:t>
            </a:r>
            <a:r>
              <a:rPr lang="en-US" sz="3600" b="1" i="1" u="sng" dirty="0" smtClean="0"/>
              <a:t>Energy:</a:t>
            </a:r>
          </a:p>
          <a:p>
            <a:pPr>
              <a:buFont typeface="Wingdings" pitchFamily="2" charset="2"/>
              <a:buChar char="§"/>
            </a:pPr>
            <a:r>
              <a:rPr lang="en-US" sz="3600" i="1" dirty="0" smtClean="0"/>
              <a:t>               Energy flow</a:t>
            </a:r>
          </a:p>
          <a:p>
            <a:pPr>
              <a:buFont typeface="Wingdings" pitchFamily="2" charset="2"/>
              <a:buChar char="§"/>
            </a:pPr>
            <a:r>
              <a:rPr lang="en-US" sz="3600" i="1" dirty="0"/>
              <a:t> </a:t>
            </a:r>
            <a:r>
              <a:rPr lang="en-US" sz="3600" i="1" dirty="0" smtClean="0"/>
              <a:t>               Food chain</a:t>
            </a:r>
          </a:p>
          <a:p>
            <a:pPr>
              <a:buFont typeface="Wingdings" pitchFamily="2" charset="2"/>
              <a:buChar char="§"/>
            </a:pPr>
            <a:r>
              <a:rPr lang="en-US" sz="3600" i="1" dirty="0"/>
              <a:t> </a:t>
            </a:r>
            <a:r>
              <a:rPr lang="en-US" sz="3600" i="1" dirty="0" smtClean="0"/>
              <a:t>               Food web</a:t>
            </a:r>
          </a:p>
          <a:p>
            <a:pPr>
              <a:buFont typeface="Wingdings" pitchFamily="2" charset="2"/>
              <a:buChar char="§"/>
            </a:pPr>
            <a:r>
              <a:rPr lang="en-US" sz="3600" i="1" dirty="0"/>
              <a:t> </a:t>
            </a:r>
            <a:r>
              <a:rPr lang="en-US" sz="3600" i="1" dirty="0" smtClean="0"/>
              <a:t>               Trophic levels</a:t>
            </a:r>
          </a:p>
          <a:p>
            <a:pPr>
              <a:buFont typeface="Wingdings" pitchFamily="2" charset="2"/>
              <a:buChar char="§"/>
            </a:pPr>
            <a:r>
              <a:rPr lang="en-US" sz="3600" i="1" dirty="0"/>
              <a:t> </a:t>
            </a:r>
            <a:r>
              <a:rPr lang="en-US" sz="3600" i="1" dirty="0" smtClean="0"/>
              <a:t>               Bio-geo chemical cycles</a:t>
            </a:r>
          </a:p>
        </p:txBody>
      </p:sp>
    </p:spTree>
    <p:extLst>
      <p:ext uri="{BB962C8B-B14F-4D97-AF65-F5344CB8AC3E}">
        <p14:creationId xmlns:p14="http://schemas.microsoft.com/office/powerpoint/2010/main" xmlns="" val="235697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fontScale="92500" lnSpcReduction="10000"/>
          </a:bodyPr>
          <a:lstStyle/>
          <a:p>
            <a:pPr marL="0" indent="0">
              <a:buNone/>
            </a:pPr>
            <a:r>
              <a:rPr lang="en-US" sz="3600" dirty="0" smtClean="0"/>
              <a:t>    </a:t>
            </a:r>
            <a:r>
              <a:rPr lang="en-US" sz="3900" b="1" i="1" u="sng" dirty="0" smtClean="0"/>
              <a:t>Energy:</a:t>
            </a:r>
          </a:p>
          <a:p>
            <a:pPr>
              <a:buFont typeface="Wingdings" pitchFamily="2" charset="2"/>
              <a:buChar char="Ø"/>
            </a:pPr>
            <a:r>
              <a:rPr lang="en-US" sz="3600" i="1" dirty="0"/>
              <a:t> </a:t>
            </a:r>
            <a:r>
              <a:rPr lang="en-US" sz="3600" i="1" dirty="0" smtClean="0"/>
              <a:t>       Energy is the ability to part effort to do work. The main source of energy for </a:t>
            </a:r>
            <a:r>
              <a:rPr lang="en-US" sz="3600" i="1" dirty="0"/>
              <a:t>a</a:t>
            </a:r>
            <a:r>
              <a:rPr lang="en-US" sz="3600" i="1" dirty="0" smtClean="0"/>
              <a:t>n ecosystem is the light energy from sunlight. Plants utilize only 0.02% of the light energy reaching the earth. Plants convert this light energy into chemical energy sugar or carbohydrate by the process photosynthesis. The synthesized sugar is utilized by plants for various purposes like metabolism and growth and the remaining energy is converted into starch and stored</a:t>
            </a:r>
            <a:endParaRPr lang="en-US" sz="3600" i="1" dirty="0"/>
          </a:p>
        </p:txBody>
      </p:sp>
    </p:spTree>
    <p:extLst>
      <p:ext uri="{BB962C8B-B14F-4D97-AF65-F5344CB8AC3E}">
        <p14:creationId xmlns:p14="http://schemas.microsoft.com/office/powerpoint/2010/main" xmlns="" val="323766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943600"/>
          </a:xfrm>
        </p:spPr>
        <p:txBody>
          <a:bodyPr>
            <a:normAutofit/>
          </a:bodyPr>
          <a:lstStyle/>
          <a:p>
            <a:pPr>
              <a:buFont typeface="Wingdings" pitchFamily="2" charset="2"/>
              <a:buChar char="q"/>
            </a:pPr>
            <a:r>
              <a:rPr lang="en-US" sz="4000" dirty="0" smtClean="0"/>
              <a:t> </a:t>
            </a:r>
            <a:r>
              <a:rPr lang="en-US" sz="3600" i="1" dirty="0" smtClean="0"/>
              <a:t>Ecology  deals with the study of interrelationships existing between the living organisms in relation to their environment.</a:t>
            </a:r>
          </a:p>
          <a:p>
            <a:pPr marL="0" indent="0">
              <a:buNone/>
            </a:pPr>
            <a:r>
              <a:rPr lang="en-US" sz="3600" i="1" dirty="0" smtClean="0"/>
              <a:t>         early in 1859 </a:t>
            </a:r>
            <a:r>
              <a:rPr lang="en-US" sz="3600" b="1" i="1" dirty="0" smtClean="0"/>
              <a:t>Geoffroy St.Hilaire,</a:t>
            </a:r>
            <a:r>
              <a:rPr lang="en-US" sz="3600" i="1" dirty="0"/>
              <a:t> </a:t>
            </a:r>
            <a:r>
              <a:rPr lang="en-US" sz="3600" i="1" dirty="0" smtClean="0"/>
              <a:t>zoologist proposed the term ethology for the study of organisms in relation to the environment. </a:t>
            </a:r>
            <a:r>
              <a:rPr lang="en-US" sz="3600" b="1" i="1" dirty="0" smtClean="0"/>
              <a:t>Henry thereau </a:t>
            </a:r>
            <a:r>
              <a:rPr lang="en-US" sz="3600" i="1" dirty="0" smtClean="0"/>
              <a:t>(1869), used the word ecology in his letters, but did not define it.</a:t>
            </a:r>
            <a:endParaRPr lang="en-US" sz="3600" b="1" i="1" dirty="0"/>
          </a:p>
        </p:txBody>
      </p:sp>
    </p:spTree>
    <p:extLst>
      <p:ext uri="{BB962C8B-B14F-4D97-AF65-F5344CB8AC3E}">
        <p14:creationId xmlns:p14="http://schemas.microsoft.com/office/powerpoint/2010/main" xmlns="" val="924468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019800"/>
          </a:xfrm>
        </p:spPr>
        <p:txBody>
          <a:bodyPr>
            <a:normAutofit fontScale="92500" lnSpcReduction="10000"/>
          </a:bodyPr>
          <a:lstStyle/>
          <a:p>
            <a:pPr marL="0" indent="0">
              <a:buNone/>
            </a:pPr>
            <a:r>
              <a:rPr lang="en-US" i="1" dirty="0" smtClean="0"/>
              <a:t>   </a:t>
            </a:r>
            <a:r>
              <a:rPr lang="en-US" sz="3900" b="1" i="1" u="sng" dirty="0" smtClean="0"/>
              <a:t>Energy flow or energy cycle:</a:t>
            </a:r>
          </a:p>
          <a:p>
            <a:pPr>
              <a:buFont typeface="Wingdings" pitchFamily="2" charset="2"/>
              <a:buChar char="Ø"/>
            </a:pPr>
            <a:r>
              <a:rPr lang="en-US" sz="3600" i="1" dirty="0"/>
              <a:t> </a:t>
            </a:r>
            <a:r>
              <a:rPr lang="en-US" sz="3600" i="1" dirty="0" smtClean="0"/>
              <a:t>      The energy cycle is the flow of energy among the various plants and animals of an ecosystem. The energy from  sunlight is converted by plants themselves into growing new plant materials such as leaves, flowers, fruits, branches, trunks and roots.</a:t>
            </a:r>
          </a:p>
          <a:p>
            <a:pPr>
              <a:buFont typeface="Wingdings" pitchFamily="2" charset="2"/>
              <a:buChar char="Ø"/>
            </a:pPr>
            <a:r>
              <a:rPr lang="en-US" sz="3600" i="1" dirty="0" smtClean="0"/>
              <a:t>        Since plants can grow by converting the sun’s energy directly into their tissues, they are known as producers. The plants are used by herbivores as food, which gives them energy.</a:t>
            </a:r>
            <a:endParaRPr lang="en-US" sz="3600" i="1" dirty="0"/>
          </a:p>
        </p:txBody>
      </p:sp>
    </p:spTree>
    <p:extLst>
      <p:ext uri="{BB962C8B-B14F-4D97-AF65-F5344CB8AC3E}">
        <p14:creationId xmlns:p14="http://schemas.microsoft.com/office/powerpoint/2010/main" xmlns="" val="3339732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buFont typeface="Wingdings" pitchFamily="2" charset="2"/>
              <a:buChar char="Ø"/>
            </a:pPr>
            <a:r>
              <a:rPr lang="en-US" sz="3600" i="1" dirty="0" smtClean="0"/>
              <a:t>   A large part of this energy is used up for the metabolic functions of these animals, such as breathing, digesting food, supporting growth of tissues, maintaining blood flow and body temperature. Energy is also used for activities such as searching of food, finding shelter, breeding and reading the young ones.</a:t>
            </a:r>
          </a:p>
          <a:p>
            <a:pPr>
              <a:buFont typeface="Wingdings" pitchFamily="2" charset="2"/>
              <a:buChar char="Ø"/>
            </a:pPr>
            <a:r>
              <a:rPr lang="en-US" sz="3600" i="1" dirty="0" smtClean="0"/>
              <a:t> The </a:t>
            </a:r>
            <a:r>
              <a:rPr lang="en-US" sz="3600" b="1" i="1" dirty="0" smtClean="0"/>
              <a:t>carnivores</a:t>
            </a:r>
            <a:r>
              <a:rPr lang="en-US" sz="3600" i="1" dirty="0" smtClean="0"/>
              <a:t> depend on the herbivores for their food and energy. Thus the producers, herbivores and carnivores depend on each other for food and energy. Therefore the energy which is transferred from one level to another level is called energy flow</a:t>
            </a:r>
            <a:endParaRPr lang="en-US" sz="3600" i="1" dirty="0"/>
          </a:p>
        </p:txBody>
      </p:sp>
    </p:spTree>
    <p:extLst>
      <p:ext uri="{BB962C8B-B14F-4D97-AF65-F5344CB8AC3E}">
        <p14:creationId xmlns:p14="http://schemas.microsoft.com/office/powerpoint/2010/main" xmlns="" val="1718073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47800" y="304800"/>
            <a:ext cx="7010400" cy="6393968"/>
          </a:xfrm>
        </p:spPr>
      </p:pic>
    </p:spTree>
    <p:extLst>
      <p:ext uri="{BB962C8B-B14F-4D97-AF65-F5344CB8AC3E}">
        <p14:creationId xmlns:p14="http://schemas.microsoft.com/office/powerpoint/2010/main" xmlns="" val="616531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buNone/>
            </a:pPr>
            <a:r>
              <a:rPr lang="en-US" sz="3600" b="1" i="1" dirty="0" smtClean="0"/>
              <a:t>   </a:t>
            </a:r>
            <a:r>
              <a:rPr lang="en-US" sz="3600" b="1" i="1" u="sng" dirty="0" smtClean="0"/>
              <a:t>Food chain</a:t>
            </a:r>
            <a:r>
              <a:rPr lang="en-US" sz="3600" u="sng" dirty="0" smtClean="0"/>
              <a:t>:</a:t>
            </a:r>
          </a:p>
          <a:p>
            <a:pPr>
              <a:buFont typeface="Courier New" pitchFamily="49" charset="0"/>
              <a:buChar char="o"/>
            </a:pPr>
            <a:r>
              <a:rPr lang="en-US" sz="3600" dirty="0"/>
              <a:t> </a:t>
            </a:r>
            <a:r>
              <a:rPr lang="en-US" sz="3600" dirty="0" smtClean="0"/>
              <a:t>           </a:t>
            </a:r>
            <a:r>
              <a:rPr lang="en-US" sz="3600" i="1" dirty="0" smtClean="0"/>
              <a:t>The transfer of energy from the source (plants) through a series of organisms, by eating and being eaten, constitutes food chain.</a:t>
            </a:r>
          </a:p>
          <a:p>
            <a:pPr>
              <a:buFont typeface="Courier New" pitchFamily="49" charset="0"/>
              <a:buChar char="o"/>
            </a:pPr>
            <a:r>
              <a:rPr lang="en-US" sz="3600" i="1" dirty="0"/>
              <a:t> </a:t>
            </a:r>
            <a:r>
              <a:rPr lang="en-US" sz="3600" i="1" dirty="0" smtClean="0"/>
              <a:t>           Thus different plant and animal species are linked to one another through food is called food chain.</a:t>
            </a:r>
          </a:p>
          <a:p>
            <a:pPr>
              <a:buFont typeface="Courier New" pitchFamily="49" charset="0"/>
              <a:buChar char="o"/>
            </a:pPr>
            <a:r>
              <a:rPr lang="en-US" sz="3600" i="1" dirty="0"/>
              <a:t> </a:t>
            </a:r>
            <a:r>
              <a:rPr lang="en-US" sz="3600" i="1" dirty="0" smtClean="0"/>
              <a:t>             Each food chain has three or four links</a:t>
            </a:r>
            <a:endParaRPr lang="en-US" sz="3600" i="1" dirty="0"/>
          </a:p>
        </p:txBody>
      </p:sp>
    </p:spTree>
    <p:extLst>
      <p:ext uri="{BB962C8B-B14F-4D97-AF65-F5344CB8AC3E}">
        <p14:creationId xmlns:p14="http://schemas.microsoft.com/office/powerpoint/2010/main" xmlns="" val="3575380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28747" y="762000"/>
            <a:ext cx="6929453" cy="5849240"/>
          </a:xfrm>
        </p:spPr>
      </p:pic>
    </p:spTree>
    <p:extLst>
      <p:ext uri="{BB962C8B-B14F-4D97-AF65-F5344CB8AC3E}">
        <p14:creationId xmlns:p14="http://schemas.microsoft.com/office/powerpoint/2010/main" xmlns="" val="1502377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85000" lnSpcReduction="10000"/>
          </a:bodyPr>
          <a:lstStyle/>
          <a:p>
            <a:pPr marL="0" indent="0">
              <a:buNone/>
            </a:pPr>
            <a:r>
              <a:rPr lang="en-US" dirty="0" smtClean="0"/>
              <a:t>    </a:t>
            </a:r>
            <a:r>
              <a:rPr lang="en-US" sz="3900" b="1" i="1" u="sng" dirty="0" smtClean="0"/>
              <a:t>Example:</a:t>
            </a:r>
          </a:p>
          <a:p>
            <a:pPr>
              <a:buFont typeface="Wingdings" pitchFamily="2" charset="2"/>
              <a:buChar char="§"/>
            </a:pPr>
            <a:r>
              <a:rPr lang="en-US" sz="3600" dirty="0"/>
              <a:t> </a:t>
            </a:r>
            <a:r>
              <a:rPr lang="en-US" sz="3600" dirty="0" smtClean="0"/>
              <a:t>      </a:t>
            </a:r>
            <a:r>
              <a:rPr lang="en-US" sz="3600" i="1" dirty="0" smtClean="0"/>
              <a:t>A typical food chain can be seen in a forest ecosystem. Green plants are eaten by deer or goat. The deer or goat is eaten by lion.</a:t>
            </a:r>
          </a:p>
          <a:p>
            <a:pPr>
              <a:buFont typeface="Wingdings" pitchFamily="2" charset="2"/>
              <a:buChar char="§"/>
            </a:pPr>
            <a:r>
              <a:rPr lang="en-US" sz="3600" i="1" dirty="0"/>
              <a:t> </a:t>
            </a:r>
            <a:r>
              <a:rPr lang="en-US" sz="3600" i="1" dirty="0" smtClean="0"/>
              <a:t>          Plants        deer/goat       lion</a:t>
            </a:r>
          </a:p>
          <a:p>
            <a:pPr>
              <a:buFont typeface="Wingdings" pitchFamily="2" charset="2"/>
              <a:buChar char="§"/>
            </a:pPr>
            <a:r>
              <a:rPr lang="en-US" sz="3600" i="1" dirty="0"/>
              <a:t> </a:t>
            </a:r>
            <a:r>
              <a:rPr lang="en-US" sz="3600" i="1" dirty="0" smtClean="0"/>
              <a:t>      In grass land ecosystem grass is eaten by grasshoppers. The grasshoppers are eaten by lizards and in turn the lizards are eaten by hawk.</a:t>
            </a:r>
          </a:p>
          <a:p>
            <a:pPr>
              <a:buFont typeface="Wingdings" pitchFamily="2" charset="2"/>
              <a:buChar char="§"/>
            </a:pPr>
            <a:r>
              <a:rPr lang="en-US" sz="3600" i="1" dirty="0"/>
              <a:t> </a:t>
            </a:r>
            <a:r>
              <a:rPr lang="en-US" sz="3600" i="1" dirty="0" smtClean="0"/>
              <a:t>         Grass        grasshopper       lizard        hawk</a:t>
            </a:r>
          </a:p>
          <a:p>
            <a:pPr>
              <a:buFont typeface="Wingdings" pitchFamily="2" charset="2"/>
              <a:buChar char="§"/>
            </a:pPr>
            <a:r>
              <a:rPr lang="en-US" sz="3600" i="1" dirty="0" smtClean="0"/>
              <a:t>Examples of food chains from various ecosystems.</a:t>
            </a:r>
            <a:endParaRPr lang="en-US" sz="3600" i="1" dirty="0"/>
          </a:p>
        </p:txBody>
      </p:sp>
      <p:cxnSp>
        <p:nvCxnSpPr>
          <p:cNvPr id="5" name="Straight Arrow Connector 4"/>
          <p:cNvCxnSpPr/>
          <p:nvPr/>
        </p:nvCxnSpPr>
        <p:spPr>
          <a:xfrm>
            <a:off x="9943011" y="3200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220200" y="44196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0287000" y="58674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591800" y="3810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895600" y="28194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181600" y="2819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5105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334000" y="5105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58000" y="5105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30910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55800" y="2033587"/>
            <a:ext cx="6457950" cy="3629025"/>
          </a:xfrm>
        </p:spPr>
      </p:pic>
    </p:spTree>
    <p:extLst>
      <p:ext uri="{BB962C8B-B14F-4D97-AF65-F5344CB8AC3E}">
        <p14:creationId xmlns:p14="http://schemas.microsoft.com/office/powerpoint/2010/main" xmlns="" val="1873906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685800"/>
            <a:ext cx="8229600" cy="5867400"/>
          </a:xfrm>
        </p:spPr>
        <p:txBody>
          <a:bodyPr>
            <a:normAutofit/>
          </a:bodyPr>
          <a:lstStyle/>
          <a:p>
            <a:pPr marL="0" indent="0">
              <a:buNone/>
            </a:pPr>
            <a:r>
              <a:rPr lang="en-US" sz="3600" b="1" i="1" dirty="0" smtClean="0"/>
              <a:t>   </a:t>
            </a:r>
            <a:r>
              <a:rPr lang="en-US" sz="3600" b="1" i="1" u="sng" dirty="0" smtClean="0"/>
              <a:t>Pond system:</a:t>
            </a:r>
          </a:p>
          <a:p>
            <a:pPr>
              <a:buFont typeface="Wingdings" pitchFamily="2" charset="2"/>
              <a:buChar char="Ø"/>
            </a:pPr>
            <a:r>
              <a:rPr lang="en-US" sz="3600" dirty="0" smtClean="0"/>
              <a:t>       </a:t>
            </a:r>
            <a:r>
              <a:rPr lang="en-US" sz="3600" i="1" dirty="0" smtClean="0"/>
              <a:t>The algae and phytoplankton are eaten by the zooplankton. Zooplanktons are eaten by small fishes and they in turn are eaten by large fishes</a:t>
            </a:r>
          </a:p>
          <a:p>
            <a:pPr marL="0" indent="0">
              <a:buNone/>
            </a:pPr>
            <a:r>
              <a:rPr lang="en-US" sz="3600" i="1" dirty="0" smtClean="0"/>
              <a:t> Algae and phytoplankton      Zooplankton</a:t>
            </a:r>
          </a:p>
          <a:p>
            <a:pPr marL="0" indent="0">
              <a:buNone/>
            </a:pPr>
            <a:r>
              <a:rPr lang="en-US" sz="3600" i="1" dirty="0"/>
              <a:t> </a:t>
            </a:r>
            <a:r>
              <a:rPr lang="en-US" sz="3600" i="1" dirty="0" smtClean="0"/>
              <a:t>     small fish      large fish</a:t>
            </a:r>
            <a:endParaRPr lang="en-US" sz="3600" i="1" dirty="0"/>
          </a:p>
        </p:txBody>
      </p:sp>
      <p:cxnSp>
        <p:nvCxnSpPr>
          <p:cNvPr id="5" name="Straight Arrow Connector 4"/>
          <p:cNvCxnSpPr/>
          <p:nvPr/>
        </p:nvCxnSpPr>
        <p:spPr>
          <a:xfrm flipH="1">
            <a:off x="10515600" y="4114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Point Star 5"/>
          <p:cNvSpPr/>
          <p:nvPr/>
        </p:nvSpPr>
        <p:spPr>
          <a:xfrm>
            <a:off x="9525000" y="4876800"/>
            <a:ext cx="2286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5458097" y="390144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18864" y="390144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50292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524000" y="40386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33103" y="45720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90600" y="5638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971800" y="4572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73051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buNone/>
            </a:pPr>
            <a:r>
              <a:rPr lang="en-US" dirty="0" smtClean="0"/>
              <a:t>  </a:t>
            </a:r>
            <a:r>
              <a:rPr lang="en-US" sz="3600" b="1" i="1" u="sng" dirty="0" smtClean="0"/>
              <a:t>Marine ecosystem:</a:t>
            </a:r>
          </a:p>
          <a:p>
            <a:pPr marL="0" indent="0">
              <a:buNone/>
            </a:pPr>
            <a:r>
              <a:rPr lang="en-US" sz="3600" i="1" dirty="0"/>
              <a:t> </a:t>
            </a:r>
            <a:r>
              <a:rPr lang="en-US" sz="3600" i="1" dirty="0" smtClean="0"/>
              <a:t>      </a:t>
            </a:r>
          </a:p>
          <a:p>
            <a:pPr>
              <a:buFont typeface="Wingdings" pitchFamily="2" charset="2"/>
              <a:buChar char="Ø"/>
            </a:pPr>
            <a:r>
              <a:rPr lang="en-US" sz="3600" i="1" dirty="0"/>
              <a:t> </a:t>
            </a:r>
            <a:r>
              <a:rPr lang="en-US" sz="3600" i="1" dirty="0" smtClean="0"/>
              <a:t>     In the Marine ecosystem, algae and phytoplankton are eaten by zooplankton.</a:t>
            </a:r>
          </a:p>
          <a:p>
            <a:pPr marL="0" indent="0">
              <a:buNone/>
            </a:pPr>
            <a:r>
              <a:rPr lang="en-US" sz="3600" i="1" dirty="0"/>
              <a:t> </a:t>
            </a:r>
            <a:r>
              <a:rPr lang="en-US" sz="3600" i="1" dirty="0" smtClean="0"/>
              <a:t>        Zooplankton are eaten by small fishes.</a:t>
            </a:r>
          </a:p>
          <a:p>
            <a:pPr marL="0" indent="0">
              <a:buNone/>
            </a:pPr>
            <a:r>
              <a:rPr lang="en-US" sz="3600" i="1" dirty="0"/>
              <a:t> </a:t>
            </a:r>
            <a:r>
              <a:rPr lang="en-US" sz="3600" i="1" dirty="0" smtClean="0"/>
              <a:t>         Then the small fishes are eaten by large fish.</a:t>
            </a:r>
            <a:endParaRPr lang="en-US" sz="3600" i="1" dirty="0"/>
          </a:p>
        </p:txBody>
      </p:sp>
    </p:spTree>
    <p:extLst>
      <p:ext uri="{BB962C8B-B14F-4D97-AF65-F5344CB8AC3E}">
        <p14:creationId xmlns:p14="http://schemas.microsoft.com/office/powerpoint/2010/main" xmlns="" val="2204011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828800" y="376836"/>
            <a:ext cx="6096000" cy="6207039"/>
          </a:xfrm>
        </p:spPr>
      </p:pic>
    </p:spTree>
    <p:extLst>
      <p:ext uri="{BB962C8B-B14F-4D97-AF65-F5344CB8AC3E}">
        <p14:creationId xmlns:p14="http://schemas.microsoft.com/office/powerpoint/2010/main" xmlns="" val="144290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05800" cy="5943600"/>
          </a:xfrm>
        </p:spPr>
        <p:txBody>
          <a:bodyPr>
            <a:normAutofit fontScale="92500"/>
          </a:bodyPr>
          <a:lstStyle/>
          <a:p>
            <a:pPr marL="0" indent="0">
              <a:buNone/>
            </a:pPr>
            <a:r>
              <a:rPr lang="en-US" dirty="0" smtClean="0"/>
              <a:t>       </a:t>
            </a:r>
            <a:r>
              <a:rPr lang="en-US" sz="3600" i="1" dirty="0" smtClean="0"/>
              <a:t>The term Ecology is derived from the Greek word “Oikos” which means “house” and “logos” means “discourse” or “study”.so it is simply defined as study of organisms in relation to their habit and habitats.</a:t>
            </a:r>
          </a:p>
          <a:p>
            <a:pPr marL="0" indent="0">
              <a:buNone/>
            </a:pPr>
            <a:r>
              <a:rPr lang="en-US" sz="3600" b="1" i="1" dirty="0" smtClean="0"/>
              <a:t>       Ernst Haekel </a:t>
            </a:r>
            <a:r>
              <a:rPr lang="en-US" sz="3600" i="1" dirty="0" smtClean="0"/>
              <a:t>in 1869, defined ecology as “the total relations of the animal to its organic and inorganic environment”.</a:t>
            </a:r>
          </a:p>
          <a:p>
            <a:pPr marL="0" indent="0">
              <a:buNone/>
            </a:pPr>
            <a:r>
              <a:rPr lang="en-US" sz="3600" b="1" i="1" dirty="0"/>
              <a:t> </a:t>
            </a:r>
            <a:r>
              <a:rPr lang="en-US" sz="3600" b="1" i="1" dirty="0" smtClean="0"/>
              <a:t>      Eugene P.Odum </a:t>
            </a:r>
            <a:r>
              <a:rPr lang="en-US" sz="3600" i="1" dirty="0" smtClean="0"/>
              <a:t>(1963) defined ecology as “the study of structure and function of nature</a:t>
            </a:r>
            <a:r>
              <a:rPr lang="en-US" sz="3600" dirty="0" smtClean="0"/>
              <a:t>”. </a:t>
            </a:r>
            <a:endParaRPr lang="en-US" sz="3600" dirty="0"/>
          </a:p>
        </p:txBody>
      </p:sp>
    </p:spTree>
    <p:extLst>
      <p:ext uri="{BB962C8B-B14F-4D97-AF65-F5344CB8AC3E}">
        <p14:creationId xmlns:p14="http://schemas.microsoft.com/office/powerpoint/2010/main" xmlns="" val="3634573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943600"/>
          </a:xfrm>
        </p:spPr>
        <p:txBody>
          <a:bodyPr>
            <a:normAutofit fontScale="92500" lnSpcReduction="10000"/>
          </a:bodyPr>
          <a:lstStyle/>
          <a:p>
            <a:pPr marL="0" indent="0">
              <a:buNone/>
            </a:pPr>
            <a:r>
              <a:rPr lang="en-US" sz="3600" b="1" i="1" dirty="0" smtClean="0"/>
              <a:t>   </a:t>
            </a:r>
            <a:r>
              <a:rPr lang="en-US" sz="3900" b="1" i="1" u="sng" dirty="0" smtClean="0"/>
              <a:t>Grass land ecosystem</a:t>
            </a:r>
            <a:r>
              <a:rPr lang="en-US" sz="3900" u="sng" dirty="0" smtClean="0"/>
              <a:t>:</a:t>
            </a:r>
          </a:p>
          <a:p>
            <a:pPr marL="0" indent="0">
              <a:buNone/>
            </a:pPr>
            <a:r>
              <a:rPr lang="en-US" sz="3600" dirty="0"/>
              <a:t> </a:t>
            </a:r>
            <a:r>
              <a:rPr lang="en-US" sz="3600" dirty="0" smtClean="0"/>
              <a:t>       </a:t>
            </a:r>
          </a:p>
          <a:p>
            <a:pPr>
              <a:buFont typeface="Wingdings" pitchFamily="2" charset="2"/>
              <a:buChar char="Ø"/>
            </a:pPr>
            <a:r>
              <a:rPr lang="en-US" sz="3900" i="1" dirty="0"/>
              <a:t> </a:t>
            </a:r>
            <a:r>
              <a:rPr lang="en-US" sz="3900" i="1" dirty="0" smtClean="0"/>
              <a:t>       Grasses are eaten by grass hopper, the grass hoppers are eaten by lizards and the lizards are eaten by hawk. Grasses are also eaten by goat and the goat </a:t>
            </a:r>
            <a:r>
              <a:rPr lang="en-US" sz="3600" i="1" dirty="0" smtClean="0"/>
              <a:t>is eaten by fox.</a:t>
            </a:r>
          </a:p>
          <a:p>
            <a:pPr marL="0" indent="0">
              <a:buNone/>
            </a:pPr>
            <a:r>
              <a:rPr lang="en-US" sz="3600" i="1" dirty="0" smtClean="0"/>
              <a:t>  </a:t>
            </a:r>
          </a:p>
          <a:p>
            <a:pPr marL="0" indent="0">
              <a:buNone/>
            </a:pPr>
            <a:r>
              <a:rPr lang="en-US" sz="3600" i="1" dirty="0"/>
              <a:t> </a:t>
            </a:r>
            <a:r>
              <a:rPr lang="en-US" sz="3600" i="1" dirty="0" smtClean="0"/>
              <a:t> </a:t>
            </a:r>
            <a:r>
              <a:rPr lang="en-US" sz="3900" i="1" dirty="0" smtClean="0"/>
              <a:t>Grass        grasshopper      lizard        hawk</a:t>
            </a:r>
          </a:p>
          <a:p>
            <a:pPr marL="0" indent="0">
              <a:buNone/>
            </a:pPr>
            <a:r>
              <a:rPr lang="en-US" sz="3900" i="1" dirty="0"/>
              <a:t> </a:t>
            </a:r>
            <a:r>
              <a:rPr lang="en-US" sz="3900" i="1" dirty="0" smtClean="0"/>
              <a:t> Plants        goat          fox</a:t>
            </a:r>
          </a:p>
          <a:p>
            <a:pPr marL="0" indent="0">
              <a:buNone/>
            </a:pPr>
            <a:r>
              <a:rPr lang="en-US" sz="3600" i="1" dirty="0" smtClean="0"/>
              <a:t>  </a:t>
            </a:r>
          </a:p>
        </p:txBody>
      </p:sp>
      <p:cxnSp>
        <p:nvCxnSpPr>
          <p:cNvPr id="5" name="Straight Arrow Connector 4"/>
          <p:cNvCxnSpPr/>
          <p:nvPr/>
        </p:nvCxnSpPr>
        <p:spPr>
          <a:xfrm>
            <a:off x="5029200" y="4953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629400" y="4942115"/>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54864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3544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r>
              <a:rPr lang="en-US" sz="3600" dirty="0" smtClean="0"/>
              <a:t>    </a:t>
            </a:r>
            <a:r>
              <a:rPr lang="en-US" sz="3600" b="1" i="1" u="sng" dirty="0" smtClean="0"/>
              <a:t>Forest  ecosystem</a:t>
            </a:r>
            <a:r>
              <a:rPr lang="en-US" sz="3600" i="1" dirty="0" smtClean="0"/>
              <a:t>:</a:t>
            </a:r>
          </a:p>
          <a:p>
            <a:pPr marL="0" indent="0">
              <a:buNone/>
            </a:pPr>
            <a:r>
              <a:rPr lang="en-US" sz="3600" i="1" dirty="0"/>
              <a:t> </a:t>
            </a:r>
            <a:r>
              <a:rPr lang="en-US" sz="3600" i="1" dirty="0" smtClean="0"/>
              <a:t>       Plants are eaten by deer, rabbit and bison, deer is eaten by lion and tiger, rabbit is eaten by fox and wolf, bison is eaten by lion and tiger.</a:t>
            </a:r>
          </a:p>
          <a:p>
            <a:pPr marL="0" indent="0">
              <a:buNone/>
            </a:pPr>
            <a:r>
              <a:rPr lang="en-US" sz="3600" i="1" dirty="0"/>
              <a:t> </a:t>
            </a:r>
            <a:r>
              <a:rPr lang="en-US" sz="3600" i="1" dirty="0" smtClean="0"/>
              <a:t>                       deer              lion and tiger</a:t>
            </a:r>
          </a:p>
          <a:p>
            <a:pPr marL="0" indent="0">
              <a:buNone/>
            </a:pPr>
            <a:r>
              <a:rPr lang="en-US" sz="3600" i="1" dirty="0" smtClean="0"/>
              <a:t>Plants             rabbit            fox and wolf</a:t>
            </a:r>
          </a:p>
          <a:p>
            <a:pPr marL="0" indent="0">
              <a:buNone/>
            </a:pPr>
            <a:r>
              <a:rPr lang="en-US" sz="3600" i="1" dirty="0"/>
              <a:t> </a:t>
            </a:r>
            <a:r>
              <a:rPr lang="en-US" sz="3600" i="1" dirty="0" smtClean="0"/>
              <a:t>                       bison             lion and tiger</a:t>
            </a:r>
            <a:endParaRPr lang="en-US" sz="3600" i="1" dirty="0"/>
          </a:p>
        </p:txBody>
      </p:sp>
      <p:cxnSp>
        <p:nvCxnSpPr>
          <p:cNvPr id="5" name="Straight Arrow Connector 4"/>
          <p:cNvCxnSpPr/>
          <p:nvPr/>
        </p:nvCxnSpPr>
        <p:spPr>
          <a:xfrm flipV="1">
            <a:off x="1790700" y="3864429"/>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30829" y="4495800"/>
            <a:ext cx="1168037" cy="6389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4495800"/>
            <a:ext cx="952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60932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295400" y="762000"/>
            <a:ext cx="7315200" cy="5406887"/>
          </a:xfrm>
        </p:spPr>
      </p:pic>
    </p:spTree>
    <p:extLst>
      <p:ext uri="{BB962C8B-B14F-4D97-AF65-F5344CB8AC3E}">
        <p14:creationId xmlns:p14="http://schemas.microsoft.com/office/powerpoint/2010/main" xmlns="" val="2640367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20000"/>
          </a:bodyPr>
          <a:lstStyle/>
          <a:p>
            <a:pPr marL="0" indent="0">
              <a:buNone/>
            </a:pPr>
            <a:r>
              <a:rPr lang="en-US" sz="3600" b="1" i="1" dirty="0"/>
              <a:t> </a:t>
            </a:r>
            <a:r>
              <a:rPr lang="en-US" sz="3600" b="1" i="1" dirty="0" smtClean="0"/>
              <a:t>  </a:t>
            </a:r>
            <a:r>
              <a:rPr lang="en-US" sz="3900" b="1" i="1" u="sng" dirty="0" smtClean="0"/>
              <a:t>Food web</a:t>
            </a:r>
            <a:r>
              <a:rPr lang="en-US" sz="3900" u="sng" dirty="0" smtClean="0"/>
              <a:t>:</a:t>
            </a:r>
          </a:p>
          <a:p>
            <a:pPr>
              <a:buFont typeface="Wingdings" pitchFamily="2" charset="2"/>
              <a:buChar char="Ø"/>
            </a:pPr>
            <a:r>
              <a:rPr lang="en-US" sz="3600" i="1" dirty="0"/>
              <a:t> </a:t>
            </a:r>
            <a:r>
              <a:rPr lang="en-US" sz="3600" i="1" dirty="0" smtClean="0"/>
              <a:t>       The food chains are not independent. The organism of one chain may obtain food from more than one chain. Thus various food chains are inter connected with each other. This interlocking of many food chains is called food web. Each step of a food web is called a tropic level. (If the links in the food web are distributed due to human activities that lead to the loss or extinction of species, then the food web breaks down.)</a:t>
            </a:r>
          </a:p>
          <a:p>
            <a:pPr marL="0" indent="0">
              <a:buNone/>
            </a:pPr>
            <a:r>
              <a:rPr lang="en-US" sz="3600" i="1" dirty="0"/>
              <a:t> </a:t>
            </a:r>
            <a:r>
              <a:rPr lang="en-US" sz="3600" i="1" dirty="0" smtClean="0"/>
              <a:t>     </a:t>
            </a:r>
            <a:r>
              <a:rPr lang="en-US" sz="3600" b="1" i="1" u="sng" dirty="0" smtClean="0"/>
              <a:t>Example:</a:t>
            </a:r>
          </a:p>
          <a:p>
            <a:pPr>
              <a:buFont typeface="Wingdings" pitchFamily="2" charset="2"/>
              <a:buChar char="§"/>
            </a:pPr>
            <a:r>
              <a:rPr lang="en-US" sz="3600" i="1" dirty="0"/>
              <a:t> </a:t>
            </a:r>
            <a:r>
              <a:rPr lang="en-US" sz="3600" i="1" dirty="0" smtClean="0"/>
              <a:t>          Food web in a grass land ecosystem.</a:t>
            </a:r>
            <a:endParaRPr lang="en-US" sz="3600" i="1" dirty="0"/>
          </a:p>
        </p:txBody>
      </p:sp>
    </p:spTree>
    <p:extLst>
      <p:ext uri="{BB962C8B-B14F-4D97-AF65-F5344CB8AC3E}">
        <p14:creationId xmlns:p14="http://schemas.microsoft.com/office/powerpoint/2010/main" xmlns="" val="759194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52465" y="914400"/>
            <a:ext cx="7250820" cy="5181600"/>
          </a:xfrm>
        </p:spPr>
      </p:pic>
    </p:spTree>
    <p:extLst>
      <p:ext uri="{BB962C8B-B14F-4D97-AF65-F5344CB8AC3E}">
        <p14:creationId xmlns:p14="http://schemas.microsoft.com/office/powerpoint/2010/main" xmlns="" val="1875615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019800"/>
          </a:xfrm>
        </p:spPr>
        <p:txBody>
          <a:bodyPr>
            <a:normAutofit lnSpcReduction="10000"/>
          </a:bodyPr>
          <a:lstStyle/>
          <a:p>
            <a:pPr>
              <a:buFont typeface="Wingdings" pitchFamily="2" charset="2"/>
              <a:buChar char="Ø"/>
            </a:pPr>
            <a:r>
              <a:rPr lang="en-US" i="1" dirty="0" smtClean="0"/>
              <a:t>    </a:t>
            </a:r>
            <a:r>
              <a:rPr lang="en-US" sz="3600" i="1" dirty="0" smtClean="0"/>
              <a:t>In a grass land ecosystem, grasses are predominant. In one chain, grasses are eaten by grass hoppers; grass hopper is eaten by lizard which is eaten by hawk. In another chain rabbit is eaten by hawk. In the third chain mouse is eaten by snake which is eaten by hawk. In the fourth and fifth chain hawk directly eats grass hopper and mouse. Thus there are five food chains which are inter connected to from a food web.</a:t>
            </a:r>
            <a:endParaRPr lang="en-US" sz="3600" i="1" dirty="0"/>
          </a:p>
        </p:txBody>
      </p:sp>
    </p:spTree>
    <p:extLst>
      <p:ext uri="{BB962C8B-B14F-4D97-AF65-F5344CB8AC3E}">
        <p14:creationId xmlns:p14="http://schemas.microsoft.com/office/powerpoint/2010/main" xmlns="" val="3597075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90800"/>
            <a:ext cx="8229600" cy="1143000"/>
          </a:xfrm>
        </p:spPr>
        <p:txBody>
          <a:bodyPr>
            <a:noAutofit/>
          </a:bodyPr>
          <a:lstStyle/>
          <a:p>
            <a:r>
              <a:rPr lang="en-US" sz="8000" b="1" i="1" dirty="0" smtClean="0"/>
              <a:t>Thank you</a:t>
            </a:r>
            <a:endParaRPr lang="en-US" sz="8000" b="1" i="1" dirty="0"/>
          </a:p>
        </p:txBody>
      </p:sp>
    </p:spTree>
    <p:extLst>
      <p:ext uri="{BB962C8B-B14F-4D97-AF65-F5344CB8AC3E}">
        <p14:creationId xmlns:p14="http://schemas.microsoft.com/office/powerpoint/2010/main" xmlns="" val="172563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228600"/>
            <a:ext cx="8229600" cy="1143000"/>
          </a:xfrm>
        </p:spPr>
        <p:txBody>
          <a:bodyPr/>
          <a:lstStyle/>
          <a:p>
            <a:r>
              <a:rPr lang="en-US" b="1" i="1" u="sng" dirty="0" smtClean="0"/>
              <a:t>Ecosystem</a:t>
            </a:r>
            <a:endParaRPr lang="en-US" b="1" i="1" u="sng"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buFont typeface="Wingdings" pitchFamily="2" charset="2"/>
              <a:buChar char="Ø"/>
            </a:pPr>
            <a:r>
              <a:rPr lang="en-US" sz="3600" dirty="0" smtClean="0"/>
              <a:t>    </a:t>
            </a:r>
            <a:r>
              <a:rPr lang="en-US" sz="3600" i="1" dirty="0" smtClean="0"/>
              <a:t>The  ecosystem is an ecological unit consisting of both the biotic (living) and abiotic (non-living) factors of the environment. the organism and the environment are inseparable inter-related and are interactive in their nature.</a:t>
            </a:r>
          </a:p>
          <a:p>
            <a:pPr>
              <a:buFont typeface="Wingdings" pitchFamily="2" charset="2"/>
              <a:buChar char="Ø"/>
            </a:pPr>
            <a:r>
              <a:rPr lang="en-US" sz="3600" i="1" dirty="0" smtClean="0"/>
              <a:t>       The word ecosystem was first coined by        </a:t>
            </a:r>
            <a:r>
              <a:rPr lang="en-US" sz="3600" b="1" i="1" dirty="0" smtClean="0"/>
              <a:t>A.G.Tansley</a:t>
            </a:r>
            <a:r>
              <a:rPr lang="en-US" sz="3600" i="1" dirty="0" smtClean="0"/>
              <a:t> in 1935.an ecosystem is a basic functional ecological unit.</a:t>
            </a:r>
            <a:endParaRPr lang="en-US" sz="3600" i="1" dirty="0"/>
          </a:p>
        </p:txBody>
      </p:sp>
    </p:spTree>
    <p:extLst>
      <p:ext uri="{BB962C8B-B14F-4D97-AF65-F5344CB8AC3E}">
        <p14:creationId xmlns:p14="http://schemas.microsoft.com/office/powerpoint/2010/main" xmlns="" val="364637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248400"/>
          </a:xfrm>
        </p:spPr>
        <p:txBody>
          <a:bodyPr>
            <a:normAutofit fontScale="92500" lnSpcReduction="10000"/>
          </a:bodyPr>
          <a:lstStyle/>
          <a:p>
            <a:pPr>
              <a:buFont typeface="Wingdings" pitchFamily="2" charset="2"/>
              <a:buChar char="Ø"/>
            </a:pPr>
            <a:r>
              <a:rPr lang="en-US" i="1" dirty="0" smtClean="0"/>
              <a:t>    </a:t>
            </a:r>
            <a:r>
              <a:rPr lang="en-US" sz="3600" i="1" dirty="0" smtClean="0"/>
              <a:t>The living and non-living factors of an ecosystem interact and exchange the materials.</a:t>
            </a:r>
          </a:p>
          <a:p>
            <a:pPr>
              <a:buFont typeface="Wingdings" pitchFamily="2" charset="2"/>
              <a:buChar char="Ø"/>
            </a:pPr>
            <a:r>
              <a:rPr lang="en-US" sz="3600" i="1" dirty="0"/>
              <a:t> </a:t>
            </a:r>
            <a:r>
              <a:rPr lang="en-US" sz="3600" i="1" dirty="0" smtClean="0"/>
              <a:t>   According to </a:t>
            </a:r>
            <a:r>
              <a:rPr lang="en-US" sz="3600" b="1" i="1" dirty="0" smtClean="0"/>
              <a:t>Odum</a:t>
            </a:r>
            <a:r>
              <a:rPr lang="en-US" sz="3600" i="1" dirty="0" smtClean="0"/>
              <a:t> an ecosystem is the basic fundamental unit of ecology which includes both the living and non-living environment, each influence the properties of the other  and each is necessary for the maintenance of life.</a:t>
            </a:r>
          </a:p>
          <a:p>
            <a:pPr marL="0" indent="0">
              <a:buNone/>
            </a:pPr>
            <a:r>
              <a:rPr lang="en-US" sz="3600" i="1" dirty="0"/>
              <a:t> </a:t>
            </a:r>
            <a:r>
              <a:rPr lang="en-US" sz="3600" i="1" dirty="0" smtClean="0"/>
              <a:t>   </a:t>
            </a:r>
            <a:r>
              <a:rPr lang="en-US" sz="4300" b="1" i="1" u="sng" dirty="0" smtClean="0"/>
              <a:t>structure of an ecosystem:</a:t>
            </a:r>
            <a:endParaRPr lang="en-US" sz="3600" b="1" i="1" u="sng" dirty="0" smtClean="0"/>
          </a:p>
          <a:p>
            <a:pPr>
              <a:buFont typeface="Wingdings" pitchFamily="2" charset="2"/>
              <a:buChar char="Ø"/>
            </a:pPr>
            <a:r>
              <a:rPr lang="en-US" sz="3600" i="1" dirty="0" smtClean="0"/>
              <a:t>          The structure of an ecosystem consists of abiotic and biotic components.</a:t>
            </a:r>
            <a:endParaRPr lang="en-US" sz="3600" i="1" dirty="0"/>
          </a:p>
        </p:txBody>
      </p:sp>
    </p:spTree>
    <p:extLst>
      <p:ext uri="{BB962C8B-B14F-4D97-AF65-F5344CB8AC3E}">
        <p14:creationId xmlns:p14="http://schemas.microsoft.com/office/powerpoint/2010/main" xmlns="" val="113986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400800"/>
          </a:xfrm>
        </p:spPr>
        <p:txBody>
          <a:bodyPr>
            <a:normAutofit fontScale="92500" lnSpcReduction="10000"/>
          </a:bodyPr>
          <a:lstStyle/>
          <a:p>
            <a:pPr marL="0" indent="0">
              <a:buNone/>
            </a:pPr>
            <a:r>
              <a:rPr lang="en-US" dirty="0" smtClean="0"/>
              <a:t>   </a:t>
            </a:r>
            <a:r>
              <a:rPr lang="en-US" sz="3900" b="1" i="1" u="sng" dirty="0" smtClean="0"/>
              <a:t>Abiotic components</a:t>
            </a:r>
            <a:r>
              <a:rPr lang="en-US" sz="3900" b="1" i="1" dirty="0" smtClean="0"/>
              <a:t>:</a:t>
            </a:r>
          </a:p>
          <a:p>
            <a:pPr>
              <a:buFont typeface="Wingdings" pitchFamily="2" charset="2"/>
              <a:buChar char="Ø"/>
            </a:pPr>
            <a:r>
              <a:rPr lang="en-US" sz="3600" i="1" dirty="0" smtClean="0"/>
              <a:t>   The physico-chemical factors constitute the abiotic components or non-living inorganic substances. Abiotic components are water, carbon dioxide, oxygen, nitrogen, calcium, phosphorus, sunlight etc.    </a:t>
            </a:r>
          </a:p>
          <a:p>
            <a:pPr>
              <a:buFont typeface="Wingdings" pitchFamily="2" charset="2"/>
              <a:buChar char="Ø"/>
            </a:pPr>
            <a:r>
              <a:rPr lang="en-US" sz="3600" i="1" dirty="0"/>
              <a:t> </a:t>
            </a:r>
            <a:r>
              <a:rPr lang="en-US" sz="3600" i="1" dirty="0" smtClean="0"/>
              <a:t>  These abiotic substances are necessary for the normal metabolism and growth of all organisms. when any one of these abiotic components is removed or altered there will be an upset in the ecosystem and the whole ecosystem may be affected in due course of time.</a:t>
            </a:r>
          </a:p>
        </p:txBody>
      </p:sp>
    </p:spTree>
    <p:extLst>
      <p:ext uri="{BB962C8B-B14F-4D97-AF65-F5344CB8AC3E}">
        <p14:creationId xmlns:p14="http://schemas.microsoft.com/office/powerpoint/2010/main" xmlns="" val="252629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172200"/>
          </a:xfrm>
        </p:spPr>
        <p:txBody>
          <a:bodyPr>
            <a:normAutofit fontScale="92500" lnSpcReduction="10000"/>
          </a:bodyPr>
          <a:lstStyle/>
          <a:p>
            <a:pPr marL="0" indent="0">
              <a:buNone/>
            </a:pPr>
            <a:r>
              <a:rPr lang="en-US" sz="3900" i="1" dirty="0" smtClean="0"/>
              <a:t>     </a:t>
            </a:r>
            <a:r>
              <a:rPr lang="en-US" sz="3900" b="1" i="1" u="sng" dirty="0" smtClean="0"/>
              <a:t>Biotic components</a:t>
            </a:r>
            <a:r>
              <a:rPr lang="en-US" sz="3900" i="1" dirty="0" smtClean="0"/>
              <a:t>:</a:t>
            </a:r>
          </a:p>
          <a:p>
            <a:pPr>
              <a:buFont typeface="Wingdings" pitchFamily="2" charset="2"/>
              <a:buChar char="Ø"/>
            </a:pPr>
            <a:r>
              <a:rPr lang="en-US" sz="3600" i="1" dirty="0"/>
              <a:t> </a:t>
            </a:r>
            <a:r>
              <a:rPr lang="en-US" sz="3600" i="1" dirty="0" smtClean="0"/>
              <a:t>      The living organisms constitute the biotic components of the ecosystem. They may be classified into the following:</a:t>
            </a:r>
          </a:p>
          <a:p>
            <a:pPr marL="0" indent="0">
              <a:buNone/>
            </a:pPr>
            <a:r>
              <a:rPr lang="en-US" sz="3900" b="1" i="1" dirty="0" smtClean="0"/>
              <a:t>    </a:t>
            </a:r>
            <a:r>
              <a:rPr lang="en-US" sz="3900" b="1" i="1" u="sng" dirty="0" smtClean="0"/>
              <a:t>Producers or Autotrophs</a:t>
            </a:r>
            <a:r>
              <a:rPr lang="en-US" sz="3900" i="1" u="sng" dirty="0" smtClean="0"/>
              <a:t>:</a:t>
            </a:r>
          </a:p>
          <a:p>
            <a:pPr>
              <a:buFont typeface="Wingdings" pitchFamily="2" charset="2"/>
              <a:buChar char="Ø"/>
            </a:pPr>
            <a:r>
              <a:rPr lang="en-US" sz="3600" i="1" dirty="0"/>
              <a:t> </a:t>
            </a:r>
            <a:r>
              <a:rPr lang="en-US" sz="3600" i="1" dirty="0" smtClean="0"/>
              <a:t>           They are capable of synthesizing their own organic food from the simple inorganic or organic substances in any ecosystem , the producers are chlorophyll bearing photosynthetic organisms. They convert the solar radiant energy into chemical energy and synthesize carbohydrates.</a:t>
            </a:r>
          </a:p>
        </p:txBody>
      </p:sp>
    </p:spTree>
    <p:extLst>
      <p:ext uri="{BB962C8B-B14F-4D97-AF65-F5344CB8AC3E}">
        <p14:creationId xmlns:p14="http://schemas.microsoft.com/office/powerpoint/2010/main" xmlns="" val="200284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96000"/>
          </a:xfrm>
        </p:spPr>
        <p:txBody>
          <a:bodyPr>
            <a:normAutofit fontScale="92500" lnSpcReduction="10000"/>
          </a:bodyPr>
          <a:lstStyle/>
          <a:p>
            <a:pPr>
              <a:buFont typeface="Wingdings" pitchFamily="2" charset="2"/>
              <a:buChar char="§"/>
            </a:pPr>
            <a:r>
              <a:rPr lang="en-US" sz="3900" i="1" dirty="0"/>
              <a:t> </a:t>
            </a:r>
            <a:r>
              <a:rPr lang="en-US" sz="3900" i="1" dirty="0" smtClean="0"/>
              <a:t>  </a:t>
            </a:r>
            <a:r>
              <a:rPr lang="en-US" sz="3900" b="1" i="1" u="sng" dirty="0" smtClean="0"/>
              <a:t>Examples</a:t>
            </a:r>
            <a:r>
              <a:rPr lang="en-US" sz="3600" i="1" dirty="0" smtClean="0"/>
              <a:t>: </a:t>
            </a:r>
          </a:p>
          <a:p>
            <a:pPr marL="0" indent="0">
              <a:buNone/>
            </a:pPr>
            <a:r>
              <a:rPr lang="en-US" sz="3600" i="1" dirty="0"/>
              <a:t> </a:t>
            </a:r>
            <a:r>
              <a:rPr lang="en-US" sz="3600" i="1" dirty="0" smtClean="0"/>
              <a:t>        The microscopic plants and the rooted or floating plants in ponds and lakes, the algae in the ocean, the grasses in the grass lands and trees in the forests are the producers in their respective ecosystems.</a:t>
            </a:r>
          </a:p>
          <a:p>
            <a:pPr marL="0" indent="0">
              <a:buNone/>
            </a:pPr>
            <a:r>
              <a:rPr lang="en-US" sz="3900" i="1" dirty="0" smtClean="0"/>
              <a:t>      </a:t>
            </a:r>
            <a:r>
              <a:rPr lang="en-US" sz="3900" b="1" i="1" u="sng" dirty="0" smtClean="0"/>
              <a:t>Consumers</a:t>
            </a:r>
            <a:r>
              <a:rPr lang="en-US" sz="3600" b="1" i="1" u="sng" dirty="0" smtClean="0"/>
              <a:t>:</a:t>
            </a:r>
          </a:p>
          <a:p>
            <a:pPr>
              <a:buFont typeface="Wingdings" pitchFamily="2" charset="2"/>
              <a:buChar char="Ø"/>
            </a:pPr>
            <a:r>
              <a:rPr lang="en-US" sz="3600" i="1" dirty="0"/>
              <a:t> </a:t>
            </a:r>
            <a:r>
              <a:rPr lang="en-US" sz="3600" i="1" dirty="0" smtClean="0"/>
              <a:t>          Consumers are the living members (animals) of the ecosystem which consume the food produced by the producers. The consumers are classified as primary, secondary and tertiary consumers.     </a:t>
            </a:r>
            <a:endParaRPr lang="en-US" sz="3600" i="1" dirty="0"/>
          </a:p>
        </p:txBody>
      </p:sp>
    </p:spTree>
    <p:extLst>
      <p:ext uri="{BB962C8B-B14F-4D97-AF65-F5344CB8AC3E}">
        <p14:creationId xmlns:p14="http://schemas.microsoft.com/office/powerpoint/2010/main" xmlns="" val="417186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324600"/>
          </a:xfrm>
        </p:spPr>
        <p:txBody>
          <a:bodyPr>
            <a:normAutofit fontScale="92500" lnSpcReduction="10000"/>
          </a:bodyPr>
          <a:lstStyle/>
          <a:p>
            <a:pPr marL="0" indent="0">
              <a:buNone/>
            </a:pPr>
            <a:r>
              <a:rPr lang="en-US" sz="3600" b="1" i="1" dirty="0" smtClean="0"/>
              <a:t>      </a:t>
            </a:r>
            <a:r>
              <a:rPr lang="en-US" sz="3900" b="1" i="1" u="sng" dirty="0" smtClean="0"/>
              <a:t>Primary Consumer</a:t>
            </a:r>
            <a:r>
              <a:rPr lang="en-US" sz="3600" b="1" i="1" u="sng" dirty="0" smtClean="0"/>
              <a:t>:</a:t>
            </a:r>
          </a:p>
          <a:p>
            <a:pPr>
              <a:buFont typeface="Wingdings" pitchFamily="2" charset="2"/>
              <a:buChar char="Ø"/>
            </a:pPr>
            <a:r>
              <a:rPr lang="en-US" sz="3600" i="1" dirty="0"/>
              <a:t> </a:t>
            </a:r>
            <a:r>
              <a:rPr lang="en-US" sz="3600" i="1" dirty="0" smtClean="0"/>
              <a:t>         The herbivores are the animals (that eat only plants). They depend upon the plants (producers) for their food and survival and they are the primary consumers in an ecosystem.</a:t>
            </a:r>
          </a:p>
          <a:p>
            <a:pPr>
              <a:buFont typeface="Wingdings" pitchFamily="2" charset="2"/>
              <a:buChar char="§"/>
            </a:pPr>
            <a:r>
              <a:rPr lang="en-US" sz="3900" i="1" dirty="0"/>
              <a:t> </a:t>
            </a:r>
            <a:r>
              <a:rPr lang="en-US" sz="3900" i="1" dirty="0" smtClean="0"/>
              <a:t>       </a:t>
            </a:r>
            <a:r>
              <a:rPr lang="en-US" sz="3900" b="1" i="1" u="sng" dirty="0" smtClean="0"/>
              <a:t>Examples</a:t>
            </a:r>
            <a:r>
              <a:rPr lang="en-US" sz="3600" b="1" i="1" u="sng" dirty="0" smtClean="0"/>
              <a:t>:</a:t>
            </a:r>
          </a:p>
          <a:p>
            <a:pPr marL="0" indent="0">
              <a:buNone/>
            </a:pPr>
            <a:r>
              <a:rPr lang="en-US" sz="3600" i="1" dirty="0" smtClean="0"/>
              <a:t>             A deer is a primary consumer in a forest while the bison is one on a prairie. The protozoans, crustaceans and mollusks which feed on the floating algae found in pond and sea are primary consumers</a:t>
            </a:r>
            <a:r>
              <a:rPr lang="en-US" sz="2800" i="1" dirty="0" smtClean="0"/>
              <a:t>.</a:t>
            </a:r>
            <a:endParaRPr lang="en-US" sz="2800" i="1" dirty="0"/>
          </a:p>
        </p:txBody>
      </p:sp>
    </p:spTree>
    <p:extLst>
      <p:ext uri="{BB962C8B-B14F-4D97-AF65-F5344CB8AC3E}">
        <p14:creationId xmlns:p14="http://schemas.microsoft.com/office/powerpoint/2010/main" xmlns="" val="2388196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696</TotalTime>
  <Words>1877</Words>
  <Application>Microsoft Office PowerPoint</Application>
  <PresentationFormat>On-screen Show (4:3)</PresentationFormat>
  <Paragraphs>106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Solstice</vt:lpstr>
      <vt:lpstr>ECOLOGY AND ECOSYSTEM         CONCEPTS</vt:lpstr>
      <vt:lpstr>Slide 2</vt:lpstr>
      <vt:lpstr>Slide 3</vt:lpstr>
      <vt:lpstr>Ecosystem</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AND ECOSYSTEM CONCEPTS</dc:title>
  <dc:creator>CUTIE</dc:creator>
  <cp:lastModifiedBy>MYLAP</cp:lastModifiedBy>
  <cp:revision>59</cp:revision>
  <dcterms:created xsi:type="dcterms:W3CDTF">2006-08-16T00:00:00Z</dcterms:created>
  <dcterms:modified xsi:type="dcterms:W3CDTF">2020-10-21T13:03:23Z</dcterms:modified>
</cp:coreProperties>
</file>