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7" r:id="rId12"/>
    <p:sldId id="268"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9136" y="0"/>
            <a:ext cx="7766936" cy="2483294"/>
          </a:xfrm>
        </p:spPr>
        <p:txBody>
          <a:bodyPr/>
          <a:lstStyle/>
          <a:p>
            <a:r>
              <a:rPr lang="en-US" sz="3600" dirty="0" smtClean="0"/>
              <a:t>RESOURCES</a:t>
            </a:r>
            <a:br>
              <a:rPr lang="en-US" sz="3600" dirty="0" smtClean="0"/>
            </a:br>
            <a:r>
              <a:rPr lang="en-US" sz="3600" dirty="0" smtClean="0"/>
              <a:t>Renewable Resources</a:t>
            </a:r>
            <a:br>
              <a:rPr lang="en-US" sz="3600" dirty="0" smtClean="0"/>
            </a:br>
            <a:r>
              <a:rPr lang="en-US" sz="3600" dirty="0" smtClean="0"/>
              <a:t>Non-renewable Resources</a:t>
            </a:r>
            <a:br>
              <a:rPr lang="en-US" sz="3600" dirty="0" smtClean="0"/>
            </a:br>
            <a:endParaRPr lang="en-US" sz="3600" dirty="0"/>
          </a:p>
        </p:txBody>
      </p:sp>
      <p:sp>
        <p:nvSpPr>
          <p:cNvPr id="3" name="Subtitle 2"/>
          <p:cNvSpPr>
            <a:spLocks noGrp="1"/>
          </p:cNvSpPr>
          <p:nvPr>
            <p:ph type="subTitle" idx="1"/>
          </p:nvPr>
        </p:nvSpPr>
        <p:spPr>
          <a:xfrm>
            <a:off x="1663820" y="2522480"/>
            <a:ext cx="9648613" cy="730172"/>
          </a:xfrm>
        </p:spPr>
        <p:txBody>
          <a:bodyPr>
            <a:noAutofit/>
          </a:bodyPr>
          <a:lstStyle/>
          <a:p>
            <a:r>
              <a:rPr lang="en-US" sz="3000" dirty="0" smtClean="0">
                <a:latin typeface="Algerian" pitchFamily="82" charset="0"/>
              </a:rPr>
              <a:t>Mr. S. </a:t>
            </a:r>
            <a:r>
              <a:rPr lang="en-US" sz="3000" dirty="0" err="1" smtClean="0">
                <a:latin typeface="Algerian" pitchFamily="82" charset="0"/>
              </a:rPr>
              <a:t>Sirajudeen</a:t>
            </a:r>
            <a:endParaRPr lang="en-US" sz="3000" dirty="0" smtClean="0">
              <a:latin typeface="Algerian" pitchFamily="82" charset="0"/>
            </a:endParaRPr>
          </a:p>
          <a:p>
            <a:r>
              <a:rPr lang="en-US" sz="3000" dirty="0" smtClean="0">
                <a:latin typeface="Algerian" pitchFamily="82" charset="0"/>
              </a:rPr>
              <a:t>Associate Professor of Computer Science</a:t>
            </a:r>
          </a:p>
          <a:p>
            <a:r>
              <a:rPr lang="en-US" sz="3000" dirty="0" err="1" smtClean="0">
                <a:latin typeface="Algerian" pitchFamily="82" charset="0"/>
              </a:rPr>
              <a:t>Hajee</a:t>
            </a:r>
            <a:r>
              <a:rPr lang="en-US" sz="3000" dirty="0" smtClean="0">
                <a:latin typeface="Algerian" pitchFamily="82" charset="0"/>
              </a:rPr>
              <a:t> </a:t>
            </a:r>
            <a:r>
              <a:rPr lang="en-US" sz="3000" dirty="0" err="1" smtClean="0">
                <a:latin typeface="Algerian" pitchFamily="82" charset="0"/>
              </a:rPr>
              <a:t>Karutha</a:t>
            </a:r>
            <a:r>
              <a:rPr lang="en-US" sz="3000" dirty="0" smtClean="0">
                <a:latin typeface="Algerian" pitchFamily="82" charset="0"/>
              </a:rPr>
              <a:t> </a:t>
            </a:r>
            <a:r>
              <a:rPr lang="en-US" sz="3000" dirty="0" err="1" smtClean="0">
                <a:latin typeface="Algerian" pitchFamily="82" charset="0"/>
              </a:rPr>
              <a:t>Rowther</a:t>
            </a:r>
            <a:r>
              <a:rPr lang="en-US" sz="3000" dirty="0" smtClean="0">
                <a:latin typeface="Algerian" pitchFamily="82" charset="0"/>
              </a:rPr>
              <a:t> </a:t>
            </a:r>
            <a:r>
              <a:rPr lang="en-US" sz="3000" dirty="0" err="1" smtClean="0">
                <a:latin typeface="Algerian" pitchFamily="82" charset="0"/>
              </a:rPr>
              <a:t>Howdia</a:t>
            </a:r>
            <a:r>
              <a:rPr lang="en-US" sz="3000" dirty="0" smtClean="0">
                <a:latin typeface="Algerian" pitchFamily="82" charset="0"/>
              </a:rPr>
              <a:t> College(Autonomous)</a:t>
            </a:r>
          </a:p>
          <a:p>
            <a:r>
              <a:rPr lang="en-US" sz="3000" dirty="0" err="1" smtClean="0">
                <a:latin typeface="Algerian" pitchFamily="82" charset="0"/>
              </a:rPr>
              <a:t>Uthamapalayam</a:t>
            </a:r>
            <a:endParaRPr lang="en-IN" sz="3000" dirty="0">
              <a:latin typeface="Algerian" pitchFamily="82" charset="0"/>
            </a:endParaRPr>
          </a:p>
        </p:txBody>
      </p:sp>
    </p:spTree>
    <p:extLst>
      <p:ext uri="{BB962C8B-B14F-4D97-AF65-F5344CB8AC3E}">
        <p14:creationId xmlns:p14="http://schemas.microsoft.com/office/powerpoint/2010/main" xmlns="" val="16968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1703"/>
            <a:ext cx="8596668" cy="5479660"/>
          </a:xfrm>
        </p:spPr>
        <p:txBody>
          <a:bodyPr>
            <a:normAutofit/>
          </a:bodyPr>
          <a:lstStyle/>
          <a:p>
            <a:pPr marL="514350" indent="-514350">
              <a:buFont typeface="+mj-lt"/>
              <a:buAutoNum type="romanLcPeriod"/>
            </a:pPr>
            <a:r>
              <a:rPr lang="en-US" sz="2400" b="1" dirty="0">
                <a:solidFill>
                  <a:schemeClr val="accent1">
                    <a:lumMod val="60000"/>
                    <a:lumOff val="40000"/>
                  </a:schemeClr>
                </a:solidFill>
              </a:rPr>
              <a:t>Anthracite:</a:t>
            </a:r>
            <a:endParaRPr lang="en-US" sz="2400" b="1" dirty="0" smtClean="0">
              <a:solidFill>
                <a:schemeClr val="accent1">
                  <a:lumMod val="60000"/>
                  <a:lumOff val="40000"/>
                </a:schemeClr>
              </a:solidFill>
            </a:endParaRPr>
          </a:p>
          <a:p>
            <a:pPr marL="0" indent="0">
              <a:buNone/>
            </a:pPr>
            <a:r>
              <a:rPr lang="en-US" sz="2400" dirty="0" smtClean="0"/>
              <a:t>		Anthracite is the hard coal. It has the lowest moisture content. Highest carbon content and highest heat value.</a:t>
            </a:r>
          </a:p>
          <a:p>
            <a:pPr marL="514350" indent="-514350">
              <a:buFont typeface="+mj-lt"/>
              <a:buAutoNum type="romanLcPeriod" startAt="2"/>
            </a:pPr>
            <a:r>
              <a:rPr lang="en-US" sz="2400" b="1" dirty="0" smtClean="0">
                <a:solidFill>
                  <a:schemeClr val="accent1">
                    <a:lumMod val="60000"/>
                    <a:lumOff val="40000"/>
                  </a:schemeClr>
                </a:solidFill>
              </a:rPr>
              <a:t>Bituminous:</a:t>
            </a:r>
          </a:p>
          <a:p>
            <a:pPr marL="0" indent="0">
              <a:buNone/>
            </a:pPr>
            <a:r>
              <a:rPr lang="en-US" sz="2400" dirty="0"/>
              <a:t>		Bituminous coal is the most abundant one.</a:t>
            </a:r>
          </a:p>
          <a:p>
            <a:pPr marL="514350" indent="-514350">
              <a:buFont typeface="+mj-lt"/>
              <a:buAutoNum type="romanLcPeriod" startAt="3"/>
            </a:pPr>
            <a:r>
              <a:rPr lang="en-US" sz="2400" b="1" dirty="0" smtClean="0">
                <a:solidFill>
                  <a:schemeClr val="accent1">
                    <a:lumMod val="60000"/>
                    <a:lumOff val="40000"/>
                  </a:schemeClr>
                </a:solidFill>
              </a:rPr>
              <a:t>Sub Bituminous:</a:t>
            </a:r>
          </a:p>
          <a:p>
            <a:pPr marL="0" indent="0">
              <a:buNone/>
            </a:pPr>
            <a:r>
              <a:rPr lang="en-US" sz="2400" b="1" dirty="0">
                <a:solidFill>
                  <a:schemeClr val="accent1">
                    <a:lumMod val="60000"/>
                    <a:lumOff val="40000"/>
                  </a:schemeClr>
                </a:solidFill>
              </a:rPr>
              <a:t>	</a:t>
            </a:r>
            <a:r>
              <a:rPr lang="en-US" sz="2400" b="1" dirty="0" smtClean="0">
                <a:solidFill>
                  <a:schemeClr val="accent1">
                    <a:lumMod val="60000"/>
                    <a:lumOff val="40000"/>
                  </a:schemeClr>
                </a:solidFill>
              </a:rPr>
              <a:t>	</a:t>
            </a:r>
          </a:p>
          <a:p>
            <a:pPr marL="514350" indent="-514350">
              <a:buFont typeface="+mj-lt"/>
              <a:buAutoNum type="romanLcPeriod" startAt="4"/>
            </a:pPr>
            <a:r>
              <a:rPr lang="en-US" sz="2400" b="1" dirty="0" smtClean="0">
                <a:solidFill>
                  <a:schemeClr val="accent1">
                    <a:lumMod val="60000"/>
                    <a:lumOff val="40000"/>
                  </a:schemeClr>
                </a:solidFill>
              </a:rPr>
              <a:t>Lignite:</a:t>
            </a:r>
          </a:p>
          <a:p>
            <a:pPr marL="0" indent="0">
              <a:buNone/>
            </a:pPr>
            <a:r>
              <a:rPr lang="en-US" sz="2400" dirty="0" smtClean="0">
                <a:solidFill>
                  <a:schemeClr val="tx1"/>
                </a:solidFill>
              </a:rPr>
              <a:t>		Lignite is the brown coal. It has 50% of water content. Low carbon content and low heat value.</a:t>
            </a:r>
            <a:endParaRPr lang="en-US" sz="2400" dirty="0">
              <a:solidFill>
                <a:schemeClr val="tx1"/>
              </a:solidFill>
            </a:endParaRPr>
          </a:p>
        </p:txBody>
      </p:sp>
    </p:spTree>
    <p:extLst>
      <p:ext uri="{BB962C8B-B14F-4D97-AF65-F5344CB8AC3E}">
        <p14:creationId xmlns:p14="http://schemas.microsoft.com/office/powerpoint/2010/main" xmlns="" val="126460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7131"/>
          </a:xfrm>
        </p:spPr>
        <p:txBody>
          <a:bodyPr>
            <a:normAutofit/>
          </a:bodyPr>
          <a:lstStyle/>
          <a:p>
            <a:r>
              <a:rPr lang="en-US" sz="4400" dirty="0" smtClean="0"/>
              <a:t>Underground Mining</a:t>
            </a:r>
            <a:endParaRPr lang="en-US" sz="4400" dirty="0"/>
          </a:p>
        </p:txBody>
      </p:sp>
      <p:sp>
        <p:nvSpPr>
          <p:cNvPr id="3" name="Content Placeholder 2"/>
          <p:cNvSpPr>
            <a:spLocks noGrp="1"/>
          </p:cNvSpPr>
          <p:nvPr>
            <p:ph idx="1"/>
          </p:nvPr>
        </p:nvSpPr>
        <p:spPr>
          <a:xfrm>
            <a:off x="677334" y="1802676"/>
            <a:ext cx="8596668" cy="1384661"/>
          </a:xfrm>
        </p:spPr>
        <p:txBody>
          <a:bodyPr>
            <a:normAutofit/>
          </a:bodyPr>
          <a:lstStyle/>
          <a:p>
            <a:pPr marL="0" indent="0">
              <a:buNone/>
            </a:pPr>
            <a:r>
              <a:rPr lang="en-US" sz="2400" dirty="0" smtClean="0"/>
              <a:t>Coal is collected by underground mining methods. About 6,000 billion tons of coal lie under the earth. By now about 200 billion tons have been used.</a:t>
            </a:r>
          </a:p>
        </p:txBody>
      </p:sp>
      <p:pic>
        <p:nvPicPr>
          <p:cNvPr id="5" name="Picture 4"/>
          <p:cNvPicPr>
            <a:picLocks noChangeAspect="1"/>
          </p:cNvPicPr>
          <p:nvPr/>
        </p:nvPicPr>
        <p:blipFill>
          <a:blip r:embed="rId2"/>
          <a:stretch>
            <a:fillRect/>
          </a:stretch>
        </p:blipFill>
        <p:spPr>
          <a:xfrm>
            <a:off x="4244148" y="3291840"/>
            <a:ext cx="4548286" cy="3213463"/>
          </a:xfrm>
          <a:prstGeom prst="rect">
            <a:avLst/>
          </a:prstGeom>
        </p:spPr>
      </p:pic>
    </p:spTree>
    <p:extLst>
      <p:ext uri="{BB962C8B-B14F-4D97-AF65-F5344CB8AC3E}">
        <p14:creationId xmlns:p14="http://schemas.microsoft.com/office/powerpoint/2010/main" xmlns="" val="130953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92777"/>
            <a:ext cx="8596668" cy="5048585"/>
          </a:xfrm>
        </p:spPr>
        <p:txBody>
          <a:bodyPr>
            <a:normAutofit/>
          </a:bodyPr>
          <a:lstStyle/>
          <a:p>
            <a:pPr>
              <a:buFont typeface="Wingdings" panose="05000000000000000000" pitchFamily="2" charset="2"/>
              <a:buChar char="Ø"/>
            </a:pPr>
            <a:r>
              <a:rPr lang="en-US" sz="2400" dirty="0"/>
              <a:t>		Coal is a primary source of industrial energy. The coal used by thermal power plants. Iron and steel industries, Bricks and kiln factories, railways, cement factories, fertilizer industries, etc.</a:t>
            </a:r>
          </a:p>
          <a:p>
            <a:pPr>
              <a:buFont typeface="Wingdings" panose="05000000000000000000" pitchFamily="2" charset="2"/>
              <a:buChar char="Ø"/>
            </a:pPr>
            <a:r>
              <a:rPr lang="en-US" sz="2400" dirty="0" smtClean="0"/>
              <a:t>		</a:t>
            </a:r>
            <a:r>
              <a:rPr lang="en-US" sz="2400" dirty="0" err="1" smtClean="0"/>
              <a:t>Neyveli</a:t>
            </a:r>
            <a:r>
              <a:rPr lang="en-US" sz="2400" dirty="0" smtClean="0"/>
              <a:t> has a deposit of about 3,300 million tons of coal. The coal available in </a:t>
            </a:r>
            <a:r>
              <a:rPr lang="en-US" sz="2400" dirty="0" err="1" smtClean="0"/>
              <a:t>neyveli</a:t>
            </a:r>
            <a:r>
              <a:rPr lang="en-US" sz="2400" dirty="0" smtClean="0"/>
              <a:t> is lignite. It is about 90% of countries have lignite reserves.</a:t>
            </a:r>
          </a:p>
          <a:p>
            <a:pPr>
              <a:buFont typeface="Wingdings" panose="05000000000000000000" pitchFamily="2" charset="2"/>
              <a:buChar char="Ø"/>
            </a:pPr>
            <a:r>
              <a:rPr lang="en-US" sz="2400" dirty="0" smtClean="0"/>
              <a:t>		The states having major coal reserves are Bihar, Orissa, West Bengal, Madhya Pradesh, Andhra Pradesh and Maharashtra.</a:t>
            </a:r>
            <a:endParaRPr lang="en-US" sz="2400" dirty="0"/>
          </a:p>
        </p:txBody>
      </p:sp>
    </p:spTree>
    <p:extLst>
      <p:ext uri="{BB962C8B-B14F-4D97-AF65-F5344CB8AC3E}">
        <p14:creationId xmlns:p14="http://schemas.microsoft.com/office/powerpoint/2010/main" xmlns="" val="2646358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6" y="296092"/>
            <a:ext cx="8596668" cy="944880"/>
          </a:xfrm>
        </p:spPr>
        <p:txBody>
          <a:bodyPr>
            <a:normAutofit/>
          </a:bodyPr>
          <a:lstStyle/>
          <a:p>
            <a:r>
              <a:rPr lang="en-US" sz="4400" dirty="0" smtClean="0"/>
              <a:t>Oil</a:t>
            </a:r>
            <a:endParaRPr lang="en-US" sz="4400" dirty="0"/>
          </a:p>
        </p:txBody>
      </p:sp>
      <p:sp>
        <p:nvSpPr>
          <p:cNvPr id="3" name="Content Placeholder 2"/>
          <p:cNvSpPr>
            <a:spLocks noGrp="1"/>
          </p:cNvSpPr>
          <p:nvPr>
            <p:ph idx="1"/>
          </p:nvPr>
        </p:nvSpPr>
        <p:spPr>
          <a:xfrm>
            <a:off x="441889" y="1240972"/>
            <a:ext cx="9041432" cy="5094513"/>
          </a:xfrm>
        </p:spPr>
        <p:txBody>
          <a:bodyPr>
            <a:noAutofit/>
          </a:bodyPr>
          <a:lstStyle/>
          <a:p>
            <a:pPr marL="0" indent="0">
              <a:buNone/>
            </a:pPr>
            <a:r>
              <a:rPr lang="en-US" sz="2400" dirty="0" smtClean="0"/>
              <a:t>		Oil is a non-renewable resource Oil is the most abundant fluid in the Earth’s crust, next to water. It is a hydrocarbon. It is the mineral oil. It is a fossil fuel. The crude oil is petroleum. It is formed by the decomposition of buried plants, millions of years ago.</a:t>
            </a:r>
          </a:p>
          <a:p>
            <a:pPr marL="0" indent="0">
              <a:buNone/>
            </a:pPr>
            <a:r>
              <a:rPr lang="en-US" sz="2400" dirty="0" smtClean="0"/>
              <a:t>		Crude oil is refined to produce petrol, diesel, kerosene, propane, gasoline, jet fuel, heating oil, motor oil, paraffin wax, petroleum jelly, etc. The chemicals present in oil are isolated and used for the production of plastics, medicines, etc. The oils are rich in the following regions of the World USA, Mexico, Russia, Iran, Iraq, Saudi Arabia, Kuwait, etc. In India oil is available in Gujarat, Assam, Thar Desert, Andaman and Nicobar Island, Bombay, etc.</a:t>
            </a:r>
            <a:endParaRPr lang="en-US" sz="2400" dirty="0"/>
          </a:p>
        </p:txBody>
      </p:sp>
    </p:spTree>
    <p:extLst>
      <p:ext uri="{BB962C8B-B14F-4D97-AF65-F5344CB8AC3E}">
        <p14:creationId xmlns:p14="http://schemas.microsoft.com/office/powerpoint/2010/main" xmlns="" val="2394727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7131"/>
          </a:xfrm>
        </p:spPr>
        <p:txBody>
          <a:bodyPr>
            <a:normAutofit/>
          </a:bodyPr>
          <a:lstStyle/>
          <a:p>
            <a:r>
              <a:rPr lang="en-US" sz="4400" dirty="0" smtClean="0"/>
              <a:t>Nuclear energy</a:t>
            </a:r>
            <a:endParaRPr lang="en-US" sz="4400" dirty="0"/>
          </a:p>
        </p:txBody>
      </p:sp>
      <p:sp>
        <p:nvSpPr>
          <p:cNvPr id="3" name="Content Placeholder 2"/>
          <p:cNvSpPr>
            <a:spLocks noGrp="1"/>
          </p:cNvSpPr>
          <p:nvPr>
            <p:ph idx="1"/>
          </p:nvPr>
        </p:nvSpPr>
        <p:spPr>
          <a:xfrm>
            <a:off x="677334" y="1946367"/>
            <a:ext cx="8596668" cy="4094996"/>
          </a:xfrm>
        </p:spPr>
        <p:txBody>
          <a:bodyPr>
            <a:normAutofit/>
          </a:bodyPr>
          <a:lstStyle/>
          <a:p>
            <a:pPr marL="0" indent="0">
              <a:buNone/>
            </a:pPr>
            <a:r>
              <a:rPr lang="en-US" sz="2400" dirty="0" smtClean="0"/>
              <a:t>		Nuclear energy is the non-renewable energy resource. It is obtained from the fission of atoms of radioactive elements. Radioactive elements are used in atomic power stations are located in </a:t>
            </a:r>
            <a:r>
              <a:rPr lang="en-US" sz="2400" dirty="0" err="1" smtClean="0"/>
              <a:t>Tarapur</a:t>
            </a:r>
            <a:r>
              <a:rPr lang="en-US" sz="2400" dirty="0" smtClean="0"/>
              <a:t> (Mumbai), Kota (Rajasthan) and </a:t>
            </a:r>
            <a:r>
              <a:rPr lang="en-US" sz="2400" dirty="0" err="1" smtClean="0"/>
              <a:t>Kudankulam</a:t>
            </a:r>
            <a:r>
              <a:rPr lang="en-US" sz="2400" dirty="0" smtClean="0"/>
              <a:t> (</a:t>
            </a:r>
            <a:r>
              <a:rPr lang="en-US" sz="2400" dirty="0" err="1" smtClean="0"/>
              <a:t>TamilNadu</a:t>
            </a:r>
            <a:r>
              <a:rPr lang="en-US" sz="2400" dirty="0" smtClean="0"/>
              <a: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456225" y="3993865"/>
            <a:ext cx="4297272" cy="2620288"/>
          </a:xfrm>
          <a:prstGeom prst="rect">
            <a:avLst/>
          </a:prstGeom>
        </p:spPr>
      </p:pic>
    </p:spTree>
    <p:extLst>
      <p:ext uri="{BB962C8B-B14F-4D97-AF65-F5344CB8AC3E}">
        <p14:creationId xmlns:p14="http://schemas.microsoft.com/office/powerpoint/2010/main" xmlns="" val="287301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3023737" y="984930"/>
            <a:ext cx="6662058" cy="3880773"/>
          </a:xfrm>
        </p:spPr>
        <p:txBody>
          <a:bodyPr>
            <a:normAutofit fontScale="92500" lnSpcReduction="10000"/>
          </a:bodyPr>
          <a:lstStyle/>
          <a:p>
            <a:r>
              <a:rPr lang="en-US" sz="3600" dirty="0" smtClean="0">
                <a:latin typeface="Algerian" pitchFamily="82" charset="0"/>
              </a:rPr>
              <a:t>Mr. S. </a:t>
            </a:r>
            <a:r>
              <a:rPr lang="en-US" sz="3600" dirty="0" err="1" smtClean="0">
                <a:latin typeface="Algerian" pitchFamily="82" charset="0"/>
              </a:rPr>
              <a:t>Sirajudeen</a:t>
            </a:r>
            <a:endParaRPr lang="en-US" sz="3600" dirty="0" smtClean="0">
              <a:latin typeface="Algerian" pitchFamily="82" charset="0"/>
            </a:endParaRPr>
          </a:p>
          <a:p>
            <a:r>
              <a:rPr lang="en-US" sz="3600" dirty="0" smtClean="0">
                <a:latin typeface="Algerian" pitchFamily="82" charset="0"/>
              </a:rPr>
              <a:t>Associate Professor of Computer Science</a:t>
            </a:r>
          </a:p>
          <a:p>
            <a:r>
              <a:rPr lang="en-US" sz="3600" dirty="0" err="1" smtClean="0">
                <a:latin typeface="Algerian" pitchFamily="82" charset="0"/>
              </a:rPr>
              <a:t>Hajee</a:t>
            </a:r>
            <a:r>
              <a:rPr lang="en-US" sz="3600" dirty="0" smtClean="0">
                <a:latin typeface="Algerian" pitchFamily="82" charset="0"/>
              </a:rPr>
              <a:t> </a:t>
            </a:r>
            <a:r>
              <a:rPr lang="en-US" sz="3600" dirty="0" err="1" smtClean="0">
                <a:latin typeface="Algerian" pitchFamily="82" charset="0"/>
              </a:rPr>
              <a:t>Karutha</a:t>
            </a:r>
            <a:r>
              <a:rPr lang="en-US" sz="3600" dirty="0" smtClean="0">
                <a:latin typeface="Algerian" pitchFamily="82" charset="0"/>
              </a:rPr>
              <a:t> </a:t>
            </a:r>
            <a:r>
              <a:rPr lang="en-US" sz="3600" dirty="0" err="1" smtClean="0">
                <a:latin typeface="Algerian" pitchFamily="82" charset="0"/>
              </a:rPr>
              <a:t>Rowther</a:t>
            </a:r>
            <a:r>
              <a:rPr lang="en-US" sz="3600" dirty="0" smtClean="0">
                <a:latin typeface="Algerian" pitchFamily="82" charset="0"/>
              </a:rPr>
              <a:t> </a:t>
            </a:r>
            <a:r>
              <a:rPr lang="en-US" sz="3600" dirty="0" err="1" smtClean="0">
                <a:latin typeface="Algerian" pitchFamily="82" charset="0"/>
              </a:rPr>
              <a:t>Howdia</a:t>
            </a:r>
            <a:r>
              <a:rPr lang="en-US" sz="3600" dirty="0" smtClean="0">
                <a:latin typeface="Algerian" pitchFamily="82" charset="0"/>
              </a:rPr>
              <a:t> College(Autonomous)</a:t>
            </a:r>
          </a:p>
          <a:p>
            <a:r>
              <a:rPr lang="en-US" sz="3600" dirty="0" err="1" smtClean="0">
                <a:latin typeface="Algerian" pitchFamily="82" charset="0"/>
              </a:rPr>
              <a:t>Uthamapalayam</a:t>
            </a:r>
            <a:endParaRPr lang="en-IN" sz="3600" dirty="0" smtClean="0">
              <a:latin typeface="Algerian" pitchFamily="82" charset="0"/>
            </a:endParaRPr>
          </a:p>
          <a:p>
            <a:pPr marL="0" indent="0">
              <a:buNone/>
            </a:pPr>
            <a:endParaRPr lang="en-US" sz="3600" dirty="0" smtClean="0"/>
          </a:p>
        </p:txBody>
      </p:sp>
    </p:spTree>
    <p:extLst>
      <p:ext uri="{BB962C8B-B14F-4D97-AF65-F5344CB8AC3E}">
        <p14:creationId xmlns:p14="http://schemas.microsoft.com/office/powerpoint/2010/main" xmlns="" val="322923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532"/>
            <a:ext cx="8596668" cy="997131"/>
          </a:xfrm>
        </p:spPr>
        <p:txBody>
          <a:bodyPr>
            <a:noAutofit/>
          </a:bodyPr>
          <a:lstStyle/>
          <a:p>
            <a:pPr algn="ctr"/>
            <a:r>
              <a:rPr lang="en-US" sz="5400" dirty="0" smtClean="0"/>
              <a:t>Resources</a:t>
            </a:r>
            <a:endParaRPr lang="en-US" sz="5400" dirty="0"/>
          </a:p>
        </p:txBody>
      </p:sp>
      <p:sp>
        <p:nvSpPr>
          <p:cNvPr id="3" name="Content Placeholder 2"/>
          <p:cNvSpPr>
            <a:spLocks noGrp="1"/>
          </p:cNvSpPr>
          <p:nvPr>
            <p:ph idx="1"/>
          </p:nvPr>
        </p:nvSpPr>
        <p:spPr>
          <a:xfrm>
            <a:off x="677334" y="1632857"/>
            <a:ext cx="8596668" cy="4950823"/>
          </a:xfrm>
        </p:spPr>
        <p:txBody>
          <a:bodyPr>
            <a:normAutofit/>
          </a:bodyPr>
          <a:lstStyle/>
          <a:p>
            <a:pPr marL="0" indent="0">
              <a:buNone/>
            </a:pPr>
            <a:r>
              <a:rPr lang="en-US" sz="2000" dirty="0" smtClean="0"/>
              <a:t>		</a:t>
            </a:r>
            <a:r>
              <a:rPr lang="en-US" sz="2400" dirty="0" smtClean="0"/>
              <a:t>Natural resources are the wealth of the earth they are the materials available in nature and useful to human begins, animals and plants</a:t>
            </a:r>
          </a:p>
          <a:p>
            <a:pPr marL="0" indent="0">
              <a:buNone/>
            </a:pPr>
            <a:r>
              <a:rPr lang="en-US" sz="2400" b="1" dirty="0" smtClean="0">
                <a:solidFill>
                  <a:schemeClr val="accent1">
                    <a:lumMod val="60000"/>
                    <a:lumOff val="40000"/>
                  </a:schemeClr>
                </a:solidFill>
              </a:rPr>
              <a:t>Example:</a:t>
            </a:r>
          </a:p>
          <a:p>
            <a:pPr marL="0" indent="0">
              <a:buNone/>
            </a:pPr>
            <a:r>
              <a:rPr lang="en-US" sz="2400" dirty="0"/>
              <a:t>	</a:t>
            </a:r>
            <a:r>
              <a:rPr lang="en-US" sz="2400" dirty="0" smtClean="0"/>
              <a:t>	Water, air, land, plants, animals, coal, petroleum, minerals, forest, wood, etc.</a:t>
            </a:r>
            <a:endParaRPr lang="en-US" sz="2400" dirty="0"/>
          </a:p>
          <a:p>
            <a:pPr marL="0" indent="0">
              <a:buNone/>
            </a:pPr>
            <a:r>
              <a:rPr lang="en-US" sz="2400" b="1" dirty="0" smtClean="0">
                <a:solidFill>
                  <a:schemeClr val="accent1">
                    <a:lumMod val="60000"/>
                    <a:lumOff val="40000"/>
                  </a:schemeClr>
                </a:solidFill>
              </a:rPr>
              <a:t>Type of Resources:</a:t>
            </a:r>
          </a:p>
          <a:p>
            <a:pPr marL="0" indent="0">
              <a:buNone/>
            </a:pPr>
            <a:r>
              <a:rPr lang="en-US" sz="2400" dirty="0" smtClean="0"/>
              <a:t>			There are two types of resources namely</a:t>
            </a:r>
          </a:p>
          <a:p>
            <a:pPr lvl="2">
              <a:buFont typeface="Wingdings" panose="05000000000000000000" pitchFamily="2" charset="2"/>
              <a:buChar char="Ø"/>
            </a:pPr>
            <a:r>
              <a:rPr lang="en-US" sz="2400" dirty="0" smtClean="0"/>
              <a:t>Renewable Resources</a:t>
            </a:r>
          </a:p>
          <a:p>
            <a:pPr lvl="2">
              <a:buFont typeface="Wingdings" panose="05000000000000000000" pitchFamily="2" charset="2"/>
              <a:buChar char="Ø"/>
            </a:pPr>
            <a:r>
              <a:rPr lang="en-US" sz="2400" dirty="0" smtClean="0"/>
              <a:t>Non-Renewable Resources</a:t>
            </a:r>
          </a:p>
        </p:txBody>
      </p:sp>
    </p:spTree>
    <p:extLst>
      <p:ext uri="{BB962C8B-B14F-4D97-AF65-F5344CB8AC3E}">
        <p14:creationId xmlns:p14="http://schemas.microsoft.com/office/powerpoint/2010/main" xmlns="" val="290789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27760"/>
          </a:xfrm>
        </p:spPr>
        <p:txBody>
          <a:bodyPr>
            <a:normAutofit/>
          </a:bodyPr>
          <a:lstStyle/>
          <a:p>
            <a:pPr algn="ctr"/>
            <a:r>
              <a:rPr lang="en-US" sz="4800" dirty="0" smtClean="0"/>
              <a:t>Renewable Resources</a:t>
            </a:r>
            <a:endParaRPr lang="en-US" sz="4800" dirty="0"/>
          </a:p>
        </p:txBody>
      </p:sp>
      <p:sp>
        <p:nvSpPr>
          <p:cNvPr id="3" name="Content Placeholder 2"/>
          <p:cNvSpPr>
            <a:spLocks noGrp="1"/>
          </p:cNvSpPr>
          <p:nvPr>
            <p:ph idx="1"/>
          </p:nvPr>
        </p:nvSpPr>
        <p:spPr>
          <a:xfrm>
            <a:off x="677334" y="1894115"/>
            <a:ext cx="8596668" cy="2442754"/>
          </a:xfrm>
        </p:spPr>
        <p:txBody>
          <a:bodyPr>
            <a:noAutofit/>
          </a:bodyPr>
          <a:lstStyle/>
          <a:p>
            <a:pPr marL="0" indent="0">
              <a:buNone/>
            </a:pPr>
            <a:r>
              <a:rPr lang="en-US" sz="2400" dirty="0" smtClean="0"/>
              <a:t>		The Renewable resources can be replaced after their use . These are available continuously.</a:t>
            </a:r>
          </a:p>
          <a:p>
            <a:pPr marL="0" indent="0">
              <a:buNone/>
            </a:pPr>
            <a:r>
              <a:rPr lang="en-US" sz="2400" b="1" dirty="0" smtClean="0">
                <a:solidFill>
                  <a:schemeClr val="accent1">
                    <a:lumMod val="60000"/>
                    <a:lumOff val="40000"/>
                  </a:schemeClr>
                </a:solidFill>
              </a:rPr>
              <a:t>Example</a:t>
            </a:r>
            <a:r>
              <a:rPr lang="en-US" sz="2400" b="1" dirty="0" smtClean="0">
                <a:solidFill>
                  <a:schemeClr val="bg1"/>
                </a:solidFill>
              </a:rPr>
              <a:t>:</a:t>
            </a:r>
          </a:p>
          <a:p>
            <a:pPr marL="0" indent="0">
              <a:buNone/>
            </a:pPr>
            <a:r>
              <a:rPr lang="en-US" sz="2400" dirty="0"/>
              <a:t>	</a:t>
            </a:r>
            <a:r>
              <a:rPr lang="en-US" sz="2400" dirty="0" smtClean="0"/>
              <a:t>	Solar energy, Wind Energy, Water, Aqua food, Forest, Grassland, Animals, etc.</a:t>
            </a:r>
            <a:endParaRPr lang="en-US" sz="2400" dirty="0"/>
          </a:p>
        </p:txBody>
      </p:sp>
    </p:spTree>
    <p:extLst>
      <p:ext uri="{BB962C8B-B14F-4D97-AF65-F5344CB8AC3E}">
        <p14:creationId xmlns:p14="http://schemas.microsoft.com/office/powerpoint/2010/main" xmlns="" val="315981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443306" cy="1284514"/>
          </a:xfrm>
        </p:spPr>
        <p:txBody>
          <a:bodyPr>
            <a:normAutofit/>
          </a:bodyPr>
          <a:lstStyle/>
          <a:p>
            <a:r>
              <a:rPr lang="en-US" sz="4400" dirty="0" smtClean="0"/>
              <a:t>Solar Energy</a:t>
            </a:r>
            <a:endParaRPr lang="en-US" sz="4400" dirty="0"/>
          </a:p>
        </p:txBody>
      </p:sp>
      <p:sp>
        <p:nvSpPr>
          <p:cNvPr id="3" name="Content Placeholder 2"/>
          <p:cNvSpPr>
            <a:spLocks noGrp="1"/>
          </p:cNvSpPr>
          <p:nvPr>
            <p:ph idx="1"/>
          </p:nvPr>
        </p:nvSpPr>
        <p:spPr>
          <a:xfrm>
            <a:off x="403014" y="1489165"/>
            <a:ext cx="8596668" cy="4408505"/>
          </a:xfrm>
        </p:spPr>
        <p:txBody>
          <a:bodyPr>
            <a:noAutofit/>
          </a:bodyPr>
          <a:lstStyle/>
          <a:p>
            <a:pPr>
              <a:buFont typeface="Wingdings" panose="05000000000000000000" pitchFamily="2" charset="2"/>
              <a:buChar char="Ø"/>
            </a:pPr>
            <a:r>
              <a:rPr lang="en-US" sz="2400" dirty="0" smtClean="0"/>
              <a:t>		Sunlight is the solar energy. It forms the major energy source for the plants. Planets synthesize starch with the help of sunlight. All animals in the world depend on the energy stored by the plants.</a:t>
            </a:r>
          </a:p>
          <a:p>
            <a:pPr>
              <a:buFont typeface="Wingdings" panose="05000000000000000000" pitchFamily="2" charset="2"/>
              <a:buChar char="Ø"/>
            </a:pPr>
            <a:r>
              <a:rPr lang="en-US" sz="2400" dirty="0" smtClean="0"/>
              <a:t>		The Solar energy is also used for solar cooker, solar light, solar calculator, etc. The solar energy consists of tremendous electric energy. Technologies must be developed to exploit the sunlight. Solar cells generate electricity using sunlight. They are pollution free.</a:t>
            </a:r>
            <a:endParaRPr lang="en-US" sz="2400" dirty="0"/>
          </a:p>
        </p:txBody>
      </p:sp>
      <p:pic>
        <p:nvPicPr>
          <p:cNvPr id="4" name="Picture 3"/>
          <p:cNvPicPr>
            <a:picLocks noChangeAspect="1"/>
          </p:cNvPicPr>
          <p:nvPr/>
        </p:nvPicPr>
        <p:blipFill>
          <a:blip r:embed="rId2"/>
          <a:stretch>
            <a:fillRect/>
          </a:stretch>
        </p:blipFill>
        <p:spPr>
          <a:xfrm>
            <a:off x="6243918" y="4723719"/>
            <a:ext cx="2755764" cy="1833836"/>
          </a:xfrm>
          <a:prstGeom prst="rect">
            <a:avLst/>
          </a:prstGeom>
        </p:spPr>
      </p:pic>
    </p:spTree>
    <p:extLst>
      <p:ext uri="{BB962C8B-B14F-4D97-AF65-F5344CB8AC3E}">
        <p14:creationId xmlns:p14="http://schemas.microsoft.com/office/powerpoint/2010/main" xmlns="" val="54967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503"/>
          </a:xfrm>
        </p:spPr>
        <p:txBody>
          <a:bodyPr>
            <a:noAutofit/>
          </a:bodyPr>
          <a:lstStyle/>
          <a:p>
            <a:r>
              <a:rPr lang="en-US" sz="4400" dirty="0" smtClean="0"/>
              <a:t>Wind Energy</a:t>
            </a:r>
            <a:endParaRPr lang="en-US" sz="4400" dirty="0"/>
          </a:p>
        </p:txBody>
      </p:sp>
      <p:sp>
        <p:nvSpPr>
          <p:cNvPr id="3" name="Content Placeholder 2"/>
          <p:cNvSpPr>
            <a:spLocks noGrp="1"/>
          </p:cNvSpPr>
          <p:nvPr>
            <p:ph idx="1"/>
          </p:nvPr>
        </p:nvSpPr>
        <p:spPr>
          <a:xfrm>
            <a:off x="677334" y="1685110"/>
            <a:ext cx="8596668" cy="2664822"/>
          </a:xfrm>
        </p:spPr>
        <p:txBody>
          <a:bodyPr>
            <a:normAutofit/>
          </a:bodyPr>
          <a:lstStyle/>
          <a:p>
            <a:pPr marL="0" indent="0">
              <a:buNone/>
            </a:pPr>
            <a:r>
              <a:rPr lang="en-US" sz="2400" dirty="0" smtClean="0"/>
              <a:t>		Wind energy is also the renewable energy resources It is available day and night. It is used to generate electric current. In </a:t>
            </a:r>
            <a:r>
              <a:rPr lang="en-US" sz="2400" dirty="0" err="1" smtClean="0"/>
              <a:t>TamilNadu</a:t>
            </a:r>
            <a:r>
              <a:rPr lang="en-US" sz="2400" dirty="0" smtClean="0"/>
              <a:t>, </a:t>
            </a:r>
            <a:r>
              <a:rPr lang="en-US" sz="2400" dirty="0" err="1" smtClean="0"/>
              <a:t>Muppandal</a:t>
            </a:r>
            <a:r>
              <a:rPr lang="en-US" sz="2400" dirty="0" smtClean="0"/>
              <a:t> has the highest concentration in mills to produce electricity.</a:t>
            </a:r>
            <a:endParaRPr lang="en-US" sz="2400" dirty="0"/>
          </a:p>
        </p:txBody>
      </p:sp>
      <p:pic>
        <p:nvPicPr>
          <p:cNvPr id="5" name="Picture 4"/>
          <p:cNvPicPr>
            <a:picLocks noChangeAspect="1"/>
          </p:cNvPicPr>
          <p:nvPr/>
        </p:nvPicPr>
        <p:blipFill>
          <a:blip r:embed="rId2"/>
          <a:stretch>
            <a:fillRect/>
          </a:stretch>
        </p:blipFill>
        <p:spPr>
          <a:xfrm>
            <a:off x="3505008" y="3667292"/>
            <a:ext cx="3715984" cy="2772696"/>
          </a:xfrm>
          <a:prstGeom prst="rect">
            <a:avLst/>
          </a:prstGeom>
        </p:spPr>
      </p:pic>
    </p:spTree>
    <p:extLst>
      <p:ext uri="{BB962C8B-B14F-4D97-AF65-F5344CB8AC3E}">
        <p14:creationId xmlns:p14="http://schemas.microsoft.com/office/powerpoint/2010/main" xmlns="" val="163583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754"/>
          </a:xfrm>
        </p:spPr>
        <p:txBody>
          <a:bodyPr>
            <a:normAutofit/>
          </a:bodyPr>
          <a:lstStyle/>
          <a:p>
            <a:r>
              <a:rPr lang="en-US" sz="4400" dirty="0" smtClean="0"/>
              <a:t>Hydroelectric Energy</a:t>
            </a:r>
            <a:endParaRPr lang="en-US" sz="4400" dirty="0"/>
          </a:p>
        </p:txBody>
      </p:sp>
      <p:sp>
        <p:nvSpPr>
          <p:cNvPr id="3" name="Content Placeholder 2"/>
          <p:cNvSpPr>
            <a:spLocks noGrp="1"/>
          </p:cNvSpPr>
          <p:nvPr>
            <p:ph idx="1"/>
          </p:nvPr>
        </p:nvSpPr>
        <p:spPr>
          <a:xfrm>
            <a:off x="677334" y="1711235"/>
            <a:ext cx="8596668" cy="1358536"/>
          </a:xfrm>
        </p:spPr>
        <p:txBody>
          <a:bodyPr>
            <a:normAutofit/>
          </a:bodyPr>
          <a:lstStyle/>
          <a:p>
            <a:pPr marL="0" indent="0">
              <a:buNone/>
            </a:pPr>
            <a:r>
              <a:rPr lang="en-US" sz="2400" dirty="0" smtClean="0"/>
              <a:t>		Hydroelectric power is generated by the flow of water on a turbine. The water stored in dams is used to rotate the turbines of the power generators.</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36866" y="3211830"/>
            <a:ext cx="5143500" cy="3306536"/>
          </a:xfrm>
          <a:prstGeom prst="rect">
            <a:avLst/>
          </a:prstGeom>
        </p:spPr>
      </p:pic>
    </p:spTree>
    <p:extLst>
      <p:ext uri="{BB962C8B-B14F-4D97-AF65-F5344CB8AC3E}">
        <p14:creationId xmlns:p14="http://schemas.microsoft.com/office/powerpoint/2010/main" xmlns="" val="369421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7131"/>
          </a:xfrm>
        </p:spPr>
        <p:txBody>
          <a:bodyPr>
            <a:normAutofit/>
          </a:bodyPr>
          <a:lstStyle/>
          <a:p>
            <a:pPr algn="ctr"/>
            <a:r>
              <a:rPr lang="en-US" sz="4800" dirty="0" smtClean="0"/>
              <a:t>Non-Renewable Resources</a:t>
            </a:r>
            <a:endParaRPr lang="en-US" sz="4800" dirty="0"/>
          </a:p>
        </p:txBody>
      </p:sp>
      <p:sp>
        <p:nvSpPr>
          <p:cNvPr id="3" name="Content Placeholder 2"/>
          <p:cNvSpPr>
            <a:spLocks noGrp="1"/>
          </p:cNvSpPr>
          <p:nvPr>
            <p:ph idx="1"/>
          </p:nvPr>
        </p:nvSpPr>
        <p:spPr>
          <a:xfrm>
            <a:off x="677334" y="1724297"/>
            <a:ext cx="8596668" cy="4317065"/>
          </a:xfrm>
        </p:spPr>
        <p:txBody>
          <a:bodyPr>
            <a:normAutofit/>
          </a:bodyPr>
          <a:lstStyle/>
          <a:p>
            <a:pPr marL="0" indent="0">
              <a:buNone/>
            </a:pPr>
            <a:r>
              <a:rPr lang="en-US" sz="2400" dirty="0" smtClean="0"/>
              <a:t>		The non-renewable resources cannot be replaced after their use. They remain on earth in a different form and unless recycled become waste material.</a:t>
            </a:r>
          </a:p>
          <a:p>
            <a:pPr marL="0" indent="0">
              <a:buNone/>
            </a:pPr>
            <a:r>
              <a:rPr lang="en-US" sz="2400" b="1" dirty="0" smtClean="0">
                <a:solidFill>
                  <a:schemeClr val="accent1">
                    <a:lumMod val="60000"/>
                    <a:lumOff val="40000"/>
                  </a:schemeClr>
                </a:solidFill>
              </a:rPr>
              <a:t>Example:</a:t>
            </a:r>
          </a:p>
          <a:p>
            <a:pPr marL="0" indent="0">
              <a:buNone/>
            </a:pPr>
            <a:r>
              <a:rPr lang="en-US" sz="2400" dirty="0"/>
              <a:t>	</a:t>
            </a:r>
            <a:r>
              <a:rPr lang="en-US" sz="2400" dirty="0" smtClean="0"/>
              <a:t>	Coal, Petroleum, Iron, Natural gas, etc.</a:t>
            </a:r>
            <a:endParaRPr lang="en-US" sz="2400" dirty="0"/>
          </a:p>
        </p:txBody>
      </p:sp>
    </p:spTree>
    <p:extLst>
      <p:ext uri="{BB962C8B-B14F-4D97-AF65-F5344CB8AC3E}">
        <p14:creationId xmlns:p14="http://schemas.microsoft.com/office/powerpoint/2010/main" xmlns="" val="244192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754"/>
          </a:xfrm>
        </p:spPr>
        <p:txBody>
          <a:bodyPr>
            <a:normAutofit/>
          </a:bodyPr>
          <a:lstStyle/>
          <a:p>
            <a:r>
              <a:rPr lang="en-US" sz="4400" dirty="0" smtClean="0"/>
              <a:t>Coal</a:t>
            </a:r>
            <a:endParaRPr lang="en-US" sz="4400" dirty="0"/>
          </a:p>
        </p:txBody>
      </p:sp>
      <p:sp>
        <p:nvSpPr>
          <p:cNvPr id="3" name="Content Placeholder 2"/>
          <p:cNvSpPr>
            <a:spLocks noGrp="1"/>
          </p:cNvSpPr>
          <p:nvPr>
            <p:ph idx="1"/>
          </p:nvPr>
        </p:nvSpPr>
        <p:spPr>
          <a:xfrm>
            <a:off x="677334" y="1698171"/>
            <a:ext cx="8596668" cy="4343191"/>
          </a:xfrm>
        </p:spPr>
        <p:txBody>
          <a:bodyPr>
            <a:normAutofit fontScale="92500"/>
          </a:bodyPr>
          <a:lstStyle/>
          <a:p>
            <a:pPr marL="0" indent="0">
              <a:buNone/>
            </a:pPr>
            <a:r>
              <a:rPr lang="en-US" sz="2400" dirty="0" smtClean="0"/>
              <a:t>		Coal is a fossil fuel. It is a non-renewable natural resource. It is found under the Earth. It is an organic compound.</a:t>
            </a:r>
          </a:p>
          <a:p>
            <a:pPr marL="0" indent="0">
              <a:buNone/>
            </a:pPr>
            <a:r>
              <a:rPr lang="en-US" sz="2400" dirty="0"/>
              <a:t>	</a:t>
            </a:r>
            <a:r>
              <a:rPr lang="en-US" sz="2400" dirty="0" smtClean="0"/>
              <a:t>	It is a black product formed by organic decomposition of plant materials millions of years ago. Coal is found in stratified beds.</a:t>
            </a:r>
          </a:p>
          <a:p>
            <a:pPr marL="0" indent="0">
              <a:buNone/>
            </a:pPr>
            <a:r>
              <a:rPr lang="en-US" sz="2400" dirty="0"/>
              <a:t>	</a:t>
            </a:r>
            <a:r>
              <a:rPr lang="en-US" sz="2400" dirty="0" smtClean="0"/>
              <a:t>	The coal </a:t>
            </a:r>
            <a:r>
              <a:rPr lang="en-US" sz="2400" dirty="0"/>
              <a:t>i</a:t>
            </a:r>
            <a:r>
              <a:rPr lang="en-US" sz="2400" dirty="0" smtClean="0"/>
              <a:t>s of four types, namely</a:t>
            </a:r>
          </a:p>
          <a:p>
            <a:pPr lvl="3">
              <a:buFont typeface="Wingdings" panose="05000000000000000000" pitchFamily="2" charset="2"/>
              <a:buChar char="Ø"/>
            </a:pPr>
            <a:r>
              <a:rPr lang="en-US" sz="2400" dirty="0" smtClean="0"/>
              <a:t>Anthracite</a:t>
            </a:r>
          </a:p>
          <a:p>
            <a:pPr lvl="3">
              <a:buFont typeface="Wingdings" panose="05000000000000000000" pitchFamily="2" charset="2"/>
              <a:buChar char="Ø"/>
            </a:pPr>
            <a:r>
              <a:rPr lang="en-US" sz="2400" dirty="0" smtClean="0"/>
              <a:t>Bituminous coal</a:t>
            </a:r>
          </a:p>
          <a:p>
            <a:pPr lvl="3">
              <a:buFont typeface="Wingdings" panose="05000000000000000000" pitchFamily="2" charset="2"/>
              <a:buChar char="Ø"/>
            </a:pPr>
            <a:r>
              <a:rPr lang="en-US" sz="2400" dirty="0" smtClean="0"/>
              <a:t>Sub-bituminous coal</a:t>
            </a:r>
          </a:p>
          <a:p>
            <a:pPr lvl="3">
              <a:buFont typeface="Wingdings" panose="05000000000000000000" pitchFamily="2" charset="2"/>
              <a:buChar char="Ø"/>
            </a:pPr>
            <a:r>
              <a:rPr lang="en-US" sz="2400" dirty="0" smtClean="0"/>
              <a:t>Lignite</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23375" y="3869766"/>
            <a:ext cx="2314575" cy="1981200"/>
          </a:xfrm>
          <a:prstGeom prst="rect">
            <a:avLst/>
          </a:prstGeom>
        </p:spPr>
      </p:pic>
    </p:spTree>
    <p:extLst>
      <p:ext uri="{BB962C8B-B14F-4D97-AF65-F5344CB8AC3E}">
        <p14:creationId xmlns:p14="http://schemas.microsoft.com/office/powerpoint/2010/main" xmlns="" val="3152075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162</TotalTime>
  <Words>83</Words>
  <Application>Microsoft Office PowerPoint</Application>
  <PresentationFormat>Custom</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RESOURCES Renewable Resources Non-renewable Resources </vt:lpstr>
      <vt:lpstr>Slide 2</vt:lpstr>
      <vt:lpstr>Resources</vt:lpstr>
      <vt:lpstr>Renewable Resources</vt:lpstr>
      <vt:lpstr>Solar Energy</vt:lpstr>
      <vt:lpstr>Wind Energy</vt:lpstr>
      <vt:lpstr>Hydroelectric Energy</vt:lpstr>
      <vt:lpstr>Non-Renewable Resources</vt:lpstr>
      <vt:lpstr>Coal</vt:lpstr>
      <vt:lpstr>Slide 10</vt:lpstr>
      <vt:lpstr>Underground Mining</vt:lpstr>
      <vt:lpstr>Slide 12</vt:lpstr>
      <vt:lpstr>Oil</vt:lpstr>
      <vt:lpstr>Nuclear energy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dc:title>
  <dc:creator>Es Waran</dc:creator>
  <cp:lastModifiedBy>MYLAP</cp:lastModifiedBy>
  <cp:revision>18</cp:revision>
  <dcterms:created xsi:type="dcterms:W3CDTF">2020-09-03T15:56:32Z</dcterms:created>
  <dcterms:modified xsi:type="dcterms:W3CDTF">2020-10-21T13:07:40Z</dcterms:modified>
</cp:coreProperties>
</file>