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71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CB15B2-E184-4746-BE7B-810971369566}">
          <p14:sldIdLst>
            <p14:sldId id="256"/>
            <p14:sldId id="262"/>
            <p14:sldId id="263"/>
            <p14:sldId id="264"/>
            <p14:sldId id="271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i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2CB78-A420-4515-8B2C-78B3280568DD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8FB3C-EB5A-494D-9E3A-CEF87E3DD08B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490113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323301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52649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8253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35333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08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54692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359406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8882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74131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83413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30826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402086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94561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67454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58250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431336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95BC3-BE93-4535-AEA6-AE00C8763B4E}" type="datetimeFigureOut">
              <a:rPr lang="hi-IN" smtClean="0"/>
              <a:t>सोमवार, 16 भाद्र 1942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CAAB8D-66E9-48F6-A57C-C5FDCE8CD051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1708235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D816-0299-497E-BE4D-18A0E278A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242" y="534573"/>
            <a:ext cx="6706484" cy="1117688"/>
          </a:xfrm>
        </p:spPr>
        <p:txBody>
          <a:bodyPr/>
          <a:lstStyle/>
          <a:p>
            <a:pPr algn="ctr"/>
            <a:r>
              <a:rPr lang="en-IN" dirty="0"/>
              <a:t>THE NUMBER SYSTEM</a:t>
            </a:r>
            <a:endParaRPr lang="hi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2E4708-3A2E-461B-B601-F3C96394F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86" y="4394040"/>
            <a:ext cx="8764172" cy="1117687"/>
          </a:xfrm>
        </p:spPr>
        <p:txBody>
          <a:bodyPr>
            <a:noAutofit/>
          </a:bodyPr>
          <a:lstStyle/>
          <a:p>
            <a:r>
              <a:rPr lang="en-IN" sz="3200" dirty="0"/>
              <a:t>DR.K.ABDUL RAHIM</a:t>
            </a:r>
          </a:p>
          <a:p>
            <a:r>
              <a:rPr lang="en-IN" sz="3200" dirty="0"/>
              <a:t>      ASSOCIATE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</a:t>
            </a:r>
            <a:r>
              <a:rPr lang="en-IN" sz="3200" dirty="0"/>
              <a:t> OF ECONOMICS</a:t>
            </a:r>
          </a:p>
          <a:p>
            <a:r>
              <a:rPr lang="en-IN" sz="3200" dirty="0"/>
              <a:t>HKRH COLLEGE</a:t>
            </a:r>
          </a:p>
          <a:p>
            <a:r>
              <a:rPr lang="en-IN" sz="3200" dirty="0"/>
              <a:t>UTHAMAPALAYAM.</a:t>
            </a:r>
            <a:endParaRPr lang="hi-IN" sz="3200" dirty="0"/>
          </a:p>
        </p:txBody>
      </p:sp>
    </p:spTree>
    <p:extLst>
      <p:ext uri="{BB962C8B-B14F-4D97-AF65-F5344CB8AC3E}">
        <p14:creationId xmlns:p14="http://schemas.microsoft.com/office/powerpoint/2010/main" val="802910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67906-03BB-4E24-94B4-536DE3F71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NUMBERS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9A5C-A815-457A-A513-A63212188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96454"/>
            <a:ext cx="8758989" cy="4344910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anose="02020603050405020304" pitchFamily="18" charset="0"/>
              </a:rPr>
              <a:t>Complex numbers are numbers which include the Real numbers and Imaginary numbers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Example;  5+√-2</a:t>
            </a:r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86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79A92-497F-47B9-BA6C-F8A10F0EA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 NUMBERS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EFDB0-9E17-4EEA-A124-B2B0B1D84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576138"/>
            <a:ext cx="8542421" cy="4465226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anose="02020603050405020304" pitchFamily="18" charset="0"/>
              </a:rPr>
              <a:t>A number is said to be a Prime number ,if 1(one) and itself are the only divisors of the number. Prime number is denoted by “P”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Example.2,3,5,7,11,13,17,19…..etc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Number 2 is the only even number as well as the  smallest prime number.</a:t>
            </a:r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1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02DDF-8985-4429-8849-37069076F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20316"/>
            <a:ext cx="6347713" cy="661737"/>
          </a:xfrm>
        </p:spPr>
        <p:txBody>
          <a:bodyPr/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 OF NUMBERS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B9647-359C-4205-9A5F-5D7912E69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782053"/>
            <a:ext cx="7924802" cy="5955631"/>
          </a:xfrm>
        </p:spPr>
        <p:txBody>
          <a:bodyPr>
            <a:normAutofit lnSpcReduction="10000"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1.Whole Numbers (W)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2.Natural Numbers (N)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3.Integers (I or Z)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4.Rational Numbers (Q)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5.Irrational Numbers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6.Real Numbers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7.Imaginary Numbers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8.Complex  Numbers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9.Prime Numbers</a:t>
            </a:r>
          </a:p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17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CB9CD-B514-4981-A33B-29E79607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76726"/>
            <a:ext cx="8221580" cy="998621"/>
          </a:xfrm>
        </p:spPr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1.WHOLE NUMBERS(W)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31C0B-1B89-45D6-9A2A-30A56040E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6" y="1519312"/>
            <a:ext cx="8834510" cy="2307100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anose="02020603050405020304" pitchFamily="18" charset="0"/>
              </a:rPr>
              <a:t>A number series starts with Zero (o) is called whole numbers.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Example: 0,1,2,3,4,5,6,7,8,9,……</a:t>
            </a:r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8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63691-6152-46F5-BCD7-690F076D1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28600"/>
            <a:ext cx="8053138" cy="830179"/>
          </a:xfrm>
        </p:spPr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NUMBERS (N)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064EA-16EC-47AC-81FE-B5868A5EF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1364566"/>
            <a:ext cx="8937241" cy="4676797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anose="02020603050405020304" pitchFamily="18" charset="0"/>
              </a:rPr>
              <a:t> A Number series stats with 1(One) is called Natural numbers.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Example;1,2,3,4,5,6,7,8,9……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Natural Numbers are frequently used in counting. So it is called Counting Numbers.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Natural Numbers are also called CARDINAL NUMBERS or POSITIVE INTEGERS</a:t>
            </a:r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01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5C4C2-1587-490B-BEB3-08F220CAD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32348"/>
            <a:ext cx="8089233" cy="806115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INTEGERS(I or Z)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D9DA4-4E8D-44FB-B28A-6E8E2DE6C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215190"/>
            <a:ext cx="8221580" cy="5366084"/>
          </a:xfrm>
        </p:spPr>
        <p:txBody>
          <a:bodyPr>
            <a:normAutofit lnSpcReduction="10000"/>
          </a:bodyPr>
          <a:lstStyle/>
          <a:p>
            <a:r>
              <a:rPr lang="en-IN" sz="3600" dirty="0">
                <a:latin typeface="Times New Roman" panose="02020603050405020304" pitchFamily="18" charset="0"/>
              </a:rPr>
              <a:t>Integers are the whole numbers consisting of all Natural Numbers, Negative of Natural Numbers and Zero.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Example;  …..-4,-3,-2,-1,0,1,2,3,4,…..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In the above example 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   -4,-3,-2,-1 are called negative integer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    1,2,3,4,     are called positive integer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   0(Zero) is neither a positive integer nor            		a negative integer.</a:t>
            </a:r>
          </a:p>
          <a:p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95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EF312-1217-40D2-8BC2-C4723584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32347"/>
            <a:ext cx="7595938" cy="733927"/>
          </a:xfrm>
        </p:spPr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RATIONAL NUMBERS(Q)</a:t>
            </a:r>
            <a:endParaRPr lang="hi-IN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C7F32-CF30-4278-B845-83431EFE81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4746" y="1280160"/>
                <a:ext cx="8820442" cy="527538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IN" sz="3600" dirty="0">
                    <a:latin typeface="Times New Roman" panose="02020603050405020304" pitchFamily="18" charset="0"/>
                  </a:rPr>
                  <a:t>If any number can be put in the  form of  fraction of two integers than that number is rational number.</a:t>
                </a:r>
              </a:p>
              <a:p>
                <a:pPr lvl="0">
                  <a:buClr>
                    <a:srgbClr val="90C226"/>
                  </a:buClr>
                </a:pPr>
                <a:r>
                  <a:rPr lang="en-IN" sz="3600" dirty="0">
                    <a:latin typeface="Times New Roman" panose="02020603050405020304" pitchFamily="18" charset="0"/>
                  </a:rPr>
                  <a:t>Example;</a:t>
                </a:r>
                <a:r>
                  <a:rPr lang="en-IN" sz="32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num>
                      <m:den>
                        <m: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en-IN" sz="32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𝑁𝑢𝑚𝑒𝑟𝑎𝑡𝑜𝑟</m:t>
                        </m:r>
                      </m:num>
                      <m:den>
                        <m: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𝑞</m:t>
                        </m:r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𝐷𝑒𝑛𝑜𝑚𝑖𝑛𝑎𝑡𝑜𝑟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,  q ≠ 0,  </a:t>
                </a:r>
                <a:r>
                  <a:rPr lang="en-IN" sz="36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36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6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num>
                      <m:den>
                        <m:r>
                          <a:rPr kumimoji="0" lang="en-IN" sz="36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6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6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0">
                  <a:buClr>
                    <a:srgbClr val="90C226"/>
                  </a:buClr>
                </a:pPr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rational number can be expressed as a terminating decimal. Example.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36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6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IN" sz="36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0.25   (or)</a:t>
                </a:r>
              </a:p>
              <a:p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Non terminating recurring decimal.</a:t>
                </a:r>
              </a:p>
              <a:p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Example.</a:t>
                </a: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32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IN" sz="3200" b="0" i="1" u="none" strike="noStrike" kern="1200" cap="none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0.6666….</a:t>
                </a:r>
                <a:endParaRPr lang="en-I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IN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hi-IN" sz="36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5C7F32-CF30-4278-B845-83431EFE81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4746" y="1280160"/>
                <a:ext cx="8820442" cy="5275385"/>
              </a:xfrm>
              <a:blipFill>
                <a:blip r:embed="rId2"/>
                <a:stretch>
                  <a:fillRect l="-1382" t="-2890" b="-21618"/>
                </a:stretch>
              </a:blipFill>
            </p:spPr>
            <p:txBody>
              <a:bodyPr/>
              <a:lstStyle/>
              <a:p>
                <a:r>
                  <a:rPr lang="hi-I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1179B11-4A74-4790-92F2-C06B85EA873C}"/>
              </a:ext>
            </a:extLst>
          </p:cNvPr>
          <p:cNvCxnSpPr>
            <a:cxnSpLocks/>
          </p:cNvCxnSpPr>
          <p:nvPr/>
        </p:nvCxnSpPr>
        <p:spPr>
          <a:xfrm flipV="1">
            <a:off x="3188368" y="2959768"/>
            <a:ext cx="0" cy="70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78072C-0605-49A6-B9E9-8BAFEC0E5582}"/>
              </a:ext>
            </a:extLst>
          </p:cNvPr>
          <p:cNvCxnSpPr/>
          <p:nvPr/>
        </p:nvCxnSpPr>
        <p:spPr>
          <a:xfrm>
            <a:off x="3188368" y="2959768"/>
            <a:ext cx="2574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B3CEE1-A389-43AE-B570-784831F46E97}"/>
              </a:ext>
            </a:extLst>
          </p:cNvPr>
          <p:cNvCxnSpPr/>
          <p:nvPr/>
        </p:nvCxnSpPr>
        <p:spPr>
          <a:xfrm>
            <a:off x="5763126" y="2959768"/>
            <a:ext cx="0" cy="709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117E0D-8D05-4E66-A44E-B0127B1208A9}"/>
              </a:ext>
            </a:extLst>
          </p:cNvPr>
          <p:cNvCxnSpPr/>
          <p:nvPr/>
        </p:nvCxnSpPr>
        <p:spPr>
          <a:xfrm>
            <a:off x="3188368" y="3669632"/>
            <a:ext cx="25747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31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DA433-A05A-4BD3-ABC3-D4424224F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0"/>
            <a:ext cx="6347713" cy="830179"/>
          </a:xfrm>
        </p:spPr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</a:rPr>
              <a:t>Irrational Numbers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1CF0AF-597D-4EE2-90B9-B8399D460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15189"/>
            <a:ext cx="9144000" cy="5642811"/>
          </a:xfrm>
        </p:spPr>
        <p:txBody>
          <a:bodyPr>
            <a:normAutofit lnSpcReduction="10000"/>
          </a:bodyPr>
          <a:lstStyle/>
          <a:p>
            <a:r>
              <a:rPr lang="en-IN" sz="3600" dirty="0">
                <a:latin typeface="Times New Roman" panose="02020603050405020304" pitchFamily="18" charset="0"/>
              </a:rPr>
              <a:t>Some numbers can not put in a form fraction that numbers are called Irrational numbers.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Example; 1) √2 = 1.414…..</a:t>
            </a:r>
          </a:p>
          <a:p>
            <a:r>
              <a:rPr lang="en-IN" sz="3600" dirty="0">
                <a:latin typeface="Times New Roman" panose="02020603050405020304" pitchFamily="18" charset="0"/>
              </a:rPr>
              <a:t>This is a recurring infinite expansion which can not be put in form of </a:t>
            </a:r>
            <a:r>
              <a:rPr lang="en-IN" sz="3600" dirty="0" err="1">
                <a:latin typeface="Times New Roman" panose="02020603050405020304" pitchFamily="18" charset="0"/>
              </a:rPr>
              <a:t>fraction,hence</a:t>
            </a:r>
            <a:r>
              <a:rPr lang="en-IN" sz="3600" dirty="0">
                <a:latin typeface="Times New Roman" panose="02020603050405020304" pitchFamily="18" charset="0"/>
              </a:rPr>
              <a:t> it is irrational numbers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IN" sz="3600" dirty="0">
                <a:latin typeface="Times New Roman" panose="02020603050405020304" pitchFamily="18" charset="0"/>
              </a:rPr>
              <a:t>  Example;2) </a:t>
            </a:r>
            <a:r>
              <a:rPr lang="en-IN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√3 = 1.732…..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is a non recurring </a:t>
            </a:r>
            <a:r>
              <a:rPr kumimoji="0" lang="en-IN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lang="en-IN" sz="3200" dirty="0" err="1"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nfinite</a:t>
            </a:r>
            <a:r>
              <a:rPr lang="en-IN" sz="3200" dirty="0">
                <a:solidFill>
                  <a:prstClr val="white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expansion which can not be put as a fraction, hence it is irrational numbers.</a:t>
            </a: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35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E9F95-9B02-4BE7-A370-3D7CF913C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 NUMBERS (R)</a:t>
            </a:r>
            <a:endParaRPr lang="hi-IN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9B0EE2-ECEA-40F1-9B23-6E99776B86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4853" y="1930400"/>
                <a:ext cx="8674768" cy="4578684"/>
              </a:xfrm>
            </p:spPr>
            <p:txBody>
              <a:bodyPr>
                <a:normAutofit/>
              </a:bodyPr>
              <a:lstStyle/>
              <a:p>
                <a:r>
                  <a:rPr lang="en-IN" sz="3600" dirty="0">
                    <a:latin typeface="Times New Roman" panose="02020603050405020304" pitchFamily="18" charset="0"/>
                  </a:rPr>
                  <a:t>Real number is a number which includes either </a:t>
                </a:r>
                <a:r>
                  <a:rPr lang="en-IN" sz="36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rational number </a:t>
                </a:r>
                <a:r>
                  <a:rPr lang="en-IN" sz="3600" dirty="0">
                    <a:latin typeface="Times New Roman" panose="02020603050405020304" pitchFamily="18" charset="0"/>
                  </a:rPr>
                  <a:t>or </a:t>
                </a:r>
                <a:r>
                  <a:rPr lang="en-IN" sz="3600" dirty="0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irrational number </a:t>
                </a:r>
                <a:r>
                  <a:rPr lang="en-IN" sz="3600" dirty="0">
                    <a:latin typeface="Times New Roman" panose="02020603050405020304" pitchFamily="18" charset="0"/>
                  </a:rPr>
                  <a:t>and zero. Or</a:t>
                </a:r>
              </a:p>
              <a:p>
                <a:r>
                  <a:rPr lang="en-IN" sz="3600" dirty="0">
                    <a:latin typeface="Times New Roman" panose="02020603050405020304" pitchFamily="18" charset="0"/>
                  </a:rPr>
                  <a:t> It includes natural </a:t>
                </a:r>
                <a:r>
                  <a:rPr lang="en-IN" sz="3600" dirty="0" err="1">
                    <a:latin typeface="Times New Roman" panose="02020603050405020304" pitchFamily="18" charset="0"/>
                  </a:rPr>
                  <a:t>numbers,negative</a:t>
                </a:r>
                <a:r>
                  <a:rPr lang="en-IN" sz="3600" dirty="0">
                    <a:latin typeface="Times New Roman" panose="02020603050405020304" pitchFamily="18" charset="0"/>
                  </a:rPr>
                  <a:t> of natural numbers and zero</a:t>
                </a:r>
              </a:p>
              <a:p>
                <a:pPr lvl="0">
                  <a:buClr>
                    <a:srgbClr val="90C226"/>
                  </a:buClr>
                </a:pPr>
                <a:r>
                  <a:rPr lang="en-IN" sz="3600" dirty="0">
                    <a:latin typeface="Times New Roman" panose="02020603050405020304" pitchFamily="18" charset="0"/>
                  </a:rPr>
                  <a:t>Example;1) ….</a:t>
                </a:r>
                <a:r>
                  <a:rPr kumimoji="0" lang="en-IN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-3,-2,-</a:t>
                </a:r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IN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kumimoji="0" lang="en-IN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kumimoji="0" lang="en-IN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FF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0" lang="en-I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IN" sz="32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0, </a:t>
                </a:r>
                <a14:m>
                  <m:oMath xmlns:m="http://schemas.openxmlformats.org/officeDocument/2006/math">
                    <m:r>
                      <a:rPr lang="en-IN" sz="3200" b="0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en-IN" sz="32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2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IN" sz="32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IN" sz="28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,2,3,4…..</a:t>
                </a:r>
              </a:p>
              <a:p>
                <a:pPr lvl="0">
                  <a:buClr>
                    <a:srgbClr val="90C226"/>
                  </a:buClr>
                </a:pPr>
                <a:r>
                  <a:rPr lang="en-IN" sz="36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Example;2)….. </a:t>
                </a:r>
                <a:r>
                  <a:rPr lang="en-IN" sz="3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-4,-3,-2,-1,0,1,2,3,4</a:t>
                </a:r>
                <a:r>
                  <a:rPr lang="en-IN" sz="3600" dirty="0">
                    <a:solidFill>
                      <a:prstClr val="white">
                        <a:lumMod val="75000"/>
                        <a:lumOff val="25000"/>
                      </a:prst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…….</a:t>
                </a:r>
              </a:p>
              <a:p>
                <a:pPr lvl="0">
                  <a:buClr>
                    <a:srgbClr val="90C226"/>
                  </a:buClr>
                </a:pPr>
                <a:endParaRPr lang="en-IN" sz="3200" dirty="0">
                  <a:solidFill>
                    <a:prstClr val="white">
                      <a:lumMod val="75000"/>
                      <a:lumOff val="25000"/>
                    </a:prst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marR="0" lvl="0" indent="-342900" algn="l" defTabSz="4572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rgbClr val="90C226"/>
                  </a:buClr>
                  <a:buSzPct val="80000"/>
                  <a:buFont typeface="Wingdings 3" charset="2"/>
                  <a:buChar char=""/>
                  <a:tabLst/>
                  <a:defRPr/>
                </a:pPr>
                <a:endParaRPr kumimoji="0" lang="en-I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  <a:p>
                <a:endParaRPr lang="hi-IN" sz="36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9B0EE2-ECEA-40F1-9B23-6E99776B86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4853" y="1930400"/>
                <a:ext cx="8674768" cy="4578684"/>
              </a:xfrm>
              <a:blipFill>
                <a:blip r:embed="rId2"/>
                <a:stretch>
                  <a:fillRect l="-1405" t="-2264" r="-141" b="-43941"/>
                </a:stretch>
              </a:blipFill>
            </p:spPr>
            <p:txBody>
              <a:bodyPr/>
              <a:lstStyle/>
              <a:p>
                <a:r>
                  <a:rPr lang="hi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764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B7068-4E0B-4D6C-A60C-BE6A916B6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</a:rPr>
              <a:t>IMAGINARY NUMBERS</a:t>
            </a:r>
            <a:endParaRPr lang="hi-IN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F321E-BB97-4C6D-AFC4-53A990C1B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11" y="2160590"/>
            <a:ext cx="8662736" cy="3880773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Square roots of negative numbers are called imaginary numbers.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Example; √-5, √-2</a:t>
            </a:r>
            <a:endParaRPr lang="hi-IN" sz="36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2903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356</TotalTime>
  <Words>540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Trebuchet MS</vt:lpstr>
      <vt:lpstr>Wingdings 3</vt:lpstr>
      <vt:lpstr>Facet</vt:lpstr>
      <vt:lpstr>THE NUMBER SYSTEM</vt:lpstr>
      <vt:lpstr> TYPES OF NUMBERS</vt:lpstr>
      <vt:lpstr>1.WHOLE NUMBERS(W)</vt:lpstr>
      <vt:lpstr>NATURAL NUMBERS (N)</vt:lpstr>
      <vt:lpstr>INTEGERS(I or Z)</vt:lpstr>
      <vt:lpstr>RATIONAL NUMBERS(Q)</vt:lpstr>
      <vt:lpstr>Irrational Numbers</vt:lpstr>
      <vt:lpstr>REAL NUMBERS (R)</vt:lpstr>
      <vt:lpstr>IMAGINARY NUMBERS</vt:lpstr>
      <vt:lpstr>COMPLEX NUMBERS</vt:lpstr>
      <vt:lpstr>PRIME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NUMBER SYSTEM</dc:title>
  <dc:creator>shiri</dc:creator>
  <cp:lastModifiedBy>shiri</cp:lastModifiedBy>
  <cp:revision>57</cp:revision>
  <dcterms:created xsi:type="dcterms:W3CDTF">2020-08-16T09:48:27Z</dcterms:created>
  <dcterms:modified xsi:type="dcterms:W3CDTF">2020-09-07T07:35:59Z</dcterms:modified>
</cp:coreProperties>
</file>