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70" r:id="rId2"/>
    <p:sldId id="256" r:id="rId3"/>
    <p:sldId id="257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58" r:id="rId16"/>
    <p:sldId id="276" r:id="rId17"/>
    <p:sldId id="271" r:id="rId18"/>
    <p:sldId id="277" r:id="rId19"/>
    <p:sldId id="278" r:id="rId20"/>
    <p:sldId id="279" r:id="rId21"/>
    <p:sldId id="280" r:id="rId22"/>
    <p:sldId id="282" r:id="rId23"/>
    <p:sldId id="283" r:id="rId24"/>
    <p:sldId id="285" r:id="rId25"/>
    <p:sldId id="286" r:id="rId26"/>
    <p:sldId id="296" r:id="rId27"/>
    <p:sldId id="274" r:id="rId28"/>
    <p:sldId id="290" r:id="rId29"/>
    <p:sldId id="292" r:id="rId30"/>
    <p:sldId id="293" r:id="rId31"/>
    <p:sldId id="275" r:id="rId32"/>
    <p:sldId id="294" r:id="rId33"/>
    <p:sldId id="297" r:id="rId34"/>
    <p:sldId id="298" r:id="rId35"/>
    <p:sldId id="29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ri" initials="s" lastIdx="3" clrIdx="0">
    <p:extLst>
      <p:ext uri="{19B8F6BF-5375-455C-9EA6-DF929625EA0E}">
        <p15:presenceInfo xmlns:p15="http://schemas.microsoft.com/office/powerpoint/2012/main" userId="shi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4" autoAdjust="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D864-4A7E-4940-BAEC-72155E459E61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i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F198B-F4C4-4C84-BC59-6F1D7D975E50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47991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12774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9594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0241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55796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419654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1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93502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295382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31897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2708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i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19341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5C33-6144-46E2-B8B1-941C27818BA0}" type="datetimeFigureOut">
              <a:rPr lang="hi-IN" smtClean="0"/>
              <a:t>मंगलवार, 17 भाद्र 1942</a:t>
            </a:fld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i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96C8-9121-4EBD-B50C-26AA3B4F7E36}" type="slidenum">
              <a:rPr lang="hi-IN" smtClean="0"/>
              <a:t>‹#›</a:t>
            </a:fld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68392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0.png"/><Relationship Id="rId4" Type="http://schemas.openxmlformats.org/officeDocument/2006/relationships/image" Target="../media/image36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61072-228F-4D36-859A-FA4A54FF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BASIC RULES OF MATHEMATICS</a:t>
            </a:r>
            <a:endParaRPr lang="hi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66C8DA-421A-4E07-87A1-95ED5259C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/>
              <a:t>   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                  </a:t>
            </a:r>
            <a:r>
              <a:rPr lang="en-IN" dirty="0" err="1">
                <a:solidFill>
                  <a:srgbClr val="0070C0"/>
                </a:solidFill>
              </a:rPr>
              <a:t>Dr.K.Abdul</a:t>
            </a:r>
            <a:r>
              <a:rPr lang="en-IN" dirty="0">
                <a:solidFill>
                  <a:srgbClr val="0070C0"/>
                </a:solidFill>
              </a:rPr>
              <a:t> Rahim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            Associate professor of economics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                                            HKRH COLLEGE</a:t>
            </a: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                                           </a:t>
            </a:r>
            <a:r>
              <a:rPr lang="en-IN" dirty="0" err="1">
                <a:solidFill>
                  <a:srgbClr val="0070C0"/>
                </a:solidFill>
              </a:rPr>
              <a:t>Uthamapalayam</a:t>
            </a:r>
            <a:endParaRPr lang="hi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2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BC76D2-EDBE-4D17-97F3-D89011DDAF55}"/>
              </a:ext>
            </a:extLst>
          </p:cNvPr>
          <p:cNvSpPr txBox="1"/>
          <p:nvPr/>
        </p:nvSpPr>
        <p:spPr>
          <a:xfrm>
            <a:off x="324853" y="270210"/>
            <a:ext cx="859922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2.Proper fractions</a:t>
            </a:r>
            <a:endParaRPr lang="en-IN" sz="28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IN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Fractions in which the numerator is less than the denominator are called proper fractions</a:t>
            </a:r>
            <a:r>
              <a:rPr lang="en-IN" b="0" i="0" dirty="0">
                <a:solidFill>
                  <a:srgbClr val="333333"/>
                </a:solidFill>
                <a:effectLst/>
                <a:latin typeface="proxima-nova-n4"/>
              </a:rPr>
              <a:t>.</a:t>
            </a: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  <a:p>
            <a:pPr algn="l"/>
            <a:endParaRPr lang="en-IN" dirty="0">
              <a:solidFill>
                <a:srgbClr val="333333"/>
              </a:solidFill>
              <a:latin typeface="proxima-nova-n4"/>
            </a:endParaRPr>
          </a:p>
          <a:p>
            <a:pPr algn="l"/>
            <a:endParaRPr lang="en-IN" b="0" i="0" dirty="0">
              <a:solidFill>
                <a:srgbClr val="333333"/>
              </a:solidFill>
              <a:effectLst/>
              <a:latin typeface="proxima-nova-n4"/>
            </a:endParaRPr>
          </a:p>
        </p:txBody>
      </p:sp>
      <p:pic>
        <p:nvPicPr>
          <p:cNvPr id="4098" name="Picture 2" descr="Proper Fraction">
            <a:extLst>
              <a:ext uri="{FF2B5EF4-FFF2-40B4-BE49-F238E27FC236}">
                <a16:creationId xmlns:a16="http://schemas.microsoft.com/office/drawing/2014/main" id="{83528454-ACE6-45E0-90EF-505F43EE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04" y="2593306"/>
            <a:ext cx="4584999" cy="18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51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434FB0-68F7-44A6-BE1C-6B4E8B95C7D7}"/>
                  </a:ext>
                </a:extLst>
              </p:cNvPr>
              <p:cNvSpPr txBox="1"/>
              <p:nvPr/>
            </p:nvSpPr>
            <p:spPr>
              <a:xfrm>
                <a:off x="433137" y="264696"/>
                <a:ext cx="8458200" cy="7779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IN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3.Improper fractions</a:t>
                </a:r>
                <a:endParaRPr lang="en-IN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Fractions in which the numerator is more than or equal to the denominator are called improper fractions.</a:t>
                </a:r>
              </a:p>
              <a:p>
                <a:pPr algn="l"/>
                <a:endParaRPr lang="en-IN" sz="2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28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sz="28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b="1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4.Mixed fractions</a:t>
                </a:r>
                <a:endParaRPr lang="en-IN" sz="28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fractions consist of a whole number along with a proper fraction.</a:t>
                </a: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2800" b="0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2800" b="0" i="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800" b="0" i="0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IN" sz="2800" b="0" i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en-IN" sz="28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IN" sz="2800" b="0" i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434FB0-68F7-44A6-BE1C-6B4E8B95C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37" y="264696"/>
                <a:ext cx="8458200" cy="7779053"/>
              </a:xfrm>
              <a:prstGeom prst="rect">
                <a:avLst/>
              </a:prstGeom>
              <a:blipFill>
                <a:blip r:embed="rId2"/>
                <a:stretch>
                  <a:fillRect l="-1441" t="-783" r="-1297" b="-117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71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312A-8BCB-4AF1-8AE7-54764400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14064"/>
            <a:ext cx="7886700" cy="454273"/>
          </a:xfrm>
        </p:spPr>
        <p:txBody>
          <a:bodyPr>
            <a:normAutofit fontScale="90000"/>
          </a:bodyPr>
          <a:lstStyle/>
          <a:p>
            <a:r>
              <a:rPr lang="en-I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Addition and Subtraction in Common Fraction</a:t>
            </a:r>
            <a:endParaRPr lang="hi-I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70975-3186-4CC3-B82B-4C779C88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668338"/>
            <a:ext cx="3868340" cy="45427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Same Denominator</a:t>
            </a:r>
            <a:endParaRPr lang="hi-IN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4EC4D0-BA7F-4E59-B672-287FD652B9F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16568" y="1564106"/>
                <a:ext cx="4355432" cy="507983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IN" sz="9600" dirty="0">
                    <a:latin typeface="Times New Roman" panose="02020603050405020304" pitchFamily="18" charset="0"/>
                  </a:rPr>
                  <a:t>1.Simlify:</a:t>
                </a:r>
                <a:r>
                  <a:rPr kumimoji="0" lang="en-I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sz="9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N" sz="96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IN" sz="96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IN" sz="9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IN" sz="96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=2</a:t>
                </a:r>
              </a:p>
              <a:p>
                <a:pPr marL="0" indent="0">
                  <a:buNone/>
                </a:pPr>
                <a:endParaRPr lang="en-IN" sz="51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96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2.Simlify:</a:t>
                </a:r>
                <a:r>
                  <a:rPr kumimoji="0" lang="en-I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9600" dirty="0">
                    <a:latin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51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9600" dirty="0">
                    <a:latin typeface="Times New Roman" panose="02020603050405020304" pitchFamily="18" charset="0"/>
                  </a:rPr>
                  <a:t>               </a:t>
                </a:r>
                <a:r>
                  <a:rPr lang="en-IN" sz="9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IN" sz="9600" dirty="0">
                    <a:latin typeface="Times New Roman" panose="02020603050405020304" pitchFamily="18" charset="0"/>
                  </a:rPr>
                  <a:t> </a:t>
                </a:r>
                <a:r>
                  <a:rPr lang="en-IN" sz="9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IN" sz="9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IN" sz="96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</a:t>
                </a:r>
                <a:r>
                  <a:rPr lang="en-IN" sz="96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  <a:p>
                <a:pPr marL="0" indent="0">
                  <a:buNone/>
                </a:pPr>
                <a:endParaRPr lang="en-IN" sz="51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96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.Simlify:</a:t>
                </a:r>
                <a:r>
                  <a:rPr kumimoji="0" lang="en-I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51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86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.Simlify:</a:t>
                </a:r>
                <a:r>
                  <a:rPr kumimoji="0" lang="en-IN" sz="8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̶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8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IN" sz="8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̶</m:t>
                    </m:r>
                    <m:r>
                      <a:rPr kumimoji="0" lang="en-IN" sz="8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8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8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5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r>
                  <a:rPr kumimoji="0" lang="en-IN" sz="5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       </a:t>
                </a:r>
                <a:r>
                  <a:rPr kumimoji="0" lang="en-IN" sz="5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8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8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 ̶ 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 ̶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IN" sz="8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8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IN" sz="8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IN" sz="8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IN" sz="8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8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IN" sz="8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8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88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8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8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8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</a:rPr>
                  <a:t>                  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Times New Roman" panose="02020603050405020304" pitchFamily="18" charset="0"/>
                  </a:rPr>
                  <a:t>                 </a:t>
                </a:r>
                <a:endParaRPr lang="hi-IN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E4EC4D0-BA7F-4E59-B672-287FD652B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16568" y="1564106"/>
                <a:ext cx="4355432" cy="5079830"/>
              </a:xfrm>
              <a:blipFill>
                <a:blip r:embed="rId2"/>
                <a:stretch>
                  <a:fillRect l="-2241" t="-1681" b="-1392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E714E-029C-411E-BD26-F3379CC84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757989"/>
            <a:ext cx="3887391" cy="45427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Denominators are different</a:t>
            </a:r>
            <a:endParaRPr lang="hi-IN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F8A17E-8DD9-4249-BF37-180214C00CF0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45718" y="1212262"/>
                <a:ext cx="3887391" cy="5079830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1.Simlify:</a:t>
                </a:r>
                <a:r>
                  <a:rPr kumimoji="0" lang="en-I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IN" sz="9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96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IN" sz="96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96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IN" sz="9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9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sz="9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9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IN" sz="9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9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IN" sz="96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IN" sz="9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9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IN" sz="9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sz="96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IN" sz="9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IN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2.Simlify:</a:t>
                </a:r>
                <a:r>
                  <a:rPr kumimoji="0" lang="en-IN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9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̶</a:t>
                </a:r>
                <a14:m>
                  <m:oMath xmlns:m="http://schemas.openxmlformats.org/officeDocument/2006/math"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d>
                          <m:dPr>
                            <m:ctrlPr>
                              <a:rPr kumimoji="0" lang="en-IN" sz="9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9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e>
                        </m:d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̶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d>
                          <m:dPr>
                            <m:ctrlPr>
                              <a:rPr kumimoji="0" lang="en-IN" sz="9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96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I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− </m:t>
                        </m:r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IN" sz="9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a:rPr kumimoji="0" lang="en-IN" sz="9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</m:t>
                        </m:r>
                      </m:den>
                    </m:f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IN" sz="9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⋅</m:t>
                    </m:r>
                  </m:oMath>
                </a14:m>
                <a:r>
                  <a:rPr kumimoji="0" lang="en-IN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8</a:t>
                </a:r>
              </a:p>
              <a:p>
                <a:pPr marL="0" indent="0">
                  <a:buNone/>
                </a:pPr>
                <a:endParaRPr lang="en-IN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8F8A17E-8DD9-4249-BF37-180214C00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45718" y="1212262"/>
                <a:ext cx="3887391" cy="5079830"/>
              </a:xfrm>
              <a:blipFill>
                <a:blip r:embed="rId3"/>
                <a:stretch>
                  <a:fillRect l="-2508" t="-180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1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D4A68-62DD-4806-AF64-92C054EB2A71}"/>
                  </a:ext>
                </a:extLst>
              </p:cNvPr>
              <p:cNvSpPr txBox="1"/>
              <p:nvPr/>
            </p:nvSpPr>
            <p:spPr>
              <a:xfrm>
                <a:off x="276727" y="253958"/>
                <a:ext cx="7832557" cy="555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Denominators are different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+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Solution: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</m:d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      	</a:t>
                </a: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×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</m:oMath>
                </a14:m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IN" sz="24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lvl="0" defTabSz="91440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I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e>
                    </m:d>
                  </m:oMath>
                </a14:m>
                <a:r>
                  <a:rPr lang="en-I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</m:d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+</a:t>
                </a:r>
                <a:r>
                  <a:rPr lang="en-IN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2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IN" sz="22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  <a:endParaRPr lang="en-IN" sz="24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Mangal" panose="02040503050203030202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e>
                    </m:d>
                  </m:oMath>
                </a14:m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Mangal" panose="02040503050203030202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Mangal" panose="02040503050203030202" pitchFamily="18" charset="0"/>
                  </a:rPr>
                  <a:t>                    </a:t>
                </a:r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Mangal" panose="02040503050203030202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Mangal" panose="02040503050203030202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133</m:t>
                        </m:r>
                      </m:e>
                    </m:d>
                  </m:oMath>
                </a14:m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Mangal" panose="02040503050203030202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60</m:t>
                        </m:r>
                      </m:e>
                    </m:d>
                  </m:oMath>
                </a14:m>
                <a:r>
                  <a:rPr lang="en-IN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Mangal" panose="02040503050203030202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Mangal" panose="02040503050203030202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hi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Mangal" panose="02040503050203030202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D4A68-62DD-4806-AF64-92C054EB2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27" y="253958"/>
                <a:ext cx="7832557" cy="5553315"/>
              </a:xfrm>
              <a:prstGeom prst="rect">
                <a:avLst/>
              </a:prstGeom>
              <a:blipFill>
                <a:blip r:embed="rId2"/>
                <a:stretch>
                  <a:fillRect l="-1167" t="-1537" b="-164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51DB81-FA15-47AA-BF6E-71EFA3A16EF8}"/>
              </a:ext>
            </a:extLst>
          </p:cNvPr>
          <p:cNvCxnSpPr/>
          <p:nvPr/>
        </p:nvCxnSpPr>
        <p:spPr>
          <a:xfrm>
            <a:off x="1576137" y="1696453"/>
            <a:ext cx="45359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45DF26-0D51-4AD0-9869-0835F5D2CA12}"/>
              </a:ext>
            </a:extLst>
          </p:cNvPr>
          <p:cNvCxnSpPr>
            <a:cxnSpLocks/>
          </p:cNvCxnSpPr>
          <p:nvPr/>
        </p:nvCxnSpPr>
        <p:spPr>
          <a:xfrm>
            <a:off x="1961147" y="3043989"/>
            <a:ext cx="246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20DDFE0-A86F-40FB-8EB9-8A053D25B598}"/>
              </a:ext>
            </a:extLst>
          </p:cNvPr>
          <p:cNvCxnSpPr/>
          <p:nvPr/>
        </p:nvCxnSpPr>
        <p:spPr>
          <a:xfrm>
            <a:off x="2658979" y="4403558"/>
            <a:ext cx="1034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7EAB-86B9-4715-9A98-9F1FDF34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Denominators are different</a:t>
            </a:r>
            <a:b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hi-IN" sz="28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0202B-4977-4663-B720-B04FF92BFA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15189"/>
                <a:ext cx="7886700" cy="49617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1.Simlify:</a:t>
                </a:r>
                <a:r>
                  <a:rPr kumimoji="0" lang="en-I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kumimoji="0" lang="en-IN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IN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IN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I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̶</a:t>
                </a:r>
                <a:r>
                  <a:rPr kumimoji="0" lang="en-I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IN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  </m:t>
                    </m:r>
                    <m:f>
                      <m:fPr>
                        <m:ctrlP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kumimoji="0" lang="en-IN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kumimoji="0" lang="en-IN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Solution: </a:t>
                </a:r>
              </a:p>
              <a:p>
                <a:pPr marL="0" indent="0">
                  <a:buNone/>
                </a:pPr>
                <a:r>
                  <a:rPr lang="en-IN" dirty="0"/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i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i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i-IN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hi-IN" b="0" i="1" dirty="0" smtClean="0">
                            <a:latin typeface="Cambria Math" panose="02040503050406030204" pitchFamily="18" charset="0"/>
                          </a:rPr>
                          <m:t>   ̶</m:t>
                        </m:r>
                        <m:r>
                          <a:rPr lang="hi-IN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hi-I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i-IN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hi-IN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i-IN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hi-I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hi-IN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i-IN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hi-IN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b="0" i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i-IN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hi-I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hi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hi-IN" i="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den>
                    </m:f>
                  </m:oMath>
                </a14:m>
                <a:endParaRPr lang="hi-IN" dirty="0"/>
              </a:p>
              <a:p>
                <a:pPr marL="0" indent="0">
                  <a:buNone/>
                </a:pPr>
                <a:r>
                  <a:rPr lang="hi-IN" dirty="0"/>
                  <a:t>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hi-IN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  <m:r>
                              <a:rPr kumimoji="0" lang="hi-IN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</m:e>
                        </m:d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  ̶</m:t>
                        </m:r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 </m:t>
                        </m:r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1</m:t>
                            </m:r>
                            <m:r>
                              <a:rPr kumimoji="0" lang="hi-IN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5</m:t>
                            </m:r>
                          </m:e>
                        </m:d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− </m:t>
                        </m:r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72</m:t>
                            </m:r>
                          </m:e>
                        </m:d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60</m:t>
                            </m:r>
                          </m:e>
                        </m:d>
                      </m:den>
                    </m:f>
                  </m:oMath>
                </a14:m>
                <a:endParaRPr kumimoji="0" lang="hi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hi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Mangal" panose="02040503050203030202" pitchFamily="18" charset="0"/>
                  </a:rPr>
                  <a:t>         </a:t>
                </a:r>
              </a:p>
              <a:p>
                <a:pPr marL="0" lvl="0" indent="0">
                  <a:buNone/>
                  <a:defRPr/>
                </a:pPr>
                <a:r>
                  <a:rPr kumimoji="0" lang="hi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Mangal" panose="02040503050203030202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4</m:t>
                            </m:r>
                            <m:r>
                              <a:rPr kumimoji="0" lang="hi-IN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0</m:t>
                            </m:r>
                            <m:r>
                              <a:rPr kumimoji="0" lang="hi-IN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   −   </m:t>
                            </m:r>
                            <m:r>
                              <a:rPr kumimoji="0" lang="hi-IN" sz="2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87</m:t>
                            </m:r>
                          </m:e>
                        </m:d>
                        <m:r>
                          <a:rPr kumimoji="0" lang="hi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kumimoji="0" lang="hi-IN" sz="28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dPr>
                          <m:e>
                            <m:r>
                              <a:rPr kumimoji="0" lang="hi-IN" sz="2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  <m:t>60</m:t>
                            </m:r>
                          </m:e>
                        </m:d>
                      </m:den>
                    </m:f>
                  </m:oMath>
                </a14:m>
                <a:r>
                  <a:rPr kumimoji="0" lang="hi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Mangal" panose="02040503050203030202" pitchFamily="18" charset="0"/>
                  </a:rPr>
                  <a:t> =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i-I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i-I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i-I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  <m:r>
                          <a:rPr lang="hi-IN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i-IN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kumimoji="0" lang="hi-I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Mangal" panose="02040503050203030202" pitchFamily="18" charset="0"/>
                </a:endParaRPr>
              </a:p>
              <a:p>
                <a:pPr marL="0" indent="0">
                  <a:buNone/>
                </a:pPr>
                <a:endParaRPr lang="hi-IN" dirty="0"/>
              </a:p>
              <a:p>
                <a:pPr marL="0" indent="0">
                  <a:buNone/>
                </a:pPr>
                <a:r>
                  <a:rPr lang="hi-IN" dirty="0"/>
                  <a:t>       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50202B-4977-4663-B720-B04FF92BFA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15189"/>
                <a:ext cx="7886700" cy="4961774"/>
              </a:xfrm>
              <a:blipFill>
                <a:blip r:embed="rId2"/>
                <a:stretch>
                  <a:fillRect l="-1391" t="-196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32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40020" y="1700808"/>
                <a:ext cx="1694695" cy="383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3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20" y="1700808"/>
                <a:ext cx="1694695" cy="38377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1559" y="476672"/>
            <a:ext cx="7305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Multiplication </a:t>
            </a:r>
            <a:r>
              <a:rPr kumimoji="0" lang="en-IN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 Common </a:t>
            </a:r>
            <a:r>
              <a:rPr kumimoji="0" lang="en-IN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Fraction</a:t>
            </a:r>
          </a:p>
          <a:p>
            <a:endParaRPr lang="en-GB" sz="3200" dirty="0"/>
          </a:p>
          <a:p>
            <a:r>
              <a:rPr lang="en-GB" sz="3200" dirty="0"/>
              <a:t>Can you name the parts of a fraction?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2564904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70114" y="4797152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7664" y="1903184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4135432"/>
            <a:ext cx="576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0608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numerator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4220744"/>
            <a:ext cx="281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denominator</a:t>
            </a:r>
          </a:p>
        </p:txBody>
      </p:sp>
    </p:spTree>
    <p:extLst>
      <p:ext uri="{BB962C8B-B14F-4D97-AF65-F5344CB8AC3E}">
        <p14:creationId xmlns:p14="http://schemas.microsoft.com/office/powerpoint/2010/main" val="33664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sort of fractions / numbers are these: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5741" y="1686710"/>
                <a:ext cx="696024" cy="1359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741" y="1686710"/>
                <a:ext cx="696024" cy="1359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24128" y="2784668"/>
                <a:ext cx="1102673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84668"/>
                <a:ext cx="1102673" cy="13644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6787" y="4293096"/>
                <a:ext cx="696024" cy="1361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87" y="4293096"/>
                <a:ext cx="696024" cy="1361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475656" y="2492896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07609" y="5085184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35996" y="3495968"/>
            <a:ext cx="118813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44008" y="2805154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7665" y="1831176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9618" y="4312331"/>
            <a:ext cx="7441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80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971" y="1997372"/>
            <a:ext cx="260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proper fraction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4604718"/>
            <a:ext cx="288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improper fraction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9872" y="2942174"/>
            <a:ext cx="268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mixed number</a:t>
            </a:r>
          </a:p>
        </p:txBody>
      </p:sp>
    </p:spTree>
    <p:extLst>
      <p:ext uri="{BB962C8B-B14F-4D97-AF65-F5344CB8AC3E}">
        <p14:creationId xmlns:p14="http://schemas.microsoft.com/office/powerpoint/2010/main" val="33594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852BE-958A-4F77-A44B-A3B735BC3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4537"/>
            <a:ext cx="7886700" cy="757989"/>
          </a:xfrm>
        </p:spPr>
        <p:txBody>
          <a:bodyPr>
            <a:normAutofit/>
          </a:bodyPr>
          <a:lstStyle/>
          <a:p>
            <a:r>
              <a:rPr lang="en-I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Multiplication </a:t>
            </a:r>
            <a:r>
              <a:rPr kumimoji="0" lang="en-I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in Common </a:t>
            </a:r>
            <a:r>
              <a:rPr kumimoji="0" lang="en-I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Fraction</a:t>
            </a:r>
            <a:endParaRPr lang="hi-IN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rules for multiplying fractions">
            <a:extLst>
              <a:ext uri="{FF2B5EF4-FFF2-40B4-BE49-F238E27FC236}">
                <a16:creationId xmlns:a16="http://schemas.microsoft.com/office/drawing/2014/main" id="{518C9982-E298-46B3-95BC-B519C733BC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83" y="1046746"/>
            <a:ext cx="6027821" cy="52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94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5576" y="476672"/>
                <a:ext cx="6912768" cy="489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/>
                  <a:t>Multiplying Fractions</a:t>
                </a:r>
              </a:p>
              <a:p>
                <a:endParaRPr lang="en-GB" sz="4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6600" dirty="0">
                    <a:latin typeface="Calibri"/>
                    <a:cs typeface="Calibri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/>
                  <a:t> =      </a:t>
                </a:r>
              </a:p>
              <a:p>
                <a:endParaRPr lang="en-GB" sz="4800" dirty="0"/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Multiply the numerators.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Multiply the denominators.</a:t>
                </a:r>
              </a:p>
              <a:p>
                <a:pPr marL="514350" indent="-514350">
                  <a:buAutoNum type="arabicPeriod"/>
                </a:pPr>
                <a:r>
                  <a:rPr lang="en-GB" sz="3200" dirty="0"/>
                  <a:t>Cancel down.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6672"/>
                <a:ext cx="6912768" cy="4895571"/>
              </a:xfrm>
              <a:prstGeom prst="rect">
                <a:avLst/>
              </a:prstGeom>
              <a:blipFill>
                <a:blip r:embed="rId2"/>
                <a:stretch>
                  <a:fillRect l="-4056" t="-2740" b="-211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2371996" y="2511418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7996" y="1926643"/>
            <a:ext cx="2542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  <a:cs typeface="Calibri"/>
              </a:rPr>
              <a:t>× 3         6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994" y="2511662"/>
            <a:ext cx="266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  <a:cs typeface="Calibri"/>
              </a:rPr>
              <a:t>× 4        12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59832" y="2519922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86096" y="2506687"/>
            <a:ext cx="36004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35996" y="2077138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2870" y="2077139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80043" y="1927899"/>
                <a:ext cx="601447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43" y="1927899"/>
                <a:ext cx="601447" cy="112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1512168" cy="659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  <m:r>
                          <a:rPr lang="en-IN" sz="4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</a:p>
              <a:p>
                <a:endParaRPr lang="en-GB" sz="4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1512168" cy="6598217"/>
              </a:xfrm>
              <a:prstGeom prst="rect">
                <a:avLst/>
              </a:prstGeom>
              <a:blipFill>
                <a:blip r:embed="rId2"/>
                <a:stretch>
                  <a:fillRect l="-403" r="-1048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04048" y="415318"/>
                <a:ext cx="1800200" cy="6610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15318"/>
                <a:ext cx="1800200" cy="6610849"/>
              </a:xfrm>
              <a:prstGeom prst="rect">
                <a:avLst/>
              </a:prstGeom>
              <a:blipFill>
                <a:blip r:embed="rId3"/>
                <a:stretch>
                  <a:fillRect l="-339" r="-474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4253" y="651030"/>
                <a:ext cx="1824156" cy="637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20</m:t>
                        </m:r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4000" i="1" dirty="0">
                  <a:latin typeface="Cambria Math"/>
                </a:endParaRPr>
              </a:p>
              <a:p>
                <a:endParaRPr lang="en-GB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rgbClr val="99CCFF"/>
                  </a:solidFill>
                </a:endParaRPr>
              </a:p>
              <a:p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253" y="651030"/>
                <a:ext cx="1824156" cy="63773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8224" y="652631"/>
                <a:ext cx="1728192" cy="553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  <m:r>
                          <a:rPr lang="en-GB" sz="40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6</m:t>
                        </m:r>
                        <m:r>
                          <a:rPr lang="en-GB" sz="4000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52631"/>
                <a:ext cx="1728192" cy="5539915"/>
              </a:xfrm>
              <a:prstGeom prst="rect">
                <a:avLst/>
              </a:prstGeom>
              <a:blipFill>
                <a:blip r:embed="rId5"/>
                <a:stretch>
                  <a:fillRect b="-44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9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19608F-76BF-49C4-9715-EEEF462B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2" y="108284"/>
            <a:ext cx="7889708" cy="637674"/>
          </a:xfrm>
        </p:spPr>
        <p:txBody>
          <a:bodyPr>
            <a:norm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BASIC RULES OF MATHEMATICS</a:t>
            </a:r>
            <a:endParaRPr lang="hi-I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48B94FF4-5C7B-4106-A08A-84F5D32CC2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3888" y="745958"/>
                <a:ext cx="7886700" cy="6003758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r>
                  <a:rPr lang="en-IN" sz="3200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BODMAS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B = BRACKET 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O = OF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D = DIVISION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M= MULTIPLICATION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A = ADDITION</a:t>
                </a:r>
              </a:p>
              <a:p>
                <a:r>
                  <a:rPr lang="en-IN" sz="3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 = SUBTRACTION</a:t>
                </a:r>
              </a:p>
              <a:p>
                <a:r>
                  <a:rPr lang="en-IN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Example: </a:t>
                </a:r>
              </a:p>
              <a:p>
                <a:r>
                  <a:rPr lang="en-IN" sz="32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Solve: 2+ 4(6÷3)  ̶  4(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IN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IN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IN" sz="36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)</a:t>
                </a:r>
              </a:p>
              <a:p>
                <a:r>
                  <a:rPr lang="en-IN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Solution:2 +4 (2)  ̶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en-IN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r>
                  <a:rPr lang="en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  2+ 8 ̶  1</a:t>
                </a:r>
              </a:p>
              <a:p>
                <a:r>
                  <a:rPr lang="en-IN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              10 ̶  1 =9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48B94FF4-5C7B-4106-A08A-84F5D32CC2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3888" y="745958"/>
                <a:ext cx="7886700" cy="6003758"/>
              </a:xfrm>
              <a:blipFill>
                <a:blip r:embed="rId2"/>
                <a:stretch>
                  <a:fillRect l="-1777" t="-2843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020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04664"/>
                <a:ext cx="8640960" cy="4957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rgbClr val="FF0000"/>
                    </a:solidFill>
                  </a:rPr>
                  <a:t>Multiplying mixed numbers.</a:t>
                </a:r>
              </a:p>
              <a:p>
                <a:endParaRPr lang="en-GB" sz="4800" dirty="0"/>
              </a:p>
              <a:p>
                <a:r>
                  <a:rPr lang="en-GB" sz="48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48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  <a:p>
                <a:endParaRPr lang="en-GB" sz="4800" dirty="0"/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Change the mixed number to an improper fraction.  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Multiply as before.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Cancel down and change to mixed number if necessary.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640960" cy="4957832"/>
              </a:xfrm>
              <a:prstGeom prst="rect">
                <a:avLst/>
              </a:prstGeom>
              <a:blipFill>
                <a:blip r:embed="rId2"/>
                <a:stretch>
                  <a:fillRect l="-3173" t="-2211" b="-245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6851" y="19168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48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blipFill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928" y="1844546"/>
                <a:ext cx="1584176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4546"/>
                <a:ext cx="1584176" cy="965392"/>
              </a:xfrm>
              <a:prstGeom prst="rect">
                <a:avLst/>
              </a:prstGeom>
              <a:blipFill rotWithShape="1">
                <a:blip r:embed="rId4"/>
                <a:stretch>
                  <a:fillRect l="-2692" t="-633" b="-10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1820332"/>
                <a:ext cx="2664296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400" b="0" i="1" smtClean="0">
                        <a:latin typeface="Cambria Math"/>
                      </a:rPr>
                      <m:t>=</m:t>
                    </m:r>
                    <m:r>
                      <a:rPr lang="en-GB" sz="4400" b="0" i="1" smtClean="0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20332"/>
                <a:ext cx="2664296" cy="1054006"/>
              </a:xfrm>
              <a:prstGeom prst="rect">
                <a:avLst/>
              </a:prstGeom>
              <a:blipFill rotWithShape="1">
                <a:blip r:embed="rId5"/>
                <a:stretch>
                  <a:fillRect l="-9153" t="-1156" b="-10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8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3" y="404664"/>
                <a:ext cx="7220636" cy="659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:r>
                  <a:rPr lang="en-GB" sz="4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40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:r>
                  <a:rPr lang="en-GB" sz="4000" dirty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40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  <m:r>
                          <a:rPr lang="en-IN" sz="40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4000" dirty="0"/>
                  <a:t> =</a:t>
                </a:r>
              </a:p>
              <a:p>
                <a:endParaRPr lang="en-GB" sz="4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:r>
                  <a:rPr lang="en-GB" sz="4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</a:t>
                </a:r>
                <a:r>
                  <a:rPr lang="en-GB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IN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9</m:t>
                        </m:r>
                      </m:num>
                      <m:den>
                        <m:r>
                          <a:rPr lang="en-IN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0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/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:r>
                  <a:rPr lang="en-GB" sz="4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×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srgbClr val="FF0000"/>
                    </a:solidFill>
                  </a:rPr>
                  <a:t> </a:t>
                </a:r>
                <a:r>
                  <a:rPr lang="en-GB" sz="4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IN" sz="4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IN" sz="4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40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r>
                      <a:rPr lang="en-IN" sz="4000" b="0" i="0" dirty="0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i="1" dirty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40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  <a:p>
                <a:endParaRPr lang="en-GB" sz="4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404664"/>
                <a:ext cx="7220636" cy="6598345"/>
              </a:xfrm>
              <a:prstGeom prst="rect">
                <a:avLst/>
              </a:prstGeom>
              <a:blipFill>
                <a:blip r:embed="rId2"/>
                <a:stretch>
                  <a:fillRect l="-304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5736" y="310680"/>
                <a:ext cx="5184576" cy="1529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28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4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14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10680"/>
                <a:ext cx="5184576" cy="15297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7744" y="2108873"/>
                <a:ext cx="4680520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/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 dirty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108873"/>
                <a:ext cx="4680520" cy="965392"/>
              </a:xfrm>
              <a:prstGeom prst="rect">
                <a:avLst/>
              </a:prstGeom>
              <a:blipFill rotWithShape="1">
                <a:blip r:embed="rId4"/>
                <a:stretch>
                  <a:fillRect t="-1266"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5020" y="3611095"/>
                <a:ext cx="1816769" cy="1837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9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27</m:t>
                        </m:r>
                      </m:num>
                      <m:den>
                        <m:r>
                          <a:rPr lang="en-GB" sz="4000" i="1" dirty="0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endParaRPr lang="en-GB" sz="4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020" y="3611095"/>
                <a:ext cx="1816769" cy="1837554"/>
              </a:xfrm>
              <a:prstGeom prst="rect">
                <a:avLst/>
              </a:prstGeom>
              <a:blipFill>
                <a:blip r:embed="rId5"/>
                <a:stretch>
                  <a:fillRect l="-12081" r="-10067" b="-629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57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544" y="548680"/>
                <a:ext cx="6390456" cy="6048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× 6 =</a:t>
                </a:r>
              </a:p>
              <a:p>
                <a:endParaRPr lang="en-GB" sz="32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× 12 =</a:t>
                </a:r>
              </a:p>
              <a:p>
                <a:endParaRPr lang="en-GB" sz="3200" dirty="0"/>
              </a:p>
              <a:p>
                <a:r>
                  <a:rPr lang="en-GB" sz="3200" dirty="0"/>
                  <a:t>5 </a:t>
                </a:r>
                <a:r>
                  <a:rPr lang="en-GB" sz="32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3200" dirty="0">
                    <a:latin typeface="Calibri"/>
                    <a:cs typeface="Calibri"/>
                  </a:rPr>
                  <a:t> =</a:t>
                </a:r>
              </a:p>
              <a:p>
                <a:endParaRPr lang="en-GB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× 4 =</a:t>
                </a:r>
              </a:p>
              <a:p>
                <a:endParaRPr lang="en-GB" sz="3200" dirty="0"/>
              </a:p>
              <a:p>
                <a:r>
                  <a:rPr lang="en-GB" sz="3200" dirty="0"/>
                  <a:t>7 </a:t>
                </a:r>
                <a:r>
                  <a:rPr lang="en-GB" sz="32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latin typeface="Calibri"/>
                    <a:cs typeface="Calibri"/>
                  </a:rPr>
                  <a:t>=</a:t>
                </a:r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6390456" cy="6048066"/>
              </a:xfrm>
              <a:prstGeom prst="rect">
                <a:avLst/>
              </a:prstGeom>
              <a:blipFill>
                <a:blip r:embed="rId2"/>
                <a:stretch>
                  <a:fillRect l="-248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415950"/>
                <a:ext cx="7425172" cy="635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×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18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4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3200" dirty="0"/>
                  <a:t> 	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84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i="1"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3200" i="1" dirty="0">
                  <a:latin typeface="Cambria Math"/>
                </a:endParaRPr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3200" dirty="0"/>
                  <a:t>   X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/>
                          </a:rPr>
                          <m:t>0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i="1">
                        <a:latin typeface="Cambria Math"/>
                      </a:rPr>
                      <m:t>1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2000" dirty="0"/>
              </a:p>
              <a:p>
                <a:endParaRPr lang="en-GB" sz="1400" dirty="0"/>
              </a:p>
              <a:p>
                <a:r>
                  <a:rPr lang="en-GB" sz="3200" dirty="0"/>
                  <a:t> 	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1400" dirty="0"/>
              </a:p>
              <a:p>
                <a:endParaRPr lang="en-GB" sz="1600" dirty="0"/>
              </a:p>
              <a:p>
                <a:r>
                  <a:rPr lang="en-GB" sz="3200" dirty="0"/>
                  <a:t>   X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</a:rPr>
                          <m:t>1</m:t>
                        </m:r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3200" i="1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3200" dirty="0"/>
              </a:p>
              <a:p>
                <a:endParaRPr lang="en-GB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950"/>
                <a:ext cx="7425172" cy="6355138"/>
              </a:xfrm>
              <a:prstGeom prst="rect">
                <a:avLst/>
              </a:prstGeom>
              <a:blipFill>
                <a:blip r:embed="rId3"/>
                <a:stretch>
                  <a:fillRect l="-213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7524" y="188640"/>
                <a:ext cx="8568952" cy="6770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  <a:r>
                  <a:rPr lang="en-GB" sz="40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80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200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   (OR)</a:t>
                </a:r>
              </a:p>
              <a:p>
                <a:endParaRPr lang="en-GB" sz="4000" dirty="0"/>
              </a:p>
              <a:p>
                <a:r>
                  <a:rPr lang="en-GB" sz="4000" dirty="0"/>
                  <a:t>Cancelling method</a:t>
                </a:r>
              </a:p>
              <a:p>
                <a:r>
                  <a:rPr lang="en-GB" sz="4000" dirty="0"/>
                  <a:t>   </a:t>
                </a:r>
              </a:p>
              <a:p>
                <a:r>
                  <a:rPr lang="en-GB" sz="40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  <a:r>
                  <a:rPr lang="en-GB" sz="4000" dirty="0"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cs typeface="Calibri"/>
                          </a:rPr>
                          <m:t>25</m:t>
                        </m:r>
                      </m:den>
                    </m:f>
                    <m:r>
                      <m:rPr>
                        <m:nor/>
                      </m:rPr>
                      <a:rPr lang="en-IN" sz="4000" b="0" i="0" smtClean="0">
                        <a:latin typeface="Cambria Math" panose="02040503050406030204" pitchFamily="18" charset="0"/>
                        <a:cs typeface="Calibri"/>
                      </a:rPr>
                      <m:t>  </m:t>
                    </m:r>
                    <m:r>
                      <m:rPr>
                        <m:nor/>
                      </m:rPr>
                      <a:rPr lang="en-GB" sz="4000" dirty="0"/>
                      <m:t>=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GB" sz="4000" dirty="0"/>
                      <m:t> </m:t>
                    </m:r>
                    <m:r>
                      <m:rPr>
                        <m:nor/>
                      </m:rPr>
                      <a:rPr lang="en-GB" sz="4000" dirty="0">
                        <a:cs typeface="Calibri"/>
                      </a:rPr>
                      <m:t>× 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IN" sz="4000" b="0" i="1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  <m:r>
                          <a:rPr lang="en-IN" sz="4000" b="0" i="1" smtClean="0">
                            <a:latin typeface="Cambria Math" panose="02040503050406030204" pitchFamily="18" charset="0"/>
                            <a:cs typeface="Calibri"/>
                          </a:rPr>
                          <m:t>  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  <a:cs typeface="Calibri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IN" sz="4000" b="0" i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m:rPr>
                        <m:nor/>
                      </m:rPr>
                      <a:rPr lang="en-GB" sz="4000" dirty="0"/>
                      <m:t>= 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>
                    <a:solidFill>
                      <a:prstClr val="white"/>
                    </a:solidFill>
                  </a:rPr>
                  <a:t> </a:t>
                </a:r>
                <a:r>
                  <a:rPr lang="en-GB" sz="4000" dirty="0">
                    <a:solidFill>
                      <a:prstClr val="white"/>
                    </a:solidFill>
                    <a:latin typeface="Calibri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16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  <a:cs typeface="Calibri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4000" dirty="0"/>
                  <a:t> </a:t>
                </a:r>
              </a:p>
              <a:p>
                <a:endParaRPr lang="en-GB" sz="2400" dirty="0"/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188640"/>
                <a:ext cx="8568952" cy="6770571"/>
              </a:xfrm>
              <a:prstGeom prst="rect">
                <a:avLst/>
              </a:prstGeom>
              <a:blipFill>
                <a:blip r:embed="rId2"/>
                <a:stretch>
                  <a:fillRect l="-248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22195" y="4976569"/>
                <a:ext cx="1008112" cy="959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3000" i="1" dirty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195" y="4976569"/>
                <a:ext cx="1008112" cy="9596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290F4F-BEB3-4C8E-B06E-16888BCAA7AA}"/>
              </a:ext>
            </a:extLst>
          </p:cNvPr>
          <p:cNvCxnSpPr>
            <a:cxnSpLocks/>
          </p:cNvCxnSpPr>
          <p:nvPr/>
        </p:nvCxnSpPr>
        <p:spPr>
          <a:xfrm flipH="1" flipV="1">
            <a:off x="998530" y="3429000"/>
            <a:ext cx="336976" cy="22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73D4E0-90B3-4E92-A2C4-FE2F190D26CB}"/>
              </a:ext>
            </a:extLst>
          </p:cNvPr>
          <p:cNvCxnSpPr/>
          <p:nvPr/>
        </p:nvCxnSpPr>
        <p:spPr>
          <a:xfrm>
            <a:off x="1734462" y="4006516"/>
            <a:ext cx="587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51CF8F-EFDF-4F8A-8371-3511381490BF}"/>
              </a:ext>
            </a:extLst>
          </p:cNvPr>
          <p:cNvCxnSpPr>
            <a:cxnSpLocks/>
          </p:cNvCxnSpPr>
          <p:nvPr/>
        </p:nvCxnSpPr>
        <p:spPr>
          <a:xfrm flipV="1">
            <a:off x="998530" y="3922295"/>
            <a:ext cx="300789" cy="300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FAF238-AB5F-4B8C-BC54-679F3ECD5B83}"/>
              </a:ext>
            </a:extLst>
          </p:cNvPr>
          <p:cNvCxnSpPr>
            <a:cxnSpLocks/>
          </p:cNvCxnSpPr>
          <p:nvPr/>
        </p:nvCxnSpPr>
        <p:spPr>
          <a:xfrm>
            <a:off x="1734462" y="3561347"/>
            <a:ext cx="587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Local\Microsoft\Windows\Temporary Internet Files\Content.IE5\UUKCJT0K\sas-face-1-colou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07" y="5040333"/>
            <a:ext cx="155478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1475656" y="836712"/>
            <a:ext cx="6798141" cy="4432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246434" y="1898856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Multiplying always makes things bigger: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2 x 3 = 6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6 is bigger than both 2 and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9793" y="5274986"/>
            <a:ext cx="23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 he correct?</a:t>
            </a:r>
          </a:p>
        </p:txBody>
      </p:sp>
    </p:spTree>
    <p:extLst>
      <p:ext uri="{BB962C8B-B14F-4D97-AF65-F5344CB8AC3E}">
        <p14:creationId xmlns:p14="http://schemas.microsoft.com/office/powerpoint/2010/main" val="351390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7" y="332656"/>
                <a:ext cx="8208912" cy="6856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you multiply a number by 1, </a:t>
                </a:r>
              </a:p>
              <a:p>
                <a:r>
                  <a:rPr lang="en-GB" sz="2800" dirty="0"/>
                  <a:t>it does not increase or decrease.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3 x 1 = 3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If you multiply a number by 0, you get 0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3 x 0 = 0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If you multiply a number larger than 1 by a proper fraction, the product is less than the original number.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= 2  (2 &lt; 4)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332656"/>
                <a:ext cx="8208912" cy="6856236"/>
              </a:xfrm>
              <a:prstGeom prst="rect">
                <a:avLst/>
              </a:prstGeom>
              <a:blipFill rotWithShape="1">
                <a:blip r:embed="rId2"/>
                <a:stretch>
                  <a:fillRect l="-1560" t="-890" r="-5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AE4ADA-AB32-472A-99EE-294AD29465E7}"/>
                  </a:ext>
                </a:extLst>
              </p:cNvPr>
              <p:cNvSpPr txBox="1"/>
              <p:nvPr/>
            </p:nvSpPr>
            <p:spPr>
              <a:xfrm>
                <a:off x="806115" y="324853"/>
                <a:ext cx="7976937" cy="779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Dividing fractions and whole numbers</a:t>
                </a: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rgbClr val="FF0000"/>
                    </a:solidFill>
                  </a:rPr>
                  <a:t>1.Simlify: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IN" sz="2800" b="0" i="1" dirty="0">
                  <a:latin typeface="Cambria Math" panose="02040503050406030204" pitchFamily="18" charset="0"/>
                  <a:cs typeface="Calibri"/>
                </a:endParaRP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800" b="0" i="0" dirty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GB" sz="2800" dirty="0">
                        <a:cs typeface="Calibri"/>
                      </a:rPr>
                      <m:t> × 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latin typeface="Cambria Math"/>
                            <a:cs typeface="Calibri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GB" sz="2800" dirty="0"/>
                      <m:t> =</m:t>
                    </m:r>
                    <m:r>
                      <m:rPr>
                        <m:nor/>
                      </m:rPr>
                      <a:rPr lang="en-IN" sz="2800" b="0" i="0" dirty="0" smtClean="0"/>
                      <m:t>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/>
                  <a:t>=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2.Simlify: (4 </a:t>
                </a:r>
                <a:r>
                  <a:rPr lang="en-GB" sz="2800" dirty="0">
                    <a:solidFill>
                      <a:srgbClr val="FF0000"/>
                    </a:solidFill>
                    <a:latin typeface="Calibri"/>
                    <a:cs typeface="Calibri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GB" sz="2800" dirty="0">
                        <a:cs typeface="Calibri"/>
                      </a:rPr>
                      <m:t> × </m:t>
                    </m:r>
                    <m:f>
                      <m:fPr>
                        <m:ctrlPr>
                          <a:rPr lang="en-GB" sz="28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2800" i="1" dirty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2800" i="1" dirty="0">
                            <a:latin typeface="Cambria Math"/>
                            <a:cs typeface="Calibri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GB" sz="2800" dirty="0"/>
                      <m:t> =</m:t>
                    </m:r>
                    <m:r>
                      <m:rPr>
                        <m:nor/>
                      </m:rPr>
                      <a:rPr lang="en-IN" sz="2800" b="0" i="0" dirty="0" smtClean="0"/>
                      <m:t>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/>
                  <a:t>= 8</a:t>
                </a:r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AE4ADA-AB32-472A-99EE-294AD2946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5" y="324853"/>
                <a:ext cx="7976937" cy="7799571"/>
              </a:xfrm>
              <a:prstGeom prst="rect">
                <a:avLst/>
              </a:prstGeom>
              <a:blipFill>
                <a:blip r:embed="rId2"/>
                <a:stretch>
                  <a:fillRect l="-1528" t="-781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362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Dividing mixed numbers.</a:t>
                </a:r>
              </a:p>
              <a:p>
                <a:endParaRPr lang="en-GB" sz="4800" dirty="0"/>
              </a:p>
              <a:p>
                <a:r>
                  <a:rPr lang="en-GB" sz="4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  <a:p>
                <a:endParaRPr lang="en-GB" sz="4800" dirty="0"/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Change the mixed number to an improper fraction.  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Divide as before.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/>
                  <a:t>Cancel down and change to a mixed number if necessary.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4664"/>
                <a:ext cx="8640960" cy="5388719"/>
              </a:xfrm>
              <a:prstGeom prst="rect">
                <a:avLst/>
              </a:prstGeom>
              <a:blipFill rotWithShape="1">
                <a:blip r:embed="rId2"/>
                <a:stretch>
                  <a:fillRect l="-3173" t="-2036" b="-2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16851" y="191683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800" dirty="0">
                    <a:latin typeface="Calibri"/>
                    <a:cs typeface="Calibri"/>
                  </a:rPr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8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72" y="1732935"/>
                <a:ext cx="1548822" cy="1141403"/>
              </a:xfrm>
              <a:prstGeom prst="rect">
                <a:avLst/>
              </a:prstGeom>
              <a:blipFill rotWithShape="1">
                <a:blip r:embed="rId3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23928" y="1844546"/>
                <a:ext cx="295232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libri"/>
                    <a:cs typeface="Calibri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  <a:cs typeface="Calibri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844546"/>
                <a:ext cx="2952328" cy="966675"/>
              </a:xfrm>
              <a:prstGeom prst="rect">
                <a:avLst/>
              </a:prstGeom>
              <a:blipFill>
                <a:blip r:embed="rId4"/>
                <a:stretch>
                  <a:fillRect l="-7438" b="-1392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6256" y="1776390"/>
                <a:ext cx="2016224" cy="1051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/>
                  <a:t>=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1776390"/>
                <a:ext cx="2016224" cy="1051185"/>
              </a:xfrm>
              <a:prstGeom prst="rect">
                <a:avLst/>
              </a:prstGeom>
              <a:blipFill>
                <a:blip r:embed="rId5"/>
                <a:stretch>
                  <a:fillRect l="-12387" b="-1329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7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260648"/>
                <a:ext cx="2304256" cy="964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48"/>
                <a:ext cx="2304256" cy="964110"/>
              </a:xfrm>
              <a:prstGeom prst="rect">
                <a:avLst/>
              </a:prstGeom>
              <a:blipFill rotWithShape="1">
                <a:blip r:embed="rId2"/>
                <a:stretch>
                  <a:fillRect l="-9259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529881"/>
                <a:ext cx="230425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29881"/>
                <a:ext cx="2304256" cy="964623"/>
              </a:xfrm>
              <a:prstGeom prst="rect">
                <a:avLst/>
              </a:prstGeom>
              <a:blipFill rotWithShape="1">
                <a:blip r:embed="rId3"/>
                <a:stretch>
                  <a:fillRect l="-9259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780928"/>
                <a:ext cx="2304256" cy="96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80928"/>
                <a:ext cx="2304256" cy="966996"/>
              </a:xfrm>
              <a:prstGeom prst="rect">
                <a:avLst/>
              </a:prstGeom>
              <a:blipFill rotWithShape="1">
                <a:blip r:embed="rId4"/>
                <a:stretch>
                  <a:fillRect l="-9259"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3100" y="4149080"/>
                <a:ext cx="2850748" cy="965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00" y="4149080"/>
                <a:ext cx="2850748" cy="965905"/>
              </a:xfrm>
              <a:prstGeom prst="rect">
                <a:avLst/>
              </a:prstGeom>
              <a:blipFill rotWithShape="1">
                <a:blip r:embed="rId5"/>
                <a:stretch>
                  <a:fillRect l="-7692" t="-126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5445224"/>
                <a:ext cx="2664296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GB" sz="4000" b="0" i="1" smtClean="0">
                        <a:latin typeface="Cambria Math"/>
                      </a:rPr>
                      <m:t> ÷</m:t>
                    </m:r>
                  </m:oMath>
                </a14:m>
                <a:r>
                  <a:rPr lang="en-GB" sz="4000" dirty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5224"/>
                <a:ext cx="2664296" cy="966675"/>
              </a:xfrm>
              <a:prstGeom prst="rect">
                <a:avLst/>
              </a:prstGeom>
              <a:blipFill rotWithShape="1">
                <a:blip r:embed="rId6"/>
                <a:stretch>
                  <a:fillRect t="-629" b="-10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278813"/>
                <a:ext cx="6192688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78813"/>
                <a:ext cx="6192688" cy="966675"/>
              </a:xfrm>
              <a:prstGeom prst="rect">
                <a:avLst/>
              </a:prstGeom>
              <a:blipFill rotWithShape="1">
                <a:blip r:embed="rId7"/>
                <a:stretch>
                  <a:fillRect b="-12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27784" y="1532620"/>
                <a:ext cx="5400600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532620"/>
                <a:ext cx="5400600" cy="963725"/>
              </a:xfrm>
              <a:prstGeom prst="rect">
                <a:avLst/>
              </a:prstGeom>
              <a:blipFill rotWithShape="1">
                <a:blip r:embed="rId8"/>
                <a:stretch>
                  <a:fillRect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18830" y="2775791"/>
                <a:ext cx="5409554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9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830" y="2775791"/>
                <a:ext cx="5409554" cy="975460"/>
              </a:xfrm>
              <a:prstGeom prst="rect">
                <a:avLst/>
              </a:prstGeom>
              <a:blipFill rotWithShape="1">
                <a:blip r:embed="rId9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57356" y="5452740"/>
                <a:ext cx="5371027" cy="97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45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356" y="5452740"/>
                <a:ext cx="5371027" cy="975460"/>
              </a:xfrm>
              <a:prstGeom prst="rect">
                <a:avLst/>
              </a:prstGeom>
              <a:blipFill rotWithShape="1">
                <a:blip r:embed="rId10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43808" y="4145184"/>
                <a:ext cx="5616624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000" i="1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÷</m:t>
                    </m:r>
                    <m:f>
                      <m:fPr>
                        <m:ctrlPr>
                          <a:rPr lang="en-GB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GB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</a:rPr>
                      <m:t> =</m:t>
                    </m:r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66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  <a:cs typeface="Calibri"/>
                          </a:rPr>
                          <m:t>21</m:t>
                        </m:r>
                      </m:den>
                    </m:f>
                  </m:oMath>
                </a14:m>
                <a:r>
                  <a:rPr lang="en-GB" sz="4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145184"/>
                <a:ext cx="5616624" cy="965392"/>
              </a:xfrm>
              <a:prstGeom prst="rect">
                <a:avLst/>
              </a:prstGeom>
              <a:blipFill rotWithShape="1">
                <a:blip r:embed="rId11"/>
                <a:stretch>
                  <a:fillRect b="-1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21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05527" y="332656"/>
                <a:ext cx="6521116" cy="5744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6</m:t>
                    </m:r>
                    <m:r>
                      <a:rPr lang="en-GB" sz="2800" b="0" i="1" smtClean="0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/>
                  <a:t> = 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 = 9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7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/>
                  <a:t> = 7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 </a:t>
                </a:r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5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/>
                  <a:t> = 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=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</a:t>
                </a:r>
                <a:endParaRPr lang="en-GB" sz="2800" dirty="0"/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8</m:t>
                    </m:r>
                    <m:r>
                      <a:rPr lang="en-GB" sz="2800" i="1">
                        <a:latin typeface="Cambria Math"/>
                      </a:rPr>
                      <m:t>÷ 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800" dirty="0"/>
                  <a:t> = 8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=10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endParaRPr lang="en-GB" sz="2800" dirty="0"/>
              </a:p>
              <a:p>
                <a:endParaRPr lang="en-GB" sz="2800" dirty="0"/>
              </a:p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i="1">
                        <a:latin typeface="Cambria Math"/>
                      </a:rPr>
                      <m:t>÷</m:t>
                    </m:r>
                    <m:r>
                      <a:rPr lang="en-GB" sz="2800" b="0" i="1" smtClean="0">
                        <a:latin typeface="Cambria Math"/>
                      </a:rPr>
                      <m:t>6</m:t>
                    </m:r>
                  </m:oMath>
                </a14:m>
                <a:r>
                  <a:rPr lang="en-GB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IN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÷</a:t>
                </a:r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GB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I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I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IN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÷÷XX</a:t>
                </a:r>
              </a:p>
              <a:p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527" y="332656"/>
                <a:ext cx="6521116" cy="5744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379" y="255519"/>
                <a:ext cx="8482263" cy="4106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18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9</m:t>
                    </m:r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3000" dirty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10</m:t>
                    </m:r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2800" dirty="0">
                  <a:solidFill>
                    <a:prstClr val="white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÷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 ×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2800" i="1">
                        <a:solidFill>
                          <a:prstClr val="white"/>
                        </a:solidFill>
                        <a:latin typeface="Cambria Math"/>
                      </a:rPr>
                      <m:t>=</m:t>
                    </m:r>
                    <m:r>
                      <a:rPr lang="en-GB" sz="2800" b="0" i="1" smtClean="0">
                        <a:solidFill>
                          <a:prstClr val="white"/>
                        </a:solidFill>
                        <a:latin typeface="Cambria Math"/>
                      </a:rPr>
                      <m:t>8</m:t>
                    </m:r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white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prstClr val="white"/>
                  </a:solidFill>
                </a:endParaRPr>
              </a:p>
              <a:p>
                <a:pPr lvl="0"/>
                <a:endParaRPr lang="en-GB" sz="3000" dirty="0">
                  <a:solidFill>
                    <a:prstClr val="white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GB" sz="2800" i="1">
                          <a:solidFill>
                            <a:prstClr val="white"/>
                          </a:solidFill>
                          <a:latin typeface="Cambria Math"/>
                        </a:rPr>
                        <m:t> ÷</m:t>
                      </m:r>
                      <m:f>
                        <m:fPr>
                          <m:ctrlPr>
                            <a:rPr lang="en-GB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solidFill>
                                <a:prstClr val="white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" y="255519"/>
                <a:ext cx="8482263" cy="41060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8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3C9950-55F1-40D5-B22A-FA639A9E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693653"/>
          </a:xfrm>
        </p:spPr>
        <p:txBody>
          <a:bodyPr>
            <a:normAutofit/>
          </a:bodyPr>
          <a:lstStyle/>
          <a:p>
            <a:r>
              <a:rPr lang="en-IN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Addition,Subtraction,Multiplication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and Division</a:t>
            </a:r>
            <a:endParaRPr lang="hi-I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D306B-A03C-430F-961D-6A13C281A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39254"/>
            <a:ext cx="3868340" cy="64343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Addition and Subtraction</a:t>
            </a:r>
            <a:endParaRPr lang="hi-IN" dirty="0">
              <a:latin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D6C2C9-F466-4678-A50D-E8A8C531F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243641"/>
            <a:ext cx="8225400" cy="4249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</a:rPr>
              <a:t>+4 + 6  =  +10</a:t>
            </a:r>
          </a:p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</a:rPr>
              <a:t>̶  4  ̶  6  =   ̶  10</a:t>
            </a:r>
          </a:p>
          <a:p>
            <a:pPr marL="0" indent="0">
              <a:buNone/>
            </a:pPr>
            <a:r>
              <a:rPr lang="en-IN" dirty="0">
                <a:solidFill>
                  <a:srgbClr val="006600"/>
                </a:solidFill>
                <a:latin typeface="Times New Roman" panose="02020603050405020304" pitchFamily="18" charset="0"/>
              </a:rPr>
              <a:t>+ 6  ̶  4 =  + 2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</a:rPr>
              <a:t>̶  6  + 4 =  ̶   2</a:t>
            </a:r>
            <a:endParaRPr lang="hi-IN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9CC119-F664-44C9-A686-CD4C30028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19727"/>
            <a:ext cx="3887391" cy="462966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</a:rPr>
              <a:t>Multiplication and Division</a:t>
            </a:r>
            <a:endParaRPr lang="hi-IN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FB2A717-9A38-419D-A276-AF4FA6FA227B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235116" y="2243640"/>
                <a:ext cx="4620126" cy="283694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+4 (+2) = +8    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+2</a:t>
                </a: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̶ 4 ( ̶  2) = + 8     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+2</a:t>
                </a:r>
                <a:endParaRPr lang="en-IN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+ 4( ̶  2) =  ̶  8    ;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-2</a:t>
                </a:r>
                <a:endParaRPr lang="en-IN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IN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̶  4 (+ 2) =  ̶  8    ;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I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-2</a:t>
                </a:r>
              </a:p>
              <a:p>
                <a:pPr marL="0" indent="0">
                  <a:buNone/>
                </a:pPr>
                <a:endParaRPr lang="hi-IN" dirty="0">
                  <a:solidFill>
                    <a:srgbClr val="7030A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8FB2A717-9A38-419D-A276-AF4FA6FA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235116" y="2243640"/>
                <a:ext cx="4620126" cy="2836946"/>
              </a:xfrm>
              <a:blipFill>
                <a:blip r:embed="rId2"/>
                <a:stretch>
                  <a:fillRect l="-2770" t="-860" b="-17634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6004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AppData\Local\Microsoft\Windows\Temporary Internet Files\Content.IE5\SNJPV4GN\large-Girl-Face-33.3-14749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190862" cy="274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 flipH="1">
            <a:off x="611560" y="188640"/>
            <a:ext cx="6798141" cy="44326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rgbClr val="C00000"/>
                </a:solidFill>
              </a:rPr>
              <a:t>Division always makes things smaller. If I divide up a rich, tasty chocolate cake, I always get a smaller piece than the whole cake.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12 ÷ 4=3</a:t>
            </a:r>
          </a:p>
          <a:p>
            <a:r>
              <a:rPr lang="en-GB" sz="2400" dirty="0">
                <a:solidFill>
                  <a:srgbClr val="C00000"/>
                </a:solidFill>
              </a:rPr>
              <a:t> </a:t>
            </a:r>
          </a:p>
          <a:p>
            <a:r>
              <a:rPr lang="en-GB" sz="2400" dirty="0">
                <a:solidFill>
                  <a:srgbClr val="C00000"/>
                </a:solidFill>
              </a:rPr>
              <a:t>3 is less than 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5274985"/>
            <a:ext cx="23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 she correct?</a:t>
            </a:r>
          </a:p>
        </p:txBody>
      </p:sp>
    </p:spTree>
    <p:extLst>
      <p:ext uri="{BB962C8B-B14F-4D97-AF65-F5344CB8AC3E}">
        <p14:creationId xmlns:p14="http://schemas.microsoft.com/office/powerpoint/2010/main" val="2621364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332656"/>
                <a:ext cx="8136904" cy="5132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you divide a number by 1, </a:t>
                </a:r>
              </a:p>
              <a:p>
                <a:r>
                  <a:rPr lang="en-GB" sz="2800" dirty="0"/>
                  <a:t>it does not increase or decrease.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3 ÷ 1 = 3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If you divide 1, or a number larger than 1, by a proper fraction, the answer is greater than the original number.</a:t>
                </a:r>
              </a:p>
              <a:p>
                <a:endParaRPr lang="en-GB" sz="2800" dirty="0"/>
              </a:p>
              <a:p>
                <a:r>
                  <a:rPr lang="en-GB" sz="2800" dirty="0"/>
                  <a:t>4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/>
                  <a:t>  = 8  (8 &gt; 4)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136904" cy="5132687"/>
              </a:xfrm>
              <a:prstGeom prst="rect">
                <a:avLst/>
              </a:prstGeom>
              <a:blipFill>
                <a:blip r:embed="rId2"/>
                <a:stretch>
                  <a:fillRect l="-1573" t="-1188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404664"/>
                <a:ext cx="7776864" cy="225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If you divide a larger fraction by a smaller</a:t>
                </a:r>
              </a:p>
              <a:p>
                <a:r>
                  <a:rPr lang="en-GB" sz="2800" dirty="0"/>
                  <a:t>one, the answer will be more than 1.</a:t>
                </a:r>
              </a:p>
              <a:p>
                <a:endParaRPr lang="en-GB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4000" dirty="0"/>
                  <a:t> = 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7776864" cy="2258375"/>
              </a:xfrm>
              <a:prstGeom prst="rect">
                <a:avLst/>
              </a:prstGeom>
              <a:blipFill rotWithShape="1">
                <a:blip r:embed="rId2"/>
                <a:stretch>
                  <a:fillRect l="-1567" t="-2695" r="-862" b="-3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edupic.net/Images/Fractions/6_8ths_circ_g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dupic.net/Images/Fractions/1_8th_circ_g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68" y="332098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63091" y="3370276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/>
              <a:t>÷      </a:t>
            </a:r>
            <a:r>
              <a:rPr lang="en-GB" sz="4000" dirty="0">
                <a:solidFill>
                  <a:prstClr val="white"/>
                </a:solidFill>
              </a:rPr>
              <a:t> = 6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4725144"/>
                <a:ext cx="7128792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How many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2800" dirty="0"/>
                  <a:t> are there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4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/>
                  <a:t>?   6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25144"/>
                <a:ext cx="7128792" cy="965714"/>
              </a:xfrm>
              <a:prstGeom prst="rect">
                <a:avLst/>
              </a:prstGeom>
              <a:blipFill rotWithShape="1">
                <a:blip r:embed="rId5"/>
                <a:stretch>
                  <a:fillRect l="-1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3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49C3A-3E7D-4801-B257-F606FBA61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2664"/>
            <a:ext cx="7886700" cy="42837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Exercise</a:t>
            </a:r>
            <a:endParaRPr lang="hi-I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AEC09-7357-44C6-A696-C7B5C048F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947" y="565485"/>
                <a:ext cx="8566485" cy="5823284"/>
              </a:xfrm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I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̶</m:t>
                    </m:r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lvl="0" indent="0">
                  <a:buNone/>
                  <a:defRPr/>
                </a:pPr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      Solution:</a:t>
                </a:r>
                <a:r>
                  <a:rPr kumimoji="0" lang="en-I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:r>
                  <a:rPr kumimoji="0" lang="en-IN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 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̶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</a:t>
                </a:r>
                <a:r>
                  <a:rPr lang="en-IN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IN" sz="2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̶</m:t>
                    </m:r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lvl="0" indent="0">
                  <a:buNone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Solution:</a:t>
                </a:r>
                <a:r>
                  <a:rPr kumimoji="0" lang="en-IN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:r>
                  <a:rPr kumimoji="0" lang="en-IN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)+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   ̶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ctrlPr>
                              <a:rPr kumimoji="0" lang="en-IN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22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𝟒𝟖</m:t>
                            </m:r>
                          </m:e>
                        </m:d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𝟗𝟔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)−(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𝟒𝟖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144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22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112</m:t>
                        </m:r>
                      </m:num>
                      <m:den>
                        <m:r>
                          <a:rPr lang="en-I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÷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solution: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lvl="0" indent="0">
                  <a:buNone/>
                  <a:defRPr/>
                </a:pPr>
                <a:r>
                  <a:rPr kumimoji="0" lang="en-IN" sz="2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   </a:t>
                </a:r>
                <a:r>
                  <a:rPr kumimoji="0" lang="en-IN" sz="22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IN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= 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d>
                          <m:dPr>
                            <m:ctrlPr>
                              <a:rPr kumimoji="0" lang="en-IN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22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e>
                        </m:d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num>
                      <m:den>
                        <m:r>
                          <a:rPr lang="en-I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2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2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I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IN" sz="22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 = 4</a:t>
                </a: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lvl="0" indent="0">
                  <a:buNone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lvl="0" indent="0">
                  <a:buNone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lvl="0" indent="0">
                  <a:buNone/>
                  <a:defRPr/>
                </a:pPr>
                <a:endParaRPr lang="en-IN" sz="13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AEC09-7357-44C6-A696-C7B5C048F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947" y="565485"/>
                <a:ext cx="8566485" cy="5823284"/>
              </a:xfrm>
              <a:blipFill>
                <a:blip r:embed="rId2"/>
                <a:stretch>
                  <a:fillRect l="-925" t="-105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78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C91B-FEC0-4DC8-AA4B-4C96A43A6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5369"/>
          </a:xfrm>
        </p:spPr>
        <p:txBody>
          <a:bodyPr/>
          <a:lstStyle/>
          <a:p>
            <a:pPr algn="ctr"/>
            <a:r>
              <a:rPr kumimoji="0" lang="en-IN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Exercise</a:t>
            </a:r>
            <a:endParaRPr lang="hi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86418-FBF3-4580-9F88-092516DA2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950494"/>
                <a:ext cx="8346908" cy="5690937"/>
              </a:xfrm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lang="en-IN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̶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÷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solution: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en-IN" sz="22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̶ 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x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= </a:t>
                </a: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d>
                          <m:dPr>
                            <m:ctrlPr>
                              <a:rPr kumimoji="0" lang="en-IN" sz="22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IN" sz="22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16</m:t>
                            </m:r>
                          </m:e>
                        </m:d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48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en-IN" sz="2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− 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96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=   ̶  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IN" sz="2200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5.Simlify: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÷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solution: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x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x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96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32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=   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A86418-FBF3-4580-9F88-092516DA2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50494"/>
                <a:ext cx="8346908" cy="5690937"/>
              </a:xfrm>
              <a:blipFill>
                <a:blip r:embed="rId2"/>
                <a:stretch>
                  <a:fillRect l="-950" t="-107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86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94C5-0E26-46FF-A482-88C9F4CD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5369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2.DECIMAL FRACTION</a:t>
            </a:r>
            <a:endParaRPr lang="hi-I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B06C4-5336-4DFC-8C71-F1B57F05E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866274"/>
                <a:ext cx="8166434" cy="57510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Meaning:  </a:t>
                </a:r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The fraction whose denominator (bottom number) is</a:t>
                </a: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                10 or power of 10,i.e.100,1000,10000 etc., are called </a:t>
                </a: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                 Decimal Fraction.    </a:t>
                </a: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Example: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</m:t>
                        </m:r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,</a:t>
                </a:r>
                <a14:m>
                  <m:oMath xmlns:m="http://schemas.openxmlformats.org/officeDocument/2006/math">
                    <m:r>
                      <a:rPr kumimoji="0" lang="en-IN" sz="2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f>
                      <m:fPr>
                        <m:ctrlP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IN" sz="2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1000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IN" sz="2400" dirty="0">
                    <a:solidFill>
                      <a:srgbClr val="7030A0"/>
                    </a:solidFill>
                    <a:latin typeface="Times New Roman" panose="02020603050405020304" pitchFamily="18" charset="0"/>
                  </a:rPr>
                  <a:t>              </a:t>
                </a:r>
                <a:r>
                  <a:rPr lang="en-IN" sz="24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1)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9</m:t>
                    </m:r>
                  </m:oMath>
                </a14:m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2)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𝟐𝟑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0.23</a:t>
                </a:r>
              </a:p>
              <a:p>
                <a:pPr marL="0" indent="0">
                  <a:buNone/>
                </a:pPr>
                <a:r>
                  <a:rPr lang="en-I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𝟑𝟏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𝟏𝟎𝟎𝟎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= 0.031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4)  </a:t>
                </a:r>
                <a:r>
                  <a:rPr kumimoji="0" lang="en-I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 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200" dirty="0">
                    <a:solidFill>
                      <a:srgbClr val="7030A0"/>
                    </a:solidFill>
                    <a:latin typeface="Calibri" panose="020F0502020204030204"/>
                  </a:rPr>
                  <a:t>Question 1:Convert the 2% into decimal fraction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</a:rPr>
                  <a:t>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𝟏𝟎𝟎</m:t>
                        </m:r>
                        <m:r>
                          <a:rPr kumimoji="0" lang="en-I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=  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I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I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indent="0">
                  <a:buNone/>
                </a:pPr>
                <a:endParaRPr lang="hi-IN" sz="24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5B06C4-5336-4DFC-8C71-F1B57F05E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66274"/>
                <a:ext cx="8166434" cy="5751094"/>
              </a:xfrm>
              <a:blipFill>
                <a:blip r:embed="rId2"/>
                <a:stretch>
                  <a:fillRect l="-1119" t="-1483" r="-75" b="-7309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30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B19E95-7CEB-43FF-94AF-5DC613463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4695"/>
            <a:ext cx="7772400" cy="649705"/>
          </a:xfrm>
        </p:spPr>
        <p:txBody>
          <a:bodyPr>
            <a:normAutofit/>
          </a:bodyPr>
          <a:lstStyle/>
          <a:p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Examples</a:t>
            </a:r>
            <a:endParaRPr lang="hi-IN" sz="2800" dirty="0">
              <a:latin typeface="Times New Roman" panose="020206030504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9EA26A-91BC-44EE-8962-FD31DCB6D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3" y="1010653"/>
            <a:ext cx="8061157" cy="5185609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1.simplify;2+12+(+4)÷ 2  ̶ 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Solution: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+ 2+12+ 4 ÷ 2  ̶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+ 2 + 12 +2 ̶ 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+16  ̶  6 = +10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.simplify;+5(+4)  ̶ 12(+4) ÷ 2  ̶ 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Solution: +20  ̶  48 ÷ 2 ̶ 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+20  ̶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24  ̶  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+20  ̶   28 =  ̶  8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i-I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Mangal" panose="02040503050203030202" pitchFamily="18" charset="0"/>
            </a:endParaRPr>
          </a:p>
          <a:p>
            <a:pPr algn="l"/>
            <a:endParaRPr lang="hi-IN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0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71E438-05E9-4D2C-A46B-E42E09031037}"/>
                  </a:ext>
                </a:extLst>
              </p:cNvPr>
              <p:cNvSpPr txBox="1"/>
              <p:nvPr/>
            </p:nvSpPr>
            <p:spPr>
              <a:xfrm>
                <a:off x="565484" y="445168"/>
                <a:ext cx="7964905" cy="58035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800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.simplify; 4(25 ÷ 5 ) + 8(2)  ̶  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Solution: +4(5)+16  ̶  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   +20 +16  ̶  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    +36  ̶  4 =+32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lang="en-IN" sz="2800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.simplify; 8 (¾) + 5(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hi-I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hi-IN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kumimoji="0" lang="hi-IN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) + 10 -5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24</m:t>
                        </m:r>
                      </m:num>
                      <m:den>
                        <m:r>
                          <a:rPr kumimoji="0" lang="en-I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I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IN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I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20</m:t>
                        </m:r>
                      </m:num>
                      <m:den>
                        <m:r>
                          <a:rPr kumimoji="0" lang="en-IN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+10</a:t>
                </a:r>
                <a:r>
                  <a:rPr kumimoji="0" lang="en-IN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- 5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IN" sz="28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               6 + 4 +10 -5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             20 – 5 = 15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71E438-05E9-4D2C-A46B-E42E0903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84" y="445168"/>
                <a:ext cx="7964905" cy="5803512"/>
              </a:xfrm>
              <a:prstGeom prst="rect">
                <a:avLst/>
              </a:prstGeom>
              <a:blipFill>
                <a:blip r:embed="rId2"/>
                <a:stretch>
                  <a:fillRect l="-1608" t="-1786" b="-199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44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E745-F0F6-4C24-8A05-5C1B2903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rmAutofit fontScale="90000"/>
          </a:bodyPr>
          <a:lstStyle/>
          <a:p>
            <a:r>
              <a:rPr lang="en-I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FRACTION</a:t>
            </a:r>
            <a:r>
              <a:rPr lang="en-IN" sz="2800" dirty="0">
                <a:latin typeface="Times New Roman" panose="02020603050405020304" pitchFamily="18" charset="0"/>
              </a:rPr>
              <a:t>(</a:t>
            </a:r>
            <a:r>
              <a:rPr lang="en-I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word ‘fraction’ has been derived from the             Latin ‘</a:t>
            </a:r>
            <a:r>
              <a:rPr lang="en-IN" sz="24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fractus</a:t>
            </a:r>
            <a:r>
              <a:rPr lang="en-IN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which means “broken”).</a:t>
            </a:r>
            <a:br>
              <a:rPr lang="en-IN" sz="2800" dirty="0">
                <a:latin typeface="Times New Roman" panose="02020603050405020304" pitchFamily="18" charset="0"/>
              </a:rPr>
            </a:br>
            <a:endParaRPr lang="hi-IN" sz="2800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B86E-F343-4184-ADF1-20CACE759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31" y="986590"/>
            <a:ext cx="7785464" cy="5257800"/>
          </a:xfrm>
        </p:spPr>
        <p:txBody>
          <a:bodyPr/>
          <a:lstStyle/>
          <a:p>
            <a:pPr marL="0" indent="0">
              <a:buNone/>
            </a:pPr>
            <a:r>
              <a:rPr kumimoji="0" lang="en-IN" sz="2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Meaning:</a:t>
            </a:r>
          </a:p>
          <a:p>
            <a:pPr algn="l"/>
            <a:r>
              <a:rPr lang="en-IN" b="0" i="0" dirty="0">
                <a:solidFill>
                  <a:srgbClr val="FF0000"/>
                </a:solidFill>
                <a:effectLst/>
                <a:latin typeface="proxima-nova-n4"/>
              </a:rPr>
              <a:t>Fractions represent </a:t>
            </a:r>
            <a:r>
              <a:rPr lang="en-IN" b="1" i="0" dirty="0">
                <a:solidFill>
                  <a:srgbClr val="FF0000"/>
                </a:solidFill>
                <a:effectLst/>
                <a:latin typeface="proxima-nova-n4"/>
              </a:rPr>
              <a:t>equal parts</a:t>
            </a:r>
            <a:r>
              <a:rPr lang="en-IN" b="0" i="0" dirty="0">
                <a:solidFill>
                  <a:srgbClr val="FF0000"/>
                </a:solidFill>
                <a:effectLst/>
                <a:latin typeface="proxima-nova-n4"/>
              </a:rPr>
              <a:t> of a whole or a collection. </a:t>
            </a:r>
          </a:p>
          <a:p>
            <a:pPr algn="l"/>
            <a:r>
              <a:rPr lang="en-IN" b="1" i="0" dirty="0">
                <a:solidFill>
                  <a:srgbClr val="00B050"/>
                </a:solidFill>
                <a:effectLst/>
                <a:latin typeface="proxima-nova-n4"/>
              </a:rPr>
              <a:t>Fraction of a whole</a:t>
            </a:r>
            <a:r>
              <a:rPr lang="en-IN" b="0" i="0" dirty="0">
                <a:solidFill>
                  <a:srgbClr val="00B050"/>
                </a:solidFill>
                <a:effectLst/>
                <a:latin typeface="proxima-nova-n4"/>
              </a:rPr>
              <a:t>: When we divide a whole into equal parts, each part is a fraction of the whole.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</a:rPr>
              <a:t>Example:</a:t>
            </a:r>
          </a:p>
          <a:p>
            <a:endParaRPr lang="hi-IN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Fraction on a number line example">
            <a:extLst>
              <a:ext uri="{FF2B5EF4-FFF2-40B4-BE49-F238E27FC236}">
                <a16:creationId xmlns:a16="http://schemas.microsoft.com/office/drawing/2014/main" id="{7B932657-F828-4E3C-BE8A-9DFDE61B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94" y="3826043"/>
            <a:ext cx="6894095" cy="180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4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B68B-5315-4E98-A211-311BAEA0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9906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TYPES OF FRACTION</a:t>
            </a:r>
            <a:endParaRPr lang="hi-I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74FBB-A35D-44EF-91AE-9020C84C1F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47537"/>
                <a:ext cx="7886700" cy="4829426"/>
              </a:xfrm>
            </p:spPr>
            <p:txBody>
              <a:bodyPr/>
              <a:lstStyle/>
              <a:p>
                <a:r>
                  <a:rPr lang="en-IN" dirty="0">
                    <a:latin typeface="Times New Roman" panose="02020603050405020304" pitchFamily="18" charset="0"/>
                  </a:rPr>
                  <a:t>There are two types of fraction.</a:t>
                </a:r>
              </a:p>
              <a:p>
                <a:r>
                  <a:rPr lang="en-I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1.COMMAN FRACTION</a:t>
                </a:r>
              </a:p>
              <a:p>
                <a:r>
                  <a:rPr lang="en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2.DECIMAL FRACTION</a:t>
                </a:r>
              </a:p>
              <a:p>
                <a:endParaRPr lang="en-IN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0" lang="en-IN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COMMAN FRACTION-MEANING</a:t>
                </a:r>
              </a:p>
              <a:p>
                <a:r>
                  <a:rPr lang="en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If any fraction can be easily understood as  a fraction is called common fraction.</a:t>
                </a:r>
              </a:p>
              <a:p>
                <a:r>
                  <a:rPr lang="en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Example:</a:t>
                </a:r>
                <a:r>
                  <a:rPr lang="hi-IN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i-IN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i-IN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i-IN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,</m:t>
                    </m:r>
                    <m:r>
                      <a:rPr lang="hi-IN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hi-IN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i-IN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i-IN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hi-IN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hi-IN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74FBB-A35D-44EF-91AE-9020C84C1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47537"/>
                <a:ext cx="7886700" cy="4829426"/>
              </a:xfrm>
              <a:blipFill>
                <a:blip r:embed="rId2"/>
                <a:stretch>
                  <a:fillRect l="-1546" t="-2146"/>
                </a:stretch>
              </a:blipFill>
            </p:spPr>
            <p:txBody>
              <a:bodyPr/>
              <a:lstStyle/>
              <a:p>
                <a:r>
                  <a:rPr lang="hi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8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28ACFF-F993-44C9-8C0A-D6AED676CBDA}"/>
              </a:ext>
            </a:extLst>
          </p:cNvPr>
          <p:cNvSpPr txBox="1"/>
          <p:nvPr/>
        </p:nvSpPr>
        <p:spPr>
          <a:xfrm>
            <a:off x="300789" y="825233"/>
            <a:ext cx="844616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fraction has two parts.</a:t>
            </a:r>
          </a:p>
          <a:p>
            <a:pPr algn="l"/>
            <a:r>
              <a:rPr lang="en-I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IN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number on the </a:t>
            </a:r>
            <a:r>
              <a:rPr lang="en-I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 of the line is called the</a:t>
            </a:r>
            <a:r>
              <a:rPr lang="en-IN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numerator. </a:t>
            </a:r>
            <a:r>
              <a:rPr lang="en-IN" sz="2800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tells how many equal parts of the whole or collection are taken.  </a:t>
            </a:r>
          </a:p>
          <a:p>
            <a:pPr algn="l"/>
            <a:r>
              <a:rPr lang="en-IN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The number </a:t>
            </a:r>
            <a:r>
              <a:rPr lang="en-IN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below the line is called the </a:t>
            </a:r>
            <a:r>
              <a:rPr lang="en-I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denominator</a:t>
            </a:r>
            <a:r>
              <a:rPr lang="en-IN" sz="28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IN" sz="28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It shows the total divisible number of equal parts the whole into or the total number of equal parts which are there in a collection</a:t>
            </a:r>
          </a:p>
          <a:p>
            <a:pPr algn="l"/>
            <a:endParaRPr lang="en-I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28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28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sz="28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raction Notation">
            <a:extLst>
              <a:ext uri="{FF2B5EF4-FFF2-40B4-BE49-F238E27FC236}">
                <a16:creationId xmlns:a16="http://schemas.microsoft.com/office/drawing/2014/main" id="{A828287B-6869-4B22-AEC8-011C9287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0" y="4463717"/>
            <a:ext cx="7796464" cy="192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7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B31B-A6E0-4A00-9828-7B6530BF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8758"/>
            <a:ext cx="7886700" cy="721895"/>
          </a:xfrm>
        </p:spPr>
        <p:txBody>
          <a:bodyPr>
            <a:normAutofit fontScale="90000"/>
          </a:bodyPr>
          <a:lstStyle/>
          <a:p>
            <a:r>
              <a:rPr lang="en-IN" sz="31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</a:t>
            </a:r>
            <a:r>
              <a:rPr lang="en-IN" sz="31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comman</a:t>
            </a:r>
            <a:r>
              <a:rPr lang="en-IN" sz="31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fractions</a:t>
            </a:r>
            <a:br>
              <a:rPr lang="en-IN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i-IN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C6C0F2-2A89-4484-86B9-D9BD6A00B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736472"/>
              </p:ext>
            </p:extLst>
          </p:nvPr>
        </p:nvGraphicFramePr>
        <p:xfrm>
          <a:off x="421105" y="1010654"/>
          <a:ext cx="8386011" cy="4860758"/>
        </p:xfrm>
        <a:graphic>
          <a:graphicData uri="http://schemas.openxmlformats.org/drawingml/2006/table">
            <a:tbl>
              <a:tblPr/>
              <a:tblGrid>
                <a:gridCol w="8386011">
                  <a:extLst>
                    <a:ext uri="{9D8B030D-6E8A-4147-A177-3AD203B41FA5}">
                      <a16:colId xmlns:a16="http://schemas.microsoft.com/office/drawing/2014/main" val="2939365710"/>
                    </a:ext>
                  </a:extLst>
                </a:gridCol>
              </a:tblGrid>
              <a:tr h="4860758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1.Unit fractions</a:t>
                      </a:r>
                      <a:endParaRPr lang="en-IN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I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Fractions with numerator 1 are called unit fractions</a:t>
                      </a:r>
                      <a:r>
                        <a:rPr lang="en-IN" dirty="0">
                          <a:effectLst/>
                        </a:rPr>
                        <a:t>.</a:t>
                      </a:r>
                    </a:p>
                    <a:p>
                      <a:endParaRPr lang="en-IN" dirty="0">
                        <a:effectLst/>
                      </a:endParaRPr>
                    </a:p>
                    <a:p>
                      <a:endParaRPr lang="en-IN" dirty="0">
                        <a:effectLst/>
                      </a:endParaRPr>
                    </a:p>
                    <a:p>
                      <a:r>
                        <a:rPr lang="en-IN" dirty="0">
                          <a:effectLst/>
                        </a:rPr>
                        <a:t>      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590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E7D315C-9EA2-4EC5-BE3D-17BFE3B1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3561347"/>
            <a:ext cx="4200525" cy="181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5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1790</Words>
  <Application>Microsoft Office PowerPoint</Application>
  <PresentationFormat>On-screen Show (4:3)</PresentationFormat>
  <Paragraphs>404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proxima-nova-n4</vt:lpstr>
      <vt:lpstr>Times New Roman</vt:lpstr>
      <vt:lpstr>Office Theme</vt:lpstr>
      <vt:lpstr>BASIC RULES OF MATHEMATICS</vt:lpstr>
      <vt:lpstr>BASIC RULES OF MATHEMATICS</vt:lpstr>
      <vt:lpstr>Addition,Subtraction,Multiplication and Division</vt:lpstr>
      <vt:lpstr>Examples</vt:lpstr>
      <vt:lpstr>PowerPoint Presentation</vt:lpstr>
      <vt:lpstr>FRACTION(The word ‘fraction’ has been derived from the             Latin ‘fractus’ which means “broken”). </vt:lpstr>
      <vt:lpstr>TYPES OF FRACTION</vt:lpstr>
      <vt:lpstr>PowerPoint Presentation</vt:lpstr>
      <vt:lpstr>Types of comman fractions </vt:lpstr>
      <vt:lpstr>PowerPoint Presentation</vt:lpstr>
      <vt:lpstr>PowerPoint Presentation</vt:lpstr>
      <vt:lpstr>Addition and Subtraction in Common Fraction</vt:lpstr>
      <vt:lpstr>PowerPoint Presentation</vt:lpstr>
      <vt:lpstr>Denominators are different </vt:lpstr>
      <vt:lpstr>PowerPoint Presentation</vt:lpstr>
      <vt:lpstr>PowerPoint Presentation</vt:lpstr>
      <vt:lpstr>Multiplication in Common 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Exercise</vt:lpstr>
      <vt:lpstr>2.DECIMAL FRACTION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</dc:creator>
  <cp:lastModifiedBy>shiri</cp:lastModifiedBy>
  <cp:revision>93</cp:revision>
  <dcterms:created xsi:type="dcterms:W3CDTF">2020-08-31T03:09:13Z</dcterms:created>
  <dcterms:modified xsi:type="dcterms:W3CDTF">2020-09-08T04:40:42Z</dcterms:modified>
</cp:coreProperties>
</file>