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i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A17F1EF-D819-4695-8F8E-71BEDF1A054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893" autoAdjust="0"/>
  </p:normalViewPr>
  <p:slideViewPr>
    <p:cSldViewPr snapToGrid="0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i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8DE03-3184-4C94-9658-9581B1C2A50B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i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9A714-851C-4F55-A667-EC7F2FDED76D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410504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i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9A714-851C-4F55-A667-EC7F2FDED76D}" type="slidenum">
              <a:rPr lang="hi-IN" smtClean="0"/>
              <a:pPr/>
              <a:t>6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188779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8591F-63C9-4F8E-8C80-EACD0385B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EC8184-9672-4349-9D28-889E3BB13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09B92A-30CF-4F78-8B0D-8ABDD118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520352-B5D9-4A19-9273-762B8DF8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A41EF7-DFD5-4EAD-B219-6030E29A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929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4A461E-DE7C-4E9C-95DB-8C55D79B1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196E0C-1FA1-4EBF-94D8-0F7BD6D9F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1CF361-CF98-4D03-8691-9C0C5E6B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6BCE22-93E5-49D8-8F0A-6DA3930F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770391-726B-4775-9E28-AE60FDC6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243675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81EF06-7E5F-4FFD-9FC0-2D7E78670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D18DB1-2417-410A-ADC4-8ACB18A30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64C6E9-5567-4082-A5A6-62B91FE6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FB6DDA-36CA-43E6-8786-9BE35568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E0F23-2C8B-43B9-A56C-7EFE300E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151173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E9981E-3F03-472B-B736-31AC9B963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3591DB-DA2C-4743-B115-BF5C5A65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C60BC8-9281-440B-A8A8-8D3959A3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89AF4D-00B5-4EF9-B24D-101E5FA1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CEA16D-AE8A-44B3-8D2E-8756EC11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281180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BD92C5-CED4-45E2-92C3-EEB954B94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E76E48-9ABF-4A8D-99E6-3EE4C569F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1D2E8F-2F06-479D-B383-40E6F7CF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BC5F42-F4DD-4AFA-8BDD-4DB4E537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8A0316-CCCB-4F8E-B91D-C1151554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93528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8D14D-D5C4-4B74-B5CE-B8BAE94F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A667D4-FF39-431A-AEFA-05DDEDD0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3C3BEC-3CB5-410F-BBD9-F84508479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FB570-6D49-4ECE-906F-03758D093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B3261C-AE87-414F-9CB0-43B6BF66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B788C3-FA97-4411-8D19-2A59875D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14944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C9D72-1995-49DB-B13E-5C519631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77A8F3-B0F4-4745-A72E-8E8FEC670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185665-AF54-4FDB-8036-5FA1A5C80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4AC626-7BBE-4F8E-8D34-F5881D176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FBB4973-FA7D-4FA3-A6B9-D4453C152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32769E7-CF27-48AE-A06A-F26C3568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3F897C-6C22-4EFE-945D-20BA1C0F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411BA1-1A45-4D46-A208-983C2A6F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40384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B7A17-4760-4078-803A-F37A21F7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32EFB40-BAA2-453B-BB13-3C8FEA00E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31AB975-963B-4738-B9AC-8178C2F4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A1597F-F5BD-40E2-8FEA-8D7441E9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19067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8FC9B3A-D880-47DF-AD15-9E03F8357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95B7F7-1EDD-4B46-A4CF-B41AA024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ABA03E-2882-423F-8A4B-07CA5BDA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18819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F7995-E62E-44AC-B5A6-02F203EE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87A259-5387-4B97-9CAB-82EDDF494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72F2CC-F970-4941-BD66-D31737B70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85CDF3-ED19-43F9-B742-2744824C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8F2D34-1F92-4EC3-BCF0-A5899772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6D9B33-5DC8-4784-9D8C-648E73AD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9014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59C035-B8CD-4199-AD35-98DE2FE1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A4C394-BB12-4B0F-BC59-44A944523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i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9B56F2-33C9-4C71-B9E0-A743448D5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730813-5B08-4570-8D41-33E17371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B3C7A0-6E20-402E-B934-C3A108E3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5344A5-B334-4ED4-9DD5-9B79FD3E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309793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3217A51-39A7-4206-B142-1C5E8605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i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F25752-9842-4F98-917A-5A799851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9A1E75-F512-4E19-8766-4C5DE0F30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A5735-8545-4DD4-A087-99B8C6A0726F}" type="datetimeFigureOut">
              <a:rPr lang="hi-IN" smtClean="0"/>
              <a:pPr/>
              <a:t>गुरुवार, 7 क़ार्तीक 1942</a:t>
            </a:fld>
            <a:endParaRPr lang="hi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4FB5F1-6F26-45B3-9710-2AF466F30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87174-47F2-4481-95CD-A1B63C7D1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04A78-D617-4282-8F01-559D49F426B4}" type="slidenum">
              <a:rPr lang="hi-IN" smtClean="0"/>
              <a:pPr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xmlns="" val="19783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5663D-296B-444D-8965-AD71CB86D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397043"/>
            <a:ext cx="7255043" cy="613610"/>
          </a:xfrm>
        </p:spPr>
        <p:txBody>
          <a:bodyPr>
            <a:normAutofit/>
          </a:bodyPr>
          <a:lstStyle/>
          <a:p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India as a Developing Economy</a:t>
            </a:r>
            <a:endParaRPr lang="hi-I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1061E9-A509-4FF6-AD82-CE029F4EC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0832" y="2947737"/>
            <a:ext cx="6833936" cy="3080083"/>
          </a:xfrm>
        </p:spPr>
        <p:txBody>
          <a:bodyPr>
            <a:normAutofit/>
          </a:bodyPr>
          <a:lstStyle/>
          <a:p>
            <a:r>
              <a:rPr lang="en-IN" sz="360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IN" sz="36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</a:t>
            </a:r>
            <a:r>
              <a:rPr lang="en-IN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Abdul </a:t>
            </a: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Rahim</a:t>
            </a:r>
          </a:p>
          <a:p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of Economics</a:t>
            </a:r>
          </a:p>
          <a:p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HKRH COLLEGE</a:t>
            </a:r>
          </a:p>
          <a:p>
            <a:r>
              <a:rPr lang="en-IN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Uthamapalayam</a:t>
            </a: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i-IN" sz="3600" dirty="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BAE30D1-668A-4295-A9D9-FC210642E90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1133266"/>
            <a:ext cx="2646948" cy="203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168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575C153-834C-4166-86B0-D632B3B7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882"/>
            <a:ext cx="7886700" cy="629392"/>
          </a:xfrm>
        </p:spPr>
        <p:txBody>
          <a:bodyPr>
            <a:normAutofit fontScale="90000"/>
          </a:bodyPr>
          <a:lstStyle/>
          <a:p>
            <a:pPr marL="514350" marR="0" lvl="0" indent="-51435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Change in Foreign Trade</a:t>
            </a:r>
            <a:b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lang="hi-IN" sz="2800" dirty="0">
              <a:latin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CB591AE-504D-4903-BE6F-48D0EC2FA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" y="973777"/>
            <a:ext cx="8657111" cy="5203186"/>
          </a:xfrm>
        </p:spPr>
        <p:txBody>
          <a:bodyPr>
            <a:normAutofit lnSpcReduction="10000"/>
          </a:bodyPr>
          <a:lstStyle/>
          <a:p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Foreign Trade means export and import (exchange) of goods and services across the national boundaries.</a:t>
            </a:r>
          </a:p>
          <a:p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International Trade is a major source of economic revenue for any nation that is considered a world power’</a:t>
            </a:r>
          </a:p>
          <a:p>
            <a:r>
              <a:rPr lang="en-I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In 1950s-1960s foreign trade in Indian context meant only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  imports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</a:rPr>
              <a:t>In mid 1960s-mid 1970s foreign trade meant both export and import substitution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In mid 1970s foreign trade has come to mean exports and imports,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it implies that the development role of exports and imports and import management rather than import restrictions is entering as a specific feature of the policy frame</a:t>
            </a:r>
            <a:endParaRPr lang="hi-I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70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E8E32F6-C389-4CF7-AE40-53E3974F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757"/>
            <a:ext cx="7886700" cy="498762"/>
          </a:xfrm>
        </p:spPr>
        <p:txBody>
          <a:bodyPr>
            <a:normAutofit fontScale="90000"/>
          </a:bodyPr>
          <a:lstStyle/>
          <a:p>
            <a:pPr marL="514350" marR="0" lvl="0" indent="-51435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Development of Infrastructure</a:t>
            </a:r>
            <a:b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lang="hi-IN" sz="2800" dirty="0">
              <a:latin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54FA287-DE6A-4D6B-81C0-594EB5F8E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4" y="546266"/>
            <a:ext cx="8550234" cy="6097978"/>
          </a:xfrm>
        </p:spPr>
        <p:txBody>
          <a:bodyPr>
            <a:normAutofit lnSpcReduction="10000"/>
          </a:bodyPr>
          <a:lstStyle/>
          <a:p>
            <a:r>
              <a:rPr lang="en-IN" sz="2400" dirty="0">
                <a:latin typeface="Times New Roman" panose="02020603050405020304" pitchFamily="18" charset="0"/>
              </a:rPr>
              <a:t>Infrastructure is the basic physical and organisational structure and facilities of a nation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I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Transport,communication,network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, water and sewage </a:t>
            </a:r>
            <a:r>
              <a:rPr lang="en-I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facility,medical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, education and electric system</a:t>
            </a:r>
          </a:p>
          <a:p>
            <a:pPr marL="0" indent="0">
              <a:buNone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They are </a:t>
            </a: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Capital intensive and high cost investments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They are vital to a country's economic development and prosperity.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Since the independence India strongly develop the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Trasport</a:t>
            </a: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 system (Indian rail way II in the </a:t>
            </a:r>
            <a:r>
              <a:rPr lang="en-IN" sz="240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world,Indian</a:t>
            </a: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  shipping is one of the top 16 in the world)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Electric power system and communication system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Banking and finance system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Health and education system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Entrepreneurial capabilities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Disciplined labour force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Un-skilled labour-skilled labour-knowledge worker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hi-IN" sz="240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98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96C26-BD7B-4F81-88C9-3BDA01AC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6255"/>
            <a:ext cx="7886700" cy="629392"/>
          </a:xfrm>
        </p:spPr>
        <p:txBody>
          <a:bodyPr>
            <a:normAutofit fontScale="90000"/>
          </a:bodyPr>
          <a:lstStyle/>
          <a:p>
            <a:pPr marL="514350" marR="0" lvl="0" indent="-51435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Expansion of Science and Technology</a:t>
            </a:r>
            <a:b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lang="hi-IN" sz="28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A9D947-A52B-4082-9A35-0469BE087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878774"/>
            <a:ext cx="9060873" cy="5298189"/>
          </a:xfrm>
        </p:spPr>
        <p:txBody>
          <a:bodyPr>
            <a:normAutofit/>
          </a:bodyPr>
          <a:lstStyle/>
          <a:p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 expansion of science and technology in India has received the attention  of the world because India has the ability </a:t>
            </a:r>
            <a:endParaRPr lang="en-IN" sz="165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.To construct the nuclear power station which require a high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technology and knowledge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2.India is 8</a:t>
            </a:r>
            <a:r>
              <a:rPr lang="en-IN" sz="2400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th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rank among the top 16 countries of world for con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  </a:t>
            </a:r>
            <a:r>
              <a:rPr lang="en-I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tributing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the scientist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3.India has 1300 research institutions doing specialised research-atomic energy- space-aeronautics-agriculture-forestry-defence-electrical&amp;electronics and health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4.Ability to build </a:t>
            </a:r>
            <a:r>
              <a:rPr lang="en-IN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satelites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and polar satellite launching vehicles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5.Ability to produce nuclear weapons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6.Green revolution, white revolution,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77809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5332E-1379-431B-A522-528B41A4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solidFill>
                  <a:srgbClr val="FF0066"/>
                </a:solidFill>
                <a:latin typeface="Times New Roman" panose="02020603050405020304" pitchFamily="18" charset="0"/>
              </a:rPr>
              <a:t>INTRODUCTION</a:t>
            </a:r>
            <a:endParaRPr lang="hi-IN" sz="360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B80F21-42C7-4584-ADFE-189FBCE00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</a:rPr>
              <a:t>During the last 4 decades a number of significant changes have taken place in the </a:t>
            </a: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Indian Economy</a:t>
            </a:r>
            <a:r>
              <a:rPr lang="en-IN" sz="3600" dirty="0">
                <a:latin typeface="Times New Roman" panose="02020603050405020304" pitchFamily="18" charset="0"/>
              </a:rPr>
              <a:t>. These changes point to the fact that the Indian Economy should not be classified along with other UDC. It should rather be called a </a:t>
            </a: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DEVELOPING ECONOMY </a:t>
            </a:r>
            <a:endParaRPr lang="hi-I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64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4AB921-49F0-4804-A06C-C7194E29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5911"/>
          </a:xfrm>
        </p:spPr>
        <p:txBody>
          <a:bodyPr>
            <a:normAutofit fontScale="90000"/>
          </a:bodyPr>
          <a:lstStyle/>
          <a:p>
            <a:r>
              <a:rPr lang="en-IN" sz="3600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Meaning of Developing Economy</a:t>
            </a:r>
            <a:endParaRPr lang="hi-IN" sz="3600" u="sng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BFA347-EDFC-4E34-9072-D6D5F285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1036"/>
            <a:ext cx="7886700" cy="5948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12800" dirty="0">
                <a:solidFill>
                  <a:srgbClr val="00B050"/>
                </a:solidFill>
                <a:latin typeface="Times New Roman" panose="02020603050405020304" pitchFamily="18" charset="0"/>
              </a:rPr>
              <a:t>Developing Economy like India is characterised by</a:t>
            </a:r>
          </a:p>
          <a:p>
            <a:pPr marL="0" indent="0">
              <a:buNone/>
            </a:pPr>
            <a:r>
              <a:rPr lang="en-IN" sz="12800" dirty="0">
                <a:solidFill>
                  <a:srgbClr val="00B050"/>
                </a:solidFill>
                <a:latin typeface="Times New Roman" panose="02020603050405020304" pitchFamily="18" charset="0"/>
              </a:rPr>
              <a:t>1.high population growth rate</a:t>
            </a:r>
          </a:p>
          <a:p>
            <a:pPr marL="0" indent="0">
              <a:buNone/>
            </a:pPr>
            <a:r>
              <a:rPr lang="en-IN" sz="12800" dirty="0">
                <a:solidFill>
                  <a:srgbClr val="00B050"/>
                </a:solidFill>
                <a:latin typeface="Times New Roman" panose="02020603050405020304" pitchFamily="18" charset="0"/>
              </a:rPr>
              <a:t>2.abundant but under utilised natural </a:t>
            </a:r>
          </a:p>
          <a:p>
            <a:pPr marL="0" indent="0">
              <a:buNone/>
            </a:pPr>
            <a:r>
              <a:rPr lang="en-IN" sz="12800" dirty="0">
                <a:solidFill>
                  <a:srgbClr val="00B050"/>
                </a:solidFill>
                <a:latin typeface="Times New Roman" panose="02020603050405020304" pitchFamily="18" charset="0"/>
              </a:rPr>
              <a:t>    resources</a:t>
            </a:r>
          </a:p>
          <a:p>
            <a:pPr marL="0" indent="0">
              <a:buNone/>
            </a:pPr>
            <a:r>
              <a:rPr lang="en-IN" sz="12800" dirty="0">
                <a:solidFill>
                  <a:srgbClr val="00B050"/>
                </a:solidFill>
                <a:latin typeface="Times New Roman" panose="02020603050405020304" pitchFamily="18" charset="0"/>
              </a:rPr>
              <a:t>3.A low rate of capital formation</a:t>
            </a:r>
          </a:p>
          <a:p>
            <a:pPr marL="0" indent="0">
              <a:buNone/>
            </a:pPr>
            <a:r>
              <a:rPr lang="en-IN" sz="12800" dirty="0">
                <a:solidFill>
                  <a:srgbClr val="00B050"/>
                </a:solidFill>
                <a:latin typeface="Times New Roman" panose="02020603050405020304" pitchFamily="18" charset="0"/>
              </a:rPr>
              <a:t>4.Low standard of living </a:t>
            </a:r>
          </a:p>
          <a:p>
            <a:pPr marL="0" indent="0">
              <a:buNone/>
            </a:pPr>
            <a:r>
              <a:rPr lang="en-IN" sz="12800" dirty="0">
                <a:solidFill>
                  <a:srgbClr val="00B050"/>
                </a:solidFill>
                <a:latin typeface="Times New Roman" panose="02020603050405020304" pitchFamily="18" charset="0"/>
              </a:rPr>
              <a:t>    </a:t>
            </a:r>
            <a:r>
              <a:rPr lang="en-IN" sz="12800" dirty="0">
                <a:solidFill>
                  <a:srgbClr val="FF0000"/>
                </a:solidFill>
                <a:latin typeface="Times New Roman" panose="02020603050405020304" pitchFamily="18" charset="0"/>
              </a:rPr>
              <a:t>accompanied by continuous and        sustained efforts to raise it through a proper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12800" dirty="0">
                <a:solidFill>
                  <a:srgbClr val="0070C0"/>
                </a:solidFill>
                <a:latin typeface="Times New Roman" panose="02020603050405020304" pitchFamily="18" charset="0"/>
              </a:rPr>
              <a:t>utilisation of available natural resources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12800" dirty="0">
                <a:solidFill>
                  <a:srgbClr val="0070C0"/>
                </a:solidFill>
                <a:latin typeface="Times New Roman" panose="02020603050405020304" pitchFamily="18" charset="0"/>
              </a:rPr>
              <a:t>Man power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12800" dirty="0">
                <a:solidFill>
                  <a:srgbClr val="0070C0"/>
                </a:solidFill>
                <a:latin typeface="Times New Roman" panose="02020603050405020304" pitchFamily="18" charset="0"/>
              </a:rPr>
              <a:t>Financial 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12800" dirty="0">
                <a:solidFill>
                  <a:srgbClr val="0070C0"/>
                </a:solidFill>
                <a:latin typeface="Times New Roman" panose="02020603050405020304" pitchFamily="18" charset="0"/>
              </a:rPr>
              <a:t>Entrepreneurial resources.</a:t>
            </a:r>
          </a:p>
          <a:p>
            <a:pPr>
              <a:buFont typeface="Wingdings" panose="05000000000000000000" pitchFamily="2" charset="2"/>
              <a:buChar char="v"/>
            </a:pPr>
            <a:endParaRPr lang="en-IN" sz="3800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3800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3300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3600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endParaRPr lang="hi-IN" sz="3600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0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606860-1EF3-445A-B0E3-4D64D8BB75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9244" y="751563"/>
            <a:ext cx="6801633" cy="4847572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As a result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hat countries gradually increase their </a:t>
            </a:r>
          </a:p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Tehnology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of natural resources</a:t>
            </a:r>
          </a:p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GDP</a:t>
            </a:r>
          </a:p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Per Capita Income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hi-I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Mangal" panose="02040503050203030202" pitchFamily="18" charset="0"/>
            </a:endParaRPr>
          </a:p>
          <a:p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xmlns="" val="83515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25D828-CD04-4D37-A509-41345DE7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Features of India as a Developing Economy</a:t>
            </a:r>
            <a:endParaRPr lang="hi-IN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6325D7-51E1-450D-AE74-9CD009BFF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9884"/>
            <a:ext cx="7886700" cy="46970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sustained growth</a:t>
            </a:r>
          </a:p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00B050"/>
                </a:solidFill>
                <a:latin typeface="Times New Roman" panose="02020603050405020304" pitchFamily="18" charset="0"/>
              </a:rPr>
              <a:t>Self reliance(self dependence)</a:t>
            </a:r>
          </a:p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Agricultural Transformation</a:t>
            </a:r>
          </a:p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Industrial change</a:t>
            </a:r>
          </a:p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7030A0"/>
                </a:solidFill>
                <a:latin typeface="Times New Roman" panose="02020603050405020304" pitchFamily="18" charset="0"/>
              </a:rPr>
              <a:t>Change in Foreign Trade</a:t>
            </a:r>
          </a:p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Development of Infrastructure</a:t>
            </a:r>
          </a:p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00B0F0"/>
                </a:solidFill>
                <a:latin typeface="Times New Roman" panose="02020603050405020304" pitchFamily="18" charset="0"/>
              </a:rPr>
              <a:t>Expansion of Science and Technology</a:t>
            </a:r>
          </a:p>
          <a:p>
            <a:pPr marL="514350" indent="-514350">
              <a:buFont typeface="+mj-lt"/>
              <a:buAutoNum type="arabicParenR"/>
            </a:pPr>
            <a:r>
              <a:rPr lang="en-IN" sz="3200" dirty="0">
                <a:solidFill>
                  <a:srgbClr val="7030A0"/>
                </a:solidFill>
                <a:latin typeface="Times New Roman" panose="02020603050405020304" pitchFamily="18" charset="0"/>
              </a:rPr>
              <a:t>Social Changes </a:t>
            </a:r>
            <a:endParaRPr lang="hi-IN" sz="32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05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3BD483C-4487-4BA0-B344-8FC47EAB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2839"/>
            <a:ext cx="4857750" cy="688931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</a:rPr>
              <a:t>Sustained Growth</a:t>
            </a:r>
            <a:r>
              <a:rPr lang="en-IN" dirty="0">
                <a:latin typeface="Times New Roman" panose="02020603050405020304" pitchFamily="18" charset="0"/>
              </a:rPr>
              <a:t/>
            </a:r>
            <a:br>
              <a:rPr lang="en-IN" dirty="0">
                <a:latin typeface="Times New Roman" panose="02020603050405020304" pitchFamily="18" charset="0"/>
              </a:rPr>
            </a:b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63ECE771-2A65-4D99-B86E-DF1608626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51770"/>
            <a:ext cx="7886700" cy="5843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</a:rPr>
              <a:t>Sustained Growth means steady growth. During the last five decades the GDP growth rate of India has been steadily increased around 3.5% and </a:t>
            </a:r>
            <a:r>
              <a:rPr lang="en-IN" sz="2800" dirty="0" err="1">
                <a:latin typeface="Times New Roman" panose="02020603050405020304" pitchFamily="18" charset="0"/>
              </a:rPr>
              <a:t>above.The</a:t>
            </a:r>
            <a:r>
              <a:rPr lang="en-IN" sz="2800" dirty="0">
                <a:latin typeface="Times New Roman" panose="02020603050405020304" pitchFamily="18" charset="0"/>
              </a:rPr>
              <a:t> following table shows the this fact. </a:t>
            </a:r>
            <a:endParaRPr lang="hi-IN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E7C63593-AF65-4BB1-9E4C-68A51333C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4155831"/>
              </p:ext>
            </p:extLst>
          </p:nvPr>
        </p:nvGraphicFramePr>
        <p:xfrm>
          <a:off x="739037" y="2492679"/>
          <a:ext cx="3118980" cy="3950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75">
                  <a:extLst>
                    <a:ext uri="{9D8B030D-6E8A-4147-A177-3AD203B41FA5}">
                      <a16:colId xmlns:a16="http://schemas.microsoft.com/office/drawing/2014/main" xmlns="" val="170055933"/>
                    </a:ext>
                  </a:extLst>
                </a:gridCol>
                <a:gridCol w="1672405">
                  <a:extLst>
                    <a:ext uri="{9D8B030D-6E8A-4147-A177-3AD203B41FA5}">
                      <a16:colId xmlns:a16="http://schemas.microsoft.com/office/drawing/2014/main" xmlns="" val="3537414956"/>
                    </a:ext>
                  </a:extLst>
                </a:gridCol>
              </a:tblGrid>
              <a:tr h="565202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hi-IN" sz="28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GDP (%)</a:t>
                      </a:r>
                      <a:endParaRPr lang="hi-IN" sz="28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3802712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1950-1960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3.5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3159878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1970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5.16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693915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1980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6.74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818472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1990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5.53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8673266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8.85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2924094"/>
                  </a:ext>
                </a:extLst>
              </a:tr>
              <a:tr h="432214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2000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3.84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222841"/>
                  </a:ext>
                </a:extLst>
              </a:tr>
              <a:tr h="432214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8.50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011009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E40E50F8-BE98-423C-A7B8-37B9FBB66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9221746"/>
              </p:ext>
            </p:extLst>
          </p:nvPr>
        </p:nvGraphicFramePr>
        <p:xfrm>
          <a:off x="4872625" y="2492679"/>
          <a:ext cx="3118980" cy="395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75">
                  <a:extLst>
                    <a:ext uri="{9D8B030D-6E8A-4147-A177-3AD203B41FA5}">
                      <a16:colId xmlns:a16="http://schemas.microsoft.com/office/drawing/2014/main" xmlns="" val="687088287"/>
                    </a:ext>
                  </a:extLst>
                </a:gridCol>
                <a:gridCol w="1672405">
                  <a:extLst>
                    <a:ext uri="{9D8B030D-6E8A-4147-A177-3AD203B41FA5}">
                      <a16:colId xmlns:a16="http://schemas.microsoft.com/office/drawing/2014/main" xmlns="" val="3762271584"/>
                    </a:ext>
                  </a:extLst>
                </a:gridCol>
              </a:tblGrid>
              <a:tr h="916454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hi-IN" sz="28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GDP (%)</a:t>
                      </a:r>
                      <a:endParaRPr lang="hi-IN" sz="28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8711155"/>
                  </a:ext>
                </a:extLst>
              </a:tr>
              <a:tr h="448252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2015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8.00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3505901"/>
                  </a:ext>
                </a:extLst>
              </a:tr>
              <a:tr h="448252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2016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8.26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3775468"/>
                  </a:ext>
                </a:extLst>
              </a:tr>
              <a:tr h="448252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2017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7.4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344127"/>
                  </a:ext>
                </a:extLst>
              </a:tr>
              <a:tr h="448252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2018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6.12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7221075"/>
                  </a:ext>
                </a:extLst>
              </a:tr>
              <a:tr h="448252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5.02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1883569"/>
                  </a:ext>
                </a:extLst>
              </a:tr>
              <a:tr h="384320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2020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</a:rPr>
                        <a:t>4.5(expected)</a:t>
                      </a:r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6797877"/>
                  </a:ext>
                </a:extLst>
              </a:tr>
              <a:tr h="384320">
                <a:tc>
                  <a:txBody>
                    <a:bodyPr/>
                    <a:lstStyle/>
                    <a:p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i-IN" sz="200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10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921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2553F3D-6A40-4806-AEF2-89E4108B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4847"/>
          </a:xfrm>
        </p:spPr>
        <p:txBody>
          <a:bodyPr>
            <a:normAutofit fontScale="90000"/>
          </a:bodyPr>
          <a:lstStyle/>
          <a:p>
            <a:pPr marR="0" lvl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Self reliance(self dependence)</a:t>
            </a:r>
            <a:b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lang="hi-IN" sz="3200" dirty="0">
              <a:latin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3D416E5-FD79-4514-AE71-EDC6D88F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66899"/>
            <a:ext cx="7886700" cy="5783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</a:rPr>
              <a:t>Self Reliance or self sufficient </a:t>
            </a:r>
            <a:r>
              <a:rPr lang="en-IN" sz="2800" dirty="0" err="1">
                <a:latin typeface="Times New Roman" panose="02020603050405020304" pitchFamily="18" charset="0"/>
              </a:rPr>
              <a:t>Economyis</a:t>
            </a:r>
            <a:r>
              <a:rPr lang="en-IN" sz="2800" dirty="0">
                <a:latin typeface="Times New Roman" panose="02020603050405020304" pitchFamily="18" charset="0"/>
              </a:rPr>
              <a:t> when a country is completely </a:t>
            </a:r>
            <a:r>
              <a:rPr lang="en-IN" sz="2800" dirty="0" err="1">
                <a:latin typeface="Times New Roman" panose="02020603050405020304" pitchFamily="18" charset="0"/>
              </a:rPr>
              <a:t>independent,produce</a:t>
            </a:r>
            <a:r>
              <a:rPr lang="en-IN" sz="2800" dirty="0">
                <a:latin typeface="Times New Roman" panose="02020603050405020304" pitchFamily="18" charset="0"/>
              </a:rPr>
              <a:t> its own goods and does not import goods or services.(or)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</a:rPr>
              <a:t>   Self reliant means the economic growth process should not become dominated or dependent on another country.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Indian Economy mainly </a:t>
            </a:r>
            <a:r>
              <a:rPr lang="en-I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depent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on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1.Import dependent for energy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2.Dependence on foreign exchange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3.Defence equipment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4.Electronic and pharmaceuticals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“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Atma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nirbhar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” Self reliance of the country in future</a:t>
            </a:r>
          </a:p>
          <a:p>
            <a:pPr marL="0" indent="0">
              <a:buNone/>
            </a:pPr>
            <a:endParaRPr lang="hi-I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4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000A9-B581-4C3C-B277-29621B8F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879"/>
            <a:ext cx="7446571" cy="593766"/>
          </a:xfrm>
        </p:spPr>
        <p:txBody>
          <a:bodyPr>
            <a:normAutofit fontScale="90000"/>
          </a:bodyPr>
          <a:lstStyle/>
          <a:p>
            <a:pPr marL="514350" marR="0" lvl="0" indent="-51435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Agricultural Transformation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lang="hi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0F83A0-E56B-45ED-9AA2-79180E00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427512"/>
            <a:ext cx="8360971" cy="6323609"/>
          </a:xfrm>
        </p:spPr>
        <p:txBody>
          <a:bodyPr>
            <a:normAutofit lnSpcReduction="10000"/>
          </a:bodyPr>
          <a:lstStyle/>
          <a:p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</a:rPr>
              <a:t>Agriculture sector in </a:t>
            </a:r>
            <a:r>
              <a:rPr lang="en-IN" sz="28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india</a:t>
            </a: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</a:rPr>
              <a:t> has moved from a traditional agriculture in the 1950s to the modern technologically dynamic high capital intensive </a:t>
            </a:r>
            <a:r>
              <a:rPr lang="en-IN" sz="28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agriculture,in</a:t>
            </a: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</a:rPr>
              <a:t> which along with food and non food </a:t>
            </a:r>
            <a:r>
              <a:rPr lang="en-IN" sz="28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crops,horticulture</a:t>
            </a: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</a:rPr>
              <a:t> and allied activities.</a:t>
            </a:r>
          </a:p>
          <a:p>
            <a:r>
              <a:rPr lang="en-IN" sz="2800" dirty="0">
                <a:latin typeface="Times New Roman" panose="02020603050405020304" pitchFamily="18" charset="0"/>
              </a:rPr>
              <a:t>Indian agriculture has transferred from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/>
                </a:solidFill>
                <a:latin typeface="Times New Roman" panose="02020603050405020304" pitchFamily="18" charset="0"/>
              </a:rPr>
              <a:t>Subsistence to market oriented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/>
                </a:solidFill>
                <a:latin typeface="Times New Roman" panose="02020603050405020304" pitchFamily="18" charset="0"/>
              </a:rPr>
              <a:t>Traditional to technology oriented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/>
                </a:solidFill>
                <a:latin typeface="Times New Roman" panose="02020603050405020304" pitchFamily="18" charset="0"/>
              </a:rPr>
              <a:t>Extensive to intensive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chemeClr val="accent6"/>
                </a:solidFill>
                <a:latin typeface="Times New Roman" panose="02020603050405020304" pitchFamily="18" charset="0"/>
              </a:rPr>
              <a:t>Mono crop to multi crop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India has emerged as the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largest and low cost producer of milk and bananas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Second in vegetable, fruits and sugarcane production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Third in tobacco production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fourth in wheat and oil seeds production.</a:t>
            </a:r>
          </a:p>
          <a:p>
            <a:pPr marL="0" indent="0">
              <a:buNone/>
            </a:pP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i-IN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79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7599CB-9F26-44B0-9A9E-2CBD94F5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135" y="142505"/>
            <a:ext cx="8147215" cy="391886"/>
          </a:xfrm>
        </p:spPr>
        <p:txBody>
          <a:bodyPr>
            <a:normAutofit fontScale="90000"/>
          </a:bodyPr>
          <a:lstStyle/>
          <a:p>
            <a:pPr marL="514350" marR="0" lvl="0" indent="-51435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Industrial change</a:t>
            </a:r>
            <a:b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lang="hi-IN" sz="28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454AD3-E2F4-401B-AB9E-9828DA0F0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534392"/>
            <a:ext cx="8894618" cy="6181104"/>
          </a:xfrm>
        </p:spPr>
        <p:txBody>
          <a:bodyPr>
            <a:normAutofit lnSpcReduction="10000"/>
          </a:bodyPr>
          <a:lstStyle/>
          <a:p>
            <a:r>
              <a:rPr lang="en-IN" sz="2800" dirty="0">
                <a:latin typeface="Times New Roman" panose="02020603050405020304" pitchFamily="18" charset="0"/>
              </a:rPr>
              <a:t>“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Fast Economic Development everywhere has been made possible essentially due to rapid Industrialisation.</a:t>
            </a: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In our plans aimed at building the Indian Economy in a self-reliant and self-sustained unit</a:t>
            </a:r>
            <a:r>
              <a:rPr lang="en-IN" sz="2800" dirty="0">
                <a:latin typeface="Times New Roman" panose="02020603050405020304" pitchFamily="18" charset="0"/>
              </a:rPr>
              <a:t>.</a:t>
            </a:r>
          </a:p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Towards the achievement of this </a:t>
            </a:r>
            <a:r>
              <a:rPr lang="en-IN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goal,the</a:t>
            </a:r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path of industry-led-growth was </a:t>
            </a:r>
            <a:r>
              <a:rPr lang="en-IN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pursued.As</a:t>
            </a:r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a result India has the ability to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construct big and giant industries with our indigenous technology.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gradually increases the industrial productivity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increases the efficiency of industrial </a:t>
            </a:r>
            <a:r>
              <a:rPr lang="en-IN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labour&amp;productivity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Develop the large number of entrepreneurs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rgbClr val="000066"/>
                </a:solidFill>
                <a:latin typeface="Times New Roman" panose="02020603050405020304" pitchFamily="18" charset="0"/>
              </a:rPr>
              <a:t>Reduces the technological dependence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rgbClr val="00FF00"/>
                </a:solidFill>
                <a:latin typeface="Times New Roman" panose="02020603050405020304" pitchFamily="18" charset="0"/>
              </a:rPr>
              <a:t>Develop </a:t>
            </a:r>
            <a:r>
              <a:rPr lang="en-IN" sz="2800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computer&amp;internet</a:t>
            </a:r>
            <a:r>
              <a:rPr lang="en-IN" sz="2800" dirty="0">
                <a:solidFill>
                  <a:srgbClr val="00FF00"/>
                </a:solidFill>
                <a:latin typeface="Times New Roman" panose="02020603050405020304" pitchFamily="18" charset="0"/>
              </a:rPr>
              <a:t> technology-artificial </a:t>
            </a:r>
            <a:r>
              <a:rPr lang="en-IN" sz="2800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intelegence</a:t>
            </a:r>
            <a:r>
              <a:rPr lang="en-IN" sz="2800" dirty="0">
                <a:solidFill>
                  <a:srgbClr val="00FF00"/>
                </a:solidFill>
                <a:latin typeface="Times New Roman" panose="02020603050405020304" pitchFamily="18" charset="0"/>
              </a:rPr>
              <a:t> technology- pharmaceutical industries.</a:t>
            </a:r>
          </a:p>
          <a:p>
            <a:endParaRPr lang="en-IN" sz="2800" dirty="0">
              <a:latin typeface="Times New Roman" panose="02020603050405020304" pitchFamily="18" charset="0"/>
            </a:endParaRPr>
          </a:p>
          <a:p>
            <a:endParaRPr lang="hi-IN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27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796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India as a Developing Economy</vt:lpstr>
      <vt:lpstr>INTRODUCTION</vt:lpstr>
      <vt:lpstr>Meaning of Developing Economy</vt:lpstr>
      <vt:lpstr>Slide 4</vt:lpstr>
      <vt:lpstr>Features of India as a Developing Economy</vt:lpstr>
      <vt:lpstr>Sustained Growth </vt:lpstr>
      <vt:lpstr>Self reliance(self dependence) </vt:lpstr>
      <vt:lpstr>Agricultural Transformation </vt:lpstr>
      <vt:lpstr>Industrial change </vt:lpstr>
      <vt:lpstr>Change in Foreign Trade </vt:lpstr>
      <vt:lpstr>Development of Infrastructure </vt:lpstr>
      <vt:lpstr>Expansion of Science and Technology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as a Developing Economy</dc:title>
  <dc:creator>shiri</dc:creator>
  <cp:lastModifiedBy>Dotnet</cp:lastModifiedBy>
  <cp:revision>65</cp:revision>
  <dcterms:created xsi:type="dcterms:W3CDTF">2020-08-23T02:31:00Z</dcterms:created>
  <dcterms:modified xsi:type="dcterms:W3CDTF">2020-10-29T10:34:30Z</dcterms:modified>
</cp:coreProperties>
</file>